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8" r:id="rId6"/>
    <p:sldId id="307" r:id="rId7"/>
    <p:sldId id="310" r:id="rId8"/>
    <p:sldId id="308" r:id="rId9"/>
    <p:sldId id="311" r:id="rId10"/>
    <p:sldId id="309" r:id="rId11"/>
    <p:sldId id="312" r:id="rId12"/>
    <p:sldId id="313" r:id="rId13"/>
    <p:sldId id="304" r:id="rId14"/>
    <p:sldId id="314" r:id="rId15"/>
    <p:sldId id="315" r:id="rId16"/>
    <p:sldId id="318" r:id="rId17"/>
    <p:sldId id="319" r:id="rId18"/>
    <p:sldId id="320" r:id="rId19"/>
    <p:sldId id="321" r:id="rId20"/>
    <p:sldId id="316" r:id="rId21"/>
    <p:sldId id="322" r:id="rId22"/>
    <p:sldId id="323" r:id="rId23"/>
    <p:sldId id="324" r:id="rId24"/>
    <p:sldId id="325" r:id="rId25"/>
    <p:sldId id="326" r:id="rId26"/>
    <p:sldId id="305" r:id="rId27"/>
    <p:sldId id="287" r:id="rId28"/>
    <p:sldId id="329" r:id="rId29"/>
    <p:sldId id="327" r:id="rId30"/>
    <p:sldId id="331" r:id="rId31"/>
    <p:sldId id="330" r:id="rId32"/>
    <p:sldId id="328" r:id="rId33"/>
    <p:sldId id="332" r:id="rId34"/>
    <p:sldId id="293" r:id="rId35"/>
    <p:sldId id="333" r:id="rId36"/>
    <p:sldId id="334" r:id="rId37"/>
    <p:sldId id="335" r:id="rId38"/>
    <p:sldId id="295" r:id="rId39"/>
    <p:sldId id="336" r:id="rId40"/>
    <p:sldId id="306" r:id="rId41"/>
    <p:sldId id="317" r:id="rId42"/>
    <p:sldId id="337" r:id="rId43"/>
    <p:sldId id="261" r:id="rId44"/>
  </p:sldIdLst>
  <p:sldSz cx="12192000" cy="6858000"/>
  <p:notesSz cx="6858000" cy="9144000"/>
  <p:custDataLst>
    <p:tags r:id="rId4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000000"/>
    <a:srgbClr val="E6E6E6"/>
    <a:srgbClr val="FFFFFF"/>
    <a:srgbClr val="FFFFFC"/>
    <a:srgbClr val="F7FCFE"/>
    <a:srgbClr val="F3F3F3"/>
    <a:srgbClr val="44BE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882" autoAdjust="0"/>
    <p:restoredTop sz="92714" autoAdjust="0"/>
  </p:normalViewPr>
  <p:slideViewPr>
    <p:cSldViewPr snapToGrid="0" showGuides="1">
      <p:cViewPr varScale="1">
        <p:scale>
          <a:sx n="114" d="100"/>
          <a:sy n="114" d="100"/>
        </p:scale>
        <p:origin x="132" y="108"/>
      </p:cViewPr>
      <p:guideLst>
        <p:guide orient="horz" pos="129"/>
        <p:guide orient="horz" pos="4190"/>
        <p:guide orient="horz" pos="561"/>
        <p:guide orient="horz" pos="4017"/>
        <p:guide orient="horz" pos="3888"/>
        <p:guide pos="231"/>
        <p:guide pos="7449"/>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8" Type="http://schemas.openxmlformats.org/officeDocument/2006/relationships/tags" Target="tags/tag20.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母板空白（英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6110125" y="1549598"/>
            <a:ext cx="4881879" cy="2332181"/>
          </a:xfrm>
          <a:custGeom>
            <a:avLst/>
            <a:gdLst>
              <a:gd name="connsiteX0" fmla="*/ 0 w 4881879"/>
              <a:gd name="connsiteY0" fmla="*/ 0 h 2332181"/>
              <a:gd name="connsiteX1" fmla="*/ 4881879 w 4881879"/>
              <a:gd name="connsiteY1" fmla="*/ 0 h 2332181"/>
              <a:gd name="connsiteX2" fmla="*/ 4881879 w 4881879"/>
              <a:gd name="connsiteY2" fmla="*/ 2332181 h 2332181"/>
              <a:gd name="connsiteX3" fmla="*/ 0 w 4881879"/>
              <a:gd name="connsiteY3" fmla="*/ 2332181 h 2332181"/>
            </a:gdLst>
            <a:ahLst/>
            <a:cxnLst>
              <a:cxn ang="0">
                <a:pos x="connsiteX0" y="connsiteY0"/>
              </a:cxn>
              <a:cxn ang="0">
                <a:pos x="connsiteX1" y="connsiteY1"/>
              </a:cxn>
              <a:cxn ang="0">
                <a:pos x="connsiteX2" y="connsiteY2"/>
              </a:cxn>
              <a:cxn ang="0">
                <a:pos x="connsiteX3" y="connsiteY3"/>
              </a:cxn>
            </a:cxnLst>
            <a:rect l="l" t="t" r="r" b="b"/>
            <a:pathLst>
              <a:path w="4881879" h="2332181">
                <a:moveTo>
                  <a:pt x="0" y="0"/>
                </a:moveTo>
                <a:lnTo>
                  <a:pt x="4881879" y="0"/>
                </a:lnTo>
                <a:lnTo>
                  <a:pt x="4881879" y="2332181"/>
                </a:lnTo>
                <a:lnTo>
                  <a:pt x="0" y="2332181"/>
                </a:lnTo>
                <a:close/>
              </a:path>
            </a:pathLst>
          </a:custGeom>
          <a:blipFill dpi="0" rotWithShape="1">
            <a:blip r:embed="rId2" cstate="print"/>
            <a:srcRect/>
            <a:tile tx="0" ty="0" sx="100000" sy="100000" flip="none" algn="tl"/>
          </a:blipFill>
          <a:effectLst>
            <a:outerShdw blurRad="50800" dist="38100" dir="2700000" algn="t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3878359" y="1678062"/>
            <a:ext cx="7345619" cy="4218037"/>
          </a:xfrm>
          <a:custGeom>
            <a:avLst/>
            <a:gdLst>
              <a:gd name="connsiteX0" fmla="*/ 0 w 7345618"/>
              <a:gd name="connsiteY0" fmla="*/ 0 h 4218037"/>
              <a:gd name="connsiteX1" fmla="*/ 7345618 w 7345618"/>
              <a:gd name="connsiteY1" fmla="*/ 0 h 4218037"/>
              <a:gd name="connsiteX2" fmla="*/ 7345618 w 7345618"/>
              <a:gd name="connsiteY2" fmla="*/ 4218037 h 4218037"/>
              <a:gd name="connsiteX3" fmla="*/ 2604652 w 7345618"/>
              <a:gd name="connsiteY3" fmla="*/ 4218037 h 4218037"/>
            </a:gdLst>
            <a:ahLst/>
            <a:cxnLst>
              <a:cxn ang="0">
                <a:pos x="connsiteX0" y="connsiteY0"/>
              </a:cxn>
              <a:cxn ang="0">
                <a:pos x="connsiteX1" y="connsiteY1"/>
              </a:cxn>
              <a:cxn ang="0">
                <a:pos x="connsiteX2" y="connsiteY2"/>
              </a:cxn>
              <a:cxn ang="0">
                <a:pos x="connsiteX3" y="connsiteY3"/>
              </a:cxn>
            </a:cxnLst>
            <a:rect l="l" t="t" r="r" b="b"/>
            <a:pathLst>
              <a:path w="7345618" h="4218037">
                <a:moveTo>
                  <a:pt x="0" y="0"/>
                </a:moveTo>
                <a:lnTo>
                  <a:pt x="7345618" y="0"/>
                </a:lnTo>
                <a:lnTo>
                  <a:pt x="7345618" y="4218037"/>
                </a:lnTo>
                <a:lnTo>
                  <a:pt x="2604652" y="4218037"/>
                </a:lnTo>
                <a:close/>
              </a:path>
            </a:pathLst>
          </a:custGeom>
          <a:blipFill dpi="0" rotWithShape="1">
            <a:blip r:embed="rId2" cstate="print"/>
            <a:srcRect/>
            <a:tile tx="0" ty="0" sx="100000" sy="100000" flip="none" algn="tl"/>
          </a:blipFill>
          <a:effectLst>
            <a:outerShdw blurRad="50800" dist="38100" dir="18900000" algn="b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4" name="矩形 3"/>
          <p:cNvSpPr/>
          <p:nvPr userDrawn="1"/>
        </p:nvSpPr>
        <p:spPr>
          <a:xfrm>
            <a:off x="8325228" y="6545426"/>
            <a:ext cx="775136" cy="230832"/>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空白">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6161886" y="2049868"/>
            <a:ext cx="4055511" cy="1789679"/>
          </a:xfrm>
          <a:custGeom>
            <a:avLst/>
            <a:gdLst>
              <a:gd name="connsiteX0" fmla="*/ 298286 w 4055511"/>
              <a:gd name="connsiteY0" fmla="*/ 0 h 1789679"/>
              <a:gd name="connsiteX1" fmla="*/ 4055511 w 4055511"/>
              <a:gd name="connsiteY1" fmla="*/ 0 h 1789679"/>
              <a:gd name="connsiteX2" fmla="*/ 4055511 w 4055511"/>
              <a:gd name="connsiteY2" fmla="*/ 1491393 h 1789679"/>
              <a:gd name="connsiteX3" fmla="*/ 3757225 w 4055511"/>
              <a:gd name="connsiteY3" fmla="*/ 1789679 h 1789679"/>
              <a:gd name="connsiteX4" fmla="*/ 0 w 4055511"/>
              <a:gd name="connsiteY4" fmla="*/ 1789679 h 1789679"/>
              <a:gd name="connsiteX5" fmla="*/ 0 w 4055511"/>
              <a:gd name="connsiteY5" fmla="*/ 298286 h 1789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5511" h="1789679">
                <a:moveTo>
                  <a:pt x="298286" y="0"/>
                </a:moveTo>
                <a:lnTo>
                  <a:pt x="4055511" y="0"/>
                </a:lnTo>
                <a:lnTo>
                  <a:pt x="4055511" y="1491393"/>
                </a:lnTo>
                <a:lnTo>
                  <a:pt x="3757225" y="1789679"/>
                </a:lnTo>
                <a:lnTo>
                  <a:pt x="0" y="1789679"/>
                </a:lnTo>
                <a:lnTo>
                  <a:pt x="0" y="298286"/>
                </a:lnTo>
                <a:close/>
              </a:path>
            </a:pathLst>
          </a:custGeom>
          <a:blipFill dpi="0" rotWithShape="1">
            <a:blip r:embed="rId2" cstate="print"/>
            <a:srcRect/>
            <a:tile tx="0" ty="0" sx="100000" sy="100000" flip="none" algn="tl"/>
          </a:blipFill>
          <a:effectLst>
            <a:outerShdw blurRad="50800" dist="38100" dir="2700000" algn="t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prism dir="u" isInverted="1"/>
      </p:transition>
    </mc:Choice>
    <mc:Fallback>
      <p:transition spd="slow" advClick="0" advTm="5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1_空白">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3280835" y="1756591"/>
            <a:ext cx="3376084" cy="3524249"/>
          </a:xfrm>
          <a:custGeom>
            <a:avLst/>
            <a:gdLst>
              <a:gd name="connsiteX0" fmla="*/ 0 w 3376084"/>
              <a:gd name="connsiteY0" fmla="*/ 0 h 3524249"/>
              <a:gd name="connsiteX1" fmla="*/ 3376084 w 3376084"/>
              <a:gd name="connsiteY1" fmla="*/ 0 h 3524249"/>
              <a:gd name="connsiteX2" fmla="*/ 3376084 w 3376084"/>
              <a:gd name="connsiteY2" fmla="*/ 3524249 h 3524249"/>
              <a:gd name="connsiteX3" fmla="*/ 0 w 3376084"/>
              <a:gd name="connsiteY3" fmla="*/ 3524249 h 3524249"/>
            </a:gdLst>
            <a:ahLst/>
            <a:cxnLst>
              <a:cxn ang="0">
                <a:pos x="connsiteX0" y="connsiteY0"/>
              </a:cxn>
              <a:cxn ang="0">
                <a:pos x="connsiteX1" y="connsiteY1"/>
              </a:cxn>
              <a:cxn ang="0">
                <a:pos x="connsiteX2" y="connsiteY2"/>
              </a:cxn>
              <a:cxn ang="0">
                <a:pos x="connsiteX3" y="connsiteY3"/>
              </a:cxn>
            </a:cxnLst>
            <a:rect l="l" t="t" r="r" b="b"/>
            <a:pathLst>
              <a:path w="3376084" h="3524249">
                <a:moveTo>
                  <a:pt x="0" y="0"/>
                </a:moveTo>
                <a:lnTo>
                  <a:pt x="3376084" y="0"/>
                </a:lnTo>
                <a:lnTo>
                  <a:pt x="3376084" y="3524249"/>
                </a:lnTo>
                <a:lnTo>
                  <a:pt x="0" y="3524249"/>
                </a:lnTo>
                <a:close/>
              </a:path>
            </a:pathLst>
          </a:custGeom>
          <a:blipFill dpi="0" rotWithShape="1">
            <a:blip r:embed="rId2" cstate="print"/>
            <a:srcRect/>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66000">
                                      <p:stCondLst>
                                        <p:cond delay="600"/>
                                      </p:stCondLst>
                                      <p:childTnLst>
                                        <p:set>
                                          <p:cBhvr>
                                            <p:cTn id="6" dur="1" fill="hold">
                                              <p:stCondLst>
                                                <p:cond delay="0"/>
                                              </p:stCondLst>
                                            </p:cTn>
                                            <p:tgtEl>
                                              <p:spTgt spid="5"/>
                                            </p:tgtEl>
                                            <p:attrNameLst>
                                              <p:attrName>style.visibility</p:attrName>
                                            </p:attrNameLst>
                                          </p:cBhvr>
                                          <p:to>
                                            <p:strVal val="visible"/>
                                          </p:to>
                                        </p:set>
                                        <p:anim calcmode="lin" valueType="num" p14:bounceEnd="66000">
                                          <p:cBhvr additive="base">
                                            <p:cTn id="7" dur="600" fill="hold"/>
                                            <p:tgtEl>
                                              <p:spTgt spid="5"/>
                                            </p:tgtEl>
                                            <p:attrNameLst>
                                              <p:attrName>ppt_x</p:attrName>
                                            </p:attrNameLst>
                                          </p:cBhvr>
                                          <p:tavLst>
                                            <p:tav tm="0">
                                              <p:val>
                                                <p:strVal val="#ppt_x"/>
                                              </p:val>
                                            </p:tav>
                                            <p:tav tm="100000">
                                              <p:val>
                                                <p:strVal val="#ppt_x"/>
                                              </p:val>
                                            </p:tav>
                                          </p:tavLst>
                                        </p:anim>
                                        <p:anim calcmode="lin" valueType="num" p14:bounceEnd="66000">
                                          <p:cBhvr additive="base">
                                            <p:cTn id="8" dur="6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6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600" fill="hold"/>
                                            <p:tgtEl>
                                              <p:spTgt spid="5"/>
                                            </p:tgtEl>
                                            <p:attrNameLst>
                                              <p:attrName>ppt_x</p:attrName>
                                            </p:attrNameLst>
                                          </p:cBhvr>
                                          <p:tavLst>
                                            <p:tav tm="0">
                                              <p:val>
                                                <p:strVal val="#ppt_x"/>
                                              </p:val>
                                            </p:tav>
                                            <p:tav tm="100000">
                                              <p:val>
                                                <p:strVal val="#ppt_x"/>
                                              </p:val>
                                            </p:tav>
                                          </p:tavLst>
                                        </p:anim>
                                        <p:anim calcmode="lin" valueType="num">
                                          <p:cBhvr additive="base">
                                            <p:cTn id="8" dur="6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页-1">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rot="10800000" flipH="1">
            <a:off x="1" y="0"/>
            <a:ext cx="1636587" cy="890588"/>
          </a:xfrm>
          <a:prstGeom prst="rect">
            <a:avLst/>
          </a:prstGeom>
        </p:spPr>
      </p:pic>
      <p:sp>
        <p:nvSpPr>
          <p:cNvPr id="3" name="PA_矩形 1"/>
          <p:cNvSpPr/>
          <p:nvPr userDrawn="1">
            <p:custDataLst>
              <p:tags r:id="rId3"/>
            </p:custDataLst>
          </p:nvPr>
        </p:nvSpPr>
        <p:spPr>
          <a:xfrm>
            <a:off x="1636587" y="213479"/>
            <a:ext cx="5168235" cy="584775"/>
          </a:xfrm>
          <a:prstGeom prst="rect">
            <a:avLst/>
          </a:prstGeom>
        </p:spPr>
        <p:txBody>
          <a:bodyPr wrap="square">
            <a:spAutoFit/>
          </a:bodyPr>
          <a:lstStyle/>
          <a:p>
            <a:r>
              <a:rPr lang="zh-CN" altLang="en-US" sz="3200" spc="300" dirty="0">
                <a:solidFill>
                  <a:schemeClr val="accent1"/>
                </a:solidFill>
                <a:latin typeface="+mj-ea"/>
                <a:ea typeface="+mj-ea"/>
              </a:rPr>
              <a:t>转置</a:t>
            </a:r>
            <a:endParaRPr lang="zh-CN" altLang="en-US" sz="3200" spc="300" dirty="0">
              <a:solidFill>
                <a:schemeClr val="accent1"/>
              </a:solidFill>
              <a:latin typeface="+mj-ea"/>
              <a:ea typeface="+mj-ea"/>
            </a:endParaRPr>
          </a:p>
        </p:txBody>
      </p:sp>
      <p:sp>
        <p:nvSpPr>
          <p:cNvPr id="4" name="PA_矩形 2"/>
          <p:cNvSpPr/>
          <p:nvPr userDrawn="1">
            <p:custDataLst>
              <p:tags r:id="rId4"/>
            </p:custDataLst>
          </p:nvPr>
        </p:nvSpPr>
        <p:spPr>
          <a:xfrm>
            <a:off x="1826592" y="957975"/>
            <a:ext cx="7733044" cy="646331"/>
          </a:xfrm>
          <a:prstGeom prst="rect">
            <a:avLst/>
          </a:prstGeom>
        </p:spPr>
        <p:txBody>
          <a:bodyPr wrap="square">
            <a:spAutoFit/>
          </a:bodyPr>
          <a:lstStyle/>
          <a:p>
            <a:r>
              <a:rPr lang="zh-CN" altLang="zh-CN" sz="1800" kern="1200" dirty="0">
                <a:solidFill>
                  <a:schemeClr val="tx1"/>
                </a:solidFill>
                <a:latin typeface="+mn-lt"/>
                <a:ea typeface="+mn-ea"/>
                <a:cs typeface="+mn-cs"/>
              </a:rPr>
              <a:t>转置（即反转行和列）是重塑数据集的众多方法中最简单的一个。</a:t>
            </a:r>
            <a:endParaRPr lang="en-US" altLang="zh-CN" sz="1800" kern="1200" dirty="0">
              <a:solidFill>
                <a:schemeClr val="tx1"/>
              </a:solidFill>
              <a:latin typeface="+mn-lt"/>
              <a:ea typeface="+mn-ea"/>
              <a:cs typeface="+mn-cs"/>
            </a:endParaRPr>
          </a:p>
          <a:p>
            <a:r>
              <a:rPr lang="zh-CN" altLang="zh-CN" sz="1800" kern="1200" dirty="0">
                <a:solidFill>
                  <a:schemeClr val="tx1"/>
                </a:solidFill>
                <a:latin typeface="+mn-lt"/>
                <a:ea typeface="+mn-ea"/>
                <a:cs typeface="+mn-cs"/>
              </a:rPr>
              <a:t>使用函数</a:t>
            </a:r>
            <a:r>
              <a:rPr lang="en-US" altLang="zh-CN" sz="1800" kern="1200" dirty="0">
                <a:solidFill>
                  <a:schemeClr val="tx1"/>
                </a:solidFill>
                <a:latin typeface="+mn-lt"/>
                <a:ea typeface="+mn-ea"/>
                <a:cs typeface="+mn-cs"/>
              </a:rPr>
              <a:t>t()</a:t>
            </a:r>
            <a:r>
              <a:rPr lang="zh-CN" altLang="zh-CN" sz="1800" kern="1200" dirty="0">
                <a:solidFill>
                  <a:schemeClr val="tx1"/>
                </a:solidFill>
                <a:latin typeface="+mn-lt"/>
                <a:ea typeface="+mn-ea"/>
                <a:cs typeface="+mn-cs"/>
              </a:rPr>
              <a:t>即可对一个矩阵或数据框进行转置。</a:t>
            </a:r>
            <a:endParaRPr lang="zh-CN" altLang="zh-CN" sz="1800" kern="1200" dirty="0">
              <a:solidFill>
                <a:schemeClr val="tx1"/>
              </a:solidFill>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par>
                          <p:cTn id="11" fill="hold">
                            <p:stCondLst>
                              <p:cond delay="11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页-2">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rot="10800000" flipH="1">
            <a:off x="1" y="0"/>
            <a:ext cx="1636587" cy="890588"/>
          </a:xfrm>
          <a:prstGeom prst="rect">
            <a:avLst/>
          </a:prstGeom>
        </p:spPr>
      </p:pic>
      <p:sp>
        <p:nvSpPr>
          <p:cNvPr id="3" name="PA_矩形 1"/>
          <p:cNvSpPr/>
          <p:nvPr userDrawn="1">
            <p:custDataLst>
              <p:tags r:id="rId3"/>
            </p:custDataLst>
          </p:nvPr>
        </p:nvSpPr>
        <p:spPr>
          <a:xfrm>
            <a:off x="1636587" y="213479"/>
            <a:ext cx="5168235" cy="461665"/>
          </a:xfrm>
          <a:prstGeom prst="rect">
            <a:avLst/>
          </a:prstGeom>
        </p:spPr>
        <p:txBody>
          <a:bodyPr wrap="square">
            <a:spAutoFit/>
          </a:bodyPr>
          <a:lstStyle/>
          <a:p>
            <a:r>
              <a:rPr lang="zh-CN" altLang="zh-CN" sz="2400" kern="1200" dirty="0">
                <a:solidFill>
                  <a:schemeClr val="tx1"/>
                </a:solidFill>
                <a:latin typeface="+mn-lt"/>
                <a:ea typeface="+mn-ea"/>
                <a:cs typeface="+mn-cs"/>
              </a:rPr>
              <a:t>整合数据</a:t>
            </a:r>
            <a:endParaRPr lang="zh-CN" altLang="en-US" sz="2400" spc="300" dirty="0">
              <a:solidFill>
                <a:schemeClr val="accent1"/>
              </a:solidFill>
              <a:latin typeface="+mj-ea"/>
              <a:ea typeface="+mj-ea"/>
            </a:endParaRPr>
          </a:p>
        </p:txBody>
      </p:sp>
      <p:sp>
        <p:nvSpPr>
          <p:cNvPr id="4" name="PA_矩形 2"/>
          <p:cNvSpPr/>
          <p:nvPr userDrawn="1">
            <p:custDataLst>
              <p:tags r:id="rId4"/>
            </p:custDataLst>
          </p:nvPr>
        </p:nvSpPr>
        <p:spPr>
          <a:xfrm>
            <a:off x="1779090" y="874848"/>
            <a:ext cx="10072483" cy="830997"/>
          </a:xfrm>
          <a:prstGeom prst="rect">
            <a:avLst/>
          </a:prstGeom>
        </p:spPr>
        <p:txBody>
          <a:bodyPr wrap="square">
            <a:spAutoFit/>
          </a:bodyPr>
          <a:lstStyle/>
          <a:p>
            <a:pPr marL="171450" indent="-171450">
              <a:buFont typeface="Arial" panose="020B0604020202020204" pitchFamily="34" charset="0"/>
              <a:buChar char="•"/>
            </a:pPr>
            <a:r>
              <a:rPr lang="en-US" altLang="zh-CN" sz="1800" kern="1200" dirty="0">
                <a:solidFill>
                  <a:schemeClr val="tx1"/>
                </a:solidFill>
                <a:latin typeface="+mn-lt"/>
                <a:ea typeface="+mn-ea"/>
                <a:cs typeface="+mn-cs"/>
              </a:rPr>
              <a:t>R</a:t>
            </a:r>
            <a:r>
              <a:rPr lang="zh-CN" altLang="zh-CN" sz="1800" kern="1200" dirty="0">
                <a:solidFill>
                  <a:schemeClr val="tx1"/>
                </a:solidFill>
                <a:latin typeface="+mn-lt"/>
                <a:ea typeface="+mn-ea"/>
                <a:cs typeface="+mn-cs"/>
              </a:rPr>
              <a:t>中的</a:t>
            </a:r>
            <a:r>
              <a:rPr lang="en-US" altLang="zh-CN" sz="1800" kern="1200" dirty="0">
                <a:solidFill>
                  <a:schemeClr val="tx1"/>
                </a:solidFill>
                <a:latin typeface="+mn-lt"/>
                <a:ea typeface="+mn-ea"/>
                <a:cs typeface="+mn-cs"/>
              </a:rPr>
              <a:t>dplyr</a:t>
            </a:r>
            <a:r>
              <a:rPr lang="zh-CN" altLang="zh-CN" sz="1800" kern="1200" dirty="0">
                <a:solidFill>
                  <a:schemeClr val="tx1"/>
                </a:solidFill>
                <a:latin typeface="+mn-lt"/>
                <a:ea typeface="+mn-ea"/>
                <a:cs typeface="+mn-cs"/>
              </a:rPr>
              <a:t>包提供了数据集的连接操作。这是一个专注</a:t>
            </a:r>
            <a:r>
              <a:rPr lang="en-US" altLang="zh-CN" sz="1800" kern="1200" dirty="0">
                <a:solidFill>
                  <a:schemeClr val="tx1"/>
                </a:solidFill>
                <a:latin typeface="+mn-lt"/>
                <a:ea typeface="+mn-ea"/>
                <a:cs typeface="+mn-cs"/>
              </a:rPr>
              <a:t>dataframe</a:t>
            </a:r>
            <a:r>
              <a:rPr lang="zh-CN" altLang="zh-CN" sz="1800" kern="1200" dirty="0">
                <a:solidFill>
                  <a:schemeClr val="tx1"/>
                </a:solidFill>
                <a:latin typeface="+mn-lt"/>
                <a:ea typeface="+mn-ea"/>
                <a:cs typeface="+mn-cs"/>
              </a:rPr>
              <a:t>对象的数据处理包，它功能强大。</a:t>
            </a:r>
            <a:endParaRPr lang="en-US" altLang="zh-CN" sz="1800" kern="1200" dirty="0">
              <a:solidFill>
                <a:schemeClr val="tx1"/>
              </a:solidFill>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zh-CN" sz="1800" kern="1200" dirty="0">
                <a:solidFill>
                  <a:schemeClr val="tx1"/>
                </a:solidFill>
                <a:latin typeface="+mn-lt"/>
                <a:ea typeface="+mn-ea"/>
                <a:cs typeface="+mn-cs"/>
              </a:rPr>
              <a:t>该包中的几个</a:t>
            </a:r>
            <a:r>
              <a:rPr lang="en-US" altLang="zh-CN" sz="1800" kern="1200" dirty="0">
                <a:solidFill>
                  <a:schemeClr val="tx1"/>
                </a:solidFill>
                <a:latin typeface="+mn-lt"/>
                <a:ea typeface="+mn-ea"/>
                <a:cs typeface="+mn-cs"/>
              </a:rPr>
              <a:t>join</a:t>
            </a:r>
            <a:r>
              <a:rPr lang="zh-CN" altLang="zh-CN" sz="1800" kern="1200" dirty="0">
                <a:solidFill>
                  <a:schemeClr val="tx1"/>
                </a:solidFill>
                <a:latin typeface="+mn-lt"/>
                <a:ea typeface="+mn-ea"/>
                <a:cs typeface="+mn-cs"/>
              </a:rPr>
              <a:t>数据连接函数如下表所示：</a:t>
            </a:r>
            <a:endParaRPr lang="zh-CN" altLang="zh-CN" sz="1800" kern="1200" dirty="0">
              <a:solidFill>
                <a:schemeClr val="tx1"/>
              </a:solidFill>
              <a:latin typeface="+mn-lt"/>
              <a:ea typeface="+mn-ea"/>
              <a:cs typeface="+mn-cs"/>
            </a:endParaRPr>
          </a:p>
          <a:p>
            <a:pPr marL="171450" indent="-171450">
              <a:buFont typeface="Arial" panose="020B0604020202020204" pitchFamily="34" charset="0"/>
              <a:buChar char="•"/>
            </a:pPr>
            <a:endParaRPr lang="zh-CN" altLang="en-US" sz="1200"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par>
                          <p:cTn id="11" fill="hold">
                            <p:stCondLst>
                              <p:cond delay="1299"/>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页-3">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rot="10800000" flipH="1">
            <a:off x="1" y="0"/>
            <a:ext cx="1636587" cy="890588"/>
          </a:xfrm>
          <a:prstGeom prst="rect">
            <a:avLst/>
          </a:prstGeom>
        </p:spPr>
      </p:pic>
      <p:sp>
        <p:nvSpPr>
          <p:cNvPr id="3" name="PA_矩形 1"/>
          <p:cNvSpPr/>
          <p:nvPr userDrawn="1">
            <p:custDataLst>
              <p:tags r:id="rId3"/>
            </p:custDataLst>
          </p:nvPr>
        </p:nvSpPr>
        <p:spPr>
          <a:xfrm>
            <a:off x="1636587" y="213479"/>
            <a:ext cx="5168235" cy="400110"/>
          </a:xfrm>
          <a:prstGeom prst="rect">
            <a:avLst/>
          </a:prstGeom>
        </p:spPr>
        <p:txBody>
          <a:bodyPr wrap="square">
            <a:spAutoFit/>
          </a:bodyPr>
          <a:lstStyle/>
          <a:p>
            <a:r>
              <a:rPr lang="zh-CN" altLang="en-US" sz="2000" spc="300" dirty="0">
                <a:solidFill>
                  <a:schemeClr val="accent1"/>
                </a:solidFill>
                <a:latin typeface="+mj-ea"/>
                <a:ea typeface="+mj-ea"/>
              </a:rPr>
              <a:t>三、工作措施实施</a:t>
            </a:r>
            <a:endParaRPr lang="zh-CN" altLang="en-US" sz="2000" spc="300" dirty="0">
              <a:solidFill>
                <a:schemeClr val="accent1"/>
              </a:solidFill>
              <a:latin typeface="+mj-ea"/>
              <a:ea typeface="+mj-ea"/>
            </a:endParaRPr>
          </a:p>
        </p:txBody>
      </p:sp>
      <p:sp>
        <p:nvSpPr>
          <p:cNvPr id="4" name="PA_矩形 2"/>
          <p:cNvSpPr/>
          <p:nvPr userDrawn="1">
            <p:custDataLst>
              <p:tags r:id="rId4"/>
            </p:custDataLst>
          </p:nvPr>
        </p:nvSpPr>
        <p:spPr>
          <a:xfrm>
            <a:off x="1636587" y="613591"/>
            <a:ext cx="6275852" cy="276999"/>
          </a:xfrm>
          <a:prstGeom prst="rect">
            <a:avLst/>
          </a:prstGeom>
        </p:spPr>
        <p:txBody>
          <a:bodyPr wrap="square">
            <a:spAutoFit/>
          </a:bodyPr>
          <a:lstStyle/>
          <a:p>
            <a:pPr marL="171450" indent="-171450">
              <a:buFont typeface="Arial" panose="020B0604020202020204" pitchFamily="34" charset="0"/>
              <a:buChar char="•"/>
            </a:pPr>
            <a:r>
              <a:rPr lang="en-US" altLang="zh-CN" sz="1200" dirty="0"/>
              <a:t>Exquisite Office PowerPoint templates come from  design</a:t>
            </a:r>
            <a:endParaRPr lang="zh-CN" altLang="en-US" sz="1200"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par>
                          <p:cTn id="11" fill="hold">
                            <p:stCondLst>
                              <p:cond delay="17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页-4">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rot="10800000" flipH="1">
            <a:off x="1" y="0"/>
            <a:ext cx="1636587" cy="890588"/>
          </a:xfrm>
          <a:prstGeom prst="rect">
            <a:avLst/>
          </a:prstGeom>
        </p:spPr>
      </p:pic>
      <p:sp>
        <p:nvSpPr>
          <p:cNvPr id="3" name="PA_矩形 1"/>
          <p:cNvSpPr/>
          <p:nvPr userDrawn="1">
            <p:custDataLst>
              <p:tags r:id="rId3"/>
            </p:custDataLst>
          </p:nvPr>
        </p:nvSpPr>
        <p:spPr>
          <a:xfrm>
            <a:off x="1636587" y="213479"/>
            <a:ext cx="5168235" cy="400110"/>
          </a:xfrm>
          <a:prstGeom prst="rect">
            <a:avLst/>
          </a:prstGeom>
        </p:spPr>
        <p:txBody>
          <a:bodyPr wrap="square">
            <a:spAutoFit/>
          </a:bodyPr>
          <a:lstStyle/>
          <a:p>
            <a:r>
              <a:rPr lang="zh-CN" altLang="en-US" sz="2000" spc="300" dirty="0">
                <a:solidFill>
                  <a:schemeClr val="accent1"/>
                </a:solidFill>
                <a:latin typeface="+mj-ea"/>
                <a:ea typeface="+mj-ea"/>
              </a:rPr>
              <a:t>四、工作具体要求</a:t>
            </a:r>
            <a:endParaRPr lang="zh-CN" altLang="en-US" sz="2000" spc="300" dirty="0">
              <a:solidFill>
                <a:schemeClr val="accent1"/>
              </a:solidFill>
              <a:latin typeface="+mj-ea"/>
              <a:ea typeface="+mj-ea"/>
            </a:endParaRPr>
          </a:p>
        </p:txBody>
      </p:sp>
      <p:sp>
        <p:nvSpPr>
          <p:cNvPr id="4" name="PA_矩形 2"/>
          <p:cNvSpPr/>
          <p:nvPr userDrawn="1">
            <p:custDataLst>
              <p:tags r:id="rId4"/>
            </p:custDataLst>
          </p:nvPr>
        </p:nvSpPr>
        <p:spPr>
          <a:xfrm>
            <a:off x="1636587" y="613591"/>
            <a:ext cx="6275852" cy="276999"/>
          </a:xfrm>
          <a:prstGeom prst="rect">
            <a:avLst/>
          </a:prstGeom>
        </p:spPr>
        <p:txBody>
          <a:bodyPr wrap="square">
            <a:spAutoFit/>
          </a:bodyPr>
          <a:lstStyle/>
          <a:p>
            <a:pPr marL="171450" indent="-171450">
              <a:buFont typeface="Arial" panose="020B0604020202020204" pitchFamily="34" charset="0"/>
              <a:buChar char="•"/>
            </a:pPr>
            <a:r>
              <a:rPr lang="en-US" altLang="zh-CN" sz="1200" dirty="0"/>
              <a:t>Exquisite Office PowerPoint templates come from  design</a:t>
            </a:r>
            <a:endParaRPr lang="zh-CN" altLang="en-US" sz="1200"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par>
                          <p:cTn id="11" fill="hold">
                            <p:stCondLst>
                              <p:cond delay="17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页-5">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结束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9.xml"/><Relationship Id="rId4" Type="http://schemas.openxmlformats.org/officeDocument/2006/relationships/image" Target="../media/image3.png"/><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61369" y="2461059"/>
            <a:ext cx="9475693" cy="1754326"/>
          </a:xfrm>
          <a:prstGeom prst="rect">
            <a:avLst/>
          </a:prstGeom>
          <a:noFill/>
        </p:spPr>
        <p:txBody>
          <a:bodyPr wrap="square" rtlCol="0" anchor="ctr" anchorCtr="0">
            <a:spAutoFit/>
          </a:bodyPr>
          <a:lstStyle/>
          <a:p>
            <a:r>
              <a:rPr lang="zh-CN" altLang="zh-CN" sz="5400" b="1" dirty="0"/>
              <a:t>第</a:t>
            </a:r>
            <a:r>
              <a:rPr lang="zh-CN" altLang="en-US" sz="5400" b="1" dirty="0"/>
              <a:t>七</a:t>
            </a:r>
            <a:r>
              <a:rPr lang="zh-CN" altLang="zh-CN" sz="5400" b="1" dirty="0"/>
              <a:t>章</a:t>
            </a:r>
            <a:r>
              <a:rPr lang="en-US" altLang="zh-CN" sz="5400" b="1" dirty="0"/>
              <a:t>  </a:t>
            </a:r>
            <a:r>
              <a:rPr lang="zh-CN" altLang="zh-CN" sz="5400" b="1" dirty="0"/>
              <a:t>日期、时间和因子</a:t>
            </a:r>
            <a:endParaRPr lang="zh-CN" altLang="zh-CN" sz="5400" dirty="0"/>
          </a:p>
          <a:p>
            <a:endParaRPr lang="zh-CN" altLang="zh-CN" sz="5400" dirty="0"/>
          </a:p>
        </p:txBody>
      </p:sp>
      <p:grpSp>
        <p:nvGrpSpPr>
          <p:cNvPr id="13" name="PA_组合 12"/>
          <p:cNvGrpSpPr/>
          <p:nvPr>
            <p:custDataLst>
              <p:tags r:id="rId1"/>
            </p:custDataLst>
          </p:nvPr>
        </p:nvGrpSpPr>
        <p:grpSpPr>
          <a:xfrm>
            <a:off x="4857479" y="4346424"/>
            <a:ext cx="540395" cy="540394"/>
            <a:chOff x="7489371" y="4542971"/>
            <a:chExt cx="711200" cy="711200"/>
          </a:xfrm>
        </p:grpSpPr>
        <p:sp>
          <p:nvSpPr>
            <p:cNvPr id="14" name="椭圆 13"/>
            <p:cNvSpPr/>
            <p:nvPr/>
          </p:nvSpPr>
          <p:spPr>
            <a:xfrm>
              <a:off x="7489371"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5" name="椭圆 8"/>
            <p:cNvSpPr/>
            <p:nvPr/>
          </p:nvSpPr>
          <p:spPr>
            <a:xfrm>
              <a:off x="7649029" y="4739974"/>
              <a:ext cx="391884" cy="31719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16" name="PA_组合 15"/>
          <p:cNvGrpSpPr/>
          <p:nvPr>
            <p:custDataLst>
              <p:tags r:id="rId2"/>
            </p:custDataLst>
          </p:nvPr>
        </p:nvGrpSpPr>
        <p:grpSpPr>
          <a:xfrm>
            <a:off x="5825803" y="4346424"/>
            <a:ext cx="540395" cy="540394"/>
            <a:chOff x="8638974" y="4542971"/>
            <a:chExt cx="711200" cy="711200"/>
          </a:xfrm>
        </p:grpSpPr>
        <p:sp>
          <p:nvSpPr>
            <p:cNvPr id="17" name="椭圆 16"/>
            <p:cNvSpPr/>
            <p:nvPr/>
          </p:nvSpPr>
          <p:spPr>
            <a:xfrm>
              <a:off x="8638974"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8" name="椭圆 9"/>
            <p:cNvSpPr/>
            <p:nvPr/>
          </p:nvSpPr>
          <p:spPr>
            <a:xfrm>
              <a:off x="8798632" y="4702918"/>
              <a:ext cx="391884" cy="391305"/>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19" name="PA_组合 18"/>
          <p:cNvGrpSpPr/>
          <p:nvPr>
            <p:custDataLst>
              <p:tags r:id="rId3"/>
            </p:custDataLst>
          </p:nvPr>
        </p:nvGrpSpPr>
        <p:grpSpPr>
          <a:xfrm>
            <a:off x="6794128" y="4346424"/>
            <a:ext cx="540395" cy="540394"/>
            <a:chOff x="9788577" y="4542971"/>
            <a:chExt cx="711200" cy="711200"/>
          </a:xfrm>
        </p:grpSpPr>
        <p:sp>
          <p:nvSpPr>
            <p:cNvPr id="20" name="椭圆 19"/>
            <p:cNvSpPr/>
            <p:nvPr/>
          </p:nvSpPr>
          <p:spPr>
            <a:xfrm>
              <a:off x="9788577"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1" name="椭圆 10"/>
            <p:cNvSpPr/>
            <p:nvPr/>
          </p:nvSpPr>
          <p:spPr>
            <a:xfrm>
              <a:off x="9948235" y="4702925"/>
              <a:ext cx="391884" cy="391292"/>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pic>
        <p:nvPicPr>
          <p:cNvPr id="26" name="图片 25"/>
          <p:cNvPicPr>
            <a:picLocks noChangeAspect="1"/>
          </p:cNvPicPr>
          <p:nvPr/>
        </p:nvPicPr>
        <p:blipFill>
          <a:blip r:embed="rId4" cstate="screen"/>
          <a:stretch>
            <a:fillRect/>
          </a:stretch>
        </p:blipFill>
        <p:spPr>
          <a:xfrm>
            <a:off x="3841" y="4307697"/>
            <a:ext cx="4760987" cy="2590805"/>
          </a:xfrm>
          <a:prstGeom prst="rect">
            <a:avLst/>
          </a:prstGeom>
        </p:spPr>
      </p:pic>
      <p:pic>
        <p:nvPicPr>
          <p:cNvPr id="27" name="图片 26"/>
          <p:cNvPicPr>
            <a:picLocks noChangeAspect="1"/>
          </p:cNvPicPr>
          <p:nvPr/>
        </p:nvPicPr>
        <p:blipFill>
          <a:blip r:embed="rId4" cstate="screen"/>
          <a:stretch>
            <a:fillRect/>
          </a:stretch>
        </p:blipFill>
        <p:spPr>
          <a:xfrm rot="10800000">
            <a:off x="7431013" y="2"/>
            <a:ext cx="4760987" cy="25908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par>
                          <p:cTn id="11" fill="hold">
                            <p:stCondLst>
                              <p:cond delay="2200"/>
                            </p:stCondLst>
                            <p:childTnLst>
                              <p:par>
                                <p:cTn id="12" presetID="53" presetClass="entr" presetSubtype="16"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par>
                                <p:cTn id="17" presetID="53" presetClass="entr" presetSubtype="16"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par>
                                <p:cTn id="22" presetID="53" presetClass="entr" presetSubtype="16"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47436" y="2779536"/>
            <a:ext cx="6585343" cy="2862322"/>
          </a:xfrm>
          <a:prstGeom prst="rect">
            <a:avLst/>
          </a:prstGeom>
          <a:noFill/>
        </p:spPr>
        <p:txBody>
          <a:bodyPr wrap="square" rtlCol="0">
            <a:spAutoFit/>
            <a:scene3d>
              <a:camera prst="orthographicFront"/>
              <a:lightRig rig="threePt" dir="t"/>
            </a:scene3d>
            <a:sp3d contourW="12700"/>
          </a:bodyPr>
          <a:lstStyle/>
          <a:p>
            <a:r>
              <a:rPr lang="zh-CN" altLang="zh-CN" dirty="0"/>
              <a:t>假设某人的出生日期是</a:t>
            </a:r>
            <a:r>
              <a:rPr lang="en-US" altLang="zh-CN" dirty="0"/>
              <a:t>1991</a:t>
            </a:r>
            <a:r>
              <a:rPr lang="zh-CN" altLang="zh-CN" dirty="0"/>
              <a:t>年</a:t>
            </a:r>
            <a:r>
              <a:rPr lang="en-US" altLang="zh-CN" dirty="0"/>
              <a:t>10</a:t>
            </a:r>
            <a:r>
              <a:rPr lang="zh-CN" altLang="zh-CN" dirty="0"/>
              <a:t>月</a:t>
            </a:r>
            <a:r>
              <a:rPr lang="en-US" altLang="zh-CN" dirty="0"/>
              <a:t>12</a:t>
            </a:r>
            <a:r>
              <a:rPr lang="zh-CN" altLang="zh-CN" dirty="0"/>
              <a:t>日，计算这个人到当前时间为止活了多少周、多少天。</a:t>
            </a:r>
            <a:endParaRPr lang="en-US" altLang="zh-CN" dirty="0"/>
          </a:p>
          <a:p>
            <a:endParaRPr lang="en-US" altLang="zh-CN" dirty="0"/>
          </a:p>
          <a:p>
            <a:r>
              <a:rPr lang="en-US" altLang="zh-CN" dirty="0"/>
              <a:t>&gt;today&lt;- Sys.Date( )</a:t>
            </a:r>
            <a:endParaRPr lang="zh-CN" altLang="zh-CN" dirty="0"/>
          </a:p>
          <a:p>
            <a:r>
              <a:rPr lang="en-US" altLang="zh-CN" dirty="0"/>
              <a:t>&gt;birth&lt;- as.Date("1991-10-12")</a:t>
            </a:r>
            <a:endParaRPr lang="zh-CN" altLang="zh-CN" dirty="0"/>
          </a:p>
          <a:p>
            <a:r>
              <a:rPr lang="en-US" altLang="zh-CN" dirty="0"/>
              <a:t>&gt;difftime(today, birth, units = "weeks")</a:t>
            </a:r>
            <a:endParaRPr lang="zh-CN" altLang="zh-CN" dirty="0"/>
          </a:p>
          <a:p>
            <a:r>
              <a:rPr lang="en-US" altLang="zh-CN" dirty="0"/>
              <a:t>Time difference of 1504 weeks</a:t>
            </a:r>
            <a:endParaRPr lang="zh-CN" altLang="zh-CN" dirty="0"/>
          </a:p>
          <a:p>
            <a:r>
              <a:rPr lang="en-US" altLang="zh-CN" dirty="0"/>
              <a:t>&gt; difftime(today, birth, units = "days")</a:t>
            </a:r>
            <a:endParaRPr lang="zh-CN" altLang="zh-CN" dirty="0"/>
          </a:p>
          <a:p>
            <a:r>
              <a:rPr lang="en-US" altLang="zh-CN" dirty="0"/>
              <a:t>Time difference of 10528 days</a:t>
            </a:r>
            <a:endParaRPr lang="zh-CN" altLang="zh-CN" dirty="0"/>
          </a:p>
          <a:p>
            <a:endParaRPr lang="zh-CN" altLang="zh-CN" dirty="0"/>
          </a:p>
        </p:txBody>
      </p:sp>
      <p:sp>
        <p:nvSpPr>
          <p:cNvPr id="3" name="文本框 2"/>
          <p:cNvSpPr txBox="1"/>
          <p:nvPr/>
        </p:nvSpPr>
        <p:spPr>
          <a:xfrm>
            <a:off x="1264407" y="1241274"/>
            <a:ext cx="1210588" cy="707886"/>
          </a:xfrm>
          <a:prstGeom prst="rect">
            <a:avLst/>
          </a:prstGeom>
          <a:noFill/>
        </p:spPr>
        <p:txBody>
          <a:bodyPr wrap="none" rtlCol="0">
            <a:spAutoFit/>
            <a:scene3d>
              <a:camera prst="orthographicFront"/>
              <a:lightRig rig="threePt" dir="t"/>
            </a:scene3d>
            <a:sp3d contourW="12700"/>
          </a:bodyPr>
          <a:lstStyle/>
          <a:p>
            <a:r>
              <a:rPr lang="zh-CN" altLang="en-US" sz="4000" dirty="0"/>
              <a:t>例：</a:t>
            </a:r>
            <a:endParaRPr lang="en-US"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56829" y="4073617"/>
            <a:ext cx="6585343" cy="954107"/>
          </a:xfrm>
          <a:prstGeom prst="rect">
            <a:avLst/>
          </a:prstGeom>
          <a:noFill/>
        </p:spPr>
        <p:txBody>
          <a:bodyPr wrap="square" rtlCol="0">
            <a:spAutoFit/>
            <a:scene3d>
              <a:camera prst="orthographicFront"/>
              <a:lightRig rig="threePt" dir="t"/>
            </a:scene3d>
            <a:sp3d contourW="12700"/>
          </a:bodyPr>
          <a:lstStyle/>
          <a:p>
            <a:r>
              <a:rPr lang="en-US" altLang="zh-CN" sz="1400" dirty="0"/>
              <a:t>lubridate</a:t>
            </a:r>
            <a:r>
              <a:rPr lang="zh-CN" altLang="zh-CN" sz="1400" dirty="0"/>
              <a:t>包专注于对日期时间数据（</a:t>
            </a:r>
            <a:r>
              <a:rPr lang="en-US" altLang="zh-CN" sz="1400" dirty="0"/>
              <a:t>Date-time data</a:t>
            </a:r>
            <a:r>
              <a:rPr lang="zh-CN" altLang="zh-CN" sz="1400" dirty="0"/>
              <a:t>）的处理。在使用</a:t>
            </a:r>
            <a:r>
              <a:rPr lang="en-US" altLang="zh-CN" sz="1400" dirty="0"/>
              <a:t>lubridate</a:t>
            </a:r>
            <a:r>
              <a:rPr lang="zh-CN" altLang="zh-CN" sz="1400" dirty="0"/>
              <a:t>包之前应该用</a:t>
            </a:r>
            <a:r>
              <a:rPr lang="en-US" altLang="zh-CN" sz="1400" dirty="0"/>
              <a:t>install.packages("lubridate")</a:t>
            </a:r>
            <a:r>
              <a:rPr lang="zh-CN" altLang="zh-CN" sz="1400" dirty="0"/>
              <a:t>命令先安装</a:t>
            </a:r>
            <a:r>
              <a:rPr lang="en-US" altLang="zh-CN" sz="1400" dirty="0"/>
              <a:t>lubridate</a:t>
            </a:r>
            <a:r>
              <a:rPr lang="zh-CN" altLang="zh-CN" sz="1400" dirty="0"/>
              <a:t>包，然后用</a:t>
            </a:r>
            <a:r>
              <a:rPr lang="en-US" altLang="zh-CN" sz="1400" dirty="0"/>
              <a:t>library(lubridate)</a:t>
            </a:r>
            <a:r>
              <a:rPr lang="zh-CN" altLang="zh-CN" sz="1400" dirty="0"/>
              <a:t>命令加载它。</a:t>
            </a:r>
            <a:endParaRPr lang="zh-CN" altLang="zh-CN" sz="1400" dirty="0"/>
          </a:p>
          <a:p>
            <a:endParaRPr lang="zh-CN" altLang="zh-CN" sz="1400" dirty="0"/>
          </a:p>
        </p:txBody>
      </p:sp>
      <p:sp>
        <p:nvSpPr>
          <p:cNvPr id="3" name="文本框 2"/>
          <p:cNvSpPr txBox="1"/>
          <p:nvPr/>
        </p:nvSpPr>
        <p:spPr>
          <a:xfrm>
            <a:off x="4256828" y="3314670"/>
            <a:ext cx="3033203" cy="707886"/>
          </a:xfrm>
          <a:prstGeom prst="rect">
            <a:avLst/>
          </a:prstGeom>
          <a:noFill/>
        </p:spPr>
        <p:txBody>
          <a:bodyPr wrap="none" rtlCol="0">
            <a:spAutoFit/>
            <a:scene3d>
              <a:camera prst="orthographicFront"/>
              <a:lightRig rig="threePt" dir="t"/>
            </a:scene3d>
            <a:sp3d contourW="12700"/>
          </a:bodyPr>
          <a:lstStyle/>
          <a:p>
            <a:r>
              <a:rPr lang="en-US" altLang="zh-CN" sz="4000" b="1" dirty="0">
                <a:solidFill>
                  <a:schemeClr val="tx1">
                    <a:lumMod val="75000"/>
                    <a:lumOff val="25000"/>
                  </a:schemeClr>
                </a:solidFill>
                <a:cs typeface="+mn-ea"/>
                <a:sym typeface="+mn-lt"/>
              </a:rPr>
              <a:t>Lubridate</a:t>
            </a:r>
            <a:r>
              <a:rPr lang="zh-CN" altLang="en-US" sz="4000" b="1" dirty="0">
                <a:solidFill>
                  <a:schemeClr val="tx1">
                    <a:lumMod val="75000"/>
                    <a:lumOff val="25000"/>
                  </a:schemeClr>
                </a:solidFill>
                <a:cs typeface="+mn-ea"/>
                <a:sym typeface="+mn-lt"/>
              </a:rPr>
              <a:t>包</a:t>
            </a:r>
            <a:endParaRPr lang="zh-CN" altLang="en-US" sz="4000" b="1" dirty="0">
              <a:solidFill>
                <a:schemeClr val="tx1">
                  <a:lumMod val="75000"/>
                  <a:lumOff val="25000"/>
                </a:schemeClr>
              </a:solidFill>
              <a:cs typeface="+mn-ea"/>
              <a:sym typeface="+mn-lt"/>
            </a:endParaRPr>
          </a:p>
        </p:txBody>
      </p:sp>
      <p:sp>
        <p:nvSpPr>
          <p:cNvPr id="4" name="文本框 3"/>
          <p:cNvSpPr txBox="1"/>
          <p:nvPr/>
        </p:nvSpPr>
        <p:spPr>
          <a:xfrm>
            <a:off x="821086" y="1544955"/>
            <a:ext cx="3943743" cy="2123658"/>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endParaRPr lang="en-US" altLang="zh-CN" sz="6600" b="1" dirty="0">
              <a:solidFill>
                <a:schemeClr val="accent1">
                  <a:lumMod val="75000"/>
                </a:schemeClr>
              </a:solidFill>
              <a:cs typeface="+mn-ea"/>
              <a:sym typeface="+mn-lt"/>
            </a:endParaRPr>
          </a:p>
          <a:p>
            <a:pPr algn="ctr"/>
            <a:r>
              <a:rPr lang="en-US" altLang="zh-CN" sz="6600" b="1" dirty="0">
                <a:solidFill>
                  <a:schemeClr val="accent1">
                    <a:lumMod val="75000"/>
                  </a:schemeClr>
                </a:solidFill>
                <a:cs typeface="+mn-ea"/>
                <a:sym typeface="+mn-lt"/>
              </a:rPr>
              <a:t>02</a:t>
            </a:r>
            <a:endParaRPr lang="zh-CN" altLang="en-US" sz="6600" b="1" dirty="0">
              <a:solidFill>
                <a:schemeClr val="accent1">
                  <a:lumMod val="75000"/>
                </a:schemeClr>
              </a:solidFill>
              <a:cs typeface="+mn-ea"/>
              <a:sym typeface="+mn-lt"/>
            </a:endParaRPr>
          </a:p>
        </p:txBody>
      </p:sp>
      <p:pic>
        <p:nvPicPr>
          <p:cNvPr id="5" name="图片 4"/>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6" name="图片 5"/>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797059" y="2438342"/>
            <a:ext cx="6585343" cy="5078313"/>
          </a:xfrm>
          <a:prstGeom prst="rect">
            <a:avLst/>
          </a:prstGeom>
          <a:noFill/>
        </p:spPr>
        <p:txBody>
          <a:bodyPr wrap="square" rtlCol="0">
            <a:spAutoFit/>
            <a:scene3d>
              <a:camera prst="orthographicFront"/>
              <a:lightRig rig="threePt" dir="t"/>
            </a:scene3d>
            <a:sp3d contourW="12700"/>
          </a:bodyPr>
          <a:lstStyle/>
          <a:p>
            <a:r>
              <a:rPr lang="en-US" altLang="zh-CN" dirty="0"/>
              <a:t>lubridate</a:t>
            </a:r>
            <a:r>
              <a:rPr lang="zh-CN" altLang="zh-CN" dirty="0"/>
              <a:t>包主要有两类函数，一类用于处理时点数据（</a:t>
            </a:r>
            <a:r>
              <a:rPr lang="en-US" altLang="zh-CN" dirty="0"/>
              <a:t>time instants</a:t>
            </a:r>
            <a:r>
              <a:rPr lang="zh-CN" altLang="zh-CN" dirty="0"/>
              <a:t>），另一类则用于处理时段数据（</a:t>
            </a:r>
            <a:r>
              <a:rPr lang="en-US" altLang="zh-CN" dirty="0"/>
              <a:t>time spans</a:t>
            </a:r>
            <a:r>
              <a:rPr lang="zh-CN" altLang="zh-CN" dirty="0"/>
              <a:t>）。</a:t>
            </a:r>
            <a:r>
              <a:rPr lang="en-US" altLang="zh-CN" dirty="0"/>
              <a:t>lubridate</a:t>
            </a:r>
            <a:r>
              <a:rPr lang="zh-CN" altLang="zh-CN" dirty="0"/>
              <a:t>包比</a:t>
            </a:r>
            <a:r>
              <a:rPr lang="en-US" altLang="zh-CN" dirty="0"/>
              <a:t>R</a:t>
            </a:r>
            <a:r>
              <a:rPr lang="zh-CN" altLang="zh-CN" dirty="0"/>
              <a:t>的基础包的操作要更加简洁。</a:t>
            </a:r>
            <a:endParaRPr lang="en-US" altLang="zh-CN" dirty="0"/>
          </a:p>
          <a:p>
            <a:endParaRPr lang="en-US" altLang="zh-CN" dirty="0"/>
          </a:p>
          <a:p>
            <a:r>
              <a:rPr lang="zh-CN" altLang="zh-CN" dirty="0"/>
              <a:t>时点类函数包括了解析、抽取、修改时间。在使用</a:t>
            </a:r>
            <a:r>
              <a:rPr lang="en-US" altLang="zh-CN" dirty="0"/>
              <a:t>lubridate</a:t>
            </a:r>
            <a:r>
              <a:rPr lang="zh-CN" altLang="zh-CN" dirty="0"/>
              <a:t>包识别日期前，需要告诉它年（</a:t>
            </a:r>
            <a:r>
              <a:rPr lang="en-US" altLang="zh-CN" dirty="0"/>
              <a:t>y</a:t>
            </a:r>
            <a:r>
              <a:rPr lang="zh-CN" altLang="zh-CN" dirty="0"/>
              <a:t>）月（</a:t>
            </a:r>
            <a:r>
              <a:rPr lang="en-US" altLang="zh-CN" dirty="0"/>
              <a:t>m</a:t>
            </a:r>
            <a:r>
              <a:rPr lang="zh-CN" altLang="zh-CN" dirty="0"/>
              <a:t>）日（</a:t>
            </a:r>
            <a:r>
              <a:rPr lang="en-US" altLang="zh-CN" dirty="0"/>
              <a:t>d</a:t>
            </a:r>
            <a:r>
              <a:rPr lang="zh-CN" altLang="zh-CN" dirty="0"/>
              <a:t>）的排列顺序，而函数本身就是这几个字母的组合。</a:t>
            </a:r>
            <a:endParaRPr lang="en-US" altLang="zh-CN" dirty="0"/>
          </a:p>
          <a:p>
            <a:endParaRPr lang="en-US" altLang="zh-CN" dirty="0"/>
          </a:p>
          <a:p>
            <a:r>
              <a:rPr lang="zh-CN" altLang="zh-CN" dirty="0"/>
              <a:t>时段类函数可以处理三类对象，分别是：</a:t>
            </a:r>
            <a:r>
              <a:rPr lang="en-US" altLang="zh-CN" dirty="0"/>
              <a:t>interval</a:t>
            </a:r>
            <a:r>
              <a:rPr lang="zh-CN" altLang="zh-CN" dirty="0"/>
              <a:t>：最简单的时段对象，它由两个时点数据构成。</a:t>
            </a:r>
            <a:r>
              <a:rPr lang="en-US" altLang="zh-CN" dirty="0"/>
              <a:t>duration</a:t>
            </a:r>
            <a:r>
              <a:rPr lang="zh-CN" altLang="zh-CN" dirty="0"/>
              <a:t>：去除了时间两端的信息，纯粹以秒为单位计算时段的长度，不考虑闰年和闰秒，它同时也兼容基本包中的</a:t>
            </a:r>
            <a:r>
              <a:rPr lang="en-US" altLang="zh-CN" dirty="0"/>
              <a:t>difftime</a:t>
            </a:r>
            <a:r>
              <a:rPr lang="zh-CN" altLang="zh-CN" dirty="0"/>
              <a:t>类型对象。</a:t>
            </a:r>
            <a:r>
              <a:rPr lang="en-US" altLang="zh-CN" dirty="0"/>
              <a:t>period</a:t>
            </a:r>
            <a:r>
              <a:rPr lang="zh-CN" altLang="zh-CN" dirty="0"/>
              <a:t>：以较长的时钟周期来计算时段长度，它考虑了闰年和闰秒，适用于长期的时间计算。</a:t>
            </a:r>
            <a:endParaRPr lang="zh-CN" altLang="zh-CN" dirty="0"/>
          </a:p>
          <a:p>
            <a:endParaRPr lang="zh-CN" altLang="zh-CN" dirty="0"/>
          </a:p>
          <a:p>
            <a:endParaRPr lang="en-US" altLang="zh-CN" dirty="0"/>
          </a:p>
          <a:p>
            <a:endParaRPr lang="en-US" altLang="zh-CN" dirty="0"/>
          </a:p>
          <a:p>
            <a:endParaRPr lang="zh-CN" altLang="zh-CN" dirty="0"/>
          </a:p>
        </p:txBody>
      </p:sp>
      <p:sp>
        <p:nvSpPr>
          <p:cNvPr id="3" name="文本框 2"/>
          <p:cNvSpPr txBox="1"/>
          <p:nvPr/>
        </p:nvSpPr>
        <p:spPr>
          <a:xfrm>
            <a:off x="1086116" y="1295864"/>
            <a:ext cx="2666114" cy="707886"/>
          </a:xfrm>
          <a:prstGeom prst="rect">
            <a:avLst/>
          </a:prstGeom>
          <a:noFill/>
        </p:spPr>
        <p:txBody>
          <a:bodyPr wrap="none" rtlCol="0">
            <a:spAutoFit/>
            <a:scene3d>
              <a:camera prst="orthographicFront"/>
              <a:lightRig rig="threePt" dir="t"/>
            </a:scene3d>
            <a:sp3d contourW="12700"/>
          </a:bodyPr>
          <a:lstStyle/>
          <a:p>
            <a:r>
              <a:rPr lang="en-US" altLang="zh-CN" sz="4000" dirty="0"/>
              <a:t>lubridate</a:t>
            </a:r>
            <a:r>
              <a:rPr lang="zh-CN" altLang="zh-CN" sz="4000" dirty="0"/>
              <a:t>包</a:t>
            </a:r>
            <a:endParaRPr lang="en-US"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19638" y="2042557"/>
            <a:ext cx="6585343" cy="5632311"/>
          </a:xfrm>
          <a:prstGeom prst="rect">
            <a:avLst/>
          </a:prstGeom>
          <a:noFill/>
        </p:spPr>
        <p:txBody>
          <a:bodyPr wrap="square" rtlCol="0">
            <a:spAutoFit/>
            <a:scene3d>
              <a:camera prst="orthographicFront"/>
              <a:lightRig rig="threePt" dir="t"/>
            </a:scene3d>
            <a:sp3d contourW="12700"/>
          </a:bodyPr>
          <a:lstStyle/>
          <a:p>
            <a:r>
              <a:rPr lang="zh-CN" altLang="zh-CN" dirty="0"/>
              <a:t>从日期时间提取信息的函数也非常直观，</a:t>
            </a:r>
            <a:r>
              <a:rPr lang="en-US" altLang="zh-CN" dirty="0"/>
              <a:t>second()</a:t>
            </a:r>
            <a:r>
              <a:rPr lang="zh-CN" altLang="zh-CN" dirty="0"/>
              <a:t>，</a:t>
            </a:r>
            <a:r>
              <a:rPr lang="en-US" altLang="zh-CN" dirty="0"/>
              <a:t>minute()</a:t>
            </a:r>
            <a:r>
              <a:rPr lang="zh-CN" altLang="zh-CN" dirty="0"/>
              <a:t>，</a:t>
            </a:r>
            <a:r>
              <a:rPr lang="en-US" altLang="zh-CN" dirty="0"/>
              <a:t>hour()</a:t>
            </a:r>
            <a:r>
              <a:rPr lang="zh-CN" altLang="zh-CN" dirty="0"/>
              <a:t>，</a:t>
            </a:r>
            <a:r>
              <a:rPr lang="en-US" altLang="zh-CN" dirty="0"/>
              <a:t>day()</a:t>
            </a:r>
            <a:r>
              <a:rPr lang="zh-CN" altLang="zh-CN" dirty="0"/>
              <a:t>，</a:t>
            </a:r>
            <a:r>
              <a:rPr lang="en-US" altLang="zh-CN" dirty="0"/>
              <a:t>wday()</a:t>
            </a:r>
            <a:r>
              <a:rPr lang="zh-CN" altLang="zh-CN" dirty="0"/>
              <a:t>，</a:t>
            </a:r>
            <a:r>
              <a:rPr lang="en-US" altLang="zh-CN" dirty="0"/>
              <a:t>yday()</a:t>
            </a:r>
            <a:r>
              <a:rPr lang="zh-CN" altLang="zh-CN" dirty="0"/>
              <a:t>，</a:t>
            </a:r>
            <a:r>
              <a:rPr lang="en-US" altLang="zh-CN" dirty="0"/>
              <a:t>week()</a:t>
            </a:r>
            <a:r>
              <a:rPr lang="zh-CN" altLang="zh-CN" dirty="0"/>
              <a:t>，</a:t>
            </a:r>
            <a:r>
              <a:rPr lang="en-US" altLang="zh-CN" dirty="0"/>
              <a:t>month()</a:t>
            </a:r>
            <a:r>
              <a:rPr lang="zh-CN" altLang="zh-CN" dirty="0"/>
              <a:t>，</a:t>
            </a:r>
            <a:r>
              <a:rPr lang="en-US" altLang="zh-CN" dirty="0"/>
              <a:t>year()</a:t>
            </a:r>
            <a:r>
              <a:rPr lang="zh-CN" altLang="zh-CN" dirty="0"/>
              <a:t>，</a:t>
            </a:r>
            <a:r>
              <a:rPr lang="en-US" altLang="zh-CN" dirty="0"/>
              <a:t>tz()</a:t>
            </a:r>
            <a:r>
              <a:rPr lang="zh-CN" altLang="zh-CN" dirty="0"/>
              <a:t>分别可以提取秒，分，小时，天，周的第几天，年的第几天，星期，月，年和时区的信息。这些函数同样也可以用来设置修改这些信息。其中，</a:t>
            </a:r>
            <a:r>
              <a:rPr lang="en-US" altLang="zh-CN" dirty="0"/>
              <a:t>wday()</a:t>
            </a:r>
            <a:r>
              <a:rPr lang="zh-CN" altLang="zh-CN" dirty="0"/>
              <a:t>和</a:t>
            </a:r>
            <a:r>
              <a:rPr lang="en-US" altLang="zh-CN" dirty="0"/>
              <a:t>month()</a:t>
            </a:r>
            <a:r>
              <a:rPr lang="zh-CN" altLang="zh-CN" dirty="0"/>
              <a:t>这两个功能有一个</a:t>
            </a:r>
            <a:r>
              <a:rPr lang="en-US" altLang="zh-CN" dirty="0"/>
              <a:t>label</a:t>
            </a:r>
            <a:r>
              <a:rPr lang="zh-CN" altLang="zh-CN" dirty="0"/>
              <a:t>的选项，可以选择显示数值或是名字（</a:t>
            </a:r>
            <a:r>
              <a:rPr lang="en-US" altLang="zh-CN" dirty="0"/>
              <a:t>eg</a:t>
            </a:r>
            <a:r>
              <a:rPr lang="zh-CN" altLang="zh-CN" dirty="0"/>
              <a:t>：</a:t>
            </a:r>
            <a:r>
              <a:rPr lang="en-US" altLang="zh-CN" dirty="0"/>
              <a:t>wday()</a:t>
            </a:r>
            <a:r>
              <a:rPr lang="zh-CN" altLang="zh-CN" dirty="0"/>
              <a:t>可显示</a:t>
            </a:r>
            <a:r>
              <a:rPr lang="en-US" altLang="zh-CN" dirty="0"/>
              <a:t>7</a:t>
            </a:r>
            <a:r>
              <a:rPr lang="zh-CN" altLang="zh-CN" dirty="0"/>
              <a:t>或者</a:t>
            </a:r>
            <a:r>
              <a:rPr lang="en-US" altLang="zh-CN" dirty="0"/>
              <a:t>Sat</a:t>
            </a:r>
            <a:r>
              <a:rPr lang="zh-CN" altLang="zh-CN" dirty="0"/>
              <a:t>。注：</a:t>
            </a:r>
            <a:r>
              <a:rPr lang="en-US" altLang="zh-CN" dirty="0"/>
              <a:t>weekday</a:t>
            </a:r>
            <a:r>
              <a:rPr lang="zh-CN" altLang="zh-CN" dirty="0"/>
              <a:t>默认周日为</a:t>
            </a:r>
            <a:r>
              <a:rPr lang="en-US" altLang="zh-CN" dirty="0"/>
              <a:t>1</a:t>
            </a:r>
            <a:r>
              <a:rPr lang="zh-CN" altLang="zh-CN" dirty="0"/>
              <a:t>）</a:t>
            </a:r>
            <a:endParaRPr lang="en-US" altLang="zh-CN" dirty="0"/>
          </a:p>
          <a:p>
            <a:endParaRPr lang="en-US" altLang="zh-CN" dirty="0"/>
          </a:p>
          <a:p>
            <a:r>
              <a:rPr lang="zh-CN" altLang="zh-CN" dirty="0"/>
              <a:t>如果需要读取含具体时间的数据，就需要在函数里再加上小时（</a:t>
            </a:r>
            <a:r>
              <a:rPr lang="en-US" altLang="zh-CN" dirty="0"/>
              <a:t>h</a:t>
            </a:r>
            <a:r>
              <a:rPr lang="zh-CN" altLang="zh-CN" dirty="0"/>
              <a:t>）分钟（</a:t>
            </a:r>
            <a:r>
              <a:rPr lang="en-US" altLang="zh-CN" dirty="0"/>
              <a:t>m</a:t>
            </a:r>
            <a:r>
              <a:rPr lang="zh-CN" altLang="zh-CN" dirty="0"/>
              <a:t>）和秒（</a:t>
            </a:r>
            <a:r>
              <a:rPr lang="en-US" altLang="zh-CN" dirty="0"/>
              <a:t>s</a:t>
            </a:r>
            <a:r>
              <a:rPr lang="zh-CN" altLang="zh-CN" dirty="0"/>
              <a:t>）；如果需要读入的时间具有特定时区，那就用</a:t>
            </a:r>
            <a:r>
              <a:rPr lang="en-US" altLang="zh-CN" dirty="0"/>
              <a:t>tz</a:t>
            </a:r>
            <a:r>
              <a:rPr lang="zh-CN" altLang="zh-CN" dirty="0"/>
              <a:t>选项来指定。</a:t>
            </a:r>
            <a:endParaRPr lang="en-US" altLang="zh-CN" dirty="0"/>
          </a:p>
          <a:p>
            <a:endParaRPr lang="en-US" altLang="zh-CN" dirty="0"/>
          </a:p>
          <a:p>
            <a:r>
              <a:rPr lang="en-US" altLang="zh-CN" dirty="0"/>
              <a:t>lubridate</a:t>
            </a:r>
            <a:r>
              <a:rPr lang="zh-CN" altLang="zh-CN" dirty="0"/>
              <a:t>包还可以将日期时间型数据取整到不同的单位，如年、季、月、日、时等。如：</a:t>
            </a:r>
            <a:r>
              <a:rPr lang="en-US" altLang="zh-CN" dirty="0"/>
              <a:t>round_date()</a:t>
            </a:r>
            <a:r>
              <a:rPr lang="zh-CN" altLang="zh-CN" dirty="0"/>
              <a:t>函数为四舍五入取整，</a:t>
            </a:r>
            <a:r>
              <a:rPr lang="en-US" altLang="zh-CN" dirty="0"/>
              <a:t>floor_date()</a:t>
            </a:r>
            <a:r>
              <a:rPr lang="zh-CN" altLang="zh-CN" dirty="0"/>
              <a:t>函数为向上取整，</a:t>
            </a:r>
            <a:r>
              <a:rPr lang="en-US" altLang="zh-CN" dirty="0"/>
              <a:t>ceiling_date()</a:t>
            </a:r>
            <a:r>
              <a:rPr lang="zh-CN" altLang="zh-CN" dirty="0"/>
              <a:t>函数向下取整。</a:t>
            </a:r>
            <a:endParaRPr lang="zh-CN" altLang="zh-CN" dirty="0"/>
          </a:p>
          <a:p>
            <a:endParaRPr lang="zh-CN" altLang="zh-CN" dirty="0"/>
          </a:p>
          <a:p>
            <a:endParaRPr lang="zh-CN" altLang="zh-CN" dirty="0"/>
          </a:p>
          <a:p>
            <a:endParaRPr lang="en-US" altLang="zh-CN" dirty="0"/>
          </a:p>
          <a:p>
            <a:endParaRPr lang="en-US" altLang="zh-CN" dirty="0"/>
          </a:p>
          <a:p>
            <a:endParaRPr lang="zh-CN" altLang="zh-CN" dirty="0"/>
          </a:p>
        </p:txBody>
      </p:sp>
      <p:sp>
        <p:nvSpPr>
          <p:cNvPr id="3" name="文本框 2"/>
          <p:cNvSpPr txBox="1"/>
          <p:nvPr/>
        </p:nvSpPr>
        <p:spPr>
          <a:xfrm>
            <a:off x="1086116" y="1295864"/>
            <a:ext cx="2749471" cy="707886"/>
          </a:xfrm>
          <a:prstGeom prst="rect">
            <a:avLst/>
          </a:prstGeom>
          <a:noFill/>
        </p:spPr>
        <p:txBody>
          <a:bodyPr wrap="none" rtlCol="0">
            <a:spAutoFit/>
            <a:scene3d>
              <a:camera prst="orthographicFront"/>
              <a:lightRig rig="threePt" dir="t"/>
            </a:scene3d>
            <a:sp3d contourW="12700"/>
          </a:bodyPr>
          <a:lstStyle/>
          <a:p>
            <a:r>
              <a:rPr lang="zh-CN" altLang="zh-CN" sz="4000" dirty="0"/>
              <a:t>时点类函数</a:t>
            </a:r>
            <a:endParaRPr lang="en-US"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00523" y="1492521"/>
            <a:ext cx="6585343" cy="3416320"/>
          </a:xfrm>
          <a:prstGeom prst="rect">
            <a:avLst/>
          </a:prstGeom>
          <a:noFill/>
        </p:spPr>
        <p:txBody>
          <a:bodyPr wrap="square" rtlCol="0">
            <a:spAutoFit/>
            <a:scene3d>
              <a:camera prst="orthographicFront"/>
              <a:lightRig rig="threePt" dir="t"/>
            </a:scene3d>
            <a:sp3d contourW="12700"/>
          </a:bodyPr>
          <a:lstStyle/>
          <a:p>
            <a:r>
              <a:rPr lang="zh-CN" altLang="zh-CN" dirty="0"/>
              <a:t>时点类函数包括了解析、抽取、修改时间。在使用</a:t>
            </a:r>
            <a:r>
              <a:rPr lang="en-US" altLang="zh-CN" dirty="0" err="1"/>
              <a:t>lubridate</a:t>
            </a:r>
            <a:r>
              <a:rPr lang="zh-CN" altLang="zh-CN" dirty="0"/>
              <a:t>包识别日期前，需要告诉它年（</a:t>
            </a:r>
            <a:r>
              <a:rPr lang="en-US" altLang="zh-CN" dirty="0"/>
              <a:t>y</a:t>
            </a:r>
            <a:r>
              <a:rPr lang="zh-CN" altLang="zh-CN" dirty="0"/>
              <a:t>）月（</a:t>
            </a:r>
            <a:r>
              <a:rPr lang="en-US" altLang="zh-CN" dirty="0"/>
              <a:t>m</a:t>
            </a:r>
            <a:r>
              <a:rPr lang="zh-CN" altLang="zh-CN" dirty="0"/>
              <a:t>）日（</a:t>
            </a:r>
            <a:r>
              <a:rPr lang="en-US" altLang="zh-CN" dirty="0"/>
              <a:t>d</a:t>
            </a:r>
            <a:r>
              <a:rPr lang="zh-CN" altLang="zh-CN" dirty="0"/>
              <a:t>）的排列顺序，而函数本身就是这几个字母的组合。</a:t>
            </a:r>
            <a:endParaRPr lang="en-US" altLang="zh-CN" dirty="0"/>
          </a:p>
          <a:p>
            <a:endParaRPr lang="zh-CN" altLang="zh-CN" dirty="0"/>
          </a:p>
          <a:p>
            <a:r>
              <a:rPr lang="zh-CN" altLang="zh-CN" dirty="0"/>
              <a:t>例：解析年月日，代码及运行结果如下所示：</a:t>
            </a:r>
            <a:endParaRPr lang="zh-CN" altLang="zh-CN" dirty="0"/>
          </a:p>
          <a:p>
            <a:r>
              <a:rPr lang="en-US" altLang="zh-CN" dirty="0"/>
              <a:t>&gt; </a:t>
            </a:r>
            <a:r>
              <a:rPr lang="en-US" altLang="zh-CN" dirty="0" err="1"/>
              <a:t>ymd</a:t>
            </a:r>
            <a:r>
              <a:rPr lang="en-US" altLang="zh-CN" dirty="0"/>
              <a:t>(20200729)</a:t>
            </a:r>
            <a:endParaRPr lang="zh-CN" altLang="zh-CN" dirty="0"/>
          </a:p>
          <a:p>
            <a:r>
              <a:rPr lang="en-US" altLang="zh-CN" dirty="0"/>
              <a:t>[1] "2020-07-29"</a:t>
            </a:r>
            <a:endParaRPr lang="zh-CN" altLang="zh-CN" dirty="0"/>
          </a:p>
          <a:p>
            <a:r>
              <a:rPr lang="en-US" altLang="zh-CN" dirty="0"/>
              <a:t>&gt; </a:t>
            </a:r>
            <a:r>
              <a:rPr lang="en-US" altLang="zh-CN" dirty="0" err="1"/>
              <a:t>myd</a:t>
            </a:r>
            <a:r>
              <a:rPr lang="en-US" altLang="zh-CN" dirty="0"/>
              <a:t>(07202029)</a:t>
            </a:r>
            <a:endParaRPr lang="zh-CN" altLang="zh-CN" dirty="0"/>
          </a:p>
          <a:p>
            <a:r>
              <a:rPr lang="en-US" altLang="zh-CN" dirty="0"/>
              <a:t>[1] "2020-07-29"</a:t>
            </a:r>
            <a:endParaRPr lang="zh-CN" altLang="zh-CN" dirty="0"/>
          </a:p>
          <a:p>
            <a:r>
              <a:rPr lang="en-US" altLang="zh-CN" dirty="0"/>
              <a:t>&gt; </a:t>
            </a:r>
            <a:r>
              <a:rPr lang="en-US" altLang="zh-CN" dirty="0" err="1"/>
              <a:t>dmy</a:t>
            </a:r>
            <a:r>
              <a:rPr lang="en-US" altLang="zh-CN" dirty="0"/>
              <a:t>(29072020)</a:t>
            </a:r>
            <a:endParaRPr lang="zh-CN" altLang="zh-CN" dirty="0"/>
          </a:p>
          <a:p>
            <a:r>
              <a:rPr lang="en-US" altLang="zh-CN" dirty="0"/>
              <a:t>[1] "2020-07-29"</a:t>
            </a:r>
            <a:endParaRPr lang="zh-CN" altLang="zh-CN" dirty="0"/>
          </a:p>
          <a:p>
            <a:endParaRPr lang="zh-CN" altLang="zh-CN"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73351" y="1445375"/>
            <a:ext cx="6585343" cy="2862322"/>
          </a:xfrm>
          <a:prstGeom prst="rect">
            <a:avLst/>
          </a:prstGeom>
          <a:noFill/>
        </p:spPr>
        <p:txBody>
          <a:bodyPr wrap="square" rtlCol="0">
            <a:spAutoFit/>
            <a:scene3d>
              <a:camera prst="orthographicFront"/>
              <a:lightRig rig="threePt" dir="t"/>
            </a:scene3d>
            <a:sp3d contourW="12700"/>
          </a:bodyPr>
          <a:lstStyle/>
          <a:p>
            <a:r>
              <a:rPr lang="zh-CN" altLang="zh-CN" dirty="0"/>
              <a:t>例：提取时间</a:t>
            </a:r>
            <a:r>
              <a:rPr lang="en-US" altLang="zh-CN" dirty="0"/>
              <a:t>x</a:t>
            </a:r>
            <a:r>
              <a:rPr lang="zh-CN" altLang="zh-CN" dirty="0"/>
              <a:t>中的年、月、日，代码及运行结果如下所示：</a:t>
            </a:r>
            <a:endParaRPr lang="zh-CN" altLang="zh-CN" dirty="0"/>
          </a:p>
          <a:p>
            <a:r>
              <a:rPr lang="en-US" altLang="zh-CN" dirty="0"/>
              <a:t>&gt; x</a:t>
            </a:r>
            <a:endParaRPr lang="zh-CN" altLang="zh-CN" dirty="0"/>
          </a:p>
          <a:p>
            <a:r>
              <a:rPr lang="en-US" altLang="zh-CN" dirty="0"/>
              <a:t>[1] "2020-05-29"</a:t>
            </a:r>
            <a:endParaRPr lang="zh-CN" altLang="zh-CN" dirty="0"/>
          </a:p>
          <a:p>
            <a:r>
              <a:rPr lang="en-US" altLang="zh-CN" dirty="0"/>
              <a:t>&gt; month(x)</a:t>
            </a:r>
            <a:endParaRPr lang="zh-CN" altLang="zh-CN" dirty="0"/>
          </a:p>
          <a:p>
            <a:r>
              <a:rPr lang="en-US" altLang="zh-CN" dirty="0"/>
              <a:t>[1] 5</a:t>
            </a:r>
            <a:endParaRPr lang="zh-CN" altLang="zh-CN" dirty="0"/>
          </a:p>
          <a:p>
            <a:r>
              <a:rPr lang="en-US" altLang="zh-CN" dirty="0"/>
              <a:t>&gt; year(x)</a:t>
            </a:r>
            <a:endParaRPr lang="zh-CN" altLang="zh-CN" dirty="0"/>
          </a:p>
          <a:p>
            <a:r>
              <a:rPr lang="en-US" altLang="zh-CN" dirty="0"/>
              <a:t>[1] 2020</a:t>
            </a:r>
            <a:endParaRPr lang="zh-CN" altLang="zh-CN" dirty="0"/>
          </a:p>
          <a:p>
            <a:r>
              <a:rPr lang="en-US" altLang="zh-CN" dirty="0"/>
              <a:t>&gt; day(x)</a:t>
            </a:r>
            <a:endParaRPr lang="zh-CN" altLang="zh-CN" dirty="0"/>
          </a:p>
          <a:p>
            <a:r>
              <a:rPr lang="en-US" altLang="zh-CN" dirty="0"/>
              <a:t>[1] 29</a:t>
            </a:r>
            <a:endParaRPr lang="zh-CN" altLang="zh-CN" dirty="0"/>
          </a:p>
          <a:p>
            <a:endParaRPr lang="zh-CN" altLang="zh-CN"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
        <p:nvSpPr>
          <p:cNvPr id="4" name="文本框 3"/>
          <p:cNvSpPr txBox="1"/>
          <p:nvPr/>
        </p:nvSpPr>
        <p:spPr>
          <a:xfrm>
            <a:off x="5587067" y="3174395"/>
            <a:ext cx="4974671" cy="2862322"/>
          </a:xfrm>
          <a:prstGeom prst="rect">
            <a:avLst/>
          </a:prstGeom>
          <a:noFill/>
        </p:spPr>
        <p:txBody>
          <a:bodyPr wrap="square" rtlCol="0" anchor="ctr" anchorCtr="0">
            <a:spAutoFit/>
          </a:bodyPr>
          <a:lstStyle/>
          <a:p>
            <a:r>
              <a:rPr lang="zh-CN" altLang="zh-CN" dirty="0"/>
              <a:t>例：显示日期</a:t>
            </a:r>
            <a:r>
              <a:rPr lang="en-US" altLang="zh-CN" dirty="0"/>
              <a:t>x</a:t>
            </a:r>
            <a:r>
              <a:rPr lang="zh-CN" altLang="zh-CN" dirty="0"/>
              <a:t>，观察</a:t>
            </a:r>
            <a:r>
              <a:rPr lang="en-US" altLang="zh-CN" dirty="0"/>
              <a:t>x</a:t>
            </a:r>
            <a:r>
              <a:rPr lang="zh-CN" altLang="zh-CN" dirty="0"/>
              <a:t>日期是一年中的第几天，修改</a:t>
            </a:r>
            <a:r>
              <a:rPr lang="en-US" altLang="zh-CN" dirty="0"/>
              <a:t>x</a:t>
            </a:r>
            <a:r>
              <a:rPr lang="zh-CN" altLang="zh-CN" dirty="0"/>
              <a:t>日期中的月份，代码及运行结果如下所示：</a:t>
            </a:r>
            <a:endParaRPr lang="zh-CN" altLang="zh-CN" dirty="0"/>
          </a:p>
          <a:p>
            <a:r>
              <a:rPr lang="en-US" altLang="zh-CN" dirty="0"/>
              <a:t>&gt; x&lt;-</a:t>
            </a:r>
            <a:r>
              <a:rPr lang="en-US" altLang="zh-CN" dirty="0" err="1"/>
              <a:t>ymd</a:t>
            </a:r>
            <a:r>
              <a:rPr lang="en-US" altLang="zh-CN" dirty="0"/>
              <a:t>(20200729)</a:t>
            </a:r>
            <a:endParaRPr lang="zh-CN" altLang="zh-CN" dirty="0"/>
          </a:p>
          <a:p>
            <a:r>
              <a:rPr lang="en-US" altLang="zh-CN" dirty="0"/>
              <a:t>&gt; x</a:t>
            </a:r>
            <a:endParaRPr lang="zh-CN" altLang="zh-CN" dirty="0"/>
          </a:p>
          <a:p>
            <a:r>
              <a:rPr lang="en-US" altLang="zh-CN" dirty="0"/>
              <a:t>[1] "2020-07-29"</a:t>
            </a:r>
            <a:endParaRPr lang="zh-CN" altLang="zh-CN" dirty="0"/>
          </a:p>
          <a:p>
            <a:r>
              <a:rPr lang="en-US" altLang="zh-CN" dirty="0"/>
              <a:t>&gt;  </a:t>
            </a:r>
            <a:r>
              <a:rPr lang="en-US" altLang="zh-CN" dirty="0" err="1"/>
              <a:t>yday</a:t>
            </a:r>
            <a:r>
              <a:rPr lang="en-US" altLang="zh-CN" dirty="0"/>
              <a:t>(x)</a:t>
            </a:r>
            <a:endParaRPr lang="zh-CN" altLang="zh-CN" dirty="0"/>
          </a:p>
          <a:p>
            <a:r>
              <a:rPr lang="en-US" altLang="zh-CN" dirty="0"/>
              <a:t>[1] 211</a:t>
            </a:r>
            <a:endParaRPr lang="zh-CN" altLang="zh-CN" dirty="0"/>
          </a:p>
          <a:p>
            <a:r>
              <a:rPr lang="en-US" altLang="zh-CN" dirty="0"/>
              <a:t>&gt;  month(x) &lt;- 5</a:t>
            </a:r>
            <a:endParaRPr lang="zh-CN" altLang="zh-CN" dirty="0"/>
          </a:p>
          <a:p>
            <a:r>
              <a:rPr lang="en-US" altLang="zh-CN" dirty="0"/>
              <a:t>&gt; x</a:t>
            </a:r>
            <a:endParaRPr lang="zh-CN" altLang="zh-CN" dirty="0"/>
          </a:p>
          <a:p>
            <a:r>
              <a:rPr lang="en-US" altLang="zh-CN" dirty="0"/>
              <a:t>[1] "2020-05-29"</a:t>
            </a:r>
            <a:endParaRPr lang="zh-CN" altLang="zh-CN"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00523" y="1492521"/>
            <a:ext cx="6585343" cy="3139321"/>
          </a:xfrm>
          <a:prstGeom prst="rect">
            <a:avLst/>
          </a:prstGeom>
          <a:noFill/>
        </p:spPr>
        <p:txBody>
          <a:bodyPr wrap="square" rtlCol="0">
            <a:spAutoFit/>
            <a:scene3d>
              <a:camera prst="orthographicFront"/>
              <a:lightRig rig="threePt" dir="t"/>
            </a:scene3d>
            <a:sp3d contourW="12700"/>
          </a:bodyPr>
          <a:lstStyle/>
          <a:p>
            <a:r>
              <a:rPr lang="zh-CN" altLang="zh-CN" dirty="0"/>
              <a:t>如果需要读取含具体时间的数据，就需要在函数里再加上小时（</a:t>
            </a:r>
            <a:r>
              <a:rPr lang="en-US" altLang="zh-CN" dirty="0"/>
              <a:t>h</a:t>
            </a:r>
            <a:r>
              <a:rPr lang="zh-CN" altLang="zh-CN" dirty="0"/>
              <a:t>）分钟（</a:t>
            </a:r>
            <a:r>
              <a:rPr lang="en-US" altLang="zh-CN" dirty="0"/>
              <a:t>m</a:t>
            </a:r>
            <a:r>
              <a:rPr lang="zh-CN" altLang="zh-CN" dirty="0"/>
              <a:t>）和秒（</a:t>
            </a:r>
            <a:r>
              <a:rPr lang="en-US" altLang="zh-CN" dirty="0"/>
              <a:t>s</a:t>
            </a:r>
            <a:r>
              <a:rPr lang="zh-CN" altLang="zh-CN" dirty="0"/>
              <a:t>）；如果需要读入的时间具有特定时区，那就用</a:t>
            </a:r>
            <a:r>
              <a:rPr lang="en-US" altLang="zh-CN" dirty="0" err="1"/>
              <a:t>tz</a:t>
            </a:r>
            <a:r>
              <a:rPr lang="zh-CN" altLang="zh-CN" dirty="0"/>
              <a:t>选项来指定。</a:t>
            </a:r>
            <a:endParaRPr lang="en-US" altLang="zh-CN" dirty="0"/>
          </a:p>
          <a:p>
            <a:endParaRPr lang="en-US" altLang="zh-CN" dirty="0"/>
          </a:p>
          <a:p>
            <a:endParaRPr lang="en-US" altLang="zh-CN" dirty="0"/>
          </a:p>
          <a:p>
            <a:r>
              <a:rPr lang="zh-CN" altLang="zh-CN" dirty="0"/>
              <a:t>例：显示特定日期、时间和时区，代码及结果如下所示：</a:t>
            </a:r>
            <a:endParaRPr lang="zh-CN" altLang="zh-CN" dirty="0"/>
          </a:p>
          <a:p>
            <a:r>
              <a:rPr lang="en-US" altLang="zh-CN" dirty="0"/>
              <a:t>&gt; </a:t>
            </a:r>
            <a:r>
              <a:rPr lang="en-US" altLang="zh-CN" dirty="0" err="1"/>
              <a:t>test_date</a:t>
            </a:r>
            <a:r>
              <a:rPr lang="en-US" altLang="zh-CN" dirty="0"/>
              <a:t>&lt;-</a:t>
            </a:r>
            <a:r>
              <a:rPr lang="en-US" altLang="zh-CN" dirty="0" err="1"/>
              <a:t>ymd_hms</a:t>
            </a:r>
            <a:r>
              <a:rPr lang="en-US" altLang="zh-CN" dirty="0"/>
              <a:t>("2020-06-29-12-15-30",tz = "</a:t>
            </a:r>
            <a:r>
              <a:rPr lang="en-US" altLang="zh-CN" dirty="0" err="1"/>
              <a:t>asia</a:t>
            </a:r>
            <a:r>
              <a:rPr lang="en-US" altLang="zh-CN" dirty="0"/>
              <a:t>/shanghai")</a:t>
            </a:r>
            <a:endParaRPr lang="zh-CN" altLang="zh-CN" dirty="0"/>
          </a:p>
          <a:p>
            <a:r>
              <a:rPr lang="en-US" altLang="zh-CN" dirty="0"/>
              <a:t>&gt; </a:t>
            </a:r>
            <a:r>
              <a:rPr lang="en-US" altLang="zh-CN" dirty="0" err="1"/>
              <a:t>test_date</a:t>
            </a:r>
            <a:endParaRPr lang="zh-CN" altLang="zh-CN" dirty="0"/>
          </a:p>
          <a:p>
            <a:r>
              <a:rPr lang="en-US" altLang="zh-CN" dirty="0"/>
              <a:t>[1] "2020-06-29 12:15:30 CST"</a:t>
            </a:r>
            <a:endParaRPr lang="zh-CN" altLang="zh-CN" dirty="0"/>
          </a:p>
          <a:p>
            <a:endParaRPr lang="zh-CN" altLang="zh-CN"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72732" y="612844"/>
            <a:ext cx="6585343" cy="5632311"/>
          </a:xfrm>
          <a:prstGeom prst="rect">
            <a:avLst/>
          </a:prstGeom>
          <a:noFill/>
        </p:spPr>
        <p:txBody>
          <a:bodyPr wrap="square" rtlCol="0">
            <a:spAutoFit/>
            <a:scene3d>
              <a:camera prst="orthographicFront"/>
              <a:lightRig rig="threePt" dir="t"/>
            </a:scene3d>
            <a:sp3d contourW="12700"/>
          </a:bodyPr>
          <a:lstStyle/>
          <a:p>
            <a:r>
              <a:rPr lang="zh-CN" altLang="zh-CN" dirty="0"/>
              <a:t>例</a:t>
            </a:r>
            <a:r>
              <a:rPr lang="en-US" altLang="zh-CN" dirty="0"/>
              <a:t>7-14</a:t>
            </a:r>
            <a:r>
              <a:rPr lang="zh-CN" altLang="zh-CN" dirty="0"/>
              <a:t>：将特定时间</a:t>
            </a:r>
            <a:r>
              <a:rPr lang="en-US" altLang="zh-CN" dirty="0"/>
              <a:t>x</a:t>
            </a:r>
            <a:r>
              <a:rPr lang="zh-CN" altLang="zh-CN" dirty="0"/>
              <a:t>取整到不同的单位，代码及运行结果如下所示：</a:t>
            </a:r>
            <a:endParaRPr lang="zh-CN" altLang="zh-CN" dirty="0"/>
          </a:p>
          <a:p>
            <a:r>
              <a:rPr lang="en-US" altLang="zh-CN" dirty="0"/>
              <a:t>&gt; x &lt;- </a:t>
            </a:r>
            <a:r>
              <a:rPr lang="en-US" altLang="zh-CN" dirty="0" err="1"/>
              <a:t>ymd_hms</a:t>
            </a:r>
            <a:r>
              <a:rPr lang="en-US" altLang="zh-CN" dirty="0"/>
              <a:t>("2009-08-03 12:01:59")</a:t>
            </a:r>
            <a:endParaRPr lang="zh-CN" altLang="zh-CN" dirty="0"/>
          </a:p>
          <a:p>
            <a:r>
              <a:rPr lang="en-US" altLang="zh-CN" dirty="0"/>
              <a:t>&gt; x</a:t>
            </a:r>
            <a:endParaRPr lang="zh-CN" altLang="zh-CN" dirty="0"/>
          </a:p>
          <a:p>
            <a:r>
              <a:rPr lang="en-US" altLang="zh-CN" dirty="0"/>
              <a:t>[1] "2009-08-03 12:01:59 UTC"</a:t>
            </a:r>
            <a:endParaRPr lang="zh-CN" altLang="zh-CN" dirty="0"/>
          </a:p>
          <a:p>
            <a:r>
              <a:rPr lang="en-US" altLang="zh-CN" dirty="0"/>
              <a:t>&gt; </a:t>
            </a:r>
            <a:r>
              <a:rPr lang="en-US" altLang="zh-CN" dirty="0" err="1"/>
              <a:t>round_date</a:t>
            </a:r>
            <a:r>
              <a:rPr lang="en-US" altLang="zh-CN" dirty="0"/>
              <a:t>(x, "second")</a:t>
            </a:r>
            <a:endParaRPr lang="zh-CN" altLang="zh-CN" dirty="0"/>
          </a:p>
          <a:p>
            <a:r>
              <a:rPr lang="en-US" altLang="zh-CN" dirty="0"/>
              <a:t>[1] "2009-08-03 12:01:59 UTC"</a:t>
            </a:r>
            <a:endParaRPr lang="zh-CN" altLang="zh-CN" dirty="0"/>
          </a:p>
          <a:p>
            <a:r>
              <a:rPr lang="en-US" altLang="zh-CN" dirty="0"/>
              <a:t>&gt; </a:t>
            </a:r>
            <a:r>
              <a:rPr lang="en-US" altLang="zh-CN" dirty="0" err="1"/>
              <a:t>round_date</a:t>
            </a:r>
            <a:r>
              <a:rPr lang="en-US" altLang="zh-CN" dirty="0"/>
              <a:t>(x, "hour")</a:t>
            </a:r>
            <a:endParaRPr lang="zh-CN" altLang="zh-CN" dirty="0"/>
          </a:p>
          <a:p>
            <a:r>
              <a:rPr lang="en-US" altLang="zh-CN" dirty="0"/>
              <a:t>[1] "2009-08-03 12:00:00 UTC"</a:t>
            </a:r>
            <a:endParaRPr lang="zh-CN" altLang="zh-CN" dirty="0"/>
          </a:p>
          <a:p>
            <a:r>
              <a:rPr lang="en-US" altLang="zh-CN" dirty="0"/>
              <a:t>&gt; </a:t>
            </a:r>
            <a:r>
              <a:rPr lang="en-US" altLang="zh-CN" dirty="0" err="1"/>
              <a:t>ceiling_date</a:t>
            </a:r>
            <a:r>
              <a:rPr lang="en-US" altLang="zh-CN" dirty="0"/>
              <a:t>(x, "hour")</a:t>
            </a:r>
            <a:endParaRPr lang="zh-CN" altLang="zh-CN" dirty="0"/>
          </a:p>
          <a:p>
            <a:r>
              <a:rPr lang="en-US" altLang="zh-CN" dirty="0"/>
              <a:t>[1] "2009-08-03 13:00:00 UTC"</a:t>
            </a:r>
            <a:endParaRPr lang="zh-CN" altLang="zh-CN" dirty="0"/>
          </a:p>
          <a:p>
            <a:r>
              <a:rPr lang="en-US" altLang="zh-CN" dirty="0"/>
              <a:t>&gt; </a:t>
            </a:r>
            <a:r>
              <a:rPr lang="en-US" altLang="zh-CN" dirty="0" err="1"/>
              <a:t>ceiling_date</a:t>
            </a:r>
            <a:r>
              <a:rPr lang="en-US" altLang="zh-CN" dirty="0"/>
              <a:t>(x, "month")</a:t>
            </a:r>
            <a:endParaRPr lang="zh-CN" altLang="zh-CN" dirty="0"/>
          </a:p>
          <a:p>
            <a:r>
              <a:rPr lang="en-US" altLang="zh-CN" dirty="0"/>
              <a:t>[1] "2009-09-01 UTC"</a:t>
            </a:r>
            <a:endParaRPr lang="zh-CN" altLang="zh-CN" dirty="0"/>
          </a:p>
          <a:p>
            <a:r>
              <a:rPr lang="en-US" altLang="zh-CN" dirty="0"/>
              <a:t>&gt; </a:t>
            </a:r>
            <a:r>
              <a:rPr lang="en-US" altLang="zh-CN" dirty="0" err="1"/>
              <a:t>floor_date</a:t>
            </a:r>
            <a:r>
              <a:rPr lang="en-US" altLang="zh-CN" dirty="0"/>
              <a:t>(x, "month")</a:t>
            </a:r>
            <a:endParaRPr lang="zh-CN" altLang="zh-CN" dirty="0"/>
          </a:p>
          <a:p>
            <a:r>
              <a:rPr lang="en-US" altLang="zh-CN" dirty="0"/>
              <a:t>[1] "2009-08-01 UTC"</a:t>
            </a:r>
            <a:endParaRPr lang="zh-CN" altLang="zh-CN" dirty="0"/>
          </a:p>
          <a:p>
            <a:r>
              <a:rPr lang="en-US" altLang="zh-CN" dirty="0"/>
              <a:t>&gt; </a:t>
            </a:r>
            <a:r>
              <a:rPr lang="en-US" altLang="zh-CN" dirty="0" err="1"/>
              <a:t>floor_date</a:t>
            </a:r>
            <a:r>
              <a:rPr lang="en-US" altLang="zh-CN" dirty="0"/>
              <a:t>(x, "day")</a:t>
            </a:r>
            <a:endParaRPr lang="zh-CN" altLang="zh-CN" dirty="0"/>
          </a:p>
          <a:p>
            <a:r>
              <a:rPr lang="en-US" altLang="zh-CN" dirty="0"/>
              <a:t>[1] "2009-08-03 UTC"</a:t>
            </a:r>
            <a:endParaRPr lang="zh-CN" altLang="zh-CN" dirty="0"/>
          </a:p>
          <a:p>
            <a:r>
              <a:rPr lang="en-US" altLang="zh-CN" dirty="0"/>
              <a:t>&gt; </a:t>
            </a:r>
            <a:r>
              <a:rPr lang="en-US" altLang="zh-CN" dirty="0" err="1"/>
              <a:t>ceiling_date</a:t>
            </a:r>
            <a:r>
              <a:rPr lang="en-US" altLang="zh-CN" dirty="0"/>
              <a:t>(x, "day")</a:t>
            </a:r>
            <a:endParaRPr lang="zh-CN" altLang="zh-CN" dirty="0"/>
          </a:p>
          <a:p>
            <a:r>
              <a:rPr lang="en-US" altLang="zh-CN" dirty="0"/>
              <a:t>[1] "2009-08-04 UTC"</a:t>
            </a:r>
            <a:endParaRPr lang="zh-CN" altLang="zh-CN" dirty="0"/>
          </a:p>
          <a:p>
            <a:endParaRPr lang="zh-CN" altLang="zh-CN" dirty="0"/>
          </a:p>
        </p:txBody>
      </p:sp>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
        <p:nvSpPr>
          <p:cNvPr id="3" name="文本框 2"/>
          <p:cNvSpPr txBox="1"/>
          <p:nvPr/>
        </p:nvSpPr>
        <p:spPr>
          <a:xfrm>
            <a:off x="671118" y="1259177"/>
            <a:ext cx="3514987" cy="2308324"/>
          </a:xfrm>
          <a:prstGeom prst="rect">
            <a:avLst/>
          </a:prstGeom>
          <a:noFill/>
        </p:spPr>
        <p:txBody>
          <a:bodyPr wrap="square" rtlCol="0" anchor="ctr" anchorCtr="0">
            <a:spAutoFit/>
          </a:bodyPr>
          <a:lstStyle/>
          <a:p>
            <a:r>
              <a:rPr lang="en-US" altLang="zh-CN" dirty="0" err="1"/>
              <a:t>lubridate</a:t>
            </a:r>
            <a:r>
              <a:rPr lang="zh-CN" altLang="zh-CN" dirty="0"/>
              <a:t>包还可以将日期时间型数据取整到不同的单位，如年、季、月、日、时等。</a:t>
            </a:r>
            <a:endParaRPr lang="en-US" altLang="zh-CN" dirty="0"/>
          </a:p>
          <a:p>
            <a:endParaRPr lang="en-US" altLang="zh-CN" dirty="0"/>
          </a:p>
          <a:p>
            <a:r>
              <a:rPr lang="zh-CN" altLang="zh-CN" dirty="0"/>
              <a:t>如：</a:t>
            </a:r>
            <a:r>
              <a:rPr lang="en-US" altLang="zh-CN" dirty="0" err="1"/>
              <a:t>round_date</a:t>
            </a:r>
            <a:r>
              <a:rPr lang="en-US" altLang="zh-CN" dirty="0"/>
              <a:t>()</a:t>
            </a:r>
            <a:r>
              <a:rPr lang="zh-CN" altLang="zh-CN" dirty="0"/>
              <a:t>函数为四舍五入取整，</a:t>
            </a:r>
            <a:r>
              <a:rPr lang="en-US" altLang="zh-CN" dirty="0" err="1"/>
              <a:t>floor_date</a:t>
            </a:r>
            <a:r>
              <a:rPr lang="en-US" altLang="zh-CN" dirty="0"/>
              <a:t>()</a:t>
            </a:r>
            <a:r>
              <a:rPr lang="zh-CN" altLang="zh-CN" dirty="0"/>
              <a:t>函数为向上取整，</a:t>
            </a:r>
            <a:r>
              <a:rPr lang="en-US" altLang="zh-CN" dirty="0" err="1"/>
              <a:t>ceiling_date</a:t>
            </a:r>
            <a:r>
              <a:rPr lang="en-US" altLang="zh-CN" dirty="0"/>
              <a:t>()</a:t>
            </a:r>
            <a:r>
              <a:rPr lang="zh-CN" altLang="zh-CN" dirty="0"/>
              <a:t>函数向下取整。</a:t>
            </a:r>
            <a:endParaRPr lang="zh-CN" altLang="zh-CN"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74230" y="1878784"/>
            <a:ext cx="6585343" cy="5632311"/>
          </a:xfrm>
          <a:prstGeom prst="rect">
            <a:avLst/>
          </a:prstGeom>
          <a:noFill/>
        </p:spPr>
        <p:txBody>
          <a:bodyPr wrap="square" rtlCol="0">
            <a:spAutoFit/>
            <a:scene3d>
              <a:camera prst="orthographicFront"/>
              <a:lightRig rig="threePt" dir="t"/>
            </a:scene3d>
            <a:sp3d contourW="12700"/>
          </a:bodyPr>
          <a:lstStyle/>
          <a:p>
            <a:r>
              <a:rPr lang="en-US" altLang="zh-CN" dirty="0"/>
              <a:t>lubridate</a:t>
            </a:r>
            <a:r>
              <a:rPr lang="zh-CN" altLang="zh-CN" dirty="0"/>
              <a:t>包提供了一系列的函数来实现对时间间隔信息的提取和计算。其中</a:t>
            </a:r>
            <a:r>
              <a:rPr lang="en-US" altLang="zh-CN" dirty="0"/>
              <a:t>interval</a:t>
            </a:r>
            <a:r>
              <a:rPr lang="zh-CN" altLang="zh-CN" dirty="0"/>
              <a:t>函数是创建时间间隔对象的关键函数。</a:t>
            </a:r>
            <a:endParaRPr lang="en-US" altLang="zh-CN" dirty="0"/>
          </a:p>
          <a:p>
            <a:endParaRPr lang="zh-CN" altLang="zh-CN" dirty="0"/>
          </a:p>
          <a:p>
            <a:r>
              <a:rPr lang="zh-CN" altLang="zh-CN" dirty="0"/>
              <a:t>创建好时间间隔对象之后，就可以对该对象使用对应的函数得到想要的信息。</a:t>
            </a:r>
            <a:endParaRPr lang="en-US" altLang="zh-CN" dirty="0"/>
          </a:p>
          <a:p>
            <a:endParaRPr lang="zh-CN" altLang="zh-CN" dirty="0"/>
          </a:p>
          <a:p>
            <a:r>
              <a:rPr lang="zh-CN" altLang="zh-CN" dirty="0"/>
              <a:t>在得到时间间隔的数据后，还可以通过</a:t>
            </a:r>
            <a:r>
              <a:rPr lang="en-US" altLang="zh-CN" dirty="0"/>
              <a:t>time_length()</a:t>
            </a:r>
            <a:r>
              <a:rPr lang="zh-CN" altLang="zh-CN" dirty="0"/>
              <a:t>函数进一步计算间隔内的不同度量单位下的时间，默认以秒为单位，也可以自己设置间隔的单位</a:t>
            </a:r>
            <a:endParaRPr lang="en-US" altLang="zh-CN" dirty="0"/>
          </a:p>
          <a:p>
            <a:endParaRPr lang="en-US" altLang="zh-CN" dirty="0"/>
          </a:p>
          <a:p>
            <a:r>
              <a:rPr lang="zh-CN" altLang="zh-CN" dirty="0"/>
              <a:t>在创建完时间间隔对象后想同时修改两端的时间值，可以使用</a:t>
            </a:r>
            <a:r>
              <a:rPr lang="en-US" altLang="zh-CN" dirty="0"/>
              <a:t>int_shift()</a:t>
            </a:r>
            <a:r>
              <a:rPr lang="zh-CN" altLang="zh-CN" dirty="0"/>
              <a:t>函数。也可以使用</a:t>
            </a:r>
            <a:r>
              <a:rPr lang="en-US" altLang="zh-CN" dirty="0"/>
              <a:t>int_flip()</a:t>
            </a:r>
            <a:r>
              <a:rPr lang="zh-CN" altLang="zh-CN" dirty="0"/>
              <a:t>函数对调起始和终止的时间。</a:t>
            </a:r>
            <a:endParaRPr lang="zh-CN" altLang="zh-CN" dirty="0"/>
          </a:p>
          <a:p>
            <a:endParaRPr lang="en-US" altLang="zh-CN" dirty="0"/>
          </a:p>
          <a:p>
            <a:r>
              <a:rPr lang="zh-CN" altLang="zh-CN" dirty="0"/>
              <a:t>关于时区操作只需要了解两个函数，</a:t>
            </a:r>
            <a:r>
              <a:rPr lang="en-US" altLang="zh-CN" dirty="0"/>
              <a:t>with_tz()</a:t>
            </a:r>
            <a:r>
              <a:rPr lang="zh-CN" altLang="zh-CN" dirty="0"/>
              <a:t>和</a:t>
            </a:r>
            <a:r>
              <a:rPr lang="en-US" altLang="zh-CN" dirty="0"/>
              <a:t>force_tz()</a:t>
            </a:r>
            <a:r>
              <a:rPr lang="zh-CN" altLang="zh-CN" dirty="0"/>
              <a:t>，前者用于将原日期时间更新变换新时区下的新日期时间，后者用于结合给定的日期时间和时区。</a:t>
            </a:r>
            <a:endParaRPr lang="zh-CN" altLang="zh-CN" dirty="0"/>
          </a:p>
          <a:p>
            <a:endParaRPr lang="zh-CN" altLang="zh-CN" dirty="0"/>
          </a:p>
          <a:p>
            <a:endParaRPr lang="en-US" altLang="zh-CN" dirty="0"/>
          </a:p>
          <a:p>
            <a:endParaRPr lang="en-US" altLang="zh-CN" dirty="0"/>
          </a:p>
          <a:p>
            <a:endParaRPr lang="zh-CN" altLang="zh-CN" dirty="0"/>
          </a:p>
        </p:txBody>
      </p:sp>
      <p:sp>
        <p:nvSpPr>
          <p:cNvPr id="3" name="文本框 2"/>
          <p:cNvSpPr txBox="1"/>
          <p:nvPr/>
        </p:nvSpPr>
        <p:spPr>
          <a:xfrm>
            <a:off x="1086116" y="1295864"/>
            <a:ext cx="2749471" cy="707886"/>
          </a:xfrm>
          <a:prstGeom prst="rect">
            <a:avLst/>
          </a:prstGeom>
          <a:noFill/>
        </p:spPr>
        <p:txBody>
          <a:bodyPr wrap="none" rtlCol="0">
            <a:spAutoFit/>
            <a:scene3d>
              <a:camera prst="orthographicFront"/>
              <a:lightRig rig="threePt" dir="t"/>
            </a:scene3d>
            <a:sp3d contourW="12700"/>
          </a:bodyPr>
          <a:lstStyle/>
          <a:p>
            <a:r>
              <a:rPr lang="zh-CN" altLang="zh-CN" sz="4000" dirty="0"/>
              <a:t>时段类函数</a:t>
            </a:r>
            <a:endParaRPr lang="en-US"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00523" y="1492521"/>
            <a:ext cx="6585343" cy="3139321"/>
          </a:xfrm>
          <a:prstGeom prst="rect">
            <a:avLst/>
          </a:prstGeom>
          <a:noFill/>
        </p:spPr>
        <p:txBody>
          <a:bodyPr wrap="square" rtlCol="0">
            <a:spAutoFit/>
            <a:scene3d>
              <a:camera prst="orthographicFront"/>
              <a:lightRig rig="threePt" dir="t"/>
            </a:scene3d>
            <a:sp3d contourW="12700"/>
          </a:bodyPr>
          <a:lstStyle/>
          <a:p>
            <a:r>
              <a:rPr lang="en-US" altLang="zh-CN" dirty="0" err="1"/>
              <a:t>lubridate</a:t>
            </a:r>
            <a:r>
              <a:rPr lang="zh-CN" altLang="zh-CN" dirty="0"/>
              <a:t>包提供了一系列的函数来实现对时间间隔信息的提取和计算。其中</a:t>
            </a:r>
            <a:r>
              <a:rPr lang="en-US" altLang="zh-CN" dirty="0"/>
              <a:t>interval</a:t>
            </a:r>
            <a:r>
              <a:rPr lang="zh-CN" altLang="zh-CN" dirty="0"/>
              <a:t>函数是创建时间间隔对象的关键函数：</a:t>
            </a:r>
            <a:endParaRPr lang="zh-CN" altLang="zh-CN" dirty="0"/>
          </a:p>
          <a:p>
            <a:endParaRPr lang="en-US" altLang="zh-CN" dirty="0"/>
          </a:p>
          <a:p>
            <a:endParaRPr lang="en-US" altLang="zh-CN" dirty="0"/>
          </a:p>
          <a:p>
            <a:r>
              <a:rPr lang="zh-CN" altLang="zh-CN" dirty="0"/>
              <a:t>例：创建时间间隔的变量</a:t>
            </a:r>
            <a:r>
              <a:rPr lang="en-US" altLang="zh-CN" dirty="0" err="1"/>
              <a:t>date_all</a:t>
            </a:r>
            <a:r>
              <a:rPr lang="zh-CN" altLang="zh-CN" dirty="0"/>
              <a:t>，代码及运行结果如下所示：</a:t>
            </a:r>
            <a:endParaRPr lang="zh-CN" altLang="zh-CN" dirty="0"/>
          </a:p>
          <a:p>
            <a:r>
              <a:rPr lang="en-US" altLang="zh-CN" dirty="0"/>
              <a:t>&gt; </a:t>
            </a:r>
            <a:r>
              <a:rPr lang="en-US" altLang="zh-CN" dirty="0" err="1"/>
              <a:t>date_sr</a:t>
            </a:r>
            <a:r>
              <a:rPr lang="en-US" altLang="zh-CN" dirty="0"/>
              <a:t> &lt;-</a:t>
            </a:r>
            <a:r>
              <a:rPr lang="en-US" altLang="zh-CN" dirty="0" err="1"/>
              <a:t>ymd_hms</a:t>
            </a:r>
            <a:r>
              <a:rPr lang="en-US" altLang="zh-CN" dirty="0"/>
              <a:t>('2019-10-1 10:10:10')</a:t>
            </a:r>
            <a:endParaRPr lang="zh-CN" altLang="zh-CN" dirty="0"/>
          </a:p>
          <a:p>
            <a:r>
              <a:rPr lang="en-US" altLang="zh-CN" dirty="0"/>
              <a:t>&gt; </a:t>
            </a:r>
            <a:r>
              <a:rPr lang="en-US" altLang="zh-CN" dirty="0" err="1"/>
              <a:t>date_ed</a:t>
            </a:r>
            <a:r>
              <a:rPr lang="en-US" altLang="zh-CN" dirty="0"/>
              <a:t> &lt;- </a:t>
            </a:r>
            <a:r>
              <a:rPr lang="en-US" altLang="zh-CN" dirty="0" err="1"/>
              <a:t>ymd_hms</a:t>
            </a:r>
            <a:r>
              <a:rPr lang="en-US" altLang="zh-CN" dirty="0"/>
              <a:t>('2019-10-2 21:56:34')</a:t>
            </a:r>
            <a:endParaRPr lang="zh-CN" altLang="zh-CN" dirty="0"/>
          </a:p>
          <a:p>
            <a:r>
              <a:rPr lang="en-US" altLang="zh-CN" dirty="0"/>
              <a:t>&gt; </a:t>
            </a:r>
            <a:r>
              <a:rPr lang="en-US" altLang="zh-CN" dirty="0" err="1"/>
              <a:t>date_all</a:t>
            </a:r>
            <a:r>
              <a:rPr lang="en-US" altLang="zh-CN" dirty="0"/>
              <a:t> &lt;- interval(</a:t>
            </a:r>
            <a:r>
              <a:rPr lang="en-US" altLang="zh-CN" dirty="0" err="1"/>
              <a:t>date_sr,date_ed</a:t>
            </a:r>
            <a:r>
              <a:rPr lang="en-US" altLang="zh-CN" dirty="0"/>
              <a:t>)</a:t>
            </a:r>
            <a:endParaRPr lang="zh-CN" altLang="zh-CN" dirty="0"/>
          </a:p>
          <a:p>
            <a:r>
              <a:rPr lang="en-US" altLang="zh-CN" dirty="0"/>
              <a:t>&gt; </a:t>
            </a:r>
            <a:r>
              <a:rPr lang="en-US" altLang="zh-CN" dirty="0" err="1"/>
              <a:t>date_all</a:t>
            </a:r>
            <a:endParaRPr lang="zh-CN" altLang="zh-CN" dirty="0"/>
          </a:p>
          <a:p>
            <a:r>
              <a:rPr lang="en-US" altLang="zh-CN" dirty="0"/>
              <a:t>[1] 2019-10-01 10:10:10 UTC--2019-10-02 21:56:34 UTC</a:t>
            </a:r>
            <a:endParaRPr lang="zh-CN" altLang="zh-CN" dirty="0"/>
          </a:p>
          <a:p>
            <a:endParaRPr lang="zh-CN" altLang="zh-CN"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000337" y="1892337"/>
            <a:ext cx="4449380" cy="1632106"/>
            <a:chOff x="2976152" y="4708118"/>
            <a:chExt cx="4449380" cy="776477"/>
          </a:xfrm>
        </p:grpSpPr>
        <p:sp>
          <p:nvSpPr>
            <p:cNvPr id="3" name="文本框 2"/>
            <p:cNvSpPr txBox="1"/>
            <p:nvPr/>
          </p:nvSpPr>
          <p:spPr>
            <a:xfrm>
              <a:off x="3658541" y="5016034"/>
              <a:ext cx="3766991" cy="468561"/>
            </a:xfrm>
            <a:prstGeom prst="rect">
              <a:avLst/>
            </a:prstGeom>
            <a:noFill/>
          </p:spPr>
          <p:txBody>
            <a:bodyPr wrap="square" rtlCol="0">
              <a:spAutoFit/>
              <a:scene3d>
                <a:camera prst="orthographicFront"/>
                <a:lightRig rig="threePt" dir="t"/>
              </a:scene3d>
              <a:sp3d contourW="12700"/>
            </a:bodyPr>
            <a:lstStyle/>
            <a:p>
              <a:r>
                <a:rPr lang="zh-CN" altLang="en-US" sz="1600" dirty="0"/>
                <a:t>创建日期对象</a:t>
              </a:r>
              <a:endParaRPr lang="en-US" altLang="zh-CN" sz="1600" dirty="0"/>
            </a:p>
            <a:p>
              <a:r>
                <a:rPr lang="zh-CN" altLang="en-US" sz="1600" dirty="0"/>
                <a:t>创建包含时间的对象</a:t>
              </a:r>
              <a:endParaRPr lang="en-US" altLang="zh-CN" sz="1600" dirty="0"/>
            </a:p>
            <a:p>
              <a:r>
                <a:rPr lang="zh-CN" altLang="en-US" sz="1600" dirty="0"/>
                <a:t>操控日期和时间</a:t>
              </a:r>
              <a:endParaRPr lang="en-US" altLang="zh-CN" sz="1600" dirty="0"/>
            </a:p>
            <a:p>
              <a:endParaRPr lang="en-US" altLang="zh-CN" sz="1000" dirty="0">
                <a:solidFill>
                  <a:schemeClr val="tx1">
                    <a:lumMod val="65000"/>
                    <a:lumOff val="35000"/>
                  </a:schemeClr>
                </a:solidFill>
                <a:cs typeface="+mn-ea"/>
                <a:sym typeface="+mn-lt"/>
              </a:endParaRPr>
            </a:p>
          </p:txBody>
        </p:sp>
        <p:sp>
          <p:nvSpPr>
            <p:cNvPr id="4" name="文本框 3"/>
            <p:cNvSpPr txBox="1"/>
            <p:nvPr/>
          </p:nvSpPr>
          <p:spPr>
            <a:xfrm>
              <a:off x="2976152" y="4708118"/>
              <a:ext cx="2767104" cy="219638"/>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tx1">
                      <a:lumMod val="75000"/>
                      <a:lumOff val="25000"/>
                    </a:schemeClr>
                  </a:solidFill>
                  <a:cs typeface="+mn-ea"/>
                  <a:sym typeface="+mn-lt"/>
                </a:rPr>
                <a:t>01.</a:t>
              </a:r>
              <a:r>
                <a:rPr lang="zh-CN" altLang="en-US" sz="2400" b="1" dirty="0">
                  <a:solidFill>
                    <a:schemeClr val="tx1">
                      <a:lumMod val="75000"/>
                      <a:lumOff val="25000"/>
                    </a:schemeClr>
                  </a:solidFill>
                  <a:cs typeface="+mn-ea"/>
                  <a:sym typeface="+mn-lt"/>
                </a:rPr>
                <a:t>处理日期和时间</a:t>
              </a:r>
              <a:endParaRPr lang="zh-CN" altLang="en-US" sz="2400" b="1" dirty="0">
                <a:solidFill>
                  <a:schemeClr val="tx1">
                    <a:lumMod val="75000"/>
                    <a:lumOff val="25000"/>
                  </a:schemeClr>
                </a:solidFill>
                <a:cs typeface="+mn-ea"/>
                <a:sym typeface="+mn-lt"/>
              </a:endParaRPr>
            </a:p>
          </p:txBody>
        </p:sp>
      </p:grpSp>
      <p:sp>
        <p:nvSpPr>
          <p:cNvPr id="13" name="文本框 12"/>
          <p:cNvSpPr txBox="1"/>
          <p:nvPr/>
        </p:nvSpPr>
        <p:spPr>
          <a:xfrm>
            <a:off x="6024088" y="3485799"/>
            <a:ext cx="2321469"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tx1">
                    <a:lumMod val="75000"/>
                    <a:lumOff val="25000"/>
                  </a:schemeClr>
                </a:solidFill>
                <a:cs typeface="+mn-ea"/>
                <a:sym typeface="+mn-lt"/>
              </a:rPr>
              <a:t>02.Lubridate</a:t>
            </a:r>
            <a:r>
              <a:rPr lang="zh-CN" altLang="en-US" sz="2400" b="1" dirty="0">
                <a:solidFill>
                  <a:schemeClr val="tx1">
                    <a:lumMod val="75000"/>
                    <a:lumOff val="25000"/>
                  </a:schemeClr>
                </a:solidFill>
                <a:cs typeface="+mn-ea"/>
                <a:sym typeface="+mn-lt"/>
              </a:rPr>
              <a:t>包</a:t>
            </a:r>
            <a:endParaRPr lang="zh-CN" altLang="en-US" sz="2400" b="1" dirty="0">
              <a:solidFill>
                <a:schemeClr val="tx1">
                  <a:lumMod val="75000"/>
                  <a:lumOff val="25000"/>
                </a:schemeClr>
              </a:solidFill>
              <a:cs typeface="+mn-ea"/>
              <a:sym typeface="+mn-lt"/>
            </a:endParaRPr>
          </a:p>
        </p:txBody>
      </p:sp>
      <p:sp>
        <p:nvSpPr>
          <p:cNvPr id="14" name="PA_文本框 1"/>
          <p:cNvSpPr txBox="1"/>
          <p:nvPr>
            <p:custDataLst>
              <p:tags r:id="rId1"/>
            </p:custDataLst>
          </p:nvPr>
        </p:nvSpPr>
        <p:spPr>
          <a:xfrm>
            <a:off x="349626" y="198507"/>
            <a:ext cx="3686175" cy="707886"/>
          </a:xfrm>
          <a:prstGeom prst="rect">
            <a:avLst/>
          </a:prstGeom>
          <a:noFill/>
          <a:ln>
            <a:noFill/>
          </a:ln>
        </p:spPr>
        <p:txBody>
          <a:bodyPr wrap="square" rtlCol="0" anchor="ctr" anchorCtr="0">
            <a:spAutoFit/>
          </a:bodyPr>
          <a:lstStyle/>
          <a:p>
            <a:r>
              <a:rPr lang="zh-CN" altLang="en-US" sz="4000" dirty="0">
                <a:solidFill>
                  <a:schemeClr val="accent1"/>
                </a:solidFill>
                <a:cs typeface="+mn-ea"/>
                <a:sym typeface="+mn-lt"/>
              </a:rPr>
              <a:t>目录</a:t>
            </a:r>
            <a:r>
              <a:rPr lang="en-US" altLang="zh-CN" sz="4000" dirty="0">
                <a:solidFill>
                  <a:schemeClr val="accent1"/>
                </a:solidFill>
                <a:cs typeface="+mn-ea"/>
                <a:sym typeface="+mn-lt"/>
              </a:rPr>
              <a:t>/</a:t>
            </a:r>
            <a:r>
              <a:rPr lang="en-US" altLang="zh-CN" sz="2800" dirty="0">
                <a:cs typeface="+mn-ea"/>
                <a:sym typeface="+mn-lt"/>
              </a:rPr>
              <a:t>CONTENTS</a:t>
            </a:r>
            <a:endParaRPr lang="zh-CN" altLang="en-US" sz="4000" dirty="0">
              <a:cs typeface="+mn-ea"/>
              <a:sym typeface="+mn-lt"/>
            </a:endParaRPr>
          </a:p>
        </p:txBody>
      </p:sp>
      <p:cxnSp>
        <p:nvCxnSpPr>
          <p:cNvPr id="15" name="PA_直接连接符 2"/>
          <p:cNvCxnSpPr/>
          <p:nvPr>
            <p:custDataLst>
              <p:tags r:id="rId2"/>
            </p:custDataLst>
          </p:nvPr>
        </p:nvCxnSpPr>
        <p:spPr>
          <a:xfrm>
            <a:off x="349625" y="906393"/>
            <a:ext cx="11492753"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31" name="PA_组合 12"/>
          <p:cNvGrpSpPr/>
          <p:nvPr>
            <p:custDataLst>
              <p:tags r:id="rId3"/>
            </p:custDataLst>
          </p:nvPr>
        </p:nvGrpSpPr>
        <p:grpSpPr>
          <a:xfrm>
            <a:off x="9348245" y="274075"/>
            <a:ext cx="540395" cy="540394"/>
            <a:chOff x="7489371" y="4542971"/>
            <a:chExt cx="711200" cy="711200"/>
          </a:xfrm>
        </p:grpSpPr>
        <p:sp>
          <p:nvSpPr>
            <p:cNvPr id="32" name="椭圆 31"/>
            <p:cNvSpPr/>
            <p:nvPr/>
          </p:nvSpPr>
          <p:spPr>
            <a:xfrm>
              <a:off x="7489371"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3" name="椭圆 8"/>
            <p:cNvSpPr/>
            <p:nvPr/>
          </p:nvSpPr>
          <p:spPr>
            <a:xfrm>
              <a:off x="7649029" y="4739974"/>
              <a:ext cx="391884" cy="31719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34" name="PA_组合 15"/>
          <p:cNvGrpSpPr/>
          <p:nvPr>
            <p:custDataLst>
              <p:tags r:id="rId4"/>
            </p:custDataLst>
          </p:nvPr>
        </p:nvGrpSpPr>
        <p:grpSpPr>
          <a:xfrm>
            <a:off x="10316569" y="274075"/>
            <a:ext cx="540395" cy="540394"/>
            <a:chOff x="8638974" y="4542971"/>
            <a:chExt cx="711200" cy="711200"/>
          </a:xfrm>
        </p:grpSpPr>
        <p:sp>
          <p:nvSpPr>
            <p:cNvPr id="35" name="椭圆 34"/>
            <p:cNvSpPr/>
            <p:nvPr/>
          </p:nvSpPr>
          <p:spPr>
            <a:xfrm>
              <a:off x="8638974"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6" name="椭圆 9"/>
            <p:cNvSpPr/>
            <p:nvPr/>
          </p:nvSpPr>
          <p:spPr>
            <a:xfrm>
              <a:off x="8798632" y="4702918"/>
              <a:ext cx="391884" cy="391305"/>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37" name="PA_组合 18"/>
          <p:cNvGrpSpPr/>
          <p:nvPr>
            <p:custDataLst>
              <p:tags r:id="rId5"/>
            </p:custDataLst>
          </p:nvPr>
        </p:nvGrpSpPr>
        <p:grpSpPr>
          <a:xfrm>
            <a:off x="11284893" y="274075"/>
            <a:ext cx="540395" cy="540394"/>
            <a:chOff x="9788577" y="4542971"/>
            <a:chExt cx="711200" cy="711200"/>
          </a:xfrm>
        </p:grpSpPr>
        <p:sp>
          <p:nvSpPr>
            <p:cNvPr id="38" name="椭圆 37"/>
            <p:cNvSpPr/>
            <p:nvPr/>
          </p:nvSpPr>
          <p:spPr>
            <a:xfrm>
              <a:off x="9788577"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9" name="椭圆 10"/>
            <p:cNvSpPr/>
            <p:nvPr/>
          </p:nvSpPr>
          <p:spPr>
            <a:xfrm>
              <a:off x="9948235" y="4702925"/>
              <a:ext cx="391884" cy="391292"/>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pic>
        <p:nvPicPr>
          <p:cNvPr id="42" name="图片 41"/>
          <p:cNvPicPr>
            <a:picLocks noChangeAspect="1"/>
          </p:cNvPicPr>
          <p:nvPr/>
        </p:nvPicPr>
        <p:blipFill>
          <a:blip r:embed="rId6" cstate="screen"/>
          <a:stretch>
            <a:fillRect/>
          </a:stretch>
        </p:blipFill>
        <p:spPr>
          <a:xfrm>
            <a:off x="0" y="3195280"/>
            <a:ext cx="6730787" cy="3662720"/>
          </a:xfrm>
          <a:prstGeom prst="rect">
            <a:avLst/>
          </a:prstGeom>
        </p:spPr>
      </p:pic>
      <p:grpSp>
        <p:nvGrpSpPr>
          <p:cNvPr id="20" name="组合 19"/>
          <p:cNvGrpSpPr/>
          <p:nvPr/>
        </p:nvGrpSpPr>
        <p:grpSpPr>
          <a:xfrm>
            <a:off x="6033984" y="4053837"/>
            <a:ext cx="4422085" cy="1340983"/>
            <a:chOff x="2976152" y="4708118"/>
            <a:chExt cx="4422085" cy="1340983"/>
          </a:xfrm>
        </p:grpSpPr>
        <p:sp>
          <p:nvSpPr>
            <p:cNvPr id="21" name="文本框 11"/>
            <p:cNvSpPr txBox="1"/>
            <p:nvPr/>
          </p:nvSpPr>
          <p:spPr>
            <a:xfrm>
              <a:off x="3631246" y="5218104"/>
              <a:ext cx="3766991" cy="830997"/>
            </a:xfrm>
            <a:prstGeom prst="rect">
              <a:avLst/>
            </a:prstGeom>
            <a:noFill/>
          </p:spPr>
          <p:txBody>
            <a:bodyPr wrap="square" rtlCol="0">
              <a:spAutoFit/>
              <a:scene3d>
                <a:camera prst="orthographicFront"/>
                <a:lightRig rig="threePt" dir="t"/>
              </a:scene3d>
              <a:sp3d contourW="12700"/>
            </a:bodyPr>
            <a:lstStyle/>
            <a:p>
              <a:r>
                <a:rPr lang="zh-CN" altLang="en-US" sz="1600" dirty="0"/>
                <a:t>创建因子</a:t>
              </a:r>
              <a:endParaRPr lang="en-US" altLang="zh-CN" sz="1600" dirty="0"/>
            </a:p>
            <a:p>
              <a:r>
                <a:rPr lang="zh-CN" altLang="en-US" sz="1600" dirty="0"/>
                <a:t>管理因子的水平</a:t>
              </a:r>
              <a:endParaRPr lang="en-US" altLang="zh-CN" sz="1600" dirty="0"/>
            </a:p>
            <a:p>
              <a:r>
                <a:rPr lang="zh-CN" altLang="en-US" sz="1600" dirty="0">
                  <a:sym typeface="+mn-lt"/>
                </a:rPr>
                <a:t>创建连续数据的因子</a:t>
              </a:r>
              <a:endParaRPr lang="en-US" altLang="zh-CN" sz="1600" dirty="0">
                <a:sym typeface="+mn-lt"/>
              </a:endParaRPr>
            </a:p>
          </p:txBody>
        </p:sp>
        <p:sp>
          <p:nvSpPr>
            <p:cNvPr id="22" name="文本框 12"/>
            <p:cNvSpPr txBox="1"/>
            <p:nvPr/>
          </p:nvSpPr>
          <p:spPr>
            <a:xfrm>
              <a:off x="2976152" y="4708118"/>
              <a:ext cx="2459328"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tx1">
                      <a:lumMod val="75000"/>
                      <a:lumOff val="25000"/>
                    </a:schemeClr>
                  </a:solidFill>
                  <a:cs typeface="+mn-ea"/>
                  <a:sym typeface="+mn-lt"/>
                </a:rPr>
                <a:t>03.</a:t>
              </a:r>
              <a:r>
                <a:rPr lang="zh-CN" altLang="en-US" sz="2400" b="1" dirty="0">
                  <a:solidFill>
                    <a:schemeClr val="tx1">
                      <a:lumMod val="75000"/>
                      <a:lumOff val="25000"/>
                    </a:schemeClr>
                  </a:solidFill>
                  <a:cs typeface="+mn-ea"/>
                  <a:sym typeface="+mn-lt"/>
                </a:rPr>
                <a:t>处理分类数据</a:t>
              </a:r>
              <a:endParaRPr lang="zh-CN" altLang="en-US" sz="2400" b="1" dirty="0">
                <a:solidFill>
                  <a:schemeClr val="tx1">
                    <a:lumMod val="75000"/>
                    <a:lumOff val="25000"/>
                  </a:schemeClr>
                </a:solidFill>
                <a:cs typeface="+mn-ea"/>
                <a:sym typeface="+mn-lt"/>
              </a:endParaRPr>
            </a:p>
          </p:txBody>
        </p:sp>
      </p:grpSp>
      <p:sp>
        <p:nvSpPr>
          <p:cNvPr id="25" name="文本框 12"/>
          <p:cNvSpPr txBox="1"/>
          <p:nvPr/>
        </p:nvSpPr>
        <p:spPr>
          <a:xfrm>
            <a:off x="6024088" y="5552106"/>
            <a:ext cx="3690434"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tx1">
                    <a:lumMod val="75000"/>
                    <a:lumOff val="25000"/>
                  </a:schemeClr>
                </a:solidFill>
                <a:cs typeface="+mn-ea"/>
                <a:sym typeface="+mn-lt"/>
              </a:rPr>
              <a:t>04.</a:t>
            </a:r>
            <a:r>
              <a:rPr lang="zh-CN" altLang="en-US" sz="2400" b="1" dirty="0">
                <a:solidFill>
                  <a:schemeClr val="tx1">
                    <a:lumMod val="75000"/>
                    <a:lumOff val="25000"/>
                  </a:schemeClr>
                </a:solidFill>
                <a:cs typeface="+mn-ea"/>
                <a:sym typeface="+mn-lt"/>
              </a:rPr>
              <a:t>日期转换为字符型变量</a:t>
            </a:r>
            <a:endParaRPr lang="zh-CN" altLang="en-US" sz="2400" b="1"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5000">
        <p14:prism dir="u" isInverted="1"/>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4"/>
                                        </p:tgtEl>
                                        <p:attrNameLst>
                                          <p:attrName>style.visibility</p:attrName>
                                        </p:attrNameLst>
                                      </p:cBhvr>
                                      <p:to>
                                        <p:strVal val="visible"/>
                                      </p:to>
                                    </p:set>
                                    <p:anim by="(-#ppt_w*2)" calcmode="lin" valueType="num">
                                      <p:cBhvr rctx="PPT">
                                        <p:cTn id="12" dur="500" autoRev="1" fill="hold">
                                          <p:stCondLst>
                                            <p:cond delay="0"/>
                                          </p:stCondLst>
                                        </p:cTn>
                                        <p:tgtEl>
                                          <p:spTgt spid="14"/>
                                        </p:tgtEl>
                                        <p:attrNameLst>
                                          <p:attrName>ppt_w</p:attrName>
                                        </p:attrNameLst>
                                      </p:cBhvr>
                                    </p:anim>
                                    <p:anim by="(#ppt_w*0.50)" calcmode="lin" valueType="num">
                                      <p:cBhvr>
                                        <p:cTn id="13" dur="500" decel="50000" autoRev="1" fill="hold">
                                          <p:stCondLst>
                                            <p:cond delay="0"/>
                                          </p:stCondLst>
                                        </p:cTn>
                                        <p:tgtEl>
                                          <p:spTgt spid="14"/>
                                        </p:tgtEl>
                                        <p:attrNameLst>
                                          <p:attrName>ppt_x</p:attrName>
                                        </p:attrNameLst>
                                      </p:cBhvr>
                                    </p:anim>
                                    <p:anim from="(-#ppt_h/2)" to="(#ppt_y)" calcmode="lin" valueType="num">
                                      <p:cBhvr>
                                        <p:cTn id="14" dur="1000" fill="hold">
                                          <p:stCondLst>
                                            <p:cond delay="0"/>
                                          </p:stCondLst>
                                        </p:cTn>
                                        <p:tgtEl>
                                          <p:spTgt spid="14"/>
                                        </p:tgtEl>
                                        <p:attrNameLst>
                                          <p:attrName>ppt_y</p:attrName>
                                        </p:attrNameLst>
                                      </p:cBhvr>
                                    </p:anim>
                                    <p:animRot by="21600000">
                                      <p:cBhvr>
                                        <p:cTn id="15" dur="1000" fill="hold">
                                          <p:stCondLst>
                                            <p:cond delay="0"/>
                                          </p:stCondLst>
                                        </p:cTn>
                                        <p:tgtEl>
                                          <p:spTgt spid="14"/>
                                        </p:tgtEl>
                                        <p:attrNameLst>
                                          <p:attrName>r</p:attrName>
                                        </p:attrNameLst>
                                      </p:cBhvr>
                                    </p:animRot>
                                  </p:childTnLst>
                                </p:cTn>
                              </p:par>
                            </p:childTnLst>
                          </p:cTn>
                        </p:par>
                        <p:par>
                          <p:cTn id="16" fill="hold">
                            <p:stCondLst>
                              <p:cond delay="2500"/>
                            </p:stCondLst>
                            <p:childTnLst>
                              <p:par>
                                <p:cTn id="17" presetID="22" presetClass="entr" presetSubtype="8"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childTnLst>
                          </p:cTn>
                        </p:par>
                        <p:par>
                          <p:cTn id="20" fill="hold">
                            <p:stCondLst>
                              <p:cond delay="3000"/>
                            </p:stCondLst>
                            <p:childTnLst>
                              <p:par>
                                <p:cTn id="21" presetID="53" presetClass="entr" presetSubtype="16"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p:cTn id="23" dur="500" fill="hold"/>
                                        <p:tgtEl>
                                          <p:spTgt spid="31"/>
                                        </p:tgtEl>
                                        <p:attrNameLst>
                                          <p:attrName>ppt_w</p:attrName>
                                        </p:attrNameLst>
                                      </p:cBhvr>
                                      <p:tavLst>
                                        <p:tav tm="0">
                                          <p:val>
                                            <p:fltVal val="0"/>
                                          </p:val>
                                        </p:tav>
                                        <p:tav tm="100000">
                                          <p:val>
                                            <p:strVal val="#ppt_w"/>
                                          </p:val>
                                        </p:tav>
                                      </p:tavLst>
                                    </p:anim>
                                    <p:anim calcmode="lin" valueType="num">
                                      <p:cBhvr>
                                        <p:cTn id="24" dur="500" fill="hold"/>
                                        <p:tgtEl>
                                          <p:spTgt spid="31"/>
                                        </p:tgtEl>
                                        <p:attrNameLst>
                                          <p:attrName>ppt_h</p:attrName>
                                        </p:attrNameLst>
                                      </p:cBhvr>
                                      <p:tavLst>
                                        <p:tav tm="0">
                                          <p:val>
                                            <p:fltVal val="0"/>
                                          </p:val>
                                        </p:tav>
                                        <p:tav tm="100000">
                                          <p:val>
                                            <p:strVal val="#ppt_h"/>
                                          </p:val>
                                        </p:tav>
                                      </p:tavLst>
                                    </p:anim>
                                    <p:animEffect transition="in" filter="fade">
                                      <p:cBhvr>
                                        <p:cTn id="25" dur="500"/>
                                        <p:tgtEl>
                                          <p:spTgt spid="31"/>
                                        </p:tgtEl>
                                      </p:cBhvr>
                                    </p:animEffect>
                                  </p:childTnLst>
                                </p:cTn>
                              </p:par>
                              <p:par>
                                <p:cTn id="26" presetID="53" presetClass="entr" presetSubtype="16" fill="hold" nodeType="with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p:cTn id="28" dur="500" fill="hold"/>
                                        <p:tgtEl>
                                          <p:spTgt spid="34"/>
                                        </p:tgtEl>
                                        <p:attrNameLst>
                                          <p:attrName>ppt_w</p:attrName>
                                        </p:attrNameLst>
                                      </p:cBhvr>
                                      <p:tavLst>
                                        <p:tav tm="0">
                                          <p:val>
                                            <p:fltVal val="0"/>
                                          </p:val>
                                        </p:tav>
                                        <p:tav tm="100000">
                                          <p:val>
                                            <p:strVal val="#ppt_w"/>
                                          </p:val>
                                        </p:tav>
                                      </p:tavLst>
                                    </p:anim>
                                    <p:anim calcmode="lin" valueType="num">
                                      <p:cBhvr>
                                        <p:cTn id="29" dur="500" fill="hold"/>
                                        <p:tgtEl>
                                          <p:spTgt spid="34"/>
                                        </p:tgtEl>
                                        <p:attrNameLst>
                                          <p:attrName>ppt_h</p:attrName>
                                        </p:attrNameLst>
                                      </p:cBhvr>
                                      <p:tavLst>
                                        <p:tav tm="0">
                                          <p:val>
                                            <p:fltVal val="0"/>
                                          </p:val>
                                        </p:tav>
                                        <p:tav tm="100000">
                                          <p:val>
                                            <p:strVal val="#ppt_h"/>
                                          </p:val>
                                        </p:tav>
                                      </p:tavLst>
                                    </p:anim>
                                    <p:animEffect transition="in" filter="fade">
                                      <p:cBhvr>
                                        <p:cTn id="30" dur="500"/>
                                        <p:tgtEl>
                                          <p:spTgt spid="34"/>
                                        </p:tgtEl>
                                      </p:cBhvr>
                                    </p:animEffect>
                                  </p:childTnLst>
                                </p:cTn>
                              </p:par>
                              <p:par>
                                <p:cTn id="31" presetID="53" presetClass="entr" presetSubtype="16" fill="hold" nodeType="with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p:cTn id="33" dur="500" fill="hold"/>
                                        <p:tgtEl>
                                          <p:spTgt spid="37"/>
                                        </p:tgtEl>
                                        <p:attrNameLst>
                                          <p:attrName>ppt_w</p:attrName>
                                        </p:attrNameLst>
                                      </p:cBhvr>
                                      <p:tavLst>
                                        <p:tav tm="0">
                                          <p:val>
                                            <p:fltVal val="0"/>
                                          </p:val>
                                        </p:tav>
                                        <p:tav tm="100000">
                                          <p:val>
                                            <p:strVal val="#ppt_w"/>
                                          </p:val>
                                        </p:tav>
                                      </p:tavLst>
                                    </p:anim>
                                    <p:anim calcmode="lin" valueType="num">
                                      <p:cBhvr>
                                        <p:cTn id="34" dur="500" fill="hold"/>
                                        <p:tgtEl>
                                          <p:spTgt spid="37"/>
                                        </p:tgtEl>
                                        <p:attrNameLst>
                                          <p:attrName>ppt_h</p:attrName>
                                        </p:attrNameLst>
                                      </p:cBhvr>
                                      <p:tavLst>
                                        <p:tav tm="0">
                                          <p:val>
                                            <p:fltVal val="0"/>
                                          </p:val>
                                        </p:tav>
                                        <p:tav tm="100000">
                                          <p:val>
                                            <p:strVal val="#ppt_h"/>
                                          </p:val>
                                        </p:tav>
                                      </p:tavLst>
                                    </p:anim>
                                    <p:animEffect transition="in" filter="fade">
                                      <p:cBhvr>
                                        <p:cTn id="35" dur="500"/>
                                        <p:tgtEl>
                                          <p:spTgt spid="37"/>
                                        </p:tgtEl>
                                      </p:cBhvr>
                                    </p:animEffect>
                                  </p:childTnLst>
                                </p:cTn>
                              </p:par>
                            </p:childTnLst>
                          </p:cTn>
                        </p:par>
                        <p:par>
                          <p:cTn id="36" fill="hold">
                            <p:stCondLst>
                              <p:cond delay="3500"/>
                            </p:stCondLst>
                            <p:childTnLst>
                              <p:par>
                                <p:cTn id="37" presetID="2" presetClass="entr" presetSubtype="2"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1+#ppt_w/2"/>
                                          </p:val>
                                        </p:tav>
                                        <p:tav tm="100000">
                                          <p:val>
                                            <p:strVal val="#ppt_x"/>
                                          </p:val>
                                        </p:tav>
                                      </p:tavLst>
                                    </p:anim>
                                    <p:anim calcmode="lin" valueType="num">
                                      <p:cBhvr additive="base">
                                        <p:cTn id="40"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15672" y="863347"/>
            <a:ext cx="6585343" cy="2031325"/>
          </a:xfrm>
          <a:prstGeom prst="rect">
            <a:avLst/>
          </a:prstGeom>
          <a:noFill/>
        </p:spPr>
        <p:txBody>
          <a:bodyPr wrap="square" rtlCol="0">
            <a:spAutoFit/>
            <a:scene3d>
              <a:camera prst="orthographicFront"/>
              <a:lightRig rig="threePt" dir="t"/>
            </a:scene3d>
            <a:sp3d contourW="12700"/>
          </a:bodyPr>
          <a:lstStyle/>
          <a:p>
            <a:r>
              <a:rPr lang="zh-CN" altLang="zh-CN" dirty="0"/>
              <a:t>例：想获取</a:t>
            </a:r>
            <a:r>
              <a:rPr lang="en-US" altLang="zh-CN" dirty="0" err="1"/>
              <a:t>date_all</a:t>
            </a:r>
            <a:r>
              <a:rPr lang="zh-CN" altLang="zh-CN" dirty="0"/>
              <a:t>对象的起始时间和终止时间，可以使用</a:t>
            </a:r>
            <a:r>
              <a:rPr lang="en-US" altLang="zh-CN" dirty="0" err="1"/>
              <a:t>int_start</a:t>
            </a:r>
            <a:r>
              <a:rPr lang="en-US" altLang="zh-CN" dirty="0"/>
              <a:t>()</a:t>
            </a:r>
            <a:r>
              <a:rPr lang="zh-CN" altLang="zh-CN" dirty="0"/>
              <a:t>和</a:t>
            </a:r>
            <a:r>
              <a:rPr lang="en-US" altLang="zh-CN" dirty="0" err="1"/>
              <a:t>int_end</a:t>
            </a:r>
            <a:r>
              <a:rPr lang="en-US" altLang="zh-CN" dirty="0"/>
              <a:t>()</a:t>
            </a:r>
            <a:r>
              <a:rPr lang="zh-CN" altLang="zh-CN" dirty="0"/>
              <a:t>，代码及运行结果如下所示：</a:t>
            </a:r>
            <a:endParaRPr lang="zh-CN" altLang="zh-CN" dirty="0"/>
          </a:p>
          <a:p>
            <a:r>
              <a:rPr lang="en-US" altLang="zh-CN" dirty="0"/>
              <a:t>&gt; </a:t>
            </a:r>
            <a:r>
              <a:rPr lang="en-US" altLang="zh-CN" dirty="0" err="1"/>
              <a:t>int_start</a:t>
            </a:r>
            <a:r>
              <a:rPr lang="en-US" altLang="zh-CN" dirty="0"/>
              <a:t>(</a:t>
            </a:r>
            <a:r>
              <a:rPr lang="en-US" altLang="zh-CN" dirty="0" err="1"/>
              <a:t>date_all</a:t>
            </a:r>
            <a:r>
              <a:rPr lang="en-US" altLang="zh-CN" dirty="0"/>
              <a:t>)</a:t>
            </a:r>
            <a:endParaRPr lang="zh-CN" altLang="zh-CN" dirty="0"/>
          </a:p>
          <a:p>
            <a:r>
              <a:rPr lang="en-US" altLang="zh-CN" dirty="0"/>
              <a:t>[1] "2019-10-01 10:10:10 UTC"</a:t>
            </a:r>
            <a:endParaRPr lang="zh-CN" altLang="zh-CN" dirty="0"/>
          </a:p>
          <a:p>
            <a:r>
              <a:rPr lang="en-US" altLang="zh-CN" dirty="0"/>
              <a:t>&gt; </a:t>
            </a:r>
            <a:r>
              <a:rPr lang="en-US" altLang="zh-CN" dirty="0" err="1"/>
              <a:t>int_end</a:t>
            </a:r>
            <a:r>
              <a:rPr lang="en-US" altLang="zh-CN" dirty="0"/>
              <a:t>(</a:t>
            </a:r>
            <a:r>
              <a:rPr lang="en-US" altLang="zh-CN" dirty="0" err="1"/>
              <a:t>date_all</a:t>
            </a:r>
            <a:r>
              <a:rPr lang="en-US" altLang="zh-CN" dirty="0"/>
              <a:t>)</a:t>
            </a:r>
            <a:endParaRPr lang="zh-CN" altLang="zh-CN" dirty="0"/>
          </a:p>
          <a:p>
            <a:r>
              <a:rPr lang="en-US" altLang="zh-CN" dirty="0"/>
              <a:t>[1] "2019-10-02 21:56:34 UTC"</a:t>
            </a:r>
            <a:endParaRPr lang="zh-CN" altLang="zh-CN" dirty="0"/>
          </a:p>
          <a:p>
            <a:endParaRPr lang="zh-CN" altLang="zh-CN"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
        <p:nvSpPr>
          <p:cNvPr id="3" name="文本框 2"/>
          <p:cNvSpPr txBox="1"/>
          <p:nvPr/>
        </p:nvSpPr>
        <p:spPr>
          <a:xfrm>
            <a:off x="5687736" y="1623826"/>
            <a:ext cx="4865614" cy="5078313"/>
          </a:xfrm>
          <a:prstGeom prst="rect">
            <a:avLst/>
          </a:prstGeom>
          <a:noFill/>
        </p:spPr>
        <p:txBody>
          <a:bodyPr wrap="square" rtlCol="0" anchor="ctr" anchorCtr="0">
            <a:spAutoFit/>
          </a:bodyPr>
          <a:lstStyle/>
          <a:p>
            <a:r>
              <a:rPr lang="zh-CN" altLang="zh-CN" dirty="0"/>
              <a:t>在得到时间间隔的数据后，还可以通过</a:t>
            </a:r>
            <a:r>
              <a:rPr lang="en-US" altLang="zh-CN" dirty="0" err="1"/>
              <a:t>time_length</a:t>
            </a:r>
            <a:r>
              <a:rPr lang="en-US" altLang="zh-CN" dirty="0"/>
              <a:t>()</a:t>
            </a:r>
            <a:r>
              <a:rPr lang="zh-CN" altLang="zh-CN" dirty="0"/>
              <a:t>函数进一步计算间隔内的不同度量单位下的时间，默认以秒为单位，也可以自己设置间隔的单位。</a:t>
            </a:r>
            <a:endParaRPr lang="en-US" altLang="zh-CN" dirty="0"/>
          </a:p>
          <a:p>
            <a:endParaRPr lang="zh-CN" altLang="zh-CN" dirty="0"/>
          </a:p>
          <a:p>
            <a:r>
              <a:rPr lang="zh-CN" altLang="zh-CN" dirty="0"/>
              <a:t>例：计算间隔</a:t>
            </a:r>
            <a:r>
              <a:rPr lang="en-US" altLang="zh-CN" dirty="0" err="1"/>
              <a:t>date_all</a:t>
            </a:r>
            <a:r>
              <a:rPr lang="zh-CN" altLang="zh-CN" dirty="0"/>
              <a:t>内的不同度量单位下的时间。代码及运行结果如下所示：</a:t>
            </a:r>
            <a:endParaRPr lang="zh-CN" altLang="zh-CN" dirty="0"/>
          </a:p>
          <a:p>
            <a:r>
              <a:rPr lang="en-US" altLang="zh-CN" dirty="0"/>
              <a:t>&gt; </a:t>
            </a:r>
            <a:r>
              <a:rPr lang="en-US" altLang="zh-CN" dirty="0" err="1"/>
              <a:t>time_length</a:t>
            </a:r>
            <a:r>
              <a:rPr lang="en-US" altLang="zh-CN" dirty="0"/>
              <a:t>(</a:t>
            </a:r>
            <a:r>
              <a:rPr lang="en-US" altLang="zh-CN" dirty="0" err="1"/>
              <a:t>date_all</a:t>
            </a:r>
            <a:r>
              <a:rPr lang="en-US" altLang="zh-CN" dirty="0"/>
              <a:t>)</a:t>
            </a:r>
            <a:endParaRPr lang="zh-CN" altLang="zh-CN" dirty="0"/>
          </a:p>
          <a:p>
            <a:r>
              <a:rPr lang="en-US" altLang="zh-CN" dirty="0"/>
              <a:t>[1] 128784</a:t>
            </a:r>
            <a:endParaRPr lang="zh-CN" altLang="zh-CN" dirty="0"/>
          </a:p>
          <a:p>
            <a:r>
              <a:rPr lang="en-US" altLang="zh-CN" dirty="0"/>
              <a:t>&gt; </a:t>
            </a:r>
            <a:r>
              <a:rPr lang="en-US" altLang="zh-CN" dirty="0" err="1"/>
              <a:t>time_length</a:t>
            </a:r>
            <a:r>
              <a:rPr lang="en-US" altLang="zh-CN" dirty="0"/>
              <a:t>(</a:t>
            </a:r>
            <a:r>
              <a:rPr lang="en-US" altLang="zh-CN" dirty="0" err="1"/>
              <a:t>date_all,'day</a:t>
            </a:r>
            <a:r>
              <a:rPr lang="en-US" altLang="zh-CN" dirty="0"/>
              <a:t>')</a:t>
            </a:r>
            <a:endParaRPr lang="zh-CN" altLang="zh-CN" dirty="0"/>
          </a:p>
          <a:p>
            <a:r>
              <a:rPr lang="en-US" altLang="zh-CN" dirty="0"/>
              <a:t>[1] 1.490556</a:t>
            </a:r>
            <a:endParaRPr lang="zh-CN" altLang="zh-CN" dirty="0"/>
          </a:p>
          <a:p>
            <a:r>
              <a:rPr lang="en-US" altLang="zh-CN" dirty="0"/>
              <a:t>&gt; </a:t>
            </a:r>
            <a:r>
              <a:rPr lang="en-US" altLang="zh-CN" dirty="0" err="1"/>
              <a:t>time_length</a:t>
            </a:r>
            <a:r>
              <a:rPr lang="en-US" altLang="zh-CN" dirty="0"/>
              <a:t>(</a:t>
            </a:r>
            <a:r>
              <a:rPr lang="en-US" altLang="zh-CN" dirty="0" err="1"/>
              <a:t>date_all,'year</a:t>
            </a:r>
            <a:r>
              <a:rPr lang="en-US" altLang="zh-CN" dirty="0"/>
              <a:t>')</a:t>
            </a:r>
            <a:endParaRPr lang="zh-CN" altLang="zh-CN" dirty="0"/>
          </a:p>
          <a:p>
            <a:r>
              <a:rPr lang="en-US" altLang="zh-CN" dirty="0"/>
              <a:t>[1] 0.004072556</a:t>
            </a:r>
            <a:endParaRPr lang="zh-CN" altLang="zh-CN" dirty="0"/>
          </a:p>
          <a:p>
            <a:r>
              <a:rPr lang="en-US" altLang="zh-CN" dirty="0"/>
              <a:t>&gt; </a:t>
            </a:r>
            <a:r>
              <a:rPr lang="en-US" altLang="zh-CN" dirty="0" err="1"/>
              <a:t>time_length</a:t>
            </a:r>
            <a:r>
              <a:rPr lang="en-US" altLang="zh-CN" dirty="0"/>
              <a:t>(</a:t>
            </a:r>
            <a:r>
              <a:rPr lang="en-US" altLang="zh-CN" dirty="0" err="1"/>
              <a:t>date_all,'month</a:t>
            </a:r>
            <a:r>
              <a:rPr lang="en-US" altLang="zh-CN" dirty="0"/>
              <a:t>')</a:t>
            </a:r>
            <a:endParaRPr lang="zh-CN" altLang="zh-CN" dirty="0"/>
          </a:p>
          <a:p>
            <a:r>
              <a:rPr lang="en-US" altLang="zh-CN" dirty="0"/>
              <a:t>[1] 0.04808244</a:t>
            </a:r>
            <a:endParaRPr lang="zh-CN" altLang="zh-CN" dirty="0"/>
          </a:p>
          <a:p>
            <a:r>
              <a:rPr lang="en-US" altLang="zh-CN" dirty="0"/>
              <a:t>&gt; </a:t>
            </a:r>
            <a:r>
              <a:rPr lang="en-US" altLang="zh-CN" dirty="0" err="1"/>
              <a:t>time_length</a:t>
            </a:r>
            <a:r>
              <a:rPr lang="en-US" altLang="zh-CN" dirty="0"/>
              <a:t>(</a:t>
            </a:r>
            <a:r>
              <a:rPr lang="en-US" altLang="zh-CN" dirty="0" err="1"/>
              <a:t>date_all,'second</a:t>
            </a:r>
            <a:r>
              <a:rPr lang="en-US" altLang="zh-CN" dirty="0"/>
              <a:t>')</a:t>
            </a:r>
            <a:endParaRPr lang="zh-CN" altLang="zh-CN" dirty="0"/>
          </a:p>
          <a:p>
            <a:r>
              <a:rPr lang="en-US" altLang="zh-CN" dirty="0"/>
              <a:t>[1] 128784</a:t>
            </a:r>
            <a:endParaRPr lang="zh-CN" altLang="zh-CN" dirty="0"/>
          </a:p>
          <a:p>
            <a:pPr algn="l"/>
            <a:endParaRPr lang="zh-CN" alt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15672" y="863347"/>
            <a:ext cx="6585343" cy="2308324"/>
          </a:xfrm>
          <a:prstGeom prst="rect">
            <a:avLst/>
          </a:prstGeom>
          <a:noFill/>
        </p:spPr>
        <p:txBody>
          <a:bodyPr wrap="square" rtlCol="0">
            <a:spAutoFit/>
            <a:scene3d>
              <a:camera prst="orthographicFront"/>
              <a:lightRig rig="threePt" dir="t"/>
            </a:scene3d>
            <a:sp3d contourW="12700"/>
          </a:bodyPr>
          <a:lstStyle/>
          <a:p>
            <a:r>
              <a:rPr lang="zh-CN" altLang="zh-CN" dirty="0"/>
              <a:t>有时候在创建完时间间隔对象后想同时修改两端的时间值，这时候就可以使用</a:t>
            </a:r>
            <a:r>
              <a:rPr lang="en-US" altLang="zh-CN" dirty="0" err="1"/>
              <a:t>int_shift</a:t>
            </a:r>
            <a:r>
              <a:rPr lang="en-US" altLang="zh-CN" dirty="0"/>
              <a:t>()</a:t>
            </a:r>
            <a:r>
              <a:rPr lang="zh-CN" altLang="zh-CN" dirty="0"/>
              <a:t>函数。</a:t>
            </a:r>
            <a:endParaRPr lang="en-US" altLang="zh-CN" dirty="0"/>
          </a:p>
          <a:p>
            <a:endParaRPr lang="zh-CN" altLang="zh-CN" dirty="0"/>
          </a:p>
          <a:p>
            <a:r>
              <a:rPr lang="zh-CN" altLang="zh-CN" dirty="0"/>
              <a:t>例：将</a:t>
            </a:r>
            <a:r>
              <a:rPr lang="en-US" altLang="zh-CN" dirty="0" err="1"/>
              <a:t>date_all</a:t>
            </a:r>
            <a:r>
              <a:rPr lang="zh-CN" altLang="zh-CN" dirty="0"/>
              <a:t>时间间隔对象往后一周，代码及运行结果如下所示：</a:t>
            </a:r>
            <a:endParaRPr lang="zh-CN" altLang="zh-CN" dirty="0"/>
          </a:p>
          <a:p>
            <a:r>
              <a:rPr lang="en-US" altLang="zh-CN" dirty="0"/>
              <a:t>&gt; </a:t>
            </a:r>
            <a:r>
              <a:rPr lang="en-US" altLang="zh-CN" dirty="0" err="1"/>
              <a:t>int_shift</a:t>
            </a:r>
            <a:r>
              <a:rPr lang="en-US" altLang="zh-CN" dirty="0"/>
              <a:t>(</a:t>
            </a:r>
            <a:r>
              <a:rPr lang="en-US" altLang="zh-CN" dirty="0" err="1"/>
              <a:t>date_all,by</a:t>
            </a:r>
            <a:r>
              <a:rPr lang="en-US" altLang="zh-CN" dirty="0"/>
              <a:t>=duration(day =7 ))</a:t>
            </a:r>
            <a:endParaRPr lang="zh-CN" altLang="zh-CN" dirty="0"/>
          </a:p>
          <a:p>
            <a:r>
              <a:rPr lang="en-US" altLang="zh-CN" dirty="0"/>
              <a:t>[1] 2019-10-08 10:10:10 UTC--2019-10-09 21:56:34 UTC</a:t>
            </a:r>
            <a:endParaRPr lang="zh-CN" altLang="zh-CN" dirty="0"/>
          </a:p>
          <a:p>
            <a:endParaRPr lang="zh-CN" altLang="zh-CN"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
        <p:nvSpPr>
          <p:cNvPr id="4" name="文本框 3"/>
          <p:cNvSpPr txBox="1"/>
          <p:nvPr/>
        </p:nvSpPr>
        <p:spPr>
          <a:xfrm>
            <a:off x="6096000" y="3292034"/>
            <a:ext cx="5002635" cy="2031325"/>
          </a:xfrm>
          <a:prstGeom prst="rect">
            <a:avLst/>
          </a:prstGeom>
          <a:noFill/>
        </p:spPr>
        <p:txBody>
          <a:bodyPr wrap="square" rtlCol="0" anchor="ctr" anchorCtr="0">
            <a:spAutoFit/>
          </a:bodyPr>
          <a:lstStyle/>
          <a:p>
            <a:r>
              <a:rPr lang="zh-CN" altLang="zh-CN" dirty="0"/>
              <a:t>也可以使用</a:t>
            </a:r>
            <a:r>
              <a:rPr lang="en-US" altLang="zh-CN" dirty="0" err="1"/>
              <a:t>int_flip</a:t>
            </a:r>
            <a:r>
              <a:rPr lang="en-US" altLang="zh-CN" dirty="0"/>
              <a:t>()</a:t>
            </a:r>
            <a:r>
              <a:rPr lang="zh-CN" altLang="zh-CN" dirty="0"/>
              <a:t>函数对调起始和终止的时间。</a:t>
            </a:r>
            <a:endParaRPr lang="zh-CN" altLang="zh-CN" dirty="0"/>
          </a:p>
          <a:p>
            <a:endParaRPr lang="en-US" altLang="zh-CN" dirty="0"/>
          </a:p>
          <a:p>
            <a:r>
              <a:rPr lang="zh-CN" altLang="zh-CN" dirty="0"/>
              <a:t>例：将</a:t>
            </a:r>
            <a:r>
              <a:rPr lang="en-US" altLang="zh-CN" dirty="0" err="1"/>
              <a:t>date_all</a:t>
            </a:r>
            <a:r>
              <a:rPr lang="zh-CN" altLang="zh-CN" dirty="0"/>
              <a:t>的起止时间对调。代码及结果如下所示：</a:t>
            </a:r>
            <a:endParaRPr lang="zh-CN" altLang="zh-CN" dirty="0"/>
          </a:p>
          <a:p>
            <a:r>
              <a:rPr lang="en-US" altLang="zh-CN" dirty="0"/>
              <a:t>&gt; </a:t>
            </a:r>
            <a:r>
              <a:rPr lang="en-US" altLang="zh-CN" dirty="0" err="1"/>
              <a:t>int_flip</a:t>
            </a:r>
            <a:r>
              <a:rPr lang="en-US" altLang="zh-CN" dirty="0"/>
              <a:t>(</a:t>
            </a:r>
            <a:r>
              <a:rPr lang="en-US" altLang="zh-CN" dirty="0" err="1"/>
              <a:t>date_all</a:t>
            </a:r>
            <a:r>
              <a:rPr lang="en-US" altLang="zh-CN" dirty="0"/>
              <a:t>)</a:t>
            </a:r>
            <a:endParaRPr lang="zh-CN" altLang="zh-CN" dirty="0"/>
          </a:p>
          <a:p>
            <a:r>
              <a:rPr lang="en-US" altLang="zh-CN" dirty="0"/>
              <a:t>[1] 2019-10-02 21:56:34 UTC--2019-10-01 10:10:10 UTC</a:t>
            </a:r>
            <a:endParaRPr lang="zh-CN" altLang="zh-CN"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00523" y="1492521"/>
            <a:ext cx="6585343" cy="3693319"/>
          </a:xfrm>
          <a:prstGeom prst="rect">
            <a:avLst/>
          </a:prstGeom>
          <a:noFill/>
        </p:spPr>
        <p:txBody>
          <a:bodyPr wrap="square" rtlCol="0">
            <a:spAutoFit/>
            <a:scene3d>
              <a:camera prst="orthographicFront"/>
              <a:lightRig rig="threePt" dir="t"/>
            </a:scene3d>
            <a:sp3d contourW="12700"/>
          </a:bodyPr>
          <a:lstStyle/>
          <a:p>
            <a:r>
              <a:rPr lang="zh-CN" altLang="zh-CN" dirty="0"/>
              <a:t>关于时区操作只需要了解两个函数，</a:t>
            </a:r>
            <a:r>
              <a:rPr lang="en-US" altLang="zh-CN" dirty="0" err="1"/>
              <a:t>with_tz</a:t>
            </a:r>
            <a:r>
              <a:rPr lang="en-US" altLang="zh-CN" dirty="0"/>
              <a:t>()</a:t>
            </a:r>
            <a:r>
              <a:rPr lang="zh-CN" altLang="zh-CN" dirty="0"/>
              <a:t>和</a:t>
            </a:r>
            <a:r>
              <a:rPr lang="en-US" altLang="zh-CN" dirty="0" err="1"/>
              <a:t>force_tz</a:t>
            </a:r>
            <a:r>
              <a:rPr lang="en-US" altLang="zh-CN" dirty="0"/>
              <a:t>()</a:t>
            </a:r>
            <a:r>
              <a:rPr lang="zh-CN" altLang="zh-CN" dirty="0"/>
              <a:t>，前者用于将原日期时间更新变换新时区下的新日期时间，后者用于结合给定的日期时间和时区。</a:t>
            </a:r>
            <a:endParaRPr lang="en-US" altLang="zh-CN" dirty="0"/>
          </a:p>
          <a:p>
            <a:endParaRPr lang="zh-CN" altLang="zh-CN" dirty="0"/>
          </a:p>
          <a:p>
            <a:r>
              <a:rPr lang="zh-CN" altLang="zh-CN" dirty="0"/>
              <a:t>例：将给定的时间和时区，更新为一个新的时区和时间，代码及运行结果如下所示：</a:t>
            </a:r>
            <a:endParaRPr lang="zh-CN" altLang="zh-CN" dirty="0"/>
          </a:p>
          <a:p>
            <a:r>
              <a:rPr lang="en-US" altLang="zh-CN" dirty="0"/>
              <a:t>&gt; </a:t>
            </a:r>
            <a:r>
              <a:rPr lang="en-US" altLang="zh-CN" dirty="0" err="1"/>
              <a:t>test_date</a:t>
            </a:r>
            <a:r>
              <a:rPr lang="en-US" altLang="zh-CN" dirty="0"/>
              <a:t> &lt;- </a:t>
            </a:r>
            <a:r>
              <a:rPr lang="en-US" altLang="zh-CN" dirty="0" err="1"/>
              <a:t>ymd_hms</a:t>
            </a:r>
            <a:r>
              <a:rPr lang="en-US" altLang="zh-CN" dirty="0"/>
              <a:t>("2017-06-29 09:00:00", </a:t>
            </a:r>
            <a:r>
              <a:rPr lang="en-US" altLang="zh-CN" dirty="0" err="1"/>
              <a:t>tz</a:t>
            </a:r>
            <a:r>
              <a:rPr lang="en-US" altLang="zh-CN" dirty="0"/>
              <a:t> = "Pacific/Auckland")</a:t>
            </a:r>
            <a:endParaRPr lang="zh-CN" altLang="zh-CN" dirty="0"/>
          </a:p>
          <a:p>
            <a:r>
              <a:rPr lang="en-US" altLang="zh-CN" dirty="0"/>
              <a:t>&gt; </a:t>
            </a:r>
            <a:r>
              <a:rPr lang="en-US" altLang="zh-CN" dirty="0" err="1"/>
              <a:t>test_date</a:t>
            </a:r>
            <a:endParaRPr lang="zh-CN" altLang="zh-CN" dirty="0"/>
          </a:p>
          <a:p>
            <a:r>
              <a:rPr lang="en-US" altLang="zh-CN" dirty="0"/>
              <a:t>[1] "2017-06-29 09:00:00 NZST"</a:t>
            </a:r>
            <a:endParaRPr lang="zh-CN" altLang="zh-CN" dirty="0"/>
          </a:p>
          <a:p>
            <a:r>
              <a:rPr lang="en-US" altLang="zh-CN" dirty="0"/>
              <a:t>&gt; </a:t>
            </a:r>
            <a:r>
              <a:rPr lang="en-US" altLang="zh-CN" dirty="0" err="1"/>
              <a:t>with_tz</a:t>
            </a:r>
            <a:r>
              <a:rPr lang="en-US" altLang="zh-CN" dirty="0"/>
              <a:t>(</a:t>
            </a:r>
            <a:r>
              <a:rPr lang="en-US" altLang="zh-CN" dirty="0" err="1"/>
              <a:t>test_date,"America</a:t>
            </a:r>
            <a:r>
              <a:rPr lang="en-US" altLang="zh-CN" dirty="0"/>
              <a:t>/</a:t>
            </a:r>
            <a:r>
              <a:rPr lang="en-US" altLang="zh-CN" dirty="0" err="1"/>
              <a:t>New_York</a:t>
            </a:r>
            <a:r>
              <a:rPr lang="en-US" altLang="zh-CN" dirty="0"/>
              <a:t>")</a:t>
            </a:r>
            <a:endParaRPr lang="zh-CN" altLang="zh-CN" dirty="0"/>
          </a:p>
          <a:p>
            <a:r>
              <a:rPr lang="en-US" altLang="zh-CN" dirty="0"/>
              <a:t>[1] "2017-06-28 17:00:00 EDT"</a:t>
            </a:r>
            <a:endParaRPr lang="zh-CN" altLang="zh-CN" dirty="0"/>
          </a:p>
          <a:p>
            <a:endParaRPr lang="zh-CN" altLang="zh-CN"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00523" y="1492521"/>
            <a:ext cx="6585343" cy="2862322"/>
          </a:xfrm>
          <a:prstGeom prst="rect">
            <a:avLst/>
          </a:prstGeom>
          <a:noFill/>
        </p:spPr>
        <p:txBody>
          <a:bodyPr wrap="square" rtlCol="0">
            <a:spAutoFit/>
            <a:scene3d>
              <a:camera prst="orthographicFront"/>
              <a:lightRig rig="threePt" dir="t"/>
            </a:scene3d>
            <a:sp3d contourW="12700"/>
          </a:bodyPr>
          <a:lstStyle/>
          <a:p>
            <a:r>
              <a:rPr lang="zh-CN" altLang="zh-CN" dirty="0"/>
              <a:t>例：给定时间和时区，新建一个给定时区的对应时间点，代码及运行结果如下所示：</a:t>
            </a:r>
            <a:endParaRPr lang="zh-CN" altLang="zh-CN" dirty="0"/>
          </a:p>
          <a:p>
            <a:r>
              <a:rPr lang="en-US" altLang="zh-CN" dirty="0"/>
              <a:t>&gt;</a:t>
            </a:r>
            <a:r>
              <a:rPr lang="en-US" altLang="zh-CN" dirty="0" err="1"/>
              <a:t>test_date</a:t>
            </a:r>
            <a:r>
              <a:rPr lang="en-US" altLang="zh-CN" dirty="0"/>
              <a:t> &lt;- </a:t>
            </a:r>
            <a:r>
              <a:rPr lang="en-US" altLang="zh-CN" dirty="0" err="1"/>
              <a:t>ymd_hms</a:t>
            </a:r>
            <a:r>
              <a:rPr lang="en-US" altLang="zh-CN" dirty="0"/>
              <a:t>("2017-06-29 12:00:00",tz = "America/Chicago")</a:t>
            </a:r>
            <a:endParaRPr lang="zh-CN" altLang="zh-CN" dirty="0"/>
          </a:p>
          <a:p>
            <a:r>
              <a:rPr lang="en-US" altLang="zh-CN" dirty="0"/>
              <a:t>&gt; </a:t>
            </a:r>
            <a:r>
              <a:rPr lang="en-US" altLang="zh-CN" dirty="0" err="1"/>
              <a:t>test_date</a:t>
            </a:r>
            <a:endParaRPr lang="zh-CN" altLang="zh-CN" dirty="0"/>
          </a:p>
          <a:p>
            <a:r>
              <a:rPr lang="en-US" altLang="zh-CN" dirty="0"/>
              <a:t>[1] "2017-06-29 12:00:00 CDT"</a:t>
            </a:r>
            <a:endParaRPr lang="zh-CN" altLang="zh-CN" dirty="0"/>
          </a:p>
          <a:p>
            <a:r>
              <a:rPr lang="en-US" altLang="zh-CN" dirty="0"/>
              <a:t>&gt; test_date_1 &lt;- </a:t>
            </a:r>
            <a:r>
              <a:rPr lang="en-US" altLang="zh-CN" dirty="0" err="1"/>
              <a:t>force_tz</a:t>
            </a:r>
            <a:r>
              <a:rPr lang="en-US" altLang="zh-CN" dirty="0"/>
              <a:t>(</a:t>
            </a:r>
            <a:r>
              <a:rPr lang="en-US" altLang="zh-CN" dirty="0" err="1"/>
              <a:t>test_date,tz</a:t>
            </a:r>
            <a:r>
              <a:rPr lang="en-US" altLang="zh-CN" dirty="0"/>
              <a:t>="Europe/London")</a:t>
            </a:r>
            <a:endParaRPr lang="zh-CN" altLang="zh-CN" dirty="0"/>
          </a:p>
          <a:p>
            <a:r>
              <a:rPr lang="en-US" altLang="zh-CN" dirty="0"/>
              <a:t>&gt; test_date_1</a:t>
            </a:r>
            <a:endParaRPr lang="zh-CN" altLang="zh-CN" dirty="0"/>
          </a:p>
          <a:p>
            <a:r>
              <a:rPr lang="en-US" altLang="zh-CN" dirty="0"/>
              <a:t>[1] "2017-06-29 12:00:00 BST"</a:t>
            </a:r>
            <a:endParaRPr lang="zh-CN" altLang="zh-CN" dirty="0"/>
          </a:p>
          <a:p>
            <a:endParaRPr lang="zh-CN" altLang="zh-CN"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56829" y="4073617"/>
            <a:ext cx="6585343" cy="954107"/>
          </a:xfrm>
          <a:prstGeom prst="rect">
            <a:avLst/>
          </a:prstGeom>
          <a:noFill/>
        </p:spPr>
        <p:txBody>
          <a:bodyPr wrap="square" rtlCol="0">
            <a:spAutoFit/>
            <a:scene3d>
              <a:camera prst="orthographicFront"/>
              <a:lightRig rig="threePt" dir="t"/>
            </a:scene3d>
            <a:sp3d contourW="12700"/>
          </a:bodyPr>
          <a:lstStyle/>
          <a:p>
            <a:r>
              <a:rPr lang="zh-CN" altLang="zh-CN" sz="1400" dirty="0"/>
              <a:t>分类数据是根据预先指定的特定类型对数据进行分类而得到的。</a:t>
            </a:r>
            <a:endParaRPr lang="en-US" altLang="zh-CN" sz="1400" dirty="0"/>
          </a:p>
          <a:p>
            <a:endParaRPr lang="en-US" altLang="zh-CN" sz="1400" dirty="0"/>
          </a:p>
          <a:p>
            <a:r>
              <a:rPr lang="zh-CN" altLang="zh-CN" sz="1400" dirty="0"/>
              <a:t>在</a:t>
            </a:r>
            <a:r>
              <a:rPr lang="en-US" altLang="zh-CN" sz="1400" dirty="0"/>
              <a:t>R</a:t>
            </a:r>
            <a:r>
              <a:rPr lang="zh-CN" altLang="zh-CN" sz="1400" dirty="0"/>
              <a:t>中，用因子（</a:t>
            </a:r>
            <a:r>
              <a:rPr lang="en-US" altLang="zh-CN" sz="1400" dirty="0"/>
              <a:t>factor</a:t>
            </a:r>
            <a:r>
              <a:rPr lang="zh-CN" altLang="zh-CN" sz="1400" dirty="0"/>
              <a:t>）数据类型来描述分类数据，分类变量中可容纳值的目录就是水平（</a:t>
            </a:r>
            <a:r>
              <a:rPr lang="en-US" altLang="zh-CN" sz="1400" dirty="0"/>
              <a:t>level</a:t>
            </a:r>
            <a:r>
              <a:rPr lang="zh-CN" altLang="zh-CN" sz="1400" dirty="0"/>
              <a:t>）。</a:t>
            </a:r>
            <a:endParaRPr lang="zh-CN" altLang="zh-CN" sz="1400" dirty="0"/>
          </a:p>
        </p:txBody>
      </p:sp>
      <p:sp>
        <p:nvSpPr>
          <p:cNvPr id="3" name="文本框 2"/>
          <p:cNvSpPr txBox="1"/>
          <p:nvPr/>
        </p:nvSpPr>
        <p:spPr>
          <a:xfrm>
            <a:off x="4256828" y="3314670"/>
            <a:ext cx="3262432" cy="707886"/>
          </a:xfrm>
          <a:prstGeom prst="rect">
            <a:avLst/>
          </a:prstGeom>
          <a:noFill/>
        </p:spPr>
        <p:txBody>
          <a:bodyPr wrap="none" rtlCol="0">
            <a:spAutoFit/>
            <a:scene3d>
              <a:camera prst="orthographicFront"/>
              <a:lightRig rig="threePt" dir="t"/>
            </a:scene3d>
            <a:sp3d contourW="12700"/>
          </a:bodyPr>
          <a:lstStyle/>
          <a:p>
            <a:r>
              <a:rPr lang="zh-CN" altLang="en-US" sz="4000" b="1" dirty="0">
                <a:solidFill>
                  <a:schemeClr val="tx1">
                    <a:lumMod val="75000"/>
                    <a:lumOff val="25000"/>
                  </a:schemeClr>
                </a:solidFill>
                <a:cs typeface="+mn-ea"/>
                <a:sym typeface="+mn-lt"/>
              </a:rPr>
              <a:t>处理分类数据</a:t>
            </a:r>
            <a:endParaRPr lang="zh-CN" altLang="en-US" sz="4000" b="1" dirty="0">
              <a:solidFill>
                <a:schemeClr val="tx1">
                  <a:lumMod val="75000"/>
                  <a:lumOff val="25000"/>
                </a:schemeClr>
              </a:solidFill>
              <a:cs typeface="+mn-ea"/>
              <a:sym typeface="+mn-lt"/>
            </a:endParaRPr>
          </a:p>
        </p:txBody>
      </p:sp>
      <p:sp>
        <p:nvSpPr>
          <p:cNvPr id="4" name="文本框 3"/>
          <p:cNvSpPr txBox="1"/>
          <p:nvPr/>
        </p:nvSpPr>
        <p:spPr>
          <a:xfrm>
            <a:off x="821086" y="1544955"/>
            <a:ext cx="3943743" cy="2123658"/>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endParaRPr lang="en-US" altLang="zh-CN" sz="6600" b="1" dirty="0">
              <a:solidFill>
                <a:schemeClr val="accent1">
                  <a:lumMod val="75000"/>
                </a:schemeClr>
              </a:solidFill>
              <a:cs typeface="+mn-ea"/>
              <a:sym typeface="+mn-lt"/>
            </a:endParaRPr>
          </a:p>
          <a:p>
            <a:pPr algn="ctr"/>
            <a:r>
              <a:rPr lang="en-US" altLang="zh-CN" sz="6600" b="1" dirty="0">
                <a:solidFill>
                  <a:schemeClr val="accent1">
                    <a:lumMod val="75000"/>
                  </a:schemeClr>
                </a:solidFill>
                <a:cs typeface="+mn-ea"/>
                <a:sym typeface="+mn-lt"/>
              </a:rPr>
              <a:t>03</a:t>
            </a:r>
            <a:endParaRPr lang="zh-CN" altLang="en-US" sz="6600" b="1" dirty="0">
              <a:solidFill>
                <a:schemeClr val="accent1">
                  <a:lumMod val="75000"/>
                </a:schemeClr>
              </a:solidFill>
              <a:cs typeface="+mn-ea"/>
              <a:sym typeface="+mn-lt"/>
            </a:endParaRPr>
          </a:p>
        </p:txBody>
      </p:sp>
      <p:pic>
        <p:nvPicPr>
          <p:cNvPr id="5" name="图片 4"/>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6" name="图片 5"/>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18436" y="1502688"/>
            <a:ext cx="6585343" cy="5355312"/>
          </a:xfrm>
          <a:prstGeom prst="rect">
            <a:avLst/>
          </a:prstGeom>
          <a:noFill/>
        </p:spPr>
        <p:txBody>
          <a:bodyPr wrap="square" rtlCol="0">
            <a:spAutoFit/>
            <a:scene3d>
              <a:camera prst="orthographicFront"/>
              <a:lightRig rig="threePt" dir="t"/>
            </a:scene3d>
            <a:sp3d contourW="12700"/>
          </a:bodyPr>
          <a:lstStyle/>
          <a:p>
            <a:r>
              <a:rPr lang="en-US" altLang="zh-CN" dirty="0"/>
              <a:t>(1)</a:t>
            </a:r>
            <a:r>
              <a:rPr lang="zh-CN" altLang="zh-CN" dirty="0"/>
              <a:t>使用</a:t>
            </a:r>
            <a:r>
              <a:rPr lang="en-US" altLang="zh-CN" dirty="0"/>
              <a:t>factor()</a:t>
            </a:r>
            <a:r>
              <a:rPr lang="zh-CN" altLang="zh-CN" dirty="0"/>
              <a:t>函数创建因子。</a:t>
            </a:r>
            <a:endParaRPr lang="zh-CN" altLang="zh-CN" dirty="0"/>
          </a:p>
          <a:p>
            <a:r>
              <a:rPr lang="zh-CN" altLang="zh-CN" dirty="0"/>
              <a:t>调用格式为：</a:t>
            </a:r>
            <a:r>
              <a:rPr lang="en-US" altLang="zh-CN" dirty="0"/>
              <a:t>factor(x,levels,labels=levels,exclude=NA,ordered=is.ordered(x),nmax=NA)</a:t>
            </a:r>
            <a:r>
              <a:rPr lang="zh-CN" altLang="zh-CN" dirty="0"/>
              <a:t>其中，</a:t>
            </a:r>
            <a:r>
              <a:rPr lang="en-US" altLang="zh-CN" dirty="0"/>
              <a:t>x</a:t>
            </a:r>
            <a:r>
              <a:rPr lang="zh-CN" altLang="zh-CN" dirty="0"/>
              <a:t>为需要创建为因子的数据，主要是字符串向量；</a:t>
            </a:r>
            <a:r>
              <a:rPr lang="en-US" altLang="zh-CN" dirty="0"/>
              <a:t>levels</a:t>
            </a:r>
            <a:r>
              <a:rPr lang="zh-CN" altLang="zh-CN" dirty="0"/>
              <a:t>表示所创建的因子数据的水平，如果不指定的话，就是</a:t>
            </a:r>
            <a:r>
              <a:rPr lang="en-US" altLang="zh-CN" dirty="0"/>
              <a:t>X</a:t>
            </a:r>
            <a:r>
              <a:rPr lang="zh-CN" altLang="zh-CN" dirty="0"/>
              <a:t>中不重复的所有值；</a:t>
            </a:r>
            <a:r>
              <a:rPr lang="en-US" altLang="zh-CN" dirty="0"/>
              <a:t>labels</a:t>
            </a:r>
            <a:r>
              <a:rPr lang="zh-CN" altLang="zh-CN" dirty="0"/>
              <a:t>用来标识这一水平的名称，与水平一一对应，方便用户识别；</a:t>
            </a:r>
            <a:r>
              <a:rPr lang="en-US" altLang="zh-CN" dirty="0"/>
              <a:t>exclude</a:t>
            </a:r>
            <a:r>
              <a:rPr lang="zh-CN" altLang="zh-CN" dirty="0"/>
              <a:t>表示有哪些水平是不需要的；</a:t>
            </a:r>
            <a:r>
              <a:rPr lang="en-US" altLang="zh-CN" dirty="0"/>
              <a:t>ordered</a:t>
            </a:r>
            <a:r>
              <a:rPr lang="zh-CN" altLang="zh-CN" dirty="0"/>
              <a:t>是一个逻辑值，为</a:t>
            </a:r>
            <a:r>
              <a:rPr lang="en-US" altLang="zh-CN" dirty="0"/>
              <a:t>TRUE</a:t>
            </a:r>
            <a:r>
              <a:rPr lang="zh-CN" altLang="zh-CN" dirty="0"/>
              <a:t>表示有序因子，为</a:t>
            </a:r>
            <a:r>
              <a:rPr lang="en-US" altLang="zh-CN" dirty="0"/>
              <a:t>FALSE</a:t>
            </a:r>
            <a:r>
              <a:rPr lang="zh-CN" altLang="zh-CN" dirty="0"/>
              <a:t>则表示无序因子；</a:t>
            </a:r>
            <a:r>
              <a:rPr lang="en-US" altLang="zh-CN" dirty="0"/>
              <a:t>nmax</a:t>
            </a:r>
            <a:r>
              <a:rPr lang="zh-CN" altLang="zh-CN" dirty="0"/>
              <a:t>表示水平个数的上限。</a:t>
            </a:r>
            <a:endParaRPr lang="zh-CN" altLang="zh-CN" dirty="0"/>
          </a:p>
          <a:p>
            <a:endParaRPr lang="en-US" altLang="zh-CN" dirty="0"/>
          </a:p>
          <a:p>
            <a:r>
              <a:rPr lang="zh-CN" altLang="zh-CN" dirty="0"/>
              <a:t> </a:t>
            </a:r>
            <a:r>
              <a:rPr lang="en-US" altLang="zh-CN" dirty="0"/>
              <a:t>(2)</a:t>
            </a:r>
            <a:r>
              <a:rPr lang="zh-CN" altLang="zh-CN" dirty="0"/>
              <a:t>通过</a:t>
            </a:r>
            <a:r>
              <a:rPr lang="en-US" altLang="zh-CN" dirty="0"/>
              <a:t>gl()</a:t>
            </a:r>
            <a:r>
              <a:rPr lang="zh-CN" altLang="zh-CN" dirty="0"/>
              <a:t>函数创建因子序列</a:t>
            </a:r>
            <a:endParaRPr lang="zh-CN" altLang="zh-CN" dirty="0"/>
          </a:p>
          <a:p>
            <a:r>
              <a:rPr lang="en-US" altLang="zh-CN" dirty="0"/>
              <a:t>gl()</a:t>
            </a:r>
            <a:r>
              <a:rPr lang="zh-CN" altLang="zh-CN" dirty="0"/>
              <a:t>函数的调用格式为：</a:t>
            </a:r>
            <a:r>
              <a:rPr lang="en-US" altLang="zh-CN" dirty="0"/>
              <a:t>gl(n,k,length=n*k,labels=seq_len(n),ordered=FALSE)</a:t>
            </a:r>
            <a:r>
              <a:rPr lang="zh-CN" altLang="zh-CN" dirty="0"/>
              <a:t>其中</a:t>
            </a:r>
            <a:r>
              <a:rPr lang="en-US" altLang="zh-CN" dirty="0"/>
              <a:t>n</a:t>
            </a:r>
            <a:r>
              <a:rPr lang="zh-CN" altLang="zh-CN" dirty="0"/>
              <a:t>是一个正整数，表示因子的水平个数；</a:t>
            </a:r>
            <a:r>
              <a:rPr lang="en-US" altLang="zh-CN" dirty="0"/>
              <a:t>k</a:t>
            </a:r>
            <a:r>
              <a:rPr lang="zh-CN" altLang="zh-CN" dirty="0"/>
              <a:t>是一个正整数，表示每个水平重复的次数；</a:t>
            </a:r>
            <a:r>
              <a:rPr lang="en-US" altLang="zh-CN" dirty="0"/>
              <a:t>length</a:t>
            </a:r>
            <a:r>
              <a:rPr lang="zh-CN" altLang="zh-CN" dirty="0"/>
              <a:t>是正整数，表示因子向量的长度，默认为</a:t>
            </a:r>
            <a:r>
              <a:rPr lang="en-US" altLang="zh-CN" dirty="0"/>
              <a:t>n*k</a:t>
            </a:r>
            <a:r>
              <a:rPr lang="zh-CN" altLang="zh-CN" dirty="0"/>
              <a:t>；</a:t>
            </a:r>
            <a:r>
              <a:rPr lang="en-US" altLang="zh-CN" dirty="0"/>
              <a:t>labels</a:t>
            </a:r>
            <a:r>
              <a:rPr lang="zh-CN" altLang="zh-CN" dirty="0"/>
              <a:t>是一个</a:t>
            </a:r>
            <a:r>
              <a:rPr lang="en-US" altLang="zh-CN" dirty="0"/>
              <a:t>n</a:t>
            </a:r>
            <a:r>
              <a:rPr lang="zh-CN" altLang="zh-CN" dirty="0"/>
              <a:t>维向量，表示因子水平的名称；</a:t>
            </a:r>
            <a:r>
              <a:rPr lang="en-US" altLang="zh-CN" dirty="0"/>
              <a:t>ordered</a:t>
            </a:r>
            <a:r>
              <a:rPr lang="zh-CN" altLang="zh-CN" dirty="0"/>
              <a:t>是一个逻辑变量，表示因子水平是否是有次序的，默认值为</a:t>
            </a:r>
            <a:r>
              <a:rPr lang="en-US" altLang="zh-CN" dirty="0"/>
              <a:t> FALSE</a:t>
            </a:r>
            <a:r>
              <a:rPr lang="zh-CN" altLang="zh-CN" dirty="0"/>
              <a:t>，</a:t>
            </a:r>
            <a:r>
              <a:rPr lang="en-US" altLang="zh-CN" dirty="0"/>
              <a:t>TRUE</a:t>
            </a:r>
            <a:r>
              <a:rPr lang="zh-CN" altLang="zh-CN" dirty="0"/>
              <a:t>表示有序因子。</a:t>
            </a:r>
            <a:endParaRPr lang="zh-CN" altLang="zh-CN" dirty="0"/>
          </a:p>
          <a:p>
            <a:endParaRPr lang="zh-CN" altLang="zh-CN" dirty="0"/>
          </a:p>
        </p:txBody>
      </p:sp>
      <p:sp>
        <p:nvSpPr>
          <p:cNvPr id="3" name="文本框 2"/>
          <p:cNvSpPr txBox="1"/>
          <p:nvPr/>
        </p:nvSpPr>
        <p:spPr>
          <a:xfrm>
            <a:off x="1086116" y="1295864"/>
            <a:ext cx="2236510" cy="707886"/>
          </a:xfrm>
          <a:prstGeom prst="rect">
            <a:avLst/>
          </a:prstGeom>
          <a:noFill/>
        </p:spPr>
        <p:txBody>
          <a:bodyPr wrap="none" rtlCol="0">
            <a:spAutoFit/>
            <a:scene3d>
              <a:camera prst="orthographicFront"/>
              <a:lightRig rig="threePt" dir="t"/>
            </a:scene3d>
            <a:sp3d contourW="12700"/>
          </a:bodyPr>
          <a:lstStyle/>
          <a:p>
            <a:r>
              <a:rPr lang="zh-CN" altLang="en-US" sz="4000" dirty="0"/>
              <a:t>创建因子</a:t>
            </a:r>
            <a:endParaRPr lang="en-US"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74230" y="1878784"/>
            <a:ext cx="6585343" cy="3416320"/>
          </a:xfrm>
          <a:prstGeom prst="rect">
            <a:avLst/>
          </a:prstGeom>
          <a:noFill/>
        </p:spPr>
        <p:txBody>
          <a:bodyPr wrap="square" rtlCol="0">
            <a:spAutoFit/>
            <a:scene3d>
              <a:camera prst="orthographicFront"/>
              <a:lightRig rig="threePt" dir="t"/>
            </a:scene3d>
            <a:sp3d contourW="12700"/>
          </a:bodyPr>
          <a:lstStyle/>
          <a:p>
            <a:r>
              <a:rPr lang="zh-CN" altLang="zh-CN" dirty="0"/>
              <a:t>调用格式为：</a:t>
            </a:r>
            <a:r>
              <a:rPr lang="en-US" altLang="zh-CN" dirty="0"/>
              <a:t>factor(</a:t>
            </a:r>
            <a:r>
              <a:rPr lang="en-US" altLang="zh-CN" dirty="0" err="1"/>
              <a:t>x,levels,labels</a:t>
            </a:r>
            <a:r>
              <a:rPr lang="en-US" altLang="zh-CN" dirty="0"/>
              <a:t>=</a:t>
            </a:r>
            <a:r>
              <a:rPr lang="en-US" altLang="zh-CN" dirty="0" err="1"/>
              <a:t>levels,exclude</a:t>
            </a:r>
            <a:r>
              <a:rPr lang="en-US" altLang="zh-CN" dirty="0"/>
              <a:t>=</a:t>
            </a:r>
            <a:r>
              <a:rPr lang="en-US" altLang="zh-CN" dirty="0" err="1"/>
              <a:t>NA,ordered</a:t>
            </a:r>
            <a:r>
              <a:rPr lang="en-US" altLang="zh-CN" dirty="0"/>
              <a:t>=</a:t>
            </a:r>
            <a:r>
              <a:rPr lang="en-US" altLang="zh-CN" dirty="0" err="1"/>
              <a:t>is.ordered</a:t>
            </a:r>
            <a:r>
              <a:rPr lang="en-US" altLang="zh-CN" dirty="0"/>
              <a:t>(x),</a:t>
            </a:r>
            <a:r>
              <a:rPr lang="en-US" altLang="zh-CN" dirty="0" err="1"/>
              <a:t>nmax</a:t>
            </a:r>
            <a:r>
              <a:rPr lang="en-US" altLang="zh-CN" dirty="0"/>
              <a:t>=NA)</a:t>
            </a:r>
            <a:r>
              <a:rPr lang="zh-CN" altLang="zh-CN" dirty="0"/>
              <a:t>其中，</a:t>
            </a:r>
            <a:r>
              <a:rPr lang="en-US" altLang="zh-CN" dirty="0"/>
              <a:t>x</a:t>
            </a:r>
            <a:r>
              <a:rPr lang="zh-CN" altLang="zh-CN" dirty="0"/>
              <a:t>为需要创建为因子的数据，主要是字符串向量；</a:t>
            </a:r>
            <a:r>
              <a:rPr lang="en-US" altLang="zh-CN" dirty="0"/>
              <a:t>levels</a:t>
            </a:r>
            <a:r>
              <a:rPr lang="zh-CN" altLang="zh-CN" dirty="0"/>
              <a:t>表示所创建的因子数据的水平，如果不指定的话，就是</a:t>
            </a:r>
            <a:r>
              <a:rPr lang="en-US" altLang="zh-CN" dirty="0"/>
              <a:t>X</a:t>
            </a:r>
            <a:r>
              <a:rPr lang="zh-CN" altLang="zh-CN" dirty="0"/>
              <a:t>中不重复的所有值；</a:t>
            </a:r>
            <a:r>
              <a:rPr lang="en-US" altLang="zh-CN" dirty="0"/>
              <a:t>labels</a:t>
            </a:r>
            <a:r>
              <a:rPr lang="zh-CN" altLang="zh-CN" dirty="0"/>
              <a:t>用来标识这一水平的名称，与水平一一对应，方便用户识别；</a:t>
            </a:r>
            <a:r>
              <a:rPr lang="en-US" altLang="zh-CN" dirty="0"/>
              <a:t>exclude</a:t>
            </a:r>
            <a:r>
              <a:rPr lang="zh-CN" altLang="zh-CN" dirty="0"/>
              <a:t>表示有哪些水平是不需要的；</a:t>
            </a:r>
            <a:r>
              <a:rPr lang="en-US" altLang="zh-CN" dirty="0"/>
              <a:t>ordered</a:t>
            </a:r>
            <a:r>
              <a:rPr lang="zh-CN" altLang="zh-CN" dirty="0"/>
              <a:t>是一个逻辑值，为</a:t>
            </a:r>
            <a:r>
              <a:rPr lang="en-US" altLang="zh-CN" dirty="0"/>
              <a:t>TRUE</a:t>
            </a:r>
            <a:r>
              <a:rPr lang="zh-CN" altLang="zh-CN" dirty="0"/>
              <a:t>表示有序因子，为</a:t>
            </a:r>
            <a:r>
              <a:rPr lang="en-US" altLang="zh-CN" dirty="0"/>
              <a:t>FALSE</a:t>
            </a:r>
            <a:r>
              <a:rPr lang="zh-CN" altLang="zh-CN" dirty="0"/>
              <a:t>则表示无序因子；</a:t>
            </a:r>
            <a:r>
              <a:rPr lang="en-US" altLang="zh-CN" dirty="0" err="1"/>
              <a:t>nmax</a:t>
            </a:r>
            <a:r>
              <a:rPr lang="zh-CN" altLang="zh-CN" dirty="0"/>
              <a:t>表示水平个数的上限。</a:t>
            </a:r>
            <a:endParaRPr lang="zh-CN" altLang="zh-CN" dirty="0"/>
          </a:p>
          <a:p>
            <a:endParaRPr lang="zh-CN" altLang="zh-CN" dirty="0"/>
          </a:p>
          <a:p>
            <a:endParaRPr lang="en-US" altLang="zh-CN" dirty="0"/>
          </a:p>
          <a:p>
            <a:endParaRPr lang="en-US" altLang="zh-CN" dirty="0"/>
          </a:p>
          <a:p>
            <a:endParaRPr lang="zh-CN" altLang="zh-CN" dirty="0"/>
          </a:p>
        </p:txBody>
      </p:sp>
      <p:sp>
        <p:nvSpPr>
          <p:cNvPr id="3" name="文本框 2"/>
          <p:cNvSpPr txBox="1"/>
          <p:nvPr/>
        </p:nvSpPr>
        <p:spPr>
          <a:xfrm>
            <a:off x="515665" y="973803"/>
            <a:ext cx="4764446" cy="584775"/>
          </a:xfrm>
          <a:prstGeom prst="rect">
            <a:avLst/>
          </a:prstGeom>
          <a:noFill/>
        </p:spPr>
        <p:txBody>
          <a:bodyPr wrap="none" rtlCol="0">
            <a:spAutoFit/>
            <a:scene3d>
              <a:camera prst="orthographicFront"/>
              <a:lightRig rig="threePt" dir="t"/>
            </a:scene3d>
            <a:sp3d contourW="12700"/>
          </a:bodyPr>
          <a:lstStyle/>
          <a:p>
            <a:r>
              <a:rPr lang="zh-CN" altLang="zh-CN" sz="3200" dirty="0"/>
              <a:t>使用</a:t>
            </a:r>
            <a:r>
              <a:rPr lang="en-US" altLang="zh-CN" sz="3200" dirty="0"/>
              <a:t>factor()</a:t>
            </a:r>
            <a:r>
              <a:rPr lang="zh-CN" altLang="zh-CN" sz="3200" dirty="0"/>
              <a:t>函数创建因子</a:t>
            </a:r>
            <a:endParaRPr lang="en-US" altLang="zh-CN" sz="32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73353" y="968234"/>
            <a:ext cx="6585343" cy="4524315"/>
          </a:xfrm>
          <a:prstGeom prst="rect">
            <a:avLst/>
          </a:prstGeom>
          <a:noFill/>
        </p:spPr>
        <p:txBody>
          <a:bodyPr wrap="square" rtlCol="0">
            <a:spAutoFit/>
            <a:scene3d>
              <a:camera prst="orthographicFront"/>
              <a:lightRig rig="threePt" dir="t"/>
            </a:scene3d>
            <a:sp3d contourW="12700"/>
          </a:bodyPr>
          <a:lstStyle/>
          <a:p>
            <a:r>
              <a:rPr lang="zh-CN" altLang="zh-CN" dirty="0"/>
              <a:t>例</a:t>
            </a:r>
            <a:r>
              <a:rPr lang="en-US" altLang="zh-CN" dirty="0"/>
              <a:t>:</a:t>
            </a:r>
            <a:r>
              <a:rPr lang="zh-CN" altLang="zh-CN" dirty="0"/>
              <a:t>将</a:t>
            </a:r>
            <a:r>
              <a:rPr lang="en-US" altLang="zh-CN" dirty="0"/>
              <a:t>data</a:t>
            </a:r>
            <a:r>
              <a:rPr lang="zh-CN" altLang="zh-CN" dirty="0"/>
              <a:t>向量</a:t>
            </a:r>
            <a:r>
              <a:rPr lang="en-US" altLang="zh-CN" dirty="0"/>
              <a:t>data["</a:t>
            </a:r>
            <a:r>
              <a:rPr lang="en-US" altLang="zh-CN" dirty="0" err="1"/>
              <a:t>east","south","west","north","west","east</a:t>
            </a:r>
            <a:r>
              <a:rPr lang="en-US" altLang="zh-CN" dirty="0"/>
              <a:t>"]</a:t>
            </a:r>
            <a:r>
              <a:rPr lang="zh-CN" altLang="zh-CN" dirty="0"/>
              <a:t>转换成因子型，若省略</a:t>
            </a:r>
            <a:r>
              <a:rPr lang="en-US" altLang="zh-CN" dirty="0"/>
              <a:t>levels</a:t>
            </a:r>
            <a:r>
              <a:rPr lang="zh-CN" altLang="zh-CN" dirty="0"/>
              <a:t>值，则自动从数据获取因子水平名称。代码及运行果如下所示：</a:t>
            </a:r>
            <a:endParaRPr lang="en-US" altLang="zh-CN" dirty="0"/>
          </a:p>
          <a:p>
            <a:endParaRPr lang="zh-CN" altLang="zh-CN" dirty="0"/>
          </a:p>
          <a:p>
            <a:r>
              <a:rPr lang="en-US" altLang="zh-CN" dirty="0"/>
              <a:t>&gt; data&lt;-c("</a:t>
            </a:r>
            <a:r>
              <a:rPr lang="en-US" altLang="zh-CN" dirty="0" err="1"/>
              <a:t>east","south","west","north","west","east</a:t>
            </a:r>
            <a:r>
              <a:rPr lang="en-US" altLang="zh-CN" dirty="0"/>
              <a:t>")</a:t>
            </a:r>
            <a:endParaRPr lang="zh-CN" altLang="zh-CN" dirty="0"/>
          </a:p>
          <a:p>
            <a:r>
              <a:rPr lang="en-US" altLang="zh-CN" dirty="0"/>
              <a:t>&gt; data</a:t>
            </a:r>
            <a:endParaRPr lang="zh-CN" altLang="zh-CN" dirty="0"/>
          </a:p>
          <a:p>
            <a:r>
              <a:rPr lang="en-US" altLang="zh-CN" dirty="0"/>
              <a:t>[1] "east"  "south" "west"  "north" "west"  "east" </a:t>
            </a:r>
            <a:endParaRPr lang="zh-CN" altLang="zh-CN" dirty="0"/>
          </a:p>
          <a:p>
            <a:r>
              <a:rPr lang="en-US" altLang="zh-CN" dirty="0"/>
              <a:t>&gt; </a:t>
            </a:r>
            <a:r>
              <a:rPr lang="en-US" altLang="zh-CN" dirty="0" err="1"/>
              <a:t>typeof</a:t>
            </a:r>
            <a:r>
              <a:rPr lang="en-US" altLang="zh-CN" dirty="0"/>
              <a:t>(data)</a:t>
            </a:r>
            <a:endParaRPr lang="zh-CN" altLang="zh-CN" dirty="0"/>
          </a:p>
          <a:p>
            <a:r>
              <a:rPr lang="en-US" altLang="zh-CN" dirty="0"/>
              <a:t>[1] "character"</a:t>
            </a:r>
            <a:endParaRPr lang="zh-CN" altLang="zh-CN" dirty="0"/>
          </a:p>
          <a:p>
            <a:r>
              <a:rPr lang="en-US" altLang="zh-CN" dirty="0"/>
              <a:t>&gt; </a:t>
            </a:r>
            <a:r>
              <a:rPr lang="en-US" altLang="zh-CN" dirty="0" err="1"/>
              <a:t>fac_data</a:t>
            </a:r>
            <a:r>
              <a:rPr lang="en-US" altLang="zh-CN" dirty="0"/>
              <a:t>&lt;-factor(data)</a:t>
            </a:r>
            <a:endParaRPr lang="zh-CN" altLang="zh-CN" dirty="0"/>
          </a:p>
          <a:p>
            <a:r>
              <a:rPr lang="en-US" altLang="zh-CN" dirty="0"/>
              <a:t>&gt; </a:t>
            </a:r>
            <a:r>
              <a:rPr lang="en-US" altLang="zh-CN" dirty="0" err="1"/>
              <a:t>fac_data</a:t>
            </a:r>
            <a:endParaRPr lang="zh-CN" altLang="zh-CN" dirty="0"/>
          </a:p>
          <a:p>
            <a:r>
              <a:rPr lang="en-US" altLang="zh-CN" dirty="0"/>
              <a:t>[1] east  south west  north west  east </a:t>
            </a:r>
            <a:endParaRPr lang="zh-CN" altLang="zh-CN" dirty="0"/>
          </a:p>
          <a:p>
            <a:r>
              <a:rPr lang="en-US" altLang="zh-CN" dirty="0"/>
              <a:t>Levels: east north south west</a:t>
            </a:r>
            <a:endParaRPr lang="zh-CN" altLang="zh-CN" dirty="0"/>
          </a:p>
          <a:p>
            <a:r>
              <a:rPr lang="en-US" altLang="zh-CN" dirty="0"/>
              <a:t>&gt; </a:t>
            </a:r>
            <a:r>
              <a:rPr lang="en-US" altLang="zh-CN" dirty="0" err="1"/>
              <a:t>as.numeric</a:t>
            </a:r>
            <a:r>
              <a:rPr lang="en-US" altLang="zh-CN" dirty="0"/>
              <a:t>(</a:t>
            </a:r>
            <a:r>
              <a:rPr lang="en-US" altLang="zh-CN" dirty="0" err="1"/>
              <a:t>fac_data</a:t>
            </a:r>
            <a:r>
              <a:rPr lang="en-US" altLang="zh-CN" dirty="0"/>
              <a:t>)</a:t>
            </a:r>
            <a:endParaRPr lang="zh-CN" altLang="zh-CN" dirty="0"/>
          </a:p>
          <a:p>
            <a:r>
              <a:rPr lang="en-US" altLang="zh-CN" dirty="0"/>
              <a:t>[1] 1 3 4 2 4 1</a:t>
            </a:r>
            <a:endParaRPr lang="zh-CN" altLang="zh-CN" dirty="0"/>
          </a:p>
          <a:p>
            <a:endParaRPr lang="zh-CN" altLang="zh-CN"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73353" y="968234"/>
            <a:ext cx="6585343" cy="3693319"/>
          </a:xfrm>
          <a:prstGeom prst="rect">
            <a:avLst/>
          </a:prstGeom>
          <a:noFill/>
        </p:spPr>
        <p:txBody>
          <a:bodyPr wrap="square" rtlCol="0">
            <a:spAutoFit/>
            <a:scene3d>
              <a:camera prst="orthographicFront"/>
              <a:lightRig rig="threePt" dir="t"/>
            </a:scene3d>
            <a:sp3d contourW="12700"/>
          </a:bodyPr>
          <a:lstStyle/>
          <a:p>
            <a:r>
              <a:rPr lang="zh-CN" altLang="zh-CN" dirty="0"/>
              <a:t>例：创建因子型向量，水平名称为</a:t>
            </a:r>
            <a:r>
              <a:rPr lang="en-US" altLang="zh-CN" dirty="0"/>
              <a:t>”let”</a:t>
            </a:r>
            <a:r>
              <a:rPr lang="zh-CN" altLang="zh-CN" dirty="0"/>
              <a:t>，代码及运行结果如下所示：</a:t>
            </a:r>
            <a:endParaRPr lang="en-US" altLang="zh-CN" dirty="0"/>
          </a:p>
          <a:p>
            <a:endParaRPr lang="zh-CN" altLang="zh-CN" dirty="0"/>
          </a:p>
          <a:p>
            <a:r>
              <a:rPr lang="en-US" altLang="zh-CN" dirty="0"/>
              <a:t>&gt; factor(letters[1:5],labels="let")</a:t>
            </a:r>
            <a:endParaRPr lang="zh-CN" altLang="zh-CN" dirty="0"/>
          </a:p>
          <a:p>
            <a:r>
              <a:rPr lang="en-US" altLang="zh-CN" dirty="0"/>
              <a:t>[1] let1 let2 let3 let4 let5</a:t>
            </a:r>
            <a:endParaRPr lang="zh-CN" altLang="zh-CN" dirty="0"/>
          </a:p>
          <a:p>
            <a:r>
              <a:rPr lang="en-US" altLang="zh-CN" dirty="0"/>
              <a:t>Levels: let1 let2 let3 let4 let5</a:t>
            </a:r>
            <a:endParaRPr lang="en-US" altLang="zh-CN" dirty="0"/>
          </a:p>
          <a:p>
            <a:endParaRPr lang="zh-CN" altLang="zh-CN" dirty="0"/>
          </a:p>
          <a:p>
            <a:r>
              <a:rPr lang="zh-CN" altLang="zh-CN" dirty="0"/>
              <a:t>例：创建有序的因子型向量，代码及运行结果如下所示：</a:t>
            </a:r>
            <a:endParaRPr lang="en-US" altLang="zh-CN" dirty="0"/>
          </a:p>
          <a:p>
            <a:endParaRPr lang="zh-CN" altLang="zh-CN" dirty="0"/>
          </a:p>
          <a:p>
            <a:r>
              <a:rPr lang="en-US" altLang="zh-CN" dirty="0"/>
              <a:t>&gt; factor(LETTERS[3:1],ordered = TRUE)</a:t>
            </a:r>
            <a:endParaRPr lang="zh-CN" altLang="zh-CN" dirty="0"/>
          </a:p>
          <a:p>
            <a:r>
              <a:rPr lang="en-US" altLang="zh-CN" dirty="0"/>
              <a:t>[1] C B A</a:t>
            </a:r>
            <a:endParaRPr lang="zh-CN" altLang="zh-CN" dirty="0"/>
          </a:p>
          <a:p>
            <a:r>
              <a:rPr lang="en-US" altLang="zh-CN" dirty="0"/>
              <a:t>Levels: A &lt; B &lt; C</a:t>
            </a:r>
            <a:endParaRPr lang="zh-CN" altLang="zh-CN" dirty="0"/>
          </a:p>
          <a:p>
            <a:endParaRPr lang="zh-CN" altLang="zh-CN"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74230" y="1878784"/>
            <a:ext cx="6585343" cy="3139321"/>
          </a:xfrm>
          <a:prstGeom prst="rect">
            <a:avLst/>
          </a:prstGeom>
          <a:noFill/>
        </p:spPr>
        <p:txBody>
          <a:bodyPr wrap="square" rtlCol="0">
            <a:spAutoFit/>
            <a:scene3d>
              <a:camera prst="orthographicFront"/>
              <a:lightRig rig="threePt" dir="t"/>
            </a:scene3d>
            <a:sp3d contourW="12700"/>
          </a:bodyPr>
          <a:lstStyle/>
          <a:p>
            <a:r>
              <a:rPr lang="en-US" altLang="zh-CN" dirty="0" err="1"/>
              <a:t>gl</a:t>
            </a:r>
            <a:r>
              <a:rPr lang="en-US" altLang="zh-CN" dirty="0"/>
              <a:t>()</a:t>
            </a:r>
            <a:r>
              <a:rPr lang="zh-CN" altLang="zh-CN" dirty="0"/>
              <a:t>函数的调用格式为：</a:t>
            </a:r>
            <a:r>
              <a:rPr lang="en-US" altLang="zh-CN" dirty="0" err="1"/>
              <a:t>gl</a:t>
            </a:r>
            <a:r>
              <a:rPr lang="en-US" altLang="zh-CN" dirty="0"/>
              <a:t>(</a:t>
            </a:r>
            <a:r>
              <a:rPr lang="en-US" altLang="zh-CN" dirty="0" err="1"/>
              <a:t>n,k,length</a:t>
            </a:r>
            <a:r>
              <a:rPr lang="en-US" altLang="zh-CN" dirty="0"/>
              <a:t>=n*</a:t>
            </a:r>
            <a:r>
              <a:rPr lang="en-US" altLang="zh-CN" dirty="0" err="1"/>
              <a:t>k,labels</a:t>
            </a:r>
            <a:r>
              <a:rPr lang="en-US" altLang="zh-CN" dirty="0"/>
              <a:t>=</a:t>
            </a:r>
            <a:r>
              <a:rPr lang="en-US" altLang="zh-CN" dirty="0" err="1"/>
              <a:t>seq_len</a:t>
            </a:r>
            <a:r>
              <a:rPr lang="en-US" altLang="zh-CN" dirty="0"/>
              <a:t>(n),ordered=FALSE)</a:t>
            </a:r>
            <a:r>
              <a:rPr lang="zh-CN" altLang="zh-CN" dirty="0"/>
              <a:t>其中</a:t>
            </a:r>
            <a:r>
              <a:rPr lang="en-US" altLang="zh-CN" dirty="0"/>
              <a:t>n</a:t>
            </a:r>
            <a:r>
              <a:rPr lang="zh-CN" altLang="zh-CN" dirty="0"/>
              <a:t>是一个正整数，表示因子的水平个数；</a:t>
            </a:r>
            <a:r>
              <a:rPr lang="en-US" altLang="zh-CN" dirty="0"/>
              <a:t>k</a:t>
            </a:r>
            <a:r>
              <a:rPr lang="zh-CN" altLang="zh-CN" dirty="0"/>
              <a:t>是一个正整数，表示每个水平重复的次数；</a:t>
            </a:r>
            <a:r>
              <a:rPr lang="en-US" altLang="zh-CN" dirty="0"/>
              <a:t>length</a:t>
            </a:r>
            <a:r>
              <a:rPr lang="zh-CN" altLang="zh-CN" dirty="0"/>
              <a:t>是正整数，表示因子向量的长度，默认为</a:t>
            </a:r>
            <a:r>
              <a:rPr lang="en-US" altLang="zh-CN" dirty="0"/>
              <a:t>n*k</a:t>
            </a:r>
            <a:r>
              <a:rPr lang="zh-CN" altLang="zh-CN" dirty="0"/>
              <a:t>；</a:t>
            </a:r>
            <a:r>
              <a:rPr lang="en-US" altLang="zh-CN" dirty="0"/>
              <a:t>labels</a:t>
            </a:r>
            <a:r>
              <a:rPr lang="zh-CN" altLang="zh-CN" dirty="0"/>
              <a:t>是一个</a:t>
            </a:r>
            <a:r>
              <a:rPr lang="en-US" altLang="zh-CN" dirty="0"/>
              <a:t>n</a:t>
            </a:r>
            <a:r>
              <a:rPr lang="zh-CN" altLang="zh-CN" dirty="0"/>
              <a:t>维向量，表示因子水平的名称；</a:t>
            </a:r>
            <a:r>
              <a:rPr lang="en-US" altLang="zh-CN" dirty="0"/>
              <a:t>ordered</a:t>
            </a:r>
            <a:r>
              <a:rPr lang="zh-CN" altLang="zh-CN" dirty="0"/>
              <a:t>是一个逻辑变量，表示因子水平是否是有次序的，默认值为</a:t>
            </a:r>
            <a:r>
              <a:rPr lang="en-US" altLang="zh-CN" dirty="0"/>
              <a:t>FALSE</a:t>
            </a:r>
            <a:r>
              <a:rPr lang="zh-CN" altLang="zh-CN" dirty="0"/>
              <a:t>，</a:t>
            </a:r>
            <a:r>
              <a:rPr lang="en-US" altLang="zh-CN" dirty="0"/>
              <a:t>TRUE</a:t>
            </a:r>
            <a:r>
              <a:rPr lang="zh-CN" altLang="zh-CN" dirty="0"/>
              <a:t>表示有序因子。</a:t>
            </a:r>
            <a:endParaRPr lang="zh-CN" altLang="zh-CN" dirty="0"/>
          </a:p>
          <a:p>
            <a:endParaRPr lang="zh-CN" altLang="zh-CN" dirty="0"/>
          </a:p>
          <a:p>
            <a:endParaRPr lang="en-US" altLang="zh-CN" dirty="0"/>
          </a:p>
          <a:p>
            <a:endParaRPr lang="en-US" altLang="zh-CN" dirty="0"/>
          </a:p>
          <a:p>
            <a:endParaRPr lang="zh-CN" altLang="zh-CN" dirty="0"/>
          </a:p>
        </p:txBody>
      </p:sp>
      <p:sp>
        <p:nvSpPr>
          <p:cNvPr id="3" name="文本框 2"/>
          <p:cNvSpPr txBox="1"/>
          <p:nvPr/>
        </p:nvSpPr>
        <p:spPr>
          <a:xfrm>
            <a:off x="515665" y="973803"/>
            <a:ext cx="4879862" cy="584775"/>
          </a:xfrm>
          <a:prstGeom prst="rect">
            <a:avLst/>
          </a:prstGeom>
          <a:noFill/>
        </p:spPr>
        <p:txBody>
          <a:bodyPr wrap="none" rtlCol="0">
            <a:spAutoFit/>
            <a:scene3d>
              <a:camera prst="orthographicFront"/>
              <a:lightRig rig="threePt" dir="t"/>
            </a:scene3d>
            <a:sp3d contourW="12700"/>
          </a:bodyPr>
          <a:lstStyle/>
          <a:p>
            <a:r>
              <a:rPr lang="zh-CN" altLang="zh-CN" sz="3200" dirty="0"/>
              <a:t>通过</a:t>
            </a:r>
            <a:r>
              <a:rPr lang="en-US" altLang="zh-CN" sz="3200" dirty="0" err="1"/>
              <a:t>gl</a:t>
            </a:r>
            <a:r>
              <a:rPr lang="en-US" altLang="zh-CN" sz="3200" dirty="0"/>
              <a:t>()</a:t>
            </a:r>
            <a:r>
              <a:rPr lang="zh-CN" altLang="zh-CN" sz="3200" dirty="0"/>
              <a:t>函数创建因子序列</a:t>
            </a:r>
            <a:endParaRPr lang="en-US" altLang="zh-CN" sz="32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56829" y="4073617"/>
            <a:ext cx="6585343" cy="738664"/>
          </a:xfrm>
          <a:prstGeom prst="rect">
            <a:avLst/>
          </a:prstGeom>
          <a:noFill/>
        </p:spPr>
        <p:txBody>
          <a:bodyPr wrap="square" rtlCol="0">
            <a:spAutoFit/>
            <a:scene3d>
              <a:camera prst="orthographicFront"/>
              <a:lightRig rig="threePt" dir="t"/>
            </a:scene3d>
            <a:sp3d contourW="12700"/>
          </a:bodyPr>
          <a:lstStyle/>
          <a:p>
            <a:r>
              <a:rPr lang="zh-CN" altLang="zh-CN" sz="1400" dirty="0"/>
              <a:t>日期值通常以字符串的形式输入到</a:t>
            </a:r>
            <a:r>
              <a:rPr lang="en-US" altLang="zh-CN" sz="1400" dirty="0"/>
              <a:t>R</a:t>
            </a:r>
            <a:r>
              <a:rPr lang="zh-CN" altLang="zh-CN" sz="1400" dirty="0"/>
              <a:t>中，然后转化为以数值形式存储的日期变量。在</a:t>
            </a:r>
            <a:r>
              <a:rPr lang="en-US" altLang="zh-CN" sz="1400" dirty="0"/>
              <a:t>R</a:t>
            </a:r>
            <a:r>
              <a:rPr lang="zh-CN" altLang="zh-CN" sz="1400" dirty="0"/>
              <a:t>语言中，字符型的日期值无法进行日期变量的计算，因此，需要对日期值进行处理。</a:t>
            </a:r>
            <a:endParaRPr lang="en-US" altLang="zh-CN" sz="1400" dirty="0">
              <a:solidFill>
                <a:schemeClr val="tx1">
                  <a:lumMod val="65000"/>
                  <a:lumOff val="35000"/>
                </a:schemeClr>
              </a:solidFill>
              <a:cs typeface="+mn-ea"/>
              <a:sym typeface="+mn-lt"/>
            </a:endParaRPr>
          </a:p>
        </p:txBody>
      </p:sp>
      <p:sp>
        <p:nvSpPr>
          <p:cNvPr id="3" name="文本框 2"/>
          <p:cNvSpPr txBox="1"/>
          <p:nvPr/>
        </p:nvSpPr>
        <p:spPr>
          <a:xfrm>
            <a:off x="4256828" y="3314670"/>
            <a:ext cx="3775393" cy="707886"/>
          </a:xfrm>
          <a:prstGeom prst="rect">
            <a:avLst/>
          </a:prstGeom>
          <a:noFill/>
        </p:spPr>
        <p:txBody>
          <a:bodyPr wrap="none" rtlCol="0">
            <a:spAutoFit/>
            <a:scene3d>
              <a:camera prst="orthographicFront"/>
              <a:lightRig rig="threePt" dir="t"/>
            </a:scene3d>
            <a:sp3d contourW="12700"/>
          </a:bodyPr>
          <a:lstStyle/>
          <a:p>
            <a:r>
              <a:rPr lang="zh-CN" altLang="en-US" sz="4000" b="1" dirty="0">
                <a:solidFill>
                  <a:schemeClr val="tx1">
                    <a:lumMod val="75000"/>
                    <a:lumOff val="25000"/>
                  </a:schemeClr>
                </a:solidFill>
                <a:cs typeface="+mn-ea"/>
                <a:sym typeface="+mn-lt"/>
              </a:rPr>
              <a:t>处理日期和时间</a:t>
            </a:r>
            <a:endParaRPr lang="zh-CN" altLang="en-US" sz="4000" b="1" dirty="0">
              <a:solidFill>
                <a:schemeClr val="tx1">
                  <a:lumMod val="85000"/>
                  <a:lumOff val="15000"/>
                </a:schemeClr>
              </a:solidFill>
              <a:cs typeface="+mn-ea"/>
              <a:sym typeface="+mn-lt"/>
            </a:endParaRPr>
          </a:p>
        </p:txBody>
      </p:sp>
      <p:sp>
        <p:nvSpPr>
          <p:cNvPr id="4" name="文本框 3"/>
          <p:cNvSpPr txBox="1"/>
          <p:nvPr/>
        </p:nvSpPr>
        <p:spPr>
          <a:xfrm>
            <a:off x="821086" y="1544955"/>
            <a:ext cx="3943743" cy="2123658"/>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endParaRPr lang="en-US" altLang="zh-CN" sz="6600" b="1" dirty="0">
              <a:solidFill>
                <a:schemeClr val="accent1">
                  <a:lumMod val="75000"/>
                </a:schemeClr>
              </a:solidFill>
              <a:cs typeface="+mn-ea"/>
              <a:sym typeface="+mn-lt"/>
            </a:endParaRPr>
          </a:p>
          <a:p>
            <a:pPr algn="ctr"/>
            <a:r>
              <a:rPr lang="en-US" altLang="zh-CN" sz="6600" b="1" dirty="0">
                <a:solidFill>
                  <a:schemeClr val="accent1">
                    <a:lumMod val="75000"/>
                  </a:schemeClr>
                </a:solidFill>
                <a:cs typeface="+mn-ea"/>
                <a:sym typeface="+mn-lt"/>
              </a:rPr>
              <a:t>01</a:t>
            </a:r>
            <a:endParaRPr lang="zh-CN" altLang="en-US" sz="6600" b="1" dirty="0">
              <a:solidFill>
                <a:schemeClr val="accent1">
                  <a:lumMod val="75000"/>
                </a:schemeClr>
              </a:solidFill>
              <a:cs typeface="+mn-ea"/>
              <a:sym typeface="+mn-lt"/>
            </a:endParaRPr>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00523" y="1492521"/>
            <a:ext cx="6585343" cy="2031325"/>
          </a:xfrm>
          <a:prstGeom prst="rect">
            <a:avLst/>
          </a:prstGeom>
          <a:noFill/>
        </p:spPr>
        <p:txBody>
          <a:bodyPr wrap="square" rtlCol="0">
            <a:spAutoFit/>
            <a:scene3d>
              <a:camera prst="orthographicFront"/>
              <a:lightRig rig="threePt" dir="t"/>
            </a:scene3d>
            <a:sp3d contourW="12700"/>
          </a:bodyPr>
          <a:lstStyle/>
          <a:p>
            <a:r>
              <a:rPr lang="zh-CN" altLang="zh-CN" dirty="0"/>
              <a:t>例：创建水平为“</a:t>
            </a:r>
            <a:r>
              <a:rPr lang="en-US" altLang="zh-CN" dirty="0"/>
              <a:t>male</a:t>
            </a:r>
            <a:r>
              <a:rPr lang="zh-CN" altLang="zh-CN" dirty="0"/>
              <a:t>”和“</a:t>
            </a:r>
            <a:r>
              <a:rPr lang="en-US" altLang="zh-CN" dirty="0"/>
              <a:t>female</a:t>
            </a:r>
            <a:r>
              <a:rPr lang="zh-CN" altLang="zh-CN" dirty="0"/>
              <a:t>”，每个水平重复</a:t>
            </a:r>
            <a:r>
              <a:rPr lang="en-US" altLang="zh-CN" dirty="0"/>
              <a:t>3</a:t>
            </a:r>
            <a:r>
              <a:rPr lang="zh-CN" altLang="zh-CN" dirty="0"/>
              <a:t>次的因子序列，代码及运行结果如下所示：</a:t>
            </a:r>
            <a:endParaRPr lang="en-US" altLang="zh-CN" dirty="0"/>
          </a:p>
          <a:p>
            <a:endParaRPr lang="zh-CN" altLang="zh-CN" dirty="0"/>
          </a:p>
          <a:p>
            <a:r>
              <a:rPr lang="en-US" altLang="zh-CN" dirty="0"/>
              <a:t>&gt; </a:t>
            </a:r>
            <a:r>
              <a:rPr lang="en-US" altLang="zh-CN" dirty="0" err="1"/>
              <a:t>gl</a:t>
            </a:r>
            <a:r>
              <a:rPr lang="en-US" altLang="zh-CN" dirty="0"/>
              <a:t>(2,3,labels=c("</a:t>
            </a:r>
            <a:r>
              <a:rPr lang="en-US" altLang="zh-CN" dirty="0" err="1"/>
              <a:t>male","female</a:t>
            </a:r>
            <a:r>
              <a:rPr lang="en-US" altLang="zh-CN" dirty="0"/>
              <a:t>"))</a:t>
            </a:r>
            <a:endParaRPr lang="zh-CN" altLang="zh-CN" dirty="0"/>
          </a:p>
          <a:p>
            <a:r>
              <a:rPr lang="en-US" altLang="zh-CN" dirty="0"/>
              <a:t>[1] male   </a:t>
            </a:r>
            <a:r>
              <a:rPr lang="en-US" altLang="zh-CN" dirty="0" err="1"/>
              <a:t>male</a:t>
            </a:r>
            <a:r>
              <a:rPr lang="en-US" altLang="zh-CN" dirty="0"/>
              <a:t>   </a:t>
            </a:r>
            <a:r>
              <a:rPr lang="en-US" altLang="zh-CN" dirty="0" err="1"/>
              <a:t>male</a:t>
            </a:r>
            <a:r>
              <a:rPr lang="en-US" altLang="zh-CN" dirty="0"/>
              <a:t>   female </a:t>
            </a:r>
            <a:r>
              <a:rPr lang="en-US" altLang="zh-CN" dirty="0" err="1"/>
              <a:t>female</a:t>
            </a:r>
            <a:r>
              <a:rPr lang="en-US" altLang="zh-CN" dirty="0"/>
              <a:t> </a:t>
            </a:r>
            <a:r>
              <a:rPr lang="en-US" altLang="zh-CN" dirty="0" err="1"/>
              <a:t>female</a:t>
            </a:r>
            <a:endParaRPr lang="zh-CN" altLang="zh-CN" dirty="0"/>
          </a:p>
          <a:p>
            <a:r>
              <a:rPr lang="en-US" altLang="zh-CN" dirty="0"/>
              <a:t>Levels: male female</a:t>
            </a:r>
            <a:endParaRPr lang="zh-CN" altLang="zh-CN" dirty="0"/>
          </a:p>
          <a:p>
            <a:endParaRPr lang="zh-CN" altLang="zh-CN"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00523" y="1492521"/>
            <a:ext cx="6585343" cy="2308324"/>
          </a:xfrm>
          <a:prstGeom prst="rect">
            <a:avLst/>
          </a:prstGeom>
          <a:noFill/>
        </p:spPr>
        <p:txBody>
          <a:bodyPr wrap="square" rtlCol="0">
            <a:spAutoFit/>
            <a:scene3d>
              <a:camera prst="orthographicFront"/>
              <a:lightRig rig="threePt" dir="t"/>
            </a:scene3d>
            <a:sp3d contourW="12700"/>
          </a:bodyPr>
          <a:lstStyle/>
          <a:p>
            <a:r>
              <a:rPr lang="zh-CN" altLang="zh-CN" dirty="0"/>
              <a:t>例：创建水平数为</a:t>
            </a:r>
            <a:r>
              <a:rPr lang="en-US" altLang="zh-CN" dirty="0"/>
              <a:t>3</a:t>
            </a:r>
            <a:r>
              <a:rPr lang="zh-CN" altLang="zh-CN" dirty="0"/>
              <a:t>，每个水平重复</a:t>
            </a:r>
            <a:r>
              <a:rPr lang="en-US" altLang="zh-CN" dirty="0"/>
              <a:t>4</a:t>
            </a:r>
            <a:r>
              <a:rPr lang="zh-CN" altLang="zh-CN" dirty="0"/>
              <a:t>次的有序因子序列，代码及运行结果如下所示：</a:t>
            </a:r>
            <a:endParaRPr lang="en-US" altLang="zh-CN" dirty="0"/>
          </a:p>
          <a:p>
            <a:endParaRPr lang="en-US" altLang="zh-CN" dirty="0"/>
          </a:p>
          <a:p>
            <a:endParaRPr lang="en-US" altLang="zh-CN" dirty="0"/>
          </a:p>
          <a:p>
            <a:r>
              <a:rPr lang="en-US" altLang="zh-CN" dirty="0"/>
              <a:t>&gt; </a:t>
            </a:r>
            <a:r>
              <a:rPr lang="en-US" altLang="zh-CN" dirty="0" err="1"/>
              <a:t>gl</a:t>
            </a:r>
            <a:r>
              <a:rPr lang="en-US" altLang="zh-CN" dirty="0"/>
              <a:t>(3,4,ordered=TRUE)</a:t>
            </a:r>
            <a:endParaRPr lang="zh-CN" altLang="zh-CN" dirty="0"/>
          </a:p>
          <a:p>
            <a:r>
              <a:rPr lang="en-US" altLang="zh-CN" dirty="0"/>
              <a:t> [1] 1 1 1 1 2 2 2 2 3 3 3 3</a:t>
            </a:r>
            <a:endParaRPr lang="zh-CN" altLang="zh-CN" dirty="0"/>
          </a:p>
          <a:p>
            <a:r>
              <a:rPr lang="en-US" altLang="zh-CN" dirty="0"/>
              <a:t>Levels: 1 &lt; 2 &lt; 3</a:t>
            </a:r>
            <a:endParaRPr lang="zh-CN" altLang="zh-CN" dirty="0"/>
          </a:p>
          <a:p>
            <a:endParaRPr lang="zh-CN" altLang="zh-CN"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96778" y="2505162"/>
            <a:ext cx="6585343" cy="4247317"/>
          </a:xfrm>
          <a:prstGeom prst="rect">
            <a:avLst/>
          </a:prstGeom>
          <a:noFill/>
        </p:spPr>
        <p:txBody>
          <a:bodyPr wrap="square" rtlCol="0">
            <a:spAutoFit/>
            <a:scene3d>
              <a:camera prst="orthographicFront"/>
              <a:lightRig rig="threePt" dir="t"/>
            </a:scene3d>
            <a:sp3d contourW="12700"/>
          </a:bodyPr>
          <a:lstStyle/>
          <a:p>
            <a:r>
              <a:rPr lang="zh-CN" altLang="zh-CN" dirty="0"/>
              <a:t>将向量转换成因子后，可以得到一个新的信息：</a:t>
            </a:r>
            <a:r>
              <a:rPr lang="en-US" altLang="zh-CN" dirty="0"/>
              <a:t>levels</a:t>
            </a:r>
            <a:r>
              <a:rPr lang="zh-CN" altLang="zh-CN" dirty="0"/>
              <a:t>（水平），这是因子对象的一部分，默认情况是向量中互异的值，即向量元素的类别，且根据数字和字母表顺序自动排序。将因子转换为数值型向量后得到的是向量元素对应的因子水平的编码，意味着因子中的数据以及重新编码并存储为水平的序号。</a:t>
            </a:r>
            <a:endParaRPr lang="zh-CN" altLang="zh-CN" dirty="0"/>
          </a:p>
          <a:p>
            <a:endParaRPr lang="en-US" altLang="zh-CN" dirty="0"/>
          </a:p>
          <a:p>
            <a:r>
              <a:rPr lang="zh-CN" altLang="zh-CN" dirty="0"/>
              <a:t>可以用</a:t>
            </a:r>
            <a:r>
              <a:rPr lang="en-US" altLang="zh-CN" dirty="0"/>
              <a:t>nlevels()</a:t>
            </a:r>
            <a:r>
              <a:rPr lang="zh-CN" altLang="zh-CN" dirty="0"/>
              <a:t>函数查看因子中的水平个数，</a:t>
            </a:r>
            <a:r>
              <a:rPr lang="en-US" altLang="zh-CN" dirty="0"/>
              <a:t>levels()</a:t>
            </a:r>
            <a:r>
              <a:rPr lang="zh-CN" altLang="zh-CN" dirty="0"/>
              <a:t>函数查看</a:t>
            </a:r>
            <a:r>
              <a:rPr lang="zh-CN" altLang="en-US" dirty="0"/>
              <a:t>和管理</a:t>
            </a:r>
            <a:r>
              <a:rPr lang="zh-CN" altLang="zh-CN" dirty="0"/>
              <a:t>因子水平目录。</a:t>
            </a:r>
            <a:endParaRPr lang="en-US" altLang="zh-CN" dirty="0"/>
          </a:p>
          <a:p>
            <a:endParaRPr lang="en-US" altLang="zh-CN" dirty="0"/>
          </a:p>
          <a:p>
            <a:r>
              <a:rPr lang="zh-CN" altLang="zh-CN" dirty="0"/>
              <a:t>因子的长度指的是创建因子的向量的长度，即数据的长度，而非水平的长度。如果想向因子中添加数值，只有当新添加的值是因子的水平时，这个值才能添加进去。换言之，如果向因子中添加不存在的水平值，那么就是非法操作。</a:t>
            </a:r>
            <a:endParaRPr lang="zh-CN" altLang="zh-CN" dirty="0"/>
          </a:p>
          <a:p>
            <a:endParaRPr lang="zh-CN" altLang="zh-CN" dirty="0"/>
          </a:p>
          <a:p>
            <a:endParaRPr lang="zh-CN" altLang="zh-CN" dirty="0"/>
          </a:p>
        </p:txBody>
      </p:sp>
      <p:sp>
        <p:nvSpPr>
          <p:cNvPr id="3" name="文本框 2"/>
          <p:cNvSpPr txBox="1"/>
          <p:nvPr/>
        </p:nvSpPr>
        <p:spPr>
          <a:xfrm>
            <a:off x="1086116" y="1295864"/>
            <a:ext cx="3775393" cy="707886"/>
          </a:xfrm>
          <a:prstGeom prst="rect">
            <a:avLst/>
          </a:prstGeom>
          <a:noFill/>
        </p:spPr>
        <p:txBody>
          <a:bodyPr wrap="none" rtlCol="0">
            <a:spAutoFit/>
            <a:scene3d>
              <a:camera prst="orthographicFront"/>
              <a:lightRig rig="threePt" dir="t"/>
            </a:scene3d>
            <a:sp3d contourW="12700"/>
          </a:bodyPr>
          <a:lstStyle/>
          <a:p>
            <a:r>
              <a:rPr lang="zh-CN" altLang="en-US" sz="4000" dirty="0"/>
              <a:t>管理因子的水平</a:t>
            </a:r>
            <a:endParaRPr lang="en-US"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07576" y="1425409"/>
            <a:ext cx="6585343" cy="3139321"/>
          </a:xfrm>
          <a:prstGeom prst="rect">
            <a:avLst/>
          </a:prstGeom>
          <a:noFill/>
        </p:spPr>
        <p:txBody>
          <a:bodyPr wrap="square" rtlCol="0">
            <a:spAutoFit/>
            <a:scene3d>
              <a:camera prst="orthographicFront"/>
              <a:lightRig rig="threePt" dir="t"/>
            </a:scene3d>
            <a:sp3d contourW="12700"/>
          </a:bodyPr>
          <a:lstStyle/>
          <a:p>
            <a:r>
              <a:rPr lang="zh-CN" altLang="zh-CN" dirty="0"/>
              <a:t>可以用</a:t>
            </a:r>
            <a:r>
              <a:rPr lang="en-US" altLang="zh-CN" dirty="0" err="1"/>
              <a:t>nlevels</a:t>
            </a:r>
            <a:r>
              <a:rPr lang="en-US" altLang="zh-CN" dirty="0"/>
              <a:t>()</a:t>
            </a:r>
            <a:r>
              <a:rPr lang="zh-CN" altLang="zh-CN" dirty="0"/>
              <a:t>函数查看因子中的水平个数，</a:t>
            </a:r>
            <a:r>
              <a:rPr lang="en-US" altLang="zh-CN" dirty="0"/>
              <a:t>levels()</a:t>
            </a:r>
            <a:r>
              <a:rPr lang="zh-CN" altLang="zh-CN" dirty="0"/>
              <a:t>函数查看因子水平目录。</a:t>
            </a:r>
            <a:endParaRPr lang="en-US" altLang="zh-CN" dirty="0"/>
          </a:p>
          <a:p>
            <a:endParaRPr lang="zh-CN" altLang="zh-CN" dirty="0"/>
          </a:p>
          <a:p>
            <a:r>
              <a:rPr lang="zh-CN" altLang="zh-CN" dirty="0"/>
              <a:t>例：查看因子中的水平个数和因子水平目录，代码及结果如下所示：</a:t>
            </a:r>
            <a:endParaRPr lang="zh-CN" altLang="zh-CN" dirty="0"/>
          </a:p>
          <a:p>
            <a:r>
              <a:rPr lang="en-US" altLang="zh-CN" dirty="0"/>
              <a:t>&gt; z&lt;-factor(letters[1:5],labels="let")</a:t>
            </a:r>
            <a:endParaRPr lang="zh-CN" altLang="zh-CN" dirty="0"/>
          </a:p>
          <a:p>
            <a:r>
              <a:rPr lang="en-US" altLang="zh-CN" dirty="0"/>
              <a:t>&gt; </a:t>
            </a:r>
            <a:r>
              <a:rPr lang="en-US" altLang="zh-CN" dirty="0" err="1"/>
              <a:t>nlevels</a:t>
            </a:r>
            <a:r>
              <a:rPr lang="en-US" altLang="zh-CN" dirty="0"/>
              <a:t>(z)</a:t>
            </a:r>
            <a:endParaRPr lang="zh-CN" altLang="zh-CN" dirty="0"/>
          </a:p>
          <a:p>
            <a:r>
              <a:rPr lang="en-US" altLang="zh-CN" dirty="0"/>
              <a:t>[1] 5</a:t>
            </a:r>
            <a:endParaRPr lang="zh-CN" altLang="zh-CN" dirty="0"/>
          </a:p>
          <a:p>
            <a:r>
              <a:rPr lang="en-US" altLang="zh-CN" dirty="0"/>
              <a:t>&gt; levels(z)</a:t>
            </a:r>
            <a:endParaRPr lang="zh-CN" altLang="zh-CN" dirty="0"/>
          </a:p>
          <a:p>
            <a:r>
              <a:rPr lang="en-US" altLang="zh-CN" dirty="0"/>
              <a:t>[1] "let1" "let2" "let3" "let4" "let5"</a:t>
            </a:r>
            <a:endParaRPr lang="zh-CN" altLang="zh-CN" dirty="0"/>
          </a:p>
          <a:p>
            <a:endParaRPr lang="zh-CN" altLang="zh-CN"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07576" y="1425409"/>
            <a:ext cx="6585343" cy="2585323"/>
          </a:xfrm>
          <a:prstGeom prst="rect">
            <a:avLst/>
          </a:prstGeom>
          <a:noFill/>
        </p:spPr>
        <p:txBody>
          <a:bodyPr wrap="square" rtlCol="0">
            <a:spAutoFit/>
            <a:scene3d>
              <a:camera prst="orthographicFront"/>
              <a:lightRig rig="threePt" dir="t"/>
            </a:scene3d>
            <a:sp3d contourW="12700"/>
          </a:bodyPr>
          <a:lstStyle/>
          <a:p>
            <a:r>
              <a:rPr lang="zh-CN" altLang="zh-CN" dirty="0"/>
              <a:t>若想直接修改因子变量中的水平值，只需使用</a:t>
            </a:r>
            <a:r>
              <a:rPr lang="en-US" altLang="zh-CN" dirty="0"/>
              <a:t>levels()</a:t>
            </a:r>
            <a:r>
              <a:rPr lang="zh-CN" altLang="zh-CN" dirty="0"/>
              <a:t>函数。</a:t>
            </a:r>
            <a:endParaRPr lang="zh-CN" altLang="zh-CN" dirty="0"/>
          </a:p>
          <a:p>
            <a:endParaRPr lang="en-US" altLang="zh-CN" dirty="0"/>
          </a:p>
          <a:p>
            <a:r>
              <a:rPr lang="zh-CN" altLang="zh-CN" dirty="0"/>
              <a:t>例：将</a:t>
            </a:r>
            <a:r>
              <a:rPr lang="en-US" altLang="zh-CN" dirty="0"/>
              <a:t>"let1"</a:t>
            </a:r>
            <a:r>
              <a:rPr lang="zh-CN" altLang="zh-CN" dirty="0"/>
              <a:t>改成</a:t>
            </a:r>
            <a:r>
              <a:rPr lang="en-US" altLang="zh-CN" dirty="0"/>
              <a:t>"letter1"</a:t>
            </a:r>
            <a:r>
              <a:rPr lang="zh-CN" altLang="zh-CN" dirty="0"/>
              <a:t>，代码及运行结果如下所示：</a:t>
            </a:r>
            <a:endParaRPr lang="zh-CN" altLang="zh-CN" dirty="0"/>
          </a:p>
          <a:p>
            <a:r>
              <a:rPr lang="en-US" altLang="zh-CN" dirty="0"/>
              <a:t>&gt; z&lt;-factor(letters[1:5],labels="let")</a:t>
            </a:r>
            <a:endParaRPr lang="zh-CN" altLang="zh-CN" dirty="0"/>
          </a:p>
          <a:p>
            <a:r>
              <a:rPr lang="en-US" altLang="zh-CN" dirty="0"/>
              <a:t>&gt; levels(z)[1]&lt;-c("letter1")</a:t>
            </a:r>
            <a:endParaRPr lang="zh-CN" altLang="zh-CN" dirty="0"/>
          </a:p>
          <a:p>
            <a:r>
              <a:rPr lang="en-US" altLang="zh-CN" dirty="0"/>
              <a:t>&gt; levels(z)[1]</a:t>
            </a:r>
            <a:endParaRPr lang="zh-CN" altLang="zh-CN" dirty="0"/>
          </a:p>
          <a:p>
            <a:r>
              <a:rPr lang="en-US" altLang="zh-CN" dirty="0"/>
              <a:t>[1] "letter1"</a:t>
            </a:r>
            <a:endParaRPr lang="zh-CN" altLang="zh-CN" dirty="0"/>
          </a:p>
          <a:p>
            <a:r>
              <a:rPr lang="en-US" altLang="zh-CN" dirty="0"/>
              <a:t>&gt; levels(z)</a:t>
            </a:r>
            <a:endParaRPr lang="zh-CN" altLang="zh-CN" dirty="0"/>
          </a:p>
          <a:p>
            <a:r>
              <a:rPr lang="en-US" altLang="zh-CN" dirty="0"/>
              <a:t>[1] "letter1" "let2"    "let3"    "let4"    "let5" </a:t>
            </a:r>
            <a:endParaRPr lang="zh-CN" altLang="zh-CN"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54571" y="729123"/>
            <a:ext cx="6585343" cy="3970318"/>
          </a:xfrm>
          <a:prstGeom prst="rect">
            <a:avLst/>
          </a:prstGeom>
          <a:noFill/>
        </p:spPr>
        <p:txBody>
          <a:bodyPr wrap="square" rtlCol="0">
            <a:spAutoFit/>
            <a:scene3d>
              <a:camera prst="orthographicFront"/>
              <a:lightRig rig="threePt" dir="t"/>
            </a:scene3d>
            <a:sp3d contourW="12700"/>
          </a:bodyPr>
          <a:lstStyle/>
          <a:p>
            <a:r>
              <a:rPr lang="zh-CN" altLang="zh-CN" dirty="0"/>
              <a:t>例：往</a:t>
            </a:r>
            <a:r>
              <a:rPr lang="en-US" altLang="zh-CN" dirty="0" err="1"/>
              <a:t>newsample</a:t>
            </a:r>
            <a:r>
              <a:rPr lang="zh-CN" altLang="zh-CN" dirty="0"/>
              <a:t>中添加水平值</a:t>
            </a:r>
            <a:r>
              <a:rPr lang="en-US" altLang="zh-CN" dirty="0"/>
              <a:t>90</a:t>
            </a:r>
            <a:r>
              <a:rPr lang="zh-CN" altLang="zh-CN" dirty="0"/>
              <a:t>，则会报错，而添加</a:t>
            </a:r>
            <a:r>
              <a:rPr lang="en-US" altLang="zh-CN" dirty="0"/>
              <a:t>100</a:t>
            </a:r>
            <a:r>
              <a:rPr lang="zh-CN" altLang="zh-CN" dirty="0"/>
              <a:t>，则成功。代码及运行结果如下所示：</a:t>
            </a:r>
            <a:endParaRPr lang="en-US" altLang="zh-CN" dirty="0"/>
          </a:p>
          <a:p>
            <a:endParaRPr lang="zh-CN" altLang="zh-CN" dirty="0"/>
          </a:p>
          <a:p>
            <a:r>
              <a:rPr lang="en-US" altLang="zh-CN" dirty="0"/>
              <a:t>&gt; </a:t>
            </a:r>
            <a:r>
              <a:rPr lang="en-US" altLang="zh-CN" dirty="0" err="1"/>
              <a:t>newsample</a:t>
            </a:r>
            <a:endParaRPr lang="zh-CN" altLang="zh-CN" dirty="0"/>
          </a:p>
          <a:p>
            <a:r>
              <a:rPr lang="en-US" altLang="zh-CN" dirty="0"/>
              <a:t>[1] 12 15 7  10</a:t>
            </a:r>
            <a:endParaRPr lang="zh-CN" altLang="zh-CN" dirty="0"/>
          </a:p>
          <a:p>
            <a:r>
              <a:rPr lang="en-US" altLang="zh-CN" dirty="0"/>
              <a:t>Levels: 7 10 12 15 100</a:t>
            </a:r>
            <a:endParaRPr lang="zh-CN" altLang="zh-CN" dirty="0"/>
          </a:p>
          <a:p>
            <a:r>
              <a:rPr lang="en-US" altLang="zh-CN" dirty="0"/>
              <a:t>&gt; </a:t>
            </a:r>
            <a:r>
              <a:rPr lang="en-US" altLang="zh-CN" dirty="0" err="1"/>
              <a:t>newsample</a:t>
            </a:r>
            <a:r>
              <a:rPr lang="en-US" altLang="zh-CN" dirty="0"/>
              <a:t>[5]&lt;-90</a:t>
            </a:r>
            <a:endParaRPr lang="zh-CN" altLang="zh-CN" dirty="0"/>
          </a:p>
          <a:p>
            <a:r>
              <a:rPr lang="en-US" altLang="zh-CN" dirty="0"/>
              <a:t>Warning message:</a:t>
            </a:r>
            <a:endParaRPr lang="zh-CN" altLang="zh-CN" dirty="0"/>
          </a:p>
          <a:p>
            <a:r>
              <a:rPr lang="en-US" altLang="zh-CN" dirty="0"/>
              <a:t>In `[&lt;-.factor`(`*</a:t>
            </a:r>
            <a:r>
              <a:rPr lang="en-US" altLang="zh-CN" dirty="0" err="1"/>
              <a:t>tmp</a:t>
            </a:r>
            <a:r>
              <a:rPr lang="en-US" altLang="zh-CN" dirty="0"/>
              <a:t>*`, 5, value = 90) :</a:t>
            </a:r>
            <a:endParaRPr lang="zh-CN" altLang="zh-CN" dirty="0"/>
          </a:p>
          <a:p>
            <a:r>
              <a:rPr lang="en-US" altLang="zh-CN" dirty="0"/>
              <a:t>  invalid factor level, NA generated</a:t>
            </a:r>
            <a:endParaRPr lang="zh-CN" altLang="zh-CN" dirty="0"/>
          </a:p>
          <a:p>
            <a:r>
              <a:rPr lang="en-US" altLang="zh-CN" dirty="0"/>
              <a:t>&gt; </a:t>
            </a:r>
            <a:r>
              <a:rPr lang="en-US" altLang="zh-CN" dirty="0" err="1"/>
              <a:t>newsample</a:t>
            </a:r>
            <a:r>
              <a:rPr lang="en-US" altLang="zh-CN" dirty="0"/>
              <a:t>[5]&lt;-100</a:t>
            </a:r>
            <a:endParaRPr lang="zh-CN" altLang="zh-CN" dirty="0"/>
          </a:p>
          <a:p>
            <a:r>
              <a:rPr lang="en-US" altLang="zh-CN" dirty="0"/>
              <a:t>&gt; </a:t>
            </a:r>
            <a:r>
              <a:rPr lang="en-US" altLang="zh-CN" dirty="0" err="1"/>
              <a:t>newsample</a:t>
            </a:r>
            <a:endParaRPr lang="zh-CN" altLang="zh-CN" dirty="0"/>
          </a:p>
          <a:p>
            <a:r>
              <a:rPr lang="en-US" altLang="zh-CN" dirty="0"/>
              <a:t>[1] 12  15  7   10  100</a:t>
            </a:r>
            <a:endParaRPr lang="zh-CN" altLang="zh-CN" dirty="0"/>
          </a:p>
          <a:p>
            <a:r>
              <a:rPr lang="en-US" altLang="zh-CN" dirty="0"/>
              <a:t>Levels: 7 10 12 15 100</a:t>
            </a:r>
            <a:endParaRPr lang="zh-CN" altLang="zh-CN"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60331" y="2028909"/>
            <a:ext cx="6585343" cy="3970318"/>
          </a:xfrm>
          <a:prstGeom prst="rect">
            <a:avLst/>
          </a:prstGeom>
          <a:noFill/>
        </p:spPr>
        <p:txBody>
          <a:bodyPr wrap="square" rtlCol="0">
            <a:spAutoFit/>
            <a:scene3d>
              <a:camera prst="orthographicFront"/>
              <a:lightRig rig="threePt" dir="t"/>
            </a:scene3d>
            <a:sp3d contourW="12700"/>
          </a:bodyPr>
          <a:lstStyle/>
          <a:p>
            <a:r>
              <a:rPr lang="zh-CN" altLang="zh-CN" dirty="0"/>
              <a:t>函数</a:t>
            </a:r>
            <a:r>
              <a:rPr lang="en-US" altLang="zh-CN" dirty="0"/>
              <a:t>cut()</a:t>
            </a:r>
            <a:r>
              <a:rPr lang="zh-CN" altLang="zh-CN" dirty="0"/>
              <a:t>能够把数值变量切成不同的块，然后返回一个因子。</a:t>
            </a:r>
            <a:r>
              <a:rPr lang="en-US" altLang="zh-CN" dirty="0"/>
              <a:t>cut</a:t>
            </a:r>
            <a:r>
              <a:rPr lang="zh-CN" altLang="zh-CN" dirty="0"/>
              <a:t>函数的调用方式为：</a:t>
            </a:r>
            <a:endParaRPr lang="zh-CN" altLang="zh-CN" dirty="0"/>
          </a:p>
          <a:p>
            <a:r>
              <a:rPr lang="en-US" altLang="zh-CN" dirty="0"/>
              <a:t>cut(x,breaks,labels=NULL,include.lowest=FALSE,right=TRUE,dig.lab=3,ordered_result= FALSE, ...)</a:t>
            </a:r>
            <a:r>
              <a:rPr lang="zh-CN" altLang="zh-CN" dirty="0"/>
              <a:t>其中，</a:t>
            </a:r>
            <a:r>
              <a:rPr lang="en-US" altLang="zh-CN" dirty="0"/>
              <a:t>x</a:t>
            </a:r>
            <a:r>
              <a:rPr lang="zh-CN" altLang="zh-CN" dirty="0"/>
              <a:t>是需要通过切割将其转换为因子的数值向量；</a:t>
            </a:r>
            <a:r>
              <a:rPr lang="en-US" altLang="zh-CN" dirty="0"/>
              <a:t>breaks</a:t>
            </a:r>
            <a:r>
              <a:rPr lang="zh-CN" altLang="zh-CN" dirty="0"/>
              <a:t>是一个数字</a:t>
            </a:r>
            <a:r>
              <a:rPr lang="en-US" altLang="zh-CN" dirty="0"/>
              <a:t>(</a:t>
            </a:r>
            <a:r>
              <a:rPr lang="zh-CN" altLang="zh-CN" dirty="0"/>
              <a:t>大于或等于</a:t>
            </a:r>
            <a:r>
              <a:rPr lang="en-US" altLang="zh-CN" dirty="0"/>
              <a:t>2)</a:t>
            </a:r>
            <a:r>
              <a:rPr lang="zh-CN" altLang="zh-CN" dirty="0"/>
              <a:t>表示</a:t>
            </a:r>
            <a:r>
              <a:rPr lang="en-US" altLang="zh-CN" dirty="0"/>
              <a:t>x</a:t>
            </a:r>
            <a:r>
              <a:rPr lang="zh-CN" altLang="zh-CN" dirty="0"/>
              <a:t>要被切割成的间隔数；</a:t>
            </a:r>
            <a:r>
              <a:rPr lang="en-US" altLang="zh-CN" dirty="0"/>
              <a:t>labels</a:t>
            </a:r>
            <a:r>
              <a:rPr lang="zh-CN" altLang="zh-CN" dirty="0"/>
              <a:t>表示每一个分组的标签；</a:t>
            </a:r>
            <a:r>
              <a:rPr lang="en-US" altLang="zh-CN" dirty="0"/>
              <a:t>include.lowest</a:t>
            </a:r>
            <a:r>
              <a:rPr lang="zh-CN" altLang="zh-CN" dirty="0"/>
              <a:t>表示分割时的最小间隔区间；</a:t>
            </a:r>
            <a:r>
              <a:rPr lang="en-US" altLang="zh-CN" dirty="0"/>
              <a:t>right</a:t>
            </a:r>
            <a:r>
              <a:rPr lang="zh-CN" altLang="zh-CN" dirty="0"/>
              <a:t>指示间隔应该在右边关闭</a:t>
            </a:r>
            <a:r>
              <a:rPr lang="en-US" altLang="zh-CN" dirty="0"/>
              <a:t>(</a:t>
            </a:r>
            <a:r>
              <a:rPr lang="zh-CN" altLang="zh-CN" dirty="0"/>
              <a:t>在左边打开</a:t>
            </a:r>
            <a:r>
              <a:rPr lang="en-US" altLang="zh-CN" dirty="0"/>
              <a:t>)</a:t>
            </a:r>
            <a:r>
              <a:rPr lang="zh-CN" altLang="zh-CN" dirty="0"/>
              <a:t>还是相反。</a:t>
            </a:r>
            <a:r>
              <a:rPr lang="en-US" altLang="zh-CN" dirty="0"/>
              <a:t>dig.lab</a:t>
            </a:r>
            <a:r>
              <a:rPr lang="zh-CN" altLang="zh-CN" dirty="0"/>
              <a:t>是整数，在没有标签时使用。</a:t>
            </a:r>
            <a:r>
              <a:rPr lang="en-US" altLang="zh-CN" dirty="0"/>
              <a:t>ordered_result</a:t>
            </a:r>
            <a:r>
              <a:rPr lang="zh-CN" altLang="zh-CN" dirty="0"/>
              <a:t>表示是否返回有序的因子作为结果，默认值为</a:t>
            </a:r>
            <a:r>
              <a:rPr lang="en-US" altLang="zh-CN" dirty="0"/>
              <a:t>FALSE</a:t>
            </a:r>
            <a:r>
              <a:rPr lang="zh-CN" altLang="zh-CN" dirty="0"/>
              <a:t>，</a:t>
            </a:r>
            <a:r>
              <a:rPr lang="en-US" altLang="zh-CN" dirty="0"/>
              <a:t>TRUE</a:t>
            </a:r>
            <a:r>
              <a:rPr lang="zh-CN" altLang="zh-CN" dirty="0"/>
              <a:t>表示有序因子。</a:t>
            </a:r>
            <a:endParaRPr lang="zh-CN" altLang="zh-CN" dirty="0"/>
          </a:p>
          <a:p>
            <a:r>
              <a:rPr lang="en-US" altLang="zh-CN" dirty="0"/>
              <a:t>cut</a:t>
            </a:r>
            <a:r>
              <a:rPr lang="zh-CN" altLang="zh-CN" dirty="0"/>
              <a:t>将</a:t>
            </a:r>
            <a:r>
              <a:rPr lang="en-US" altLang="zh-CN" dirty="0"/>
              <a:t>x</a:t>
            </a:r>
            <a:r>
              <a:rPr lang="zh-CN" altLang="zh-CN" dirty="0"/>
              <a:t>的范围划分为间隔，并根据间隔对</a:t>
            </a:r>
            <a:r>
              <a:rPr lang="en-US" altLang="zh-CN" dirty="0"/>
              <a:t>x</a:t>
            </a:r>
            <a:r>
              <a:rPr lang="zh-CN" altLang="zh-CN" dirty="0"/>
              <a:t>中的值进行编码。最左的区间对应于第一级，下一个最左的区间对应于第二级，以此类推。</a:t>
            </a:r>
            <a:endParaRPr lang="zh-CN" altLang="zh-CN" dirty="0"/>
          </a:p>
          <a:p>
            <a:endParaRPr lang="zh-CN" altLang="zh-CN" dirty="0"/>
          </a:p>
        </p:txBody>
      </p:sp>
      <p:sp>
        <p:nvSpPr>
          <p:cNvPr id="3" name="文本框 2"/>
          <p:cNvSpPr txBox="1"/>
          <p:nvPr/>
        </p:nvSpPr>
        <p:spPr>
          <a:xfrm>
            <a:off x="1077726" y="941462"/>
            <a:ext cx="4801314" cy="707886"/>
          </a:xfrm>
          <a:prstGeom prst="rect">
            <a:avLst/>
          </a:prstGeom>
          <a:noFill/>
        </p:spPr>
        <p:txBody>
          <a:bodyPr wrap="none" rtlCol="0">
            <a:spAutoFit/>
            <a:scene3d>
              <a:camera prst="orthographicFront"/>
              <a:lightRig rig="threePt" dir="t"/>
            </a:scene3d>
            <a:sp3d contourW="12700"/>
          </a:bodyPr>
          <a:lstStyle/>
          <a:p>
            <a:r>
              <a:rPr lang="zh-CN" altLang="en-US" sz="4000" dirty="0">
                <a:sym typeface="+mn-lt"/>
              </a:rPr>
              <a:t>创建连续数据的因子</a:t>
            </a:r>
            <a:endParaRPr lang="en-US" altLang="zh-CN" sz="4000" dirty="0">
              <a:sym typeface="+mn-lt"/>
            </a:endParaRPr>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54571" y="729123"/>
            <a:ext cx="6585343" cy="2862322"/>
          </a:xfrm>
          <a:prstGeom prst="rect">
            <a:avLst/>
          </a:prstGeom>
          <a:noFill/>
        </p:spPr>
        <p:txBody>
          <a:bodyPr wrap="square" rtlCol="0">
            <a:spAutoFit/>
            <a:scene3d>
              <a:camera prst="orthographicFront"/>
              <a:lightRig rig="threePt" dir="t"/>
            </a:scene3d>
            <a:sp3d contourW="12700"/>
          </a:bodyPr>
          <a:lstStyle/>
          <a:p>
            <a:r>
              <a:rPr lang="zh-CN" altLang="zh-CN" dirty="0"/>
              <a:t>例：将连续的数据划分成指定的区间，代码展示如下：</a:t>
            </a:r>
            <a:endParaRPr lang="zh-CN" altLang="zh-CN" dirty="0"/>
          </a:p>
          <a:p>
            <a:endParaRPr lang="en-US" altLang="zh-CN" dirty="0"/>
          </a:p>
          <a:p>
            <a:endParaRPr lang="en-US" altLang="zh-CN" dirty="0"/>
          </a:p>
          <a:p>
            <a:r>
              <a:rPr lang="en-US" altLang="zh-CN" dirty="0"/>
              <a:t>&gt;  Z &lt;- stats::</a:t>
            </a:r>
            <a:r>
              <a:rPr lang="en-US" altLang="zh-CN" dirty="0" err="1"/>
              <a:t>rnorm</a:t>
            </a:r>
            <a:r>
              <a:rPr lang="en-US" altLang="zh-CN" dirty="0"/>
              <a:t>(100)</a:t>
            </a:r>
            <a:endParaRPr lang="zh-CN" altLang="zh-CN" dirty="0"/>
          </a:p>
          <a:p>
            <a:r>
              <a:rPr lang="en-US" altLang="zh-CN" dirty="0"/>
              <a:t>&gt;  table(cut(Z, breaks = -3:3))</a:t>
            </a:r>
            <a:endParaRPr lang="zh-CN" altLang="zh-CN" dirty="0"/>
          </a:p>
          <a:p>
            <a:r>
              <a:rPr lang="en-US" altLang="zh-CN" dirty="0"/>
              <a:t>(-3,-2] (-2,-1]  (-1,0]   (0,1]   (1,2]   (2,3] </a:t>
            </a:r>
            <a:endParaRPr lang="zh-CN" altLang="zh-CN" dirty="0"/>
          </a:p>
          <a:p>
            <a:r>
              <a:rPr lang="en-US" altLang="zh-CN" dirty="0"/>
              <a:t>      1      13      37      32      14       3 </a:t>
            </a:r>
            <a:endParaRPr lang="zh-CN" altLang="zh-CN" dirty="0"/>
          </a:p>
          <a:p>
            <a:r>
              <a:rPr lang="en-US" altLang="zh-CN" dirty="0"/>
              <a:t>&gt; levels(cut(Z, breaks = -3:3))</a:t>
            </a:r>
            <a:endParaRPr lang="zh-CN" altLang="zh-CN" dirty="0"/>
          </a:p>
          <a:p>
            <a:r>
              <a:rPr lang="en-US" altLang="zh-CN" dirty="0"/>
              <a:t>[1] "(-3,-2]" "(-2,-1]" "(-1,0]"  "(0,1]"   "(1,2]"   "(2,3]"  </a:t>
            </a:r>
            <a:endParaRPr lang="zh-CN" altLang="zh-CN" dirty="0"/>
          </a:p>
          <a:p>
            <a:endParaRPr lang="zh-CN" altLang="zh-CN"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256828" y="3314670"/>
            <a:ext cx="5314275" cy="707886"/>
          </a:xfrm>
          <a:prstGeom prst="rect">
            <a:avLst/>
          </a:prstGeom>
          <a:noFill/>
        </p:spPr>
        <p:txBody>
          <a:bodyPr wrap="none" rtlCol="0">
            <a:spAutoFit/>
            <a:scene3d>
              <a:camera prst="orthographicFront"/>
              <a:lightRig rig="threePt" dir="t"/>
            </a:scene3d>
            <a:sp3d contourW="12700"/>
          </a:bodyPr>
          <a:lstStyle/>
          <a:p>
            <a:r>
              <a:rPr lang="zh-CN" altLang="en-US" sz="4000" b="1" dirty="0">
                <a:solidFill>
                  <a:schemeClr val="tx1">
                    <a:lumMod val="75000"/>
                    <a:lumOff val="25000"/>
                  </a:schemeClr>
                </a:solidFill>
                <a:cs typeface="+mn-ea"/>
                <a:sym typeface="+mn-lt"/>
              </a:rPr>
              <a:t>日期转换为字符型变量</a:t>
            </a:r>
            <a:endParaRPr lang="zh-CN" altLang="en-US" sz="4000" b="1" dirty="0">
              <a:solidFill>
                <a:schemeClr val="tx1">
                  <a:lumMod val="75000"/>
                  <a:lumOff val="25000"/>
                </a:schemeClr>
              </a:solidFill>
              <a:cs typeface="+mn-ea"/>
              <a:sym typeface="+mn-lt"/>
            </a:endParaRPr>
          </a:p>
        </p:txBody>
      </p:sp>
      <p:sp>
        <p:nvSpPr>
          <p:cNvPr id="4" name="文本框 3"/>
          <p:cNvSpPr txBox="1"/>
          <p:nvPr/>
        </p:nvSpPr>
        <p:spPr>
          <a:xfrm>
            <a:off x="821086" y="1544955"/>
            <a:ext cx="3943743" cy="2123658"/>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endParaRPr lang="en-US" altLang="zh-CN" sz="6600" b="1" dirty="0">
              <a:solidFill>
                <a:schemeClr val="accent1">
                  <a:lumMod val="75000"/>
                </a:schemeClr>
              </a:solidFill>
              <a:cs typeface="+mn-ea"/>
              <a:sym typeface="+mn-lt"/>
            </a:endParaRPr>
          </a:p>
          <a:p>
            <a:pPr algn="ctr"/>
            <a:r>
              <a:rPr lang="en-US" altLang="zh-CN" sz="6600" b="1" dirty="0">
                <a:solidFill>
                  <a:schemeClr val="accent1">
                    <a:lumMod val="75000"/>
                  </a:schemeClr>
                </a:solidFill>
                <a:cs typeface="+mn-ea"/>
                <a:sym typeface="+mn-lt"/>
              </a:rPr>
              <a:t>04</a:t>
            </a:r>
            <a:endParaRPr lang="zh-CN" altLang="en-US" sz="6600" b="1" dirty="0">
              <a:solidFill>
                <a:schemeClr val="accent1">
                  <a:lumMod val="75000"/>
                </a:schemeClr>
              </a:solidFill>
              <a:cs typeface="+mn-ea"/>
              <a:sym typeface="+mn-lt"/>
            </a:endParaRPr>
          </a:p>
        </p:txBody>
      </p:sp>
      <p:pic>
        <p:nvPicPr>
          <p:cNvPr id="5" name="图片 4"/>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6" name="图片 5"/>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96778" y="2505162"/>
            <a:ext cx="6585343" cy="2862322"/>
          </a:xfrm>
          <a:prstGeom prst="rect">
            <a:avLst/>
          </a:prstGeom>
          <a:noFill/>
        </p:spPr>
        <p:txBody>
          <a:bodyPr wrap="square" rtlCol="0">
            <a:spAutoFit/>
            <a:scene3d>
              <a:camera prst="orthographicFront"/>
              <a:lightRig rig="threePt" dir="t"/>
            </a:scene3d>
            <a:sp3d contourW="12700"/>
          </a:bodyPr>
          <a:lstStyle/>
          <a:p>
            <a:r>
              <a:rPr lang="zh-CN" altLang="zh-CN" dirty="0"/>
              <a:t>同样可以将日期变量转换为字符型变量。</a:t>
            </a:r>
            <a:endParaRPr lang="en-US" altLang="zh-CN" dirty="0"/>
          </a:p>
          <a:p>
            <a:endParaRPr lang="en-US" altLang="zh-CN" dirty="0"/>
          </a:p>
          <a:p>
            <a:endParaRPr lang="en-US" altLang="zh-CN" dirty="0"/>
          </a:p>
          <a:p>
            <a:r>
              <a:rPr lang="zh-CN" altLang="zh-CN" dirty="0"/>
              <a:t>函数</a:t>
            </a:r>
            <a:r>
              <a:rPr lang="en-US" altLang="zh-CN" dirty="0"/>
              <a:t>as.character()</a:t>
            </a:r>
            <a:r>
              <a:rPr lang="zh-CN" altLang="zh-CN" dirty="0"/>
              <a:t>将数值型日期变量转换成字符型日期变量</a:t>
            </a:r>
            <a:r>
              <a:rPr lang="en-US" altLang="zh-CN" dirty="0"/>
              <a:t>strDates&lt;-as.character(dates)</a:t>
            </a:r>
            <a:r>
              <a:rPr lang="zh-CN" altLang="zh-CN" dirty="0"/>
              <a:t>进行转换后，即可使用一系列字符处理函数处理数据（如取子集、替换、连接等）。</a:t>
            </a:r>
            <a:endParaRPr lang="en-US" altLang="zh-CN" dirty="0"/>
          </a:p>
          <a:p>
            <a:endParaRPr lang="en-US" altLang="zh-CN" dirty="0"/>
          </a:p>
          <a:p>
            <a:endParaRPr lang="zh-CN" altLang="zh-CN" dirty="0"/>
          </a:p>
          <a:p>
            <a:r>
              <a:rPr lang="en-US" altLang="zh-CN" dirty="0"/>
              <a:t>strftime()</a:t>
            </a:r>
            <a:r>
              <a:rPr lang="zh-CN" altLang="zh-CN" dirty="0"/>
              <a:t>函数用于将时间变量按指定的格式转换为字符型日期值。</a:t>
            </a:r>
            <a:endParaRPr lang="zh-CN" altLang="zh-CN" dirty="0"/>
          </a:p>
          <a:p>
            <a:endParaRPr lang="zh-CN" altLang="zh-CN" dirty="0"/>
          </a:p>
        </p:txBody>
      </p:sp>
      <p:sp>
        <p:nvSpPr>
          <p:cNvPr id="3" name="文本框 2"/>
          <p:cNvSpPr txBox="1"/>
          <p:nvPr/>
        </p:nvSpPr>
        <p:spPr>
          <a:xfrm>
            <a:off x="1086116" y="1295864"/>
            <a:ext cx="5314275" cy="707886"/>
          </a:xfrm>
          <a:prstGeom prst="rect">
            <a:avLst/>
          </a:prstGeom>
          <a:noFill/>
        </p:spPr>
        <p:txBody>
          <a:bodyPr wrap="none" rtlCol="0">
            <a:spAutoFit/>
            <a:scene3d>
              <a:camera prst="orthographicFront"/>
              <a:lightRig rig="threePt" dir="t"/>
            </a:scene3d>
            <a:sp3d contourW="12700"/>
          </a:bodyPr>
          <a:lstStyle/>
          <a:p>
            <a:r>
              <a:rPr lang="zh-CN" altLang="zh-CN" sz="4000" dirty="0"/>
              <a:t>日期转换为字符型变量</a:t>
            </a:r>
            <a:endParaRPr lang="en-US"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47436" y="2779536"/>
            <a:ext cx="6585343" cy="3970318"/>
          </a:xfrm>
          <a:prstGeom prst="rect">
            <a:avLst/>
          </a:prstGeom>
          <a:noFill/>
        </p:spPr>
        <p:txBody>
          <a:bodyPr wrap="square" rtlCol="0">
            <a:spAutoFit/>
            <a:scene3d>
              <a:camera prst="orthographicFront"/>
              <a:lightRig rig="threePt" dir="t"/>
            </a:scene3d>
            <a:sp3d contourW="12700"/>
          </a:bodyPr>
          <a:lstStyle/>
          <a:p>
            <a:r>
              <a:rPr lang="en-US" altLang="zh-CN" dirty="0"/>
              <a:t>as.Date()</a:t>
            </a:r>
            <a:r>
              <a:rPr lang="zh-CN" altLang="zh-CN" dirty="0"/>
              <a:t>函数可以将字符串形式的日期值转换为日期变量，其语法格式为</a:t>
            </a:r>
            <a:r>
              <a:rPr lang="en-US" altLang="zh-CN" dirty="0"/>
              <a:t>as.Date(x,"input_format")</a:t>
            </a:r>
            <a:r>
              <a:rPr lang="zh-CN" altLang="zh-CN" dirty="0"/>
              <a:t>，其中</a:t>
            </a:r>
            <a:r>
              <a:rPr lang="en-US" altLang="zh-CN" dirty="0"/>
              <a:t>x</a:t>
            </a:r>
            <a:r>
              <a:rPr lang="zh-CN" altLang="zh-CN" dirty="0"/>
              <a:t>是字符型数据，</a:t>
            </a:r>
            <a:r>
              <a:rPr lang="en-US" altLang="zh-CN" dirty="0"/>
              <a:t>input_format</a:t>
            </a:r>
            <a:r>
              <a:rPr lang="zh-CN" altLang="zh-CN" dirty="0"/>
              <a:t>则给出了用于读入日期的适当格式。</a:t>
            </a:r>
            <a:endParaRPr lang="en-US" altLang="zh-CN" dirty="0"/>
          </a:p>
          <a:p>
            <a:endParaRPr lang="en-US" altLang="zh-CN" dirty="0"/>
          </a:p>
          <a:p>
            <a:r>
              <a:rPr lang="en-US" altLang="zh-CN" dirty="0"/>
              <a:t>as.Date()</a:t>
            </a:r>
            <a:r>
              <a:rPr lang="zh-CN" altLang="zh-CN" dirty="0"/>
              <a:t>函数只能转换包含年、月、日、星期的字符串，无法转换具体到某时刻的字符串。</a:t>
            </a:r>
            <a:endParaRPr lang="en-US" altLang="zh-CN" dirty="0"/>
          </a:p>
          <a:p>
            <a:endParaRPr lang="en-US" altLang="zh-CN" dirty="0"/>
          </a:p>
          <a:p>
            <a:r>
              <a:rPr lang="zh-CN" altLang="zh-CN" dirty="0"/>
              <a:t>日期值的默认输入格式为</a:t>
            </a:r>
            <a:r>
              <a:rPr lang="en-US" altLang="zh-CN" dirty="0"/>
              <a:t>yyyy-mm-dd</a:t>
            </a:r>
            <a:r>
              <a:rPr lang="zh-CN" altLang="zh-CN" dirty="0"/>
              <a:t>。</a:t>
            </a:r>
            <a:endParaRPr lang="en-US" altLang="zh-CN" dirty="0"/>
          </a:p>
          <a:p>
            <a:endParaRPr lang="en-US" altLang="zh-CN" dirty="0"/>
          </a:p>
          <a:p>
            <a:r>
              <a:rPr lang="zh-CN" altLang="zh-CN" dirty="0"/>
              <a:t>除了</a:t>
            </a:r>
            <a:r>
              <a:rPr lang="en-US" altLang="zh-CN" dirty="0"/>
              <a:t>as.Date()</a:t>
            </a:r>
            <a:r>
              <a:rPr lang="zh-CN" altLang="zh-CN" dirty="0"/>
              <a:t>函数之外还有两个函数对处理时间数据特别实用。</a:t>
            </a:r>
            <a:r>
              <a:rPr lang="en-US" altLang="zh-CN" dirty="0"/>
              <a:t>Sys.Date()</a:t>
            </a:r>
            <a:r>
              <a:rPr lang="zh-CN" altLang="zh-CN" dirty="0"/>
              <a:t>可以返回当天的日期，而</a:t>
            </a:r>
            <a:r>
              <a:rPr lang="en-US" altLang="zh-CN" dirty="0"/>
              <a:t>date()</a:t>
            </a:r>
            <a:r>
              <a:rPr lang="zh-CN" altLang="zh-CN" dirty="0"/>
              <a:t>则返回当前的日期和时间。</a:t>
            </a:r>
            <a:endParaRPr lang="zh-CN" altLang="zh-CN" dirty="0"/>
          </a:p>
          <a:p>
            <a:endParaRPr lang="zh-CN" altLang="zh-CN" dirty="0"/>
          </a:p>
          <a:p>
            <a:endParaRPr lang="zh-CN" altLang="zh-CN" dirty="0"/>
          </a:p>
        </p:txBody>
      </p:sp>
      <p:sp>
        <p:nvSpPr>
          <p:cNvPr id="3" name="文本框 2"/>
          <p:cNvSpPr txBox="1"/>
          <p:nvPr/>
        </p:nvSpPr>
        <p:spPr>
          <a:xfrm>
            <a:off x="1086116" y="1295864"/>
            <a:ext cx="3262432" cy="707886"/>
          </a:xfrm>
          <a:prstGeom prst="rect">
            <a:avLst/>
          </a:prstGeom>
          <a:noFill/>
        </p:spPr>
        <p:txBody>
          <a:bodyPr wrap="none" rtlCol="0">
            <a:spAutoFit/>
            <a:scene3d>
              <a:camera prst="orthographicFront"/>
              <a:lightRig rig="threePt" dir="t"/>
            </a:scene3d>
            <a:sp3d contourW="12700"/>
          </a:bodyPr>
          <a:lstStyle/>
          <a:p>
            <a:r>
              <a:rPr lang="zh-CN" altLang="en-US" sz="4000" dirty="0"/>
              <a:t>创建日期对象</a:t>
            </a:r>
            <a:endParaRPr lang="en-US"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54571" y="729123"/>
            <a:ext cx="6585343" cy="3693319"/>
          </a:xfrm>
          <a:prstGeom prst="rect">
            <a:avLst/>
          </a:prstGeom>
          <a:noFill/>
        </p:spPr>
        <p:txBody>
          <a:bodyPr wrap="square" rtlCol="0">
            <a:spAutoFit/>
            <a:scene3d>
              <a:camera prst="orthographicFront"/>
              <a:lightRig rig="threePt" dir="t"/>
            </a:scene3d>
            <a:sp3d contourW="12700"/>
          </a:bodyPr>
          <a:lstStyle/>
          <a:p>
            <a:r>
              <a:rPr lang="en-US" altLang="zh-CN" dirty="0" err="1"/>
              <a:t>strftime</a:t>
            </a:r>
            <a:r>
              <a:rPr lang="en-US" altLang="zh-CN" dirty="0"/>
              <a:t>()</a:t>
            </a:r>
            <a:r>
              <a:rPr lang="zh-CN" altLang="zh-CN" dirty="0"/>
              <a:t>函数用于将时间变量按指定的格式转换为字符型日期值。调用格式为：</a:t>
            </a:r>
            <a:r>
              <a:rPr lang="en-US" altLang="zh-CN" dirty="0" err="1"/>
              <a:t>strftime</a:t>
            </a:r>
            <a:r>
              <a:rPr lang="en-US" altLang="zh-CN" dirty="0"/>
              <a:t>(</a:t>
            </a:r>
            <a:r>
              <a:rPr lang="en-US" altLang="zh-CN" dirty="0" err="1"/>
              <a:t>x,format</a:t>
            </a:r>
            <a:r>
              <a:rPr lang="en-US" altLang="zh-CN" dirty="0"/>
              <a:t>=””)</a:t>
            </a:r>
            <a:r>
              <a:rPr lang="zh-CN" altLang="zh-CN" dirty="0"/>
              <a:t>其中，</a:t>
            </a:r>
            <a:r>
              <a:rPr lang="en-US" altLang="zh-CN" dirty="0"/>
              <a:t>x</a:t>
            </a:r>
            <a:r>
              <a:rPr lang="zh-CN" altLang="zh-CN" dirty="0"/>
              <a:t>是时间变量，</a:t>
            </a:r>
            <a:r>
              <a:rPr lang="en-US" altLang="zh-CN" dirty="0"/>
              <a:t>format</a:t>
            </a:r>
            <a:r>
              <a:rPr lang="zh-CN" altLang="zh-CN" dirty="0"/>
              <a:t>为需要转换成的字符型日期值的输出格式。</a:t>
            </a:r>
            <a:endParaRPr lang="en-US" altLang="zh-CN" dirty="0"/>
          </a:p>
          <a:p>
            <a:endParaRPr lang="en-US" altLang="zh-CN" dirty="0"/>
          </a:p>
          <a:p>
            <a:endParaRPr lang="en-US" altLang="zh-CN" dirty="0"/>
          </a:p>
          <a:p>
            <a:r>
              <a:rPr lang="zh-CN" altLang="zh-CN" dirty="0"/>
              <a:t>代码及执行结果如下所示：</a:t>
            </a:r>
            <a:endParaRPr lang="zh-CN" altLang="zh-CN" dirty="0"/>
          </a:p>
          <a:p>
            <a:r>
              <a:rPr lang="en-US" altLang="zh-CN" dirty="0"/>
              <a:t>&gt; x</a:t>
            </a:r>
            <a:endParaRPr lang="zh-CN" altLang="zh-CN" dirty="0"/>
          </a:p>
          <a:p>
            <a:r>
              <a:rPr lang="en-US" altLang="zh-CN" dirty="0"/>
              <a:t>[1]"2020-08-08 01:52:24 CST"</a:t>
            </a:r>
            <a:endParaRPr lang="zh-CN" altLang="zh-CN" dirty="0"/>
          </a:p>
          <a:p>
            <a:r>
              <a:rPr lang="en-US" altLang="zh-CN" dirty="0"/>
              <a:t>&gt; </a:t>
            </a:r>
            <a:r>
              <a:rPr lang="en-US" altLang="zh-CN" dirty="0" err="1"/>
              <a:t>strftime</a:t>
            </a:r>
            <a:r>
              <a:rPr lang="en-US" altLang="zh-CN" dirty="0"/>
              <a:t>(</a:t>
            </a:r>
            <a:r>
              <a:rPr lang="en-US" altLang="zh-CN" dirty="0" err="1"/>
              <a:t>x,format</a:t>
            </a:r>
            <a:r>
              <a:rPr lang="en-US" altLang="zh-CN" dirty="0"/>
              <a:t>="%Y/%m/%d")</a:t>
            </a:r>
            <a:endParaRPr lang="zh-CN" altLang="zh-CN" dirty="0"/>
          </a:p>
          <a:p>
            <a:r>
              <a:rPr lang="en-US" altLang="zh-CN" dirty="0"/>
              <a:t>[1]"2020-08-08"</a:t>
            </a:r>
            <a:endParaRPr lang="zh-CN" altLang="zh-CN" dirty="0"/>
          </a:p>
          <a:p>
            <a:r>
              <a:rPr lang="en-US" altLang="zh-CN" dirty="0"/>
              <a:t>&gt; </a:t>
            </a:r>
            <a:r>
              <a:rPr lang="en-US" altLang="zh-CN" dirty="0" err="1"/>
              <a:t>typeof</a:t>
            </a:r>
            <a:r>
              <a:rPr lang="en-US" altLang="zh-CN" dirty="0"/>
              <a:t>(</a:t>
            </a:r>
            <a:r>
              <a:rPr lang="en-US" altLang="zh-CN" dirty="0" err="1"/>
              <a:t>strftime</a:t>
            </a:r>
            <a:r>
              <a:rPr lang="en-US" altLang="zh-CN" dirty="0"/>
              <a:t>(</a:t>
            </a:r>
            <a:r>
              <a:rPr lang="en-US" altLang="zh-CN" dirty="0" err="1"/>
              <a:t>x,format</a:t>
            </a:r>
            <a:r>
              <a:rPr lang="en-US" altLang="zh-CN" dirty="0"/>
              <a:t>="%Y/%m/%d"))</a:t>
            </a:r>
            <a:endParaRPr lang="zh-CN" altLang="zh-CN" dirty="0"/>
          </a:p>
          <a:p>
            <a:r>
              <a:rPr lang="en-US" altLang="zh-CN" dirty="0"/>
              <a:t>[1] "character"</a:t>
            </a:r>
            <a:endParaRPr lang="zh-CN" altLang="zh-CN" dirty="0"/>
          </a:p>
          <a:p>
            <a:endParaRPr lang="zh-CN" altLang="zh-CN"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58152" y="2271164"/>
            <a:ext cx="9475693" cy="923330"/>
          </a:xfrm>
          <a:prstGeom prst="rect">
            <a:avLst/>
          </a:prstGeom>
          <a:noFill/>
        </p:spPr>
        <p:txBody>
          <a:bodyPr wrap="square" rtlCol="0" anchor="ctr" anchorCtr="0">
            <a:spAutoFit/>
          </a:bodyPr>
          <a:lstStyle/>
          <a:p>
            <a:pPr algn="ctr"/>
            <a:r>
              <a:rPr lang="zh-CN" altLang="en-US" sz="5400" spc="600" dirty="0">
                <a:solidFill>
                  <a:schemeClr val="accent1"/>
                </a:solidFill>
                <a:cs typeface="+mn-ea"/>
                <a:sym typeface="+mn-lt"/>
              </a:rPr>
              <a:t>感谢您的观看指导</a:t>
            </a:r>
            <a:endParaRPr lang="zh-CN" altLang="en-US" sz="5400" spc="600" dirty="0">
              <a:solidFill>
                <a:schemeClr val="accent1"/>
              </a:solidFill>
              <a:cs typeface="+mn-ea"/>
              <a:sym typeface="+mn-lt"/>
            </a:endParaRPr>
          </a:p>
        </p:txBody>
      </p:sp>
      <p:grpSp>
        <p:nvGrpSpPr>
          <p:cNvPr id="4" name="PA_组合 12"/>
          <p:cNvGrpSpPr/>
          <p:nvPr>
            <p:custDataLst>
              <p:tags r:id="rId1"/>
            </p:custDataLst>
          </p:nvPr>
        </p:nvGrpSpPr>
        <p:grpSpPr>
          <a:xfrm>
            <a:off x="4857479" y="4117824"/>
            <a:ext cx="540395" cy="540394"/>
            <a:chOff x="7489371" y="4542971"/>
            <a:chExt cx="711200" cy="711200"/>
          </a:xfrm>
        </p:grpSpPr>
        <p:sp>
          <p:nvSpPr>
            <p:cNvPr id="5" name="椭圆 4"/>
            <p:cNvSpPr/>
            <p:nvPr/>
          </p:nvSpPr>
          <p:spPr>
            <a:xfrm>
              <a:off x="7489371"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6" name="椭圆 8"/>
            <p:cNvSpPr/>
            <p:nvPr/>
          </p:nvSpPr>
          <p:spPr>
            <a:xfrm>
              <a:off x="7649029" y="4739974"/>
              <a:ext cx="391884" cy="31719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7" name="PA_组合 15"/>
          <p:cNvGrpSpPr/>
          <p:nvPr>
            <p:custDataLst>
              <p:tags r:id="rId2"/>
            </p:custDataLst>
          </p:nvPr>
        </p:nvGrpSpPr>
        <p:grpSpPr>
          <a:xfrm>
            <a:off x="5825803" y="4117824"/>
            <a:ext cx="540395" cy="540394"/>
            <a:chOff x="8638974" y="4542971"/>
            <a:chExt cx="711200" cy="711200"/>
          </a:xfrm>
        </p:grpSpPr>
        <p:sp>
          <p:nvSpPr>
            <p:cNvPr id="8" name="椭圆 7"/>
            <p:cNvSpPr/>
            <p:nvPr/>
          </p:nvSpPr>
          <p:spPr>
            <a:xfrm>
              <a:off x="8638974"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9" name="椭圆 9"/>
            <p:cNvSpPr/>
            <p:nvPr/>
          </p:nvSpPr>
          <p:spPr>
            <a:xfrm>
              <a:off x="8798632" y="4702918"/>
              <a:ext cx="391884" cy="391305"/>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10" name="PA_组合 18"/>
          <p:cNvGrpSpPr/>
          <p:nvPr>
            <p:custDataLst>
              <p:tags r:id="rId3"/>
            </p:custDataLst>
          </p:nvPr>
        </p:nvGrpSpPr>
        <p:grpSpPr>
          <a:xfrm>
            <a:off x="6794128" y="4117824"/>
            <a:ext cx="540395" cy="540394"/>
            <a:chOff x="9788577" y="4542971"/>
            <a:chExt cx="711200" cy="711200"/>
          </a:xfrm>
        </p:grpSpPr>
        <p:sp>
          <p:nvSpPr>
            <p:cNvPr id="11" name="椭圆 10"/>
            <p:cNvSpPr/>
            <p:nvPr/>
          </p:nvSpPr>
          <p:spPr>
            <a:xfrm>
              <a:off x="9788577"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2" name="椭圆 10"/>
            <p:cNvSpPr/>
            <p:nvPr/>
          </p:nvSpPr>
          <p:spPr>
            <a:xfrm>
              <a:off x="9948235" y="4702925"/>
              <a:ext cx="391884" cy="391292"/>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pic>
        <p:nvPicPr>
          <p:cNvPr id="13" name="图片 12"/>
          <p:cNvPicPr>
            <a:picLocks noChangeAspect="1"/>
          </p:cNvPicPr>
          <p:nvPr/>
        </p:nvPicPr>
        <p:blipFill>
          <a:blip r:embed="rId4" cstate="screen"/>
          <a:stretch>
            <a:fillRect/>
          </a:stretch>
        </p:blipFill>
        <p:spPr>
          <a:xfrm>
            <a:off x="3841" y="4307697"/>
            <a:ext cx="4760987" cy="2590805"/>
          </a:xfrm>
          <a:prstGeom prst="rect">
            <a:avLst/>
          </a:prstGeom>
        </p:spPr>
      </p:pic>
      <p:pic>
        <p:nvPicPr>
          <p:cNvPr id="14" name="图片 13"/>
          <p:cNvPicPr>
            <a:picLocks noChangeAspect="1"/>
          </p:cNvPicPr>
          <p:nvPr/>
        </p:nvPicPr>
        <p:blipFill>
          <a:blip r:embed="rId4" cstate="screen"/>
          <a:stretch>
            <a:fillRect/>
          </a:stretch>
        </p:blipFill>
        <p:spPr>
          <a:xfrm rot="10800000">
            <a:off x="7431013" y="2"/>
            <a:ext cx="4760987" cy="25908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par>
                          <p:cTn id="11" fill="hold">
                            <p:stCondLst>
                              <p:cond delay="17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53" presetClass="entr" presetSubtype="16"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par>
                                <p:cTn id="22" presetID="53" presetClass="entr" presetSubtype="16"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47436" y="2779536"/>
            <a:ext cx="6585343" cy="2308324"/>
          </a:xfrm>
          <a:prstGeom prst="rect">
            <a:avLst/>
          </a:prstGeom>
          <a:noFill/>
        </p:spPr>
        <p:txBody>
          <a:bodyPr wrap="square" rtlCol="0">
            <a:spAutoFit/>
            <a:scene3d>
              <a:camera prst="orthographicFront"/>
              <a:lightRig rig="threePt" dir="t"/>
            </a:scene3d>
            <a:sp3d contourW="12700"/>
          </a:bodyPr>
          <a:lstStyle/>
          <a:p>
            <a:r>
              <a:rPr lang="zh-CN" altLang="zh-CN" dirty="0"/>
              <a:t>将“</a:t>
            </a:r>
            <a:r>
              <a:rPr lang="en-US" altLang="zh-CN" i="1" dirty="0"/>
              <a:t>mm/dd/yyyy</a:t>
            </a:r>
            <a:r>
              <a:rPr lang="zh-CN" altLang="zh-CN" dirty="0"/>
              <a:t>”格式的字符串转换成日期变量</a:t>
            </a:r>
            <a:endParaRPr lang="en-US" altLang="zh-CN" dirty="0"/>
          </a:p>
          <a:p>
            <a:endParaRPr lang="en-US" altLang="zh-CN" dirty="0"/>
          </a:p>
          <a:p>
            <a:r>
              <a:rPr lang="en-US" altLang="zh-CN" dirty="0"/>
              <a:t>&gt; date&lt;-c("02/26/2020","01/28/2020")</a:t>
            </a:r>
            <a:endParaRPr lang="zh-CN" altLang="zh-CN" dirty="0"/>
          </a:p>
          <a:p>
            <a:r>
              <a:rPr lang="en-US" altLang="zh-CN" dirty="0"/>
              <a:t>&gt; dates&lt;-as.Date(date,"%m/%d/%Y")</a:t>
            </a:r>
            <a:endParaRPr lang="zh-CN" altLang="zh-CN" dirty="0"/>
          </a:p>
          <a:p>
            <a:r>
              <a:rPr lang="en-US" altLang="zh-CN" dirty="0"/>
              <a:t>&gt; dates</a:t>
            </a:r>
            <a:endParaRPr lang="zh-CN" altLang="zh-CN" dirty="0"/>
          </a:p>
          <a:p>
            <a:r>
              <a:rPr lang="en-US" altLang="zh-CN" dirty="0"/>
              <a:t>[1] "2020-02-26" "2020-01-28"</a:t>
            </a:r>
            <a:endParaRPr lang="zh-CN" altLang="zh-CN" dirty="0"/>
          </a:p>
          <a:p>
            <a:endParaRPr lang="zh-CN" altLang="zh-CN" dirty="0"/>
          </a:p>
          <a:p>
            <a:endParaRPr lang="zh-CN" altLang="zh-CN" dirty="0"/>
          </a:p>
        </p:txBody>
      </p:sp>
      <p:sp>
        <p:nvSpPr>
          <p:cNvPr id="3" name="文本框 2"/>
          <p:cNvSpPr txBox="1"/>
          <p:nvPr/>
        </p:nvSpPr>
        <p:spPr>
          <a:xfrm>
            <a:off x="1264407" y="1241274"/>
            <a:ext cx="1210588" cy="707886"/>
          </a:xfrm>
          <a:prstGeom prst="rect">
            <a:avLst/>
          </a:prstGeom>
          <a:noFill/>
        </p:spPr>
        <p:txBody>
          <a:bodyPr wrap="none" rtlCol="0">
            <a:spAutoFit/>
            <a:scene3d>
              <a:camera prst="orthographicFront"/>
              <a:lightRig rig="threePt" dir="t"/>
            </a:scene3d>
            <a:sp3d contourW="12700"/>
          </a:bodyPr>
          <a:lstStyle/>
          <a:p>
            <a:r>
              <a:rPr lang="zh-CN" altLang="en-US" sz="4000" dirty="0"/>
              <a:t>例：</a:t>
            </a:r>
            <a:endParaRPr lang="en-US"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411209" y="2042557"/>
            <a:ext cx="6585343" cy="3693319"/>
          </a:xfrm>
          <a:prstGeom prst="rect">
            <a:avLst/>
          </a:prstGeom>
          <a:noFill/>
        </p:spPr>
        <p:txBody>
          <a:bodyPr wrap="square" rtlCol="0">
            <a:spAutoFit/>
            <a:scene3d>
              <a:camera prst="orthographicFront"/>
              <a:lightRig rig="threePt" dir="t"/>
            </a:scene3d>
            <a:sp3d contourW="12700"/>
          </a:bodyPr>
          <a:lstStyle/>
          <a:p>
            <a:r>
              <a:rPr lang="en-US" altLang="zh-CN" dirty="0"/>
              <a:t>Sys.time()</a:t>
            </a:r>
            <a:r>
              <a:rPr lang="zh-CN" altLang="zh-CN" dirty="0"/>
              <a:t>函数可以返回系统当前的日期和时间。</a:t>
            </a:r>
            <a:r>
              <a:rPr lang="en-US" altLang="zh-CN" dirty="0"/>
              <a:t>date()</a:t>
            </a:r>
            <a:r>
              <a:rPr lang="zh-CN" altLang="zh-CN" dirty="0"/>
              <a:t>函数返回字符串类型的当前的日期和时间。</a:t>
            </a:r>
            <a:endParaRPr lang="en-US" altLang="zh-CN" dirty="0"/>
          </a:p>
          <a:p>
            <a:endParaRPr lang="en-US" altLang="zh-CN" dirty="0"/>
          </a:p>
          <a:p>
            <a:r>
              <a:rPr lang="zh-CN" altLang="zh-CN" dirty="0"/>
              <a:t>在</a:t>
            </a:r>
            <a:r>
              <a:rPr lang="en-US" altLang="zh-CN" dirty="0"/>
              <a:t>R</a:t>
            </a:r>
            <a:r>
              <a:rPr lang="zh-CN" altLang="zh-CN" dirty="0"/>
              <a:t>中，更加完整的时间函数是</a:t>
            </a:r>
            <a:r>
              <a:rPr lang="en-US" altLang="zh-CN" dirty="0"/>
              <a:t>as.POSIXlt()</a:t>
            </a:r>
            <a:r>
              <a:rPr lang="zh-CN" altLang="zh-CN" dirty="0"/>
              <a:t>，它可以将字符串形式的日期时间值转换为指定格式的时间变量。调用格式为：</a:t>
            </a:r>
            <a:r>
              <a:rPr lang="en-US" altLang="zh-CN" dirty="0"/>
              <a:t>as.POSIXlt(x,tz=””,format)</a:t>
            </a:r>
            <a:r>
              <a:rPr lang="zh-CN" altLang="zh-CN" dirty="0"/>
              <a:t>其中，</a:t>
            </a:r>
            <a:r>
              <a:rPr lang="en-US" altLang="zh-CN" dirty="0"/>
              <a:t>x</a:t>
            </a:r>
            <a:r>
              <a:rPr lang="zh-CN" altLang="zh-CN" dirty="0"/>
              <a:t>是字符型日期时间值，</a:t>
            </a:r>
            <a:r>
              <a:rPr lang="en-US" altLang="zh-CN" dirty="0"/>
              <a:t>tz</a:t>
            </a:r>
            <a:r>
              <a:rPr lang="zh-CN" altLang="zh-CN" dirty="0"/>
              <a:t>是转换后的时区，</a:t>
            </a:r>
            <a:r>
              <a:rPr lang="en-US" altLang="zh-CN" dirty="0"/>
              <a:t>format</a:t>
            </a:r>
            <a:r>
              <a:rPr lang="zh-CN" altLang="zh-CN" dirty="0"/>
              <a:t>指定要转换的日期值的格式。</a:t>
            </a:r>
            <a:endParaRPr lang="en-US" altLang="zh-CN" dirty="0"/>
          </a:p>
          <a:p>
            <a:endParaRPr lang="en-US" altLang="zh-CN" dirty="0"/>
          </a:p>
          <a:p>
            <a:r>
              <a:rPr lang="zh-CN" altLang="en-US" dirty="0"/>
              <a:t>另外，</a:t>
            </a:r>
            <a:r>
              <a:rPr lang="zh-CN" altLang="zh-CN" dirty="0"/>
              <a:t>使用</a:t>
            </a:r>
            <a:r>
              <a:rPr lang="en-US" altLang="zh-CN" dirty="0"/>
              <a:t>strptime()</a:t>
            </a:r>
            <a:r>
              <a:rPr lang="zh-CN" altLang="zh-CN" dirty="0"/>
              <a:t>函数可以将字符型变量转换为包含时间的日期变量。</a:t>
            </a:r>
            <a:endParaRPr lang="zh-CN" altLang="zh-CN" dirty="0"/>
          </a:p>
          <a:p>
            <a:endParaRPr lang="en-US" altLang="zh-CN" dirty="0"/>
          </a:p>
          <a:p>
            <a:endParaRPr lang="en-US" altLang="zh-CN" dirty="0"/>
          </a:p>
          <a:p>
            <a:endParaRPr lang="zh-CN" altLang="zh-CN" dirty="0"/>
          </a:p>
        </p:txBody>
      </p:sp>
      <p:sp>
        <p:nvSpPr>
          <p:cNvPr id="3" name="文本框 2"/>
          <p:cNvSpPr txBox="1"/>
          <p:nvPr/>
        </p:nvSpPr>
        <p:spPr>
          <a:xfrm>
            <a:off x="1086116" y="1295864"/>
            <a:ext cx="4801314" cy="707886"/>
          </a:xfrm>
          <a:prstGeom prst="rect">
            <a:avLst/>
          </a:prstGeom>
          <a:noFill/>
        </p:spPr>
        <p:txBody>
          <a:bodyPr wrap="none" rtlCol="0">
            <a:spAutoFit/>
            <a:scene3d>
              <a:camera prst="orthographicFront"/>
              <a:lightRig rig="threePt" dir="t"/>
            </a:scene3d>
            <a:sp3d contourW="12700"/>
          </a:bodyPr>
          <a:lstStyle/>
          <a:p>
            <a:r>
              <a:rPr lang="zh-CN" altLang="en-US" sz="4000" dirty="0"/>
              <a:t>创建包含时间的对象</a:t>
            </a:r>
            <a:endParaRPr lang="en-US"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47436" y="2779536"/>
            <a:ext cx="6585343" cy="2585323"/>
          </a:xfrm>
          <a:prstGeom prst="rect">
            <a:avLst/>
          </a:prstGeom>
          <a:noFill/>
        </p:spPr>
        <p:txBody>
          <a:bodyPr wrap="square" rtlCol="0">
            <a:spAutoFit/>
            <a:scene3d>
              <a:camera prst="orthographicFront"/>
              <a:lightRig rig="threePt" dir="t"/>
            </a:scene3d>
            <a:sp3d contourW="12700"/>
          </a:bodyPr>
          <a:lstStyle/>
          <a:p>
            <a:r>
              <a:rPr lang="zh-CN" altLang="zh-CN" dirty="0"/>
              <a:t>按照指定的格式输入某个时间值</a:t>
            </a:r>
            <a:r>
              <a:rPr lang="en-US" altLang="zh-CN" dirty="0"/>
              <a:t>x</a:t>
            </a:r>
            <a:endParaRPr lang="en-US" altLang="zh-CN" dirty="0"/>
          </a:p>
          <a:p>
            <a:endParaRPr lang="en-US" altLang="zh-CN" dirty="0"/>
          </a:p>
          <a:p>
            <a:r>
              <a:rPr lang="en-US" altLang="zh-CN" dirty="0"/>
              <a:t>&gt;x&lt;-c("2020-08-01 20:10:50")</a:t>
            </a:r>
            <a:endParaRPr lang="zh-CN" altLang="zh-CN" dirty="0"/>
          </a:p>
          <a:p>
            <a:r>
              <a:rPr lang="en-US" altLang="zh-CN" dirty="0"/>
              <a:t>&gt;is.character(x)</a:t>
            </a:r>
            <a:endParaRPr lang="zh-CN" altLang="zh-CN" dirty="0"/>
          </a:p>
          <a:p>
            <a:r>
              <a:rPr lang="en-US" altLang="zh-CN" dirty="0"/>
              <a:t>[1] TRUE</a:t>
            </a:r>
            <a:endParaRPr lang="zh-CN" altLang="zh-CN" dirty="0"/>
          </a:p>
          <a:p>
            <a:r>
              <a:rPr lang="en-US" altLang="zh-CN" dirty="0"/>
              <a:t>&gt;as.POSIXlt(x,tz="","%Y-%m-%d %H:%M:%S")</a:t>
            </a:r>
            <a:endParaRPr lang="zh-CN" altLang="zh-CN" dirty="0"/>
          </a:p>
          <a:p>
            <a:r>
              <a:rPr lang="en-US" altLang="zh-CN" dirty="0"/>
              <a:t>[1] "2020-08-01 20:10:50 CST"</a:t>
            </a:r>
            <a:endParaRPr lang="zh-CN" altLang="zh-CN" dirty="0"/>
          </a:p>
          <a:p>
            <a:endParaRPr lang="zh-CN" altLang="zh-CN" dirty="0"/>
          </a:p>
          <a:p>
            <a:endParaRPr lang="zh-CN" altLang="zh-CN" dirty="0"/>
          </a:p>
        </p:txBody>
      </p:sp>
      <p:sp>
        <p:nvSpPr>
          <p:cNvPr id="3" name="文本框 2"/>
          <p:cNvSpPr txBox="1"/>
          <p:nvPr/>
        </p:nvSpPr>
        <p:spPr>
          <a:xfrm>
            <a:off x="1264407" y="1241274"/>
            <a:ext cx="1210588" cy="707886"/>
          </a:xfrm>
          <a:prstGeom prst="rect">
            <a:avLst/>
          </a:prstGeom>
          <a:noFill/>
        </p:spPr>
        <p:txBody>
          <a:bodyPr wrap="none" rtlCol="0">
            <a:spAutoFit/>
            <a:scene3d>
              <a:camera prst="orthographicFront"/>
              <a:lightRig rig="threePt" dir="t"/>
            </a:scene3d>
            <a:sp3d contourW="12700"/>
          </a:bodyPr>
          <a:lstStyle/>
          <a:p>
            <a:r>
              <a:rPr lang="zh-CN" altLang="en-US" sz="4000" dirty="0"/>
              <a:t>例：</a:t>
            </a:r>
            <a:endParaRPr lang="en-US"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29071" y="2479285"/>
            <a:ext cx="6585343" cy="3416320"/>
          </a:xfrm>
          <a:prstGeom prst="rect">
            <a:avLst/>
          </a:prstGeom>
          <a:noFill/>
        </p:spPr>
        <p:txBody>
          <a:bodyPr wrap="square" rtlCol="0">
            <a:spAutoFit/>
            <a:scene3d>
              <a:camera prst="orthographicFront"/>
              <a:lightRig rig="threePt" dir="t"/>
            </a:scene3d>
            <a:sp3d contourW="12700"/>
          </a:bodyPr>
          <a:lstStyle/>
          <a:p>
            <a:r>
              <a:rPr lang="zh-CN" altLang="zh-CN" dirty="0"/>
              <a:t>可以使用</a:t>
            </a:r>
            <a:r>
              <a:rPr lang="en-US" altLang="zh-CN" dirty="0"/>
              <a:t>format(x,format= "output_format")</a:t>
            </a:r>
            <a:r>
              <a:rPr lang="zh-CN" altLang="zh-CN" dirty="0"/>
              <a:t>函数来输出指定格式的日期值，或提取日期值得某些部分。</a:t>
            </a:r>
            <a:r>
              <a:rPr lang="en-US" altLang="zh-CN" dirty="0"/>
              <a:t>format()</a:t>
            </a:r>
            <a:r>
              <a:rPr lang="zh-CN" altLang="zh-CN" dirty="0"/>
              <a:t>函数可接受一个参数并按某种格式输出结果。</a:t>
            </a:r>
            <a:endParaRPr lang="zh-CN" altLang="zh-CN" dirty="0"/>
          </a:p>
          <a:p>
            <a:endParaRPr lang="en-US" altLang="zh-CN" dirty="0"/>
          </a:p>
          <a:p>
            <a:r>
              <a:rPr lang="en-US" altLang="zh-CN" dirty="0"/>
              <a:t>R</a:t>
            </a:r>
            <a:r>
              <a:rPr lang="zh-CN" altLang="zh-CN" dirty="0"/>
              <a:t>的内部存储日期时，是使用自</a:t>
            </a:r>
            <a:r>
              <a:rPr lang="en-US" altLang="zh-CN" dirty="0"/>
              <a:t>1970</a:t>
            </a:r>
            <a:r>
              <a:rPr lang="zh-CN" altLang="zh-CN" dirty="0"/>
              <a:t>年</a:t>
            </a:r>
            <a:r>
              <a:rPr lang="en-US" altLang="zh-CN" dirty="0"/>
              <a:t>1</a:t>
            </a:r>
            <a:r>
              <a:rPr lang="zh-CN" altLang="zh-CN" dirty="0"/>
              <a:t>月</a:t>
            </a:r>
            <a:r>
              <a:rPr lang="en-US" altLang="zh-CN" dirty="0"/>
              <a:t>1</a:t>
            </a:r>
            <a:r>
              <a:rPr lang="zh-CN" altLang="zh-CN" dirty="0"/>
              <a:t>日以来的天数表示的，更早的日期则表示为负数。这意味着在日期值上可以进行算术运算。</a:t>
            </a:r>
            <a:endParaRPr lang="zh-CN" altLang="zh-CN" dirty="0"/>
          </a:p>
          <a:p>
            <a:endParaRPr lang="en-US" altLang="zh-CN" dirty="0"/>
          </a:p>
          <a:p>
            <a:r>
              <a:rPr lang="zh-CN" altLang="zh-CN" dirty="0"/>
              <a:t>也可以使用函数</a:t>
            </a:r>
            <a:r>
              <a:rPr lang="en-US" altLang="zh-CN" dirty="0"/>
              <a:t>difftime()</a:t>
            </a:r>
            <a:r>
              <a:rPr lang="zh-CN" altLang="zh-CN" dirty="0"/>
              <a:t>来计算时间间隔，并以星期、天、时、分、秒来表示。</a:t>
            </a:r>
            <a:endParaRPr lang="en-US" altLang="zh-CN" dirty="0"/>
          </a:p>
          <a:p>
            <a:endParaRPr lang="en-US" altLang="zh-CN" dirty="0"/>
          </a:p>
          <a:p>
            <a:endParaRPr lang="zh-CN" altLang="zh-CN" dirty="0"/>
          </a:p>
        </p:txBody>
      </p:sp>
      <p:sp>
        <p:nvSpPr>
          <p:cNvPr id="3" name="文本框 2"/>
          <p:cNvSpPr txBox="1"/>
          <p:nvPr/>
        </p:nvSpPr>
        <p:spPr>
          <a:xfrm>
            <a:off x="1086116" y="1295864"/>
            <a:ext cx="3775393" cy="707886"/>
          </a:xfrm>
          <a:prstGeom prst="rect">
            <a:avLst/>
          </a:prstGeom>
          <a:noFill/>
        </p:spPr>
        <p:txBody>
          <a:bodyPr wrap="none" rtlCol="0">
            <a:spAutoFit/>
            <a:scene3d>
              <a:camera prst="orthographicFront"/>
              <a:lightRig rig="threePt" dir="t"/>
            </a:scene3d>
            <a:sp3d contourW="12700"/>
          </a:bodyPr>
          <a:lstStyle/>
          <a:p>
            <a:r>
              <a:rPr lang="zh-CN" altLang="en-US" sz="4000" dirty="0"/>
              <a:t>操控日期和时间</a:t>
            </a:r>
            <a:endParaRPr lang="en-US"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47436" y="2779536"/>
            <a:ext cx="6585343" cy="2308324"/>
          </a:xfrm>
          <a:prstGeom prst="rect">
            <a:avLst/>
          </a:prstGeom>
          <a:noFill/>
        </p:spPr>
        <p:txBody>
          <a:bodyPr wrap="square" rtlCol="0">
            <a:spAutoFit/>
            <a:scene3d>
              <a:camera prst="orthographicFront"/>
              <a:lightRig rig="threePt" dir="t"/>
            </a:scene3d>
            <a:sp3d contourW="12700"/>
          </a:bodyPr>
          <a:lstStyle/>
          <a:p>
            <a:r>
              <a:rPr lang="zh-CN" altLang="zh-CN" dirty="0"/>
              <a:t>按照指定的格式输出系统当前的日期</a:t>
            </a:r>
            <a:endParaRPr lang="en-US" altLang="zh-CN" dirty="0"/>
          </a:p>
          <a:p>
            <a:endParaRPr lang="en-US" altLang="zh-CN" dirty="0"/>
          </a:p>
          <a:p>
            <a:r>
              <a:rPr lang="en-US" altLang="zh-CN" dirty="0"/>
              <a:t>&gt;today &lt;- Sys.Date()</a:t>
            </a:r>
            <a:endParaRPr lang="zh-CN" altLang="zh-CN" dirty="0"/>
          </a:p>
          <a:p>
            <a:r>
              <a:rPr lang="en-US" altLang="zh-CN" dirty="0"/>
              <a:t>&gt;format(today, format="%B %d %Y")</a:t>
            </a:r>
            <a:endParaRPr lang="zh-CN" altLang="zh-CN" dirty="0"/>
          </a:p>
          <a:p>
            <a:r>
              <a:rPr lang="en-US" altLang="zh-CN" dirty="0"/>
              <a:t>[1] "</a:t>
            </a:r>
            <a:r>
              <a:rPr lang="zh-CN" altLang="zh-CN" dirty="0"/>
              <a:t>八月</a:t>
            </a:r>
            <a:r>
              <a:rPr lang="en-US" altLang="zh-CN" dirty="0"/>
              <a:t> 08 2020"</a:t>
            </a:r>
            <a:endParaRPr lang="zh-CN" altLang="zh-CN" dirty="0"/>
          </a:p>
          <a:p>
            <a:r>
              <a:rPr lang="en-US" altLang="zh-CN" dirty="0"/>
              <a:t>&gt; format(today, format="%A")</a:t>
            </a:r>
            <a:endParaRPr lang="zh-CN" altLang="zh-CN" dirty="0"/>
          </a:p>
          <a:p>
            <a:r>
              <a:rPr lang="en-US" altLang="zh-CN" dirty="0"/>
              <a:t>[1] "</a:t>
            </a:r>
            <a:r>
              <a:rPr lang="zh-CN" altLang="zh-CN" dirty="0"/>
              <a:t>星期六</a:t>
            </a:r>
            <a:r>
              <a:rPr lang="en-US" altLang="zh-CN" dirty="0"/>
              <a:t>"</a:t>
            </a:r>
            <a:endParaRPr lang="zh-CN" altLang="zh-CN" dirty="0"/>
          </a:p>
          <a:p>
            <a:endParaRPr lang="zh-CN" altLang="zh-CN" dirty="0"/>
          </a:p>
        </p:txBody>
      </p:sp>
      <p:sp>
        <p:nvSpPr>
          <p:cNvPr id="3" name="文本框 2"/>
          <p:cNvSpPr txBox="1"/>
          <p:nvPr/>
        </p:nvSpPr>
        <p:spPr>
          <a:xfrm>
            <a:off x="1264407" y="1241274"/>
            <a:ext cx="1210588" cy="707886"/>
          </a:xfrm>
          <a:prstGeom prst="rect">
            <a:avLst/>
          </a:prstGeom>
          <a:noFill/>
        </p:spPr>
        <p:txBody>
          <a:bodyPr wrap="none" rtlCol="0">
            <a:spAutoFit/>
            <a:scene3d>
              <a:camera prst="orthographicFront"/>
              <a:lightRig rig="threePt" dir="t"/>
            </a:scene3d>
            <a:sp3d contourW="12700"/>
          </a:bodyPr>
          <a:lstStyle/>
          <a:p>
            <a:r>
              <a:rPr lang="zh-CN" altLang="en-US" sz="4000" dirty="0"/>
              <a:t>例：</a:t>
            </a:r>
            <a:endParaRPr lang="en-US"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tags/tag1.xml><?xml version="1.0" encoding="utf-8"?>
<p:tagLst xmlns:p="http://schemas.openxmlformats.org/presentationml/2006/main">
  <p:tag name="PA" val="v4.2.2"/>
</p:tagLst>
</file>

<file path=ppt/tags/tag10.xml><?xml version="1.0" encoding="utf-8"?>
<p:tagLst xmlns:p="http://schemas.openxmlformats.org/presentationml/2006/main">
  <p:tag name="PA" val="v4.2.3"/>
</p:tagLst>
</file>

<file path=ppt/tags/tag11.xml><?xml version="1.0" encoding="utf-8"?>
<p:tagLst xmlns:p="http://schemas.openxmlformats.org/presentationml/2006/main">
  <p:tag name="PA" val="v4.2.3"/>
</p:tagLst>
</file>

<file path=ppt/tags/tag12.xml><?xml version="1.0" encoding="utf-8"?>
<p:tagLst xmlns:p="http://schemas.openxmlformats.org/presentationml/2006/main">
  <p:tag name="PA" val="v4.2.2"/>
</p:tagLst>
</file>

<file path=ppt/tags/tag13.xml><?xml version="1.0" encoding="utf-8"?>
<p:tagLst xmlns:p="http://schemas.openxmlformats.org/presentationml/2006/main">
  <p:tag name="PA" val="v4.2.2"/>
</p:tagLst>
</file>

<file path=ppt/tags/tag14.xml><?xml version="1.0" encoding="utf-8"?>
<p:tagLst xmlns:p="http://schemas.openxmlformats.org/presentationml/2006/main">
  <p:tag name="PA" val="v4.2.3"/>
</p:tagLst>
</file>

<file path=ppt/tags/tag15.xml><?xml version="1.0" encoding="utf-8"?>
<p:tagLst xmlns:p="http://schemas.openxmlformats.org/presentationml/2006/main">
  <p:tag name="PA" val="v4.2.3"/>
</p:tagLst>
</file>

<file path=ppt/tags/tag16.xml><?xml version="1.0" encoding="utf-8"?>
<p:tagLst xmlns:p="http://schemas.openxmlformats.org/presentationml/2006/main">
  <p:tag name="PA" val="v4.2.3"/>
</p:tagLst>
</file>

<file path=ppt/tags/tag17.xml><?xml version="1.0" encoding="utf-8"?>
<p:tagLst xmlns:p="http://schemas.openxmlformats.org/presentationml/2006/main">
  <p:tag name="PA" val="v4.2.3"/>
</p:tagLst>
</file>

<file path=ppt/tags/tag18.xml><?xml version="1.0" encoding="utf-8"?>
<p:tagLst xmlns:p="http://schemas.openxmlformats.org/presentationml/2006/main">
  <p:tag name="PA" val="v4.2.3"/>
</p:tagLst>
</file>

<file path=ppt/tags/tag19.xml><?xml version="1.0" encoding="utf-8"?>
<p:tagLst xmlns:p="http://schemas.openxmlformats.org/presentationml/2006/main">
  <p:tag name="PA" val="v4.2.3"/>
</p:tagLst>
</file>

<file path=ppt/tags/tag2.xml><?xml version="1.0" encoding="utf-8"?>
<p:tagLst xmlns:p="http://schemas.openxmlformats.org/presentationml/2006/main">
  <p:tag name="PA" val="v4.2.2"/>
</p:tagLst>
</file>

<file path=ppt/tags/tag20.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Lst>
</file>

<file path=ppt/tags/tag3.xml><?xml version="1.0" encoding="utf-8"?>
<p:tagLst xmlns:p="http://schemas.openxmlformats.org/presentationml/2006/main">
  <p:tag name="PA" val="v4.2.2"/>
</p:tagLst>
</file>

<file path=ppt/tags/tag4.xml><?xml version="1.0" encoding="utf-8"?>
<p:tagLst xmlns:p="http://schemas.openxmlformats.org/presentationml/2006/main">
  <p:tag name="PA" val="v4.2.2"/>
</p:tagLst>
</file>

<file path=ppt/tags/tag5.xml><?xml version="1.0" encoding="utf-8"?>
<p:tagLst xmlns:p="http://schemas.openxmlformats.org/presentationml/2006/main">
  <p:tag name="PA" val="v4.2.2"/>
</p:tagLst>
</file>

<file path=ppt/tags/tag6.xml><?xml version="1.0" encoding="utf-8"?>
<p:tagLst xmlns:p="http://schemas.openxmlformats.org/presentationml/2006/main">
  <p:tag name="PA" val="v4.2.2"/>
</p:tagLst>
</file>

<file path=ppt/tags/tag7.xml><?xml version="1.0" encoding="utf-8"?>
<p:tagLst xmlns:p="http://schemas.openxmlformats.org/presentationml/2006/main">
  <p:tag name="PA" val="v4.2.2"/>
</p:tagLst>
</file>

<file path=ppt/tags/tag8.xml><?xml version="1.0" encoding="utf-8"?>
<p:tagLst xmlns:p="http://schemas.openxmlformats.org/presentationml/2006/main">
  <p:tag name="PA" val="v4.2.2"/>
</p:tagLst>
</file>

<file path=ppt/tags/tag9.xml><?xml version="1.0" encoding="utf-8"?>
<p:tagLst xmlns:p="http://schemas.openxmlformats.org/presentationml/2006/main">
  <p:tag name="PA" val="v4.2.3"/>
</p:tagLst>
</file>

<file path=ppt/theme/theme1.xml><?xml version="1.0" encoding="utf-8"?>
<a:theme xmlns:a="http://schemas.openxmlformats.org/drawingml/2006/main" name="第一PPT，www.1ppt.com">
  <a:themeElements>
    <a:clrScheme name="LvyhTools保存的主题色-20171125-171832">
      <a:dk1>
        <a:srgbClr val="000000"/>
      </a:dk1>
      <a:lt1>
        <a:srgbClr val="FFFFFF"/>
      </a:lt1>
      <a:dk2>
        <a:srgbClr val="778495"/>
      </a:dk2>
      <a:lt2>
        <a:srgbClr val="F0F0F0"/>
      </a:lt2>
      <a:accent1>
        <a:srgbClr val="18459C"/>
      </a:accent1>
      <a:accent2>
        <a:srgbClr val="396AB0"/>
      </a:accent2>
      <a:accent3>
        <a:srgbClr val="235F90"/>
      </a:accent3>
      <a:accent4>
        <a:srgbClr val="18459C"/>
      </a:accent4>
      <a:accent5>
        <a:srgbClr val="396AB0"/>
      </a:accent5>
      <a:accent6>
        <a:srgbClr val="235F90"/>
      </a:accent6>
      <a:hlink>
        <a:srgbClr val="4276AA"/>
      </a:hlink>
      <a:folHlink>
        <a:srgbClr val="BFBFBF"/>
      </a:folHlink>
    </a:clrScheme>
    <a:fontScheme name="qye2rwpl">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0">
          <a:noFill/>
        </a:ln>
      </a:spPr>
      <a:bodyPr rot="0" spcFirstLastPara="0" vertOverflow="overflow" horzOverflow="overflow" vert="horz" wrap="square" lIns="91440" tIns="45720" rIns="91440" bIns="45720" numCol="1" spcCol="0" rtlCol="0" fromWordArt="0" anchor="ctr" anchorCtr="0" forceAA="0" compatLnSpc="1">
        <a:normAutofit/>
      </a:bodyP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nchor="ctr" anchorCtr="0">
        <a:spAutoFit/>
      </a:bodyPr>
      <a:lstStyle>
        <a:defPPr algn="l">
          <a:defRPr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BAOTU</Template>
  <TotalTime>0</TotalTime>
  <Words>9480</Words>
  <Application>WPS 演示</Application>
  <PresentationFormat>宽屏</PresentationFormat>
  <Paragraphs>456</Paragraphs>
  <Slides>41</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41</vt:i4>
      </vt:variant>
    </vt:vector>
  </HeadingPairs>
  <TitlesOfParts>
    <vt:vector size="49" baseType="lpstr">
      <vt:lpstr>Arial</vt:lpstr>
      <vt:lpstr>宋体</vt:lpstr>
      <vt:lpstr>Wingdings</vt:lpstr>
      <vt:lpstr>Calibri</vt:lpstr>
      <vt:lpstr>微软雅黑</vt:lpstr>
      <vt:lpstr>Arial Unicode MS</vt:lpstr>
      <vt:lpstr>等线</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彩色点线多边形</dc:title>
  <dc:creator>第一PPT</dc:creator>
  <cp:keywords>www.1ppt.com</cp:keywords>
  <dc:description>www.1ppt.com</dc:description>
  <cp:lastModifiedBy>ZK</cp:lastModifiedBy>
  <cp:revision>63</cp:revision>
  <dcterms:created xsi:type="dcterms:W3CDTF">2018-03-10T07:16:00Z</dcterms:created>
  <dcterms:modified xsi:type="dcterms:W3CDTF">2020-09-08T05:14:36Z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