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1" r:id="rId7"/>
    <p:sldId id="282" r:id="rId8"/>
    <p:sldId id="324" r:id="rId9"/>
    <p:sldId id="325" r:id="rId10"/>
    <p:sldId id="326" r:id="rId11"/>
    <p:sldId id="283" r:id="rId12"/>
    <p:sldId id="284" r:id="rId13"/>
    <p:sldId id="327" r:id="rId14"/>
    <p:sldId id="285" r:id="rId15"/>
    <p:sldId id="328" r:id="rId16"/>
    <p:sldId id="286" r:id="rId17"/>
    <p:sldId id="329" r:id="rId18"/>
    <p:sldId id="287" r:id="rId19"/>
    <p:sldId id="330" r:id="rId20"/>
    <p:sldId id="331" r:id="rId21"/>
    <p:sldId id="332" r:id="rId22"/>
    <p:sldId id="288" r:id="rId23"/>
    <p:sldId id="289" r:id="rId24"/>
    <p:sldId id="290" r:id="rId25"/>
    <p:sldId id="333" r:id="rId26"/>
    <p:sldId id="334" r:id="rId27"/>
    <p:sldId id="335" r:id="rId28"/>
    <p:sldId id="336" r:id="rId29"/>
    <p:sldId id="292" r:id="rId30"/>
    <p:sldId id="293" r:id="rId31"/>
    <p:sldId id="261"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2714" autoAdjust="0"/>
  </p:normalViewPr>
  <p:slideViewPr>
    <p:cSldViewPr snapToGrid="0" showGuides="1">
      <p:cViewPr varScale="1">
        <p:scale>
          <a:sx n="48" d="100"/>
          <a:sy n="48" d="100"/>
        </p:scale>
        <p:origin x="67" y="888"/>
      </p:cViewPr>
      <p:guideLst>
        <p:guide orient="horz" pos="129"/>
        <p:guide orient="horz" pos="4190"/>
        <p:guide orient="horz" pos="561"/>
        <p:guide orient="horz" pos="4017"/>
        <p:guide orient="horz" pos="3888"/>
        <p:guide pos="231"/>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40.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5914"/>
            <a:ext cx="9475693" cy="923330"/>
          </a:xfrm>
          <a:prstGeom prst="rect">
            <a:avLst/>
          </a:prstGeom>
          <a:noFill/>
        </p:spPr>
        <p:txBody>
          <a:bodyPr wrap="square" rtlCol="0" anchor="ctr" anchorCtr="0">
            <a:spAutoFit/>
          </a:bodyPr>
          <a:lstStyle/>
          <a:p>
            <a:pPr algn="ctr"/>
            <a:r>
              <a:rPr lang="zh-CN" altLang="en-US" sz="5400" spc="600">
                <a:solidFill>
                  <a:schemeClr val="accent1"/>
                </a:solidFill>
                <a:latin typeface="汉仪大宋简" panose="02010609000101010101" pitchFamily="49" charset="-122"/>
                <a:ea typeface="汉仪大宋简" panose="02010609000101010101" pitchFamily="49" charset="-122"/>
                <a:cs typeface="+mn-ea"/>
                <a:sym typeface="+mn-lt"/>
              </a:rPr>
              <a:t>第三章 单模式数据结构</a:t>
            </a:r>
            <a:endPar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0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3.2.1</a:t>
            </a:r>
            <a:r>
              <a:rPr lang="zh-CN" altLang="en-US" sz="2400" spc="300">
                <a:solidFill>
                  <a:schemeClr val="accent1"/>
                </a:solidFill>
                <a:latin typeface="+mj-ea"/>
                <a:ea typeface="+mj-ea"/>
              </a:rPr>
              <a:t> 创建矩阵</a:t>
            </a:r>
            <a:endParaRPr lang="zh-CN" altLang="en-US" sz="2400" spc="300" dirty="0">
              <a:solidFill>
                <a:schemeClr val="accent1"/>
              </a:solidFill>
              <a:latin typeface="+mj-ea"/>
              <a:ea typeface="+mj-ea"/>
            </a:endParaRPr>
          </a:p>
        </p:txBody>
      </p:sp>
      <p:sp>
        <p:nvSpPr>
          <p:cNvPr id="9" name="文本框 8"/>
          <p:cNvSpPr txBox="1"/>
          <p:nvPr/>
        </p:nvSpPr>
        <p:spPr>
          <a:xfrm>
            <a:off x="1235242" y="1536690"/>
            <a:ext cx="9721516" cy="36933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矩阵的行和列的下标都是从</a:t>
            </a:r>
            <a:r>
              <a:rPr lang="en-US" altLang="zh-CN"/>
              <a:t>1</a:t>
            </a:r>
            <a:r>
              <a:rPr lang="zh-CN" altLang="en-US"/>
              <a:t>开始，矩阵在</a:t>
            </a:r>
            <a:r>
              <a:rPr lang="en-US" altLang="zh-CN"/>
              <a:t>R</a:t>
            </a:r>
            <a:r>
              <a:rPr lang="zh-CN" altLang="en-US"/>
              <a:t>中是按列存储的，也就是说先存储第一列，再存储第二列，以此类推。</a:t>
            </a:r>
            <a:endParaRPr lang="zh-CN" altLang="en-US"/>
          </a:p>
          <a:p>
            <a:pPr marL="285750" indent="-285750">
              <a:lnSpc>
                <a:spcPct val="150000"/>
              </a:lnSpc>
              <a:buFont typeface="Arial" panose="020B0604020202020204" pitchFamily="34" charset="0"/>
              <a:buChar char="•"/>
            </a:pPr>
            <a:r>
              <a:rPr lang="zh-CN" altLang="en-US"/>
              <a:t>创建矩阵的方法之一就是使用</a:t>
            </a:r>
            <a:r>
              <a:rPr lang="en-US" altLang="zh-CN"/>
              <a:t>matrix()</a:t>
            </a:r>
            <a:r>
              <a:rPr lang="zh-CN" altLang="en-US"/>
              <a:t>函数：</a:t>
            </a:r>
            <a:endParaRPr lang="zh-CN" altLang="en-US"/>
          </a:p>
          <a:p>
            <a:pPr marL="285750" indent="-285750">
              <a:lnSpc>
                <a:spcPct val="150000"/>
              </a:lnSpc>
              <a:buFont typeface="Arial" panose="020B0604020202020204" pitchFamily="34" charset="0"/>
              <a:buChar char="•"/>
            </a:pPr>
            <a:r>
              <a:rPr lang="en-US" altLang="zh-CN"/>
              <a:t>&gt; x &lt;- matrix(c(1,2,3,4,5,6),nrow = 2,ncol = 3)</a:t>
            </a:r>
            <a:endParaRPr lang="en-US" altLang="zh-CN"/>
          </a:p>
          <a:p>
            <a:pPr marL="285750" indent="-285750">
              <a:lnSpc>
                <a:spcPct val="150000"/>
              </a:lnSpc>
              <a:buFont typeface="Arial" panose="020B0604020202020204" pitchFamily="34" charset="0"/>
              <a:buChar char="•"/>
            </a:pPr>
            <a:r>
              <a:rPr lang="en-US" altLang="zh-CN"/>
              <a:t>&gt; x</a:t>
            </a:r>
            <a:endParaRPr lang="en-US" altLang="zh-CN"/>
          </a:p>
          <a:p>
            <a:pPr marL="285750" indent="-285750">
              <a:lnSpc>
                <a:spcPct val="150000"/>
              </a:lnSpc>
              <a:buFont typeface="Arial" panose="020B0604020202020204" pitchFamily="34" charset="0"/>
              <a:buChar char="•"/>
            </a:pPr>
            <a:r>
              <a:rPr lang="en-US" altLang="zh-CN"/>
              <a:t>     [,1] [,2] [,3]</a:t>
            </a:r>
            <a:endParaRPr lang="en-US" altLang="zh-CN"/>
          </a:p>
          <a:p>
            <a:pPr marL="285750" indent="-285750">
              <a:lnSpc>
                <a:spcPct val="150000"/>
              </a:lnSpc>
              <a:buFont typeface="Arial" panose="020B0604020202020204" pitchFamily="34" charset="0"/>
              <a:buChar char="•"/>
            </a:pPr>
            <a:r>
              <a:rPr lang="en-US" altLang="zh-CN"/>
              <a:t>[1,]    1    3    5</a:t>
            </a:r>
            <a:endParaRPr lang="en-US" altLang="zh-CN"/>
          </a:p>
          <a:p>
            <a:pPr marL="285750" indent="-285750">
              <a:lnSpc>
                <a:spcPct val="150000"/>
              </a:lnSpc>
              <a:buFont typeface="Arial" panose="020B0604020202020204" pitchFamily="34" charset="0"/>
              <a:buChar char="•"/>
            </a:pPr>
            <a:r>
              <a:rPr lang="en-US" altLang="zh-CN"/>
              <a:t>[2,]    2    4    6</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3.2.1</a:t>
            </a:r>
            <a:r>
              <a:rPr lang="zh-CN" altLang="en-US" sz="2400" spc="300">
                <a:solidFill>
                  <a:schemeClr val="accent1"/>
                </a:solidFill>
                <a:latin typeface="+mj-ea"/>
                <a:ea typeface="+mj-ea"/>
              </a:rPr>
              <a:t> 创建矩阵</a:t>
            </a:r>
            <a:endParaRPr lang="zh-CN" altLang="en-US" sz="2400" spc="300" dirty="0">
              <a:solidFill>
                <a:schemeClr val="accent1"/>
              </a:solidFill>
              <a:latin typeface="+mj-ea"/>
              <a:ea typeface="+mj-ea"/>
            </a:endParaRPr>
          </a:p>
        </p:txBody>
      </p:sp>
      <p:sp>
        <p:nvSpPr>
          <p:cNvPr id="9" name="文本框 8"/>
          <p:cNvSpPr txBox="1"/>
          <p:nvPr/>
        </p:nvSpPr>
        <p:spPr>
          <a:xfrm>
            <a:off x="1235242" y="964855"/>
            <a:ext cx="10026316" cy="5442516"/>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另外一种创建矩阵的方法是为矩阵的每一个元素赋值：先声明一个矩阵，并且给出行数和列数，然后再为矩阵的每一个元素赋值。如下例所示：</a:t>
            </a:r>
            <a:endParaRPr lang="zh-CN" altLang="en-US"/>
          </a:p>
          <a:p>
            <a:pPr marL="285750" indent="-285750">
              <a:lnSpc>
                <a:spcPct val="150000"/>
              </a:lnSpc>
              <a:buFont typeface="Arial" panose="020B0604020202020204" pitchFamily="34" charset="0"/>
              <a:buChar char="•"/>
            </a:pPr>
            <a:r>
              <a:rPr lang="en-US" altLang="zh-CN"/>
              <a:t>&gt; y &lt;- matrix(nrow = 2,ncol = 3)</a:t>
            </a:r>
            <a:endParaRPr lang="en-US" altLang="zh-CN"/>
          </a:p>
          <a:p>
            <a:pPr marL="285750" indent="-285750">
              <a:lnSpc>
                <a:spcPct val="150000"/>
              </a:lnSpc>
              <a:buFont typeface="Arial" panose="020B0604020202020204" pitchFamily="34" charset="0"/>
              <a:buChar char="•"/>
            </a:pPr>
            <a:r>
              <a:rPr lang="en-US" altLang="zh-CN"/>
              <a:t>&gt; y[1,1] &lt;-1</a:t>
            </a:r>
            <a:endParaRPr lang="en-US" altLang="zh-CN"/>
          </a:p>
          <a:p>
            <a:pPr marL="285750" indent="-285750">
              <a:lnSpc>
                <a:spcPct val="150000"/>
              </a:lnSpc>
              <a:buFont typeface="Arial" panose="020B0604020202020204" pitchFamily="34" charset="0"/>
              <a:buChar char="•"/>
            </a:pPr>
            <a:r>
              <a:rPr lang="en-US" altLang="zh-CN"/>
              <a:t>&gt; y[2,1] &lt;- 2</a:t>
            </a:r>
            <a:endParaRPr lang="en-US" altLang="zh-CN"/>
          </a:p>
          <a:p>
            <a:pPr marL="285750" indent="-285750">
              <a:lnSpc>
                <a:spcPct val="150000"/>
              </a:lnSpc>
              <a:buFont typeface="Arial" panose="020B0604020202020204" pitchFamily="34" charset="0"/>
              <a:buChar char="•"/>
            </a:pPr>
            <a:r>
              <a:rPr lang="en-US" altLang="zh-CN"/>
              <a:t>&gt; y[1,2] &lt;- 3</a:t>
            </a:r>
            <a:endParaRPr lang="en-US" altLang="zh-CN"/>
          </a:p>
          <a:p>
            <a:pPr marL="285750" indent="-285750">
              <a:lnSpc>
                <a:spcPct val="150000"/>
              </a:lnSpc>
              <a:buFont typeface="Arial" panose="020B0604020202020204" pitchFamily="34" charset="0"/>
              <a:buChar char="•"/>
            </a:pPr>
            <a:r>
              <a:rPr lang="en-US" altLang="zh-CN"/>
              <a:t>&gt; y[2,2] &lt;- 4</a:t>
            </a:r>
            <a:endParaRPr lang="en-US" altLang="zh-CN"/>
          </a:p>
          <a:p>
            <a:pPr marL="285750" indent="-285750">
              <a:lnSpc>
                <a:spcPct val="150000"/>
              </a:lnSpc>
              <a:buFont typeface="Arial" panose="020B0604020202020204" pitchFamily="34" charset="0"/>
              <a:buChar char="•"/>
            </a:pPr>
            <a:r>
              <a:rPr lang="en-US" altLang="zh-CN"/>
              <a:t>&gt; y[1,3] &lt;- 5</a:t>
            </a:r>
            <a:endParaRPr lang="en-US" altLang="zh-CN"/>
          </a:p>
          <a:p>
            <a:pPr marL="285750" indent="-285750">
              <a:lnSpc>
                <a:spcPct val="150000"/>
              </a:lnSpc>
              <a:buFont typeface="Arial" panose="020B0604020202020204" pitchFamily="34" charset="0"/>
              <a:buChar char="•"/>
            </a:pPr>
            <a:r>
              <a:rPr lang="en-US" altLang="zh-CN"/>
              <a:t>&gt; y[2,3] &lt;- 6</a:t>
            </a:r>
            <a:endParaRPr lang="en-US" altLang="zh-CN"/>
          </a:p>
          <a:p>
            <a:pPr marL="285750" indent="-285750">
              <a:lnSpc>
                <a:spcPct val="150000"/>
              </a:lnSpc>
              <a:buFont typeface="Arial" panose="020B0604020202020204" pitchFamily="34" charset="0"/>
              <a:buChar char="•"/>
            </a:pPr>
            <a:r>
              <a:rPr lang="en-US" altLang="zh-CN"/>
              <a:t>&gt; y</a:t>
            </a:r>
            <a:endParaRPr lang="en-US" altLang="zh-CN"/>
          </a:p>
          <a:p>
            <a:pPr marL="285750" indent="-285750">
              <a:lnSpc>
                <a:spcPct val="150000"/>
              </a:lnSpc>
              <a:buFont typeface="Arial" panose="020B0604020202020204" pitchFamily="34" charset="0"/>
              <a:buChar char="•"/>
            </a:pPr>
            <a:r>
              <a:rPr lang="en-US" altLang="zh-CN"/>
              <a:t>     [,1] [,2] [,3]</a:t>
            </a:r>
            <a:endParaRPr lang="en-US" altLang="zh-CN"/>
          </a:p>
          <a:p>
            <a:pPr marL="285750" indent="-285750">
              <a:lnSpc>
                <a:spcPct val="150000"/>
              </a:lnSpc>
              <a:buFont typeface="Arial" panose="020B0604020202020204" pitchFamily="34" charset="0"/>
              <a:buChar char="•"/>
            </a:pPr>
            <a:r>
              <a:rPr lang="en-US" altLang="zh-CN"/>
              <a:t>[1,]    1    3    5</a:t>
            </a:r>
            <a:endParaRPr lang="en-US" altLang="zh-CN"/>
          </a:p>
          <a:p>
            <a:pPr marL="285750" indent="-285750">
              <a:lnSpc>
                <a:spcPct val="150000"/>
              </a:lnSpc>
              <a:buFont typeface="Arial" panose="020B0604020202020204" pitchFamily="34" charset="0"/>
              <a:buChar char="•"/>
            </a:pPr>
            <a:r>
              <a:rPr lang="en-US" altLang="zh-CN"/>
              <a:t>[2,]    2    4    6</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3.2.2</a:t>
            </a:r>
            <a:r>
              <a:rPr lang="zh-CN" altLang="en-US" sz="2400" spc="300">
                <a:solidFill>
                  <a:schemeClr val="accent1"/>
                </a:solidFill>
                <a:latin typeface="+mj-ea"/>
                <a:ea typeface="+mj-ea"/>
              </a:rPr>
              <a:t>矩阵属性</a:t>
            </a:r>
            <a:endParaRPr lang="zh-CN" altLang="en-US" sz="2400" spc="300" dirty="0">
              <a:solidFill>
                <a:schemeClr val="accent1"/>
              </a:solidFill>
              <a:latin typeface="+mj-ea"/>
              <a:ea typeface="+mj-ea"/>
            </a:endParaRPr>
          </a:p>
        </p:txBody>
      </p:sp>
      <p:sp>
        <p:nvSpPr>
          <p:cNvPr id="9" name="文本框 8"/>
          <p:cNvSpPr txBox="1"/>
          <p:nvPr/>
        </p:nvSpPr>
        <p:spPr>
          <a:xfrm>
            <a:off x="1235242" y="1721356"/>
            <a:ext cx="9721516" cy="28623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1.</a:t>
            </a:r>
            <a:r>
              <a:rPr lang="zh-CN" altLang="en-US"/>
              <a:t>矩阵运算</a:t>
            </a:r>
            <a:endParaRPr lang="zh-CN" altLang="en-US"/>
          </a:p>
          <a:p>
            <a:pPr marL="285750" indent="-285750">
              <a:lnSpc>
                <a:spcPct val="150000"/>
              </a:lnSpc>
              <a:buFont typeface="Arial" panose="020B0604020202020204" pitchFamily="34" charset="0"/>
              <a:buChar char="•"/>
            </a:pPr>
            <a:r>
              <a:rPr lang="zh-CN" altLang="en-US"/>
              <a:t>矩阵</a:t>
            </a:r>
            <a:r>
              <a:rPr lang="en-US" altLang="zh-CN"/>
              <a:t>A</a:t>
            </a:r>
            <a:r>
              <a:rPr lang="zh-CN" altLang="en-US"/>
              <a:t>的转置：</a:t>
            </a:r>
            <a:r>
              <a:rPr lang="en-US" altLang="zh-CN"/>
              <a:t>t(A)</a:t>
            </a:r>
            <a:r>
              <a:rPr lang="zh-CN" altLang="en-US"/>
              <a:t>。</a:t>
            </a:r>
            <a:endParaRPr lang="zh-CN" altLang="en-US"/>
          </a:p>
          <a:p>
            <a:pPr marL="285750" indent="-285750">
              <a:lnSpc>
                <a:spcPct val="150000"/>
              </a:lnSpc>
              <a:buFont typeface="Arial" panose="020B0604020202020204" pitchFamily="34" charset="0"/>
              <a:buChar char="•"/>
            </a:pPr>
            <a:r>
              <a:rPr lang="zh-CN" altLang="en-US"/>
              <a:t>矩阵</a:t>
            </a:r>
            <a:r>
              <a:rPr lang="en-US" altLang="zh-CN"/>
              <a:t>A</a:t>
            </a:r>
            <a:r>
              <a:rPr lang="zh-CN" altLang="en-US"/>
              <a:t>的求逆：</a:t>
            </a:r>
            <a:r>
              <a:rPr lang="en-US" altLang="zh-CN"/>
              <a:t>solve(A)</a:t>
            </a:r>
            <a:r>
              <a:rPr lang="zh-CN" altLang="en-US"/>
              <a:t>。</a:t>
            </a:r>
            <a:endParaRPr lang="zh-CN" altLang="en-US"/>
          </a:p>
          <a:p>
            <a:pPr marL="285750" indent="-285750">
              <a:lnSpc>
                <a:spcPct val="150000"/>
              </a:lnSpc>
              <a:buFont typeface="Arial" panose="020B0604020202020204" pitchFamily="34" charset="0"/>
              <a:buChar char="•"/>
            </a:pPr>
            <a:r>
              <a:rPr lang="zh-CN" altLang="en-US"/>
              <a:t>矩阵</a:t>
            </a:r>
            <a:r>
              <a:rPr lang="en-US" altLang="zh-CN"/>
              <a:t>A</a:t>
            </a:r>
            <a:r>
              <a:rPr lang="zh-CN" altLang="en-US"/>
              <a:t>与矩阵</a:t>
            </a:r>
            <a:r>
              <a:rPr lang="en-US" altLang="zh-CN"/>
              <a:t>B</a:t>
            </a:r>
            <a:r>
              <a:rPr lang="zh-CN" altLang="en-US"/>
              <a:t>相乘：</a:t>
            </a:r>
            <a:r>
              <a:rPr lang="en-US" altLang="zh-CN"/>
              <a:t>A%*%B</a:t>
            </a:r>
            <a:r>
              <a:rPr lang="zh-CN" altLang="en-US"/>
              <a:t>。</a:t>
            </a:r>
            <a:r>
              <a:rPr lang="en-US" altLang="zh-CN"/>
              <a:t>A*B</a:t>
            </a:r>
            <a:r>
              <a:rPr lang="zh-CN" altLang="en-US"/>
              <a:t>是逐个元素的乘法运算，然而</a:t>
            </a:r>
            <a:r>
              <a:rPr lang="en-US" altLang="zh-CN"/>
              <a:t>A%*%B</a:t>
            </a:r>
            <a:r>
              <a:rPr lang="zh-CN" altLang="en-US"/>
              <a:t>是矩阵乘法。所有这些函数返回一个矩阵。</a:t>
            </a:r>
            <a:endParaRPr lang="zh-CN" altLang="en-US"/>
          </a:p>
          <a:p>
            <a:pPr marL="285750" indent="-285750">
              <a:lnSpc>
                <a:spcPct val="150000"/>
              </a:lnSpc>
              <a:buFont typeface="Arial" panose="020B0604020202020204" pitchFamily="34" charset="0"/>
              <a:buChar char="•"/>
            </a:pPr>
            <a:r>
              <a:rPr lang="zh-CN" altLang="en-US"/>
              <a:t>一个</a:t>
            </a:r>
            <a:r>
              <a:rPr lang="en-US" altLang="zh-CN"/>
              <a:t>n</a:t>
            </a:r>
            <a:r>
              <a:rPr lang="zh-CN" altLang="en-US"/>
              <a:t>阶对角（单位）矩阵：</a:t>
            </a:r>
            <a:r>
              <a:rPr lang="en-US" altLang="zh-CN"/>
              <a:t>diag(n)</a:t>
            </a:r>
            <a:r>
              <a:rPr lang="zh-CN" altLang="en-US"/>
              <a:t>。</a:t>
            </a: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3.2.2</a:t>
            </a:r>
            <a:r>
              <a:rPr lang="zh-CN" altLang="en-US" sz="2400" spc="300">
                <a:solidFill>
                  <a:schemeClr val="accent1"/>
                </a:solidFill>
                <a:latin typeface="+mj-ea"/>
                <a:ea typeface="+mj-ea"/>
              </a:rPr>
              <a:t>矩阵属性</a:t>
            </a:r>
            <a:endParaRPr lang="zh-CN" altLang="en-US" sz="2400" spc="300" dirty="0">
              <a:solidFill>
                <a:schemeClr val="accent1"/>
              </a:solidFill>
              <a:latin typeface="+mj-ea"/>
              <a:ea typeface="+mj-ea"/>
            </a:endParaRPr>
          </a:p>
        </p:txBody>
      </p:sp>
      <p:sp>
        <p:nvSpPr>
          <p:cNvPr id="9" name="文本框 8"/>
          <p:cNvSpPr txBox="1"/>
          <p:nvPr/>
        </p:nvSpPr>
        <p:spPr>
          <a:xfrm>
            <a:off x="1363579" y="1118836"/>
            <a:ext cx="9721516" cy="535531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t>
            </a:r>
            <a:r>
              <a:rPr lang="zh-CN" altLang="en-US"/>
              <a:t>给矩阵的行和列赋名字</a:t>
            </a:r>
            <a:endParaRPr lang="zh-CN" altLang="en-US"/>
          </a:p>
          <a:p>
            <a:pPr marL="285750" indent="-285750">
              <a:lnSpc>
                <a:spcPct val="150000"/>
              </a:lnSpc>
              <a:buFont typeface="Arial" panose="020B0604020202020204" pitchFamily="34" charset="0"/>
              <a:buChar char="•"/>
            </a:pPr>
            <a:r>
              <a:rPr lang="zh-CN" altLang="en-US"/>
              <a:t>在</a:t>
            </a:r>
            <a:r>
              <a:rPr lang="en-US" altLang="zh-CN"/>
              <a:t>R</a:t>
            </a:r>
            <a:r>
              <a:rPr lang="zh-CN" altLang="en-US"/>
              <a:t>中我们可以把名称赋值给一个矩阵的行和列，这可以增强矩阵的可读性。每个矩阵都有一个</a:t>
            </a:r>
            <a:r>
              <a:rPr lang="en-US" altLang="zh-CN"/>
              <a:t>rownames</a:t>
            </a:r>
            <a:r>
              <a:rPr lang="zh-CN" altLang="en-US"/>
              <a:t>属性和一个</a:t>
            </a:r>
            <a:r>
              <a:rPr lang="en-US" altLang="zh-CN"/>
              <a:t>colnames</a:t>
            </a:r>
            <a:r>
              <a:rPr lang="zh-CN" altLang="en-US"/>
              <a:t>属性。把字符串向量赋值给矩阵的相应属性的语法：</a:t>
            </a:r>
            <a:endParaRPr lang="zh-CN" altLang="en-US"/>
          </a:p>
          <a:p>
            <a:pPr marL="285750" indent="-285750">
              <a:lnSpc>
                <a:spcPct val="150000"/>
              </a:lnSpc>
              <a:buFont typeface="Arial" panose="020B0604020202020204" pitchFamily="34" charset="0"/>
              <a:buChar char="•"/>
            </a:pPr>
            <a:r>
              <a:rPr lang="en-US" altLang="zh-CN"/>
              <a:t>&gt; rownames(mat) &lt;- c(“rowname”,“rowname”,...“rowname”)</a:t>
            </a:r>
            <a:endParaRPr lang="en-US" altLang="zh-CN"/>
          </a:p>
          <a:p>
            <a:pPr marL="285750" indent="-285750">
              <a:lnSpc>
                <a:spcPct val="150000"/>
              </a:lnSpc>
              <a:buFont typeface="Arial" panose="020B0604020202020204" pitchFamily="34" charset="0"/>
              <a:buChar char="•"/>
            </a:pPr>
            <a:r>
              <a:rPr lang="en-US" altLang="zh-CN"/>
              <a:t>&gt; colnames(mat) &lt;- c(“colname”,“colname”,...“colname”)</a:t>
            </a:r>
            <a:endParaRPr lang="en-US" altLang="zh-CN"/>
          </a:p>
          <a:p>
            <a:pPr marL="285750" indent="-285750">
              <a:lnSpc>
                <a:spcPct val="150000"/>
              </a:lnSpc>
              <a:buFont typeface="Arial" panose="020B0604020202020204" pitchFamily="34" charset="0"/>
              <a:buChar char="•"/>
            </a:pPr>
            <a:r>
              <a:rPr lang="zh-CN" altLang="en-US"/>
              <a:t>给矩阵</a:t>
            </a:r>
            <a:r>
              <a:rPr lang="en-US" altLang="zh-CN"/>
              <a:t>x</a:t>
            </a:r>
            <a:r>
              <a:rPr lang="zh-CN" altLang="en-US"/>
              <a:t>的行和列赋名字，如下所示：</a:t>
            </a:r>
            <a:endParaRPr lang="zh-CN" altLang="en-US"/>
          </a:p>
          <a:p>
            <a:pPr marL="285750" indent="-285750">
              <a:lnSpc>
                <a:spcPct val="150000"/>
              </a:lnSpc>
              <a:buFont typeface="Arial" panose="020B0604020202020204" pitchFamily="34" charset="0"/>
              <a:buChar char="•"/>
            </a:pPr>
            <a:r>
              <a:rPr lang="en-US" altLang="zh-CN"/>
              <a:t>&gt; colnames(x) &lt;- c("num","name","score")</a:t>
            </a:r>
            <a:endParaRPr lang="en-US" altLang="zh-CN"/>
          </a:p>
          <a:p>
            <a:pPr marL="285750" indent="-285750">
              <a:lnSpc>
                <a:spcPct val="150000"/>
              </a:lnSpc>
              <a:buFont typeface="Arial" panose="020B0604020202020204" pitchFamily="34" charset="0"/>
              <a:buChar char="•"/>
            </a:pPr>
            <a:r>
              <a:rPr lang="en-US" altLang="zh-CN"/>
              <a:t>&gt; rownames(x) &lt;- c("zhangsan","lisi")</a:t>
            </a:r>
            <a:endParaRPr lang="en-US" altLang="zh-CN"/>
          </a:p>
          <a:p>
            <a:pPr marL="285750" indent="-285750">
              <a:lnSpc>
                <a:spcPct val="150000"/>
              </a:lnSpc>
              <a:buFont typeface="Arial" panose="020B0604020202020204" pitchFamily="34" charset="0"/>
              <a:buChar char="•"/>
            </a:pPr>
            <a:r>
              <a:rPr lang="en-US" altLang="zh-CN"/>
              <a:t>&gt; x</a:t>
            </a:r>
            <a:endParaRPr lang="en-US" altLang="zh-CN"/>
          </a:p>
          <a:p>
            <a:pPr marL="285750" indent="-285750">
              <a:lnSpc>
                <a:spcPct val="150000"/>
              </a:lnSpc>
              <a:buFont typeface="Arial" panose="020B0604020202020204" pitchFamily="34" charset="0"/>
              <a:buChar char="•"/>
            </a:pPr>
            <a:r>
              <a:rPr lang="en-US" altLang="zh-CN"/>
              <a:t>         num name score</a:t>
            </a:r>
            <a:endParaRPr lang="en-US" altLang="zh-CN"/>
          </a:p>
          <a:p>
            <a:pPr marL="285750" indent="-285750">
              <a:lnSpc>
                <a:spcPct val="150000"/>
              </a:lnSpc>
              <a:buFont typeface="Arial" panose="020B0604020202020204" pitchFamily="34" charset="0"/>
              <a:buChar char="•"/>
            </a:pPr>
            <a:r>
              <a:rPr lang="en-US" altLang="zh-CN"/>
              <a:t>zhangsan   1    3     5</a:t>
            </a:r>
            <a:endParaRPr lang="en-US" altLang="zh-CN"/>
          </a:p>
          <a:p>
            <a:pPr marL="285750" indent="-285750">
              <a:lnSpc>
                <a:spcPct val="150000"/>
              </a:lnSpc>
              <a:buFont typeface="Arial" panose="020B0604020202020204" pitchFamily="34" charset="0"/>
              <a:buChar char="•"/>
            </a:pPr>
            <a:r>
              <a:rPr lang="en-US" altLang="zh-CN"/>
              <a:t>lisi       2    4     6</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3.2.3</a:t>
            </a:r>
            <a:r>
              <a:rPr lang="zh-CN" altLang="en-US" sz="2400" spc="300">
                <a:solidFill>
                  <a:schemeClr val="accent1"/>
                </a:solidFill>
                <a:latin typeface="+mj-ea"/>
                <a:ea typeface="+mj-ea"/>
              </a:rPr>
              <a:t>索引矩阵</a:t>
            </a:r>
            <a:endParaRPr lang="zh-CN" altLang="en-US" sz="2400" spc="300" dirty="0">
              <a:solidFill>
                <a:schemeClr val="accent1"/>
              </a:solidFill>
              <a:latin typeface="+mj-ea"/>
              <a:ea typeface="+mj-ea"/>
            </a:endParaRPr>
          </a:p>
        </p:txBody>
      </p:sp>
      <p:sp>
        <p:nvSpPr>
          <p:cNvPr id="9" name="文本框 8"/>
          <p:cNvSpPr txBox="1"/>
          <p:nvPr/>
        </p:nvSpPr>
        <p:spPr>
          <a:xfrm>
            <a:off x="1235242" y="962932"/>
            <a:ext cx="9721516" cy="544443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索引向量的运算方法也同样适用于矩阵。例如：</a:t>
            </a:r>
            <a:endParaRPr lang="zh-CN" altLang="en-US"/>
          </a:p>
          <a:p>
            <a:pPr marL="285750" indent="-285750">
              <a:lnSpc>
                <a:spcPct val="150000"/>
              </a:lnSpc>
              <a:buFont typeface="Arial" panose="020B0604020202020204" pitchFamily="34" charset="0"/>
              <a:buChar char="•"/>
            </a:pPr>
            <a:r>
              <a:rPr lang="en-US" altLang="zh-CN"/>
              <a:t>&gt; y</a:t>
            </a:r>
            <a:endParaRPr lang="en-US" altLang="zh-CN"/>
          </a:p>
          <a:p>
            <a:pPr marL="285750" indent="-285750">
              <a:lnSpc>
                <a:spcPct val="150000"/>
              </a:lnSpc>
              <a:buFont typeface="Arial" panose="020B0604020202020204" pitchFamily="34" charset="0"/>
              <a:buChar char="•"/>
            </a:pPr>
            <a:r>
              <a:rPr lang="en-US" altLang="zh-CN"/>
              <a:t>     [,1] [,2] [,3]</a:t>
            </a:r>
            <a:endParaRPr lang="en-US" altLang="zh-CN"/>
          </a:p>
          <a:p>
            <a:pPr marL="285750" indent="-285750">
              <a:lnSpc>
                <a:spcPct val="150000"/>
              </a:lnSpc>
              <a:buFont typeface="Arial" panose="020B0604020202020204" pitchFamily="34" charset="0"/>
              <a:buChar char="•"/>
            </a:pPr>
            <a:r>
              <a:rPr lang="en-US" altLang="zh-CN"/>
              <a:t>[1,]    1    3    5</a:t>
            </a:r>
            <a:endParaRPr lang="en-US" altLang="zh-CN"/>
          </a:p>
          <a:p>
            <a:pPr marL="285750" indent="-285750">
              <a:lnSpc>
                <a:spcPct val="150000"/>
              </a:lnSpc>
              <a:buFont typeface="Arial" panose="020B0604020202020204" pitchFamily="34" charset="0"/>
              <a:buChar char="•"/>
            </a:pPr>
            <a:r>
              <a:rPr lang="en-US" altLang="zh-CN"/>
              <a:t>[2,]    2    4    6</a:t>
            </a:r>
            <a:endParaRPr lang="en-US" altLang="zh-CN"/>
          </a:p>
          <a:p>
            <a:pPr marL="285750" indent="-285750">
              <a:lnSpc>
                <a:spcPct val="150000"/>
              </a:lnSpc>
              <a:buFont typeface="Arial" panose="020B0604020202020204" pitchFamily="34" charset="0"/>
              <a:buChar char="•"/>
            </a:pPr>
            <a:r>
              <a:rPr lang="en-US" altLang="zh-CN"/>
              <a:t>&gt; y[,2:3]</a:t>
            </a:r>
            <a:endParaRPr lang="en-US" altLang="zh-CN"/>
          </a:p>
          <a:p>
            <a:pPr marL="285750" indent="-285750">
              <a:lnSpc>
                <a:spcPct val="150000"/>
              </a:lnSpc>
              <a:buFont typeface="Arial" panose="020B0604020202020204" pitchFamily="34" charset="0"/>
              <a:buChar char="•"/>
            </a:pPr>
            <a:r>
              <a:rPr lang="en-US" altLang="zh-CN"/>
              <a:t>     [,1] [,2]</a:t>
            </a:r>
            <a:endParaRPr lang="en-US" altLang="zh-CN"/>
          </a:p>
          <a:p>
            <a:pPr marL="285750" indent="-285750">
              <a:lnSpc>
                <a:spcPct val="150000"/>
              </a:lnSpc>
              <a:buFont typeface="Arial" panose="020B0604020202020204" pitchFamily="34" charset="0"/>
              <a:buChar char="•"/>
            </a:pPr>
            <a:r>
              <a:rPr lang="en-US" altLang="zh-CN"/>
              <a:t>[1,]    3    5</a:t>
            </a:r>
            <a:endParaRPr lang="en-US" altLang="zh-CN"/>
          </a:p>
          <a:p>
            <a:pPr marL="285750" indent="-285750">
              <a:lnSpc>
                <a:spcPct val="150000"/>
              </a:lnSpc>
              <a:buFont typeface="Arial" panose="020B0604020202020204" pitchFamily="34" charset="0"/>
              <a:buChar char="•"/>
            </a:pPr>
            <a:r>
              <a:rPr lang="en-US" altLang="zh-CN"/>
              <a:t>[2,]    4    6</a:t>
            </a:r>
            <a:endParaRPr lang="en-US" altLang="zh-CN"/>
          </a:p>
          <a:p>
            <a:pPr marL="285750" indent="-285750">
              <a:lnSpc>
                <a:spcPct val="150000"/>
              </a:lnSpc>
              <a:buFont typeface="Arial" panose="020B0604020202020204" pitchFamily="34" charset="0"/>
              <a:buChar char="•"/>
            </a:pPr>
            <a:r>
              <a:rPr lang="zh-CN" altLang="en-US"/>
              <a:t>这里提取了矩阵</a:t>
            </a:r>
            <a:r>
              <a:rPr lang="en-US" altLang="zh-CN"/>
              <a:t>y</a:t>
            </a:r>
            <a:r>
              <a:rPr lang="zh-CN" altLang="en-US"/>
              <a:t>中第</a:t>
            </a:r>
            <a:r>
              <a:rPr lang="en-US" altLang="zh-CN"/>
              <a:t>2</a:t>
            </a:r>
            <a:r>
              <a:rPr lang="zh-CN" altLang="en-US"/>
              <a:t>、</a:t>
            </a:r>
            <a:r>
              <a:rPr lang="en-US" altLang="zh-CN"/>
              <a:t>3</a:t>
            </a:r>
            <a:r>
              <a:rPr lang="zh-CN" altLang="en-US"/>
              <a:t>列的所有元素组成了一个子矩阵。</a:t>
            </a:r>
            <a:endParaRPr lang="zh-CN" altLang="en-US"/>
          </a:p>
          <a:p>
            <a:pPr marL="285750" indent="-285750">
              <a:lnSpc>
                <a:spcPct val="150000"/>
              </a:lnSpc>
              <a:buFont typeface="Arial" panose="020B0604020202020204" pitchFamily="34" charset="0"/>
              <a:buChar char="•"/>
            </a:pPr>
            <a:r>
              <a:rPr lang="en-US" altLang="zh-CN"/>
              <a:t>&gt; y[1,]</a:t>
            </a:r>
            <a:endParaRPr lang="en-US" altLang="zh-CN"/>
          </a:p>
          <a:p>
            <a:pPr marL="285750" indent="-285750">
              <a:lnSpc>
                <a:spcPct val="150000"/>
              </a:lnSpc>
              <a:buFont typeface="Arial" panose="020B0604020202020204" pitchFamily="34" charset="0"/>
              <a:buChar char="•"/>
            </a:pPr>
            <a:r>
              <a:rPr lang="en-US" altLang="zh-CN"/>
              <a:t>[1] 1 3 5</a:t>
            </a:r>
            <a:endParaRPr lang="en-US" altLang="zh-CN"/>
          </a:p>
          <a:p>
            <a:pPr marL="285750" indent="-285750">
              <a:lnSpc>
                <a:spcPct val="150000"/>
              </a:lnSpc>
              <a:buFont typeface="Arial" panose="020B0604020202020204" pitchFamily="34" charset="0"/>
              <a:buChar char="•"/>
            </a:pPr>
            <a:r>
              <a:rPr lang="zh-CN" altLang="en-US"/>
              <a:t>上面的例子提取了矩阵</a:t>
            </a:r>
            <a:r>
              <a:rPr lang="en-US" altLang="zh-CN"/>
              <a:t>y</a:t>
            </a:r>
            <a:r>
              <a:rPr lang="zh-CN" altLang="en-US"/>
              <a:t>的一行。</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数组</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3.3.1</a:t>
            </a:r>
            <a:r>
              <a:rPr lang="zh-CN" altLang="en-US" sz="2400" spc="300">
                <a:solidFill>
                  <a:schemeClr val="accent1"/>
                </a:solidFill>
                <a:latin typeface="+mj-ea"/>
                <a:ea typeface="+mj-ea"/>
              </a:rPr>
              <a:t> 创建数组</a:t>
            </a:r>
            <a:endParaRPr lang="zh-CN" altLang="en-US" sz="2400" spc="300" dirty="0">
              <a:solidFill>
                <a:schemeClr val="accent1"/>
              </a:solidFill>
              <a:latin typeface="+mj-ea"/>
              <a:ea typeface="+mj-ea"/>
            </a:endParaRPr>
          </a:p>
        </p:txBody>
      </p:sp>
      <p:sp>
        <p:nvSpPr>
          <p:cNvPr id="9" name="文本框 8"/>
          <p:cNvSpPr txBox="1"/>
          <p:nvPr/>
        </p:nvSpPr>
        <p:spPr>
          <a:xfrm>
            <a:off x="1235242" y="1166842"/>
            <a:ext cx="9721516" cy="452431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1.</a:t>
            </a:r>
            <a:r>
              <a:rPr lang="zh-CN" altLang="en-US"/>
              <a:t>设置</a:t>
            </a:r>
            <a:r>
              <a:rPr lang="en-US" altLang="zh-CN"/>
              <a:t>dim</a:t>
            </a:r>
            <a:r>
              <a:rPr lang="zh-CN" altLang="en-US"/>
              <a:t>属性生成数组</a:t>
            </a:r>
            <a:endParaRPr lang="zh-CN" altLang="en-US"/>
          </a:p>
          <a:p>
            <a:pPr marL="285750" indent="-285750">
              <a:lnSpc>
                <a:spcPct val="150000"/>
              </a:lnSpc>
              <a:buFont typeface="Arial" panose="020B0604020202020204" pitchFamily="34" charset="0"/>
              <a:buChar char="•"/>
            </a:pPr>
            <a:r>
              <a:rPr lang="zh-CN" altLang="en-US"/>
              <a:t>将向量转换成一个</a:t>
            </a:r>
            <a:r>
              <a:rPr lang="en-US" altLang="zh-CN"/>
              <a:t>n</a:t>
            </a:r>
            <a:r>
              <a:rPr lang="zh-CN" altLang="en-US"/>
              <a:t>维数组，方法是用</a:t>
            </a:r>
            <a:r>
              <a:rPr lang="en-US" altLang="zh-CN"/>
              <a:t>dim</a:t>
            </a:r>
            <a:r>
              <a:rPr lang="zh-CN" altLang="en-US"/>
              <a:t>函数将相应的维度属性赋给该向量。具体来说，就是把这个向量的</a:t>
            </a:r>
            <a:r>
              <a:rPr lang="en-US" altLang="zh-CN"/>
              <a:t>dim</a:t>
            </a:r>
            <a:r>
              <a:rPr lang="zh-CN" altLang="en-US"/>
              <a:t>属性设置为</a:t>
            </a:r>
            <a:r>
              <a:rPr lang="en-US" altLang="zh-CN"/>
              <a:t>n</a:t>
            </a:r>
            <a:r>
              <a:rPr lang="zh-CN" altLang="en-US"/>
              <a:t>。</a:t>
            </a:r>
            <a:r>
              <a:rPr lang="en-US" altLang="zh-CN"/>
              <a:t>R</a:t>
            </a:r>
            <a:r>
              <a:rPr lang="zh-CN" altLang="en-US"/>
              <a:t>会将该向量中的元素重新排列到</a:t>
            </a:r>
            <a:r>
              <a:rPr lang="en-US" altLang="zh-CN"/>
              <a:t>n</a:t>
            </a:r>
            <a:r>
              <a:rPr lang="zh-CN" altLang="en-US"/>
              <a:t>维。每一个维度上可以包含的行数。例如，可以将向量</a:t>
            </a:r>
            <a:r>
              <a:rPr lang="en-US" altLang="zh-CN"/>
              <a:t>m</a:t>
            </a:r>
            <a:r>
              <a:rPr lang="zh-CN" altLang="en-US"/>
              <a:t>重新组织成一个数组。</a:t>
            </a:r>
            <a:endParaRPr lang="en-US" altLang="zh-CN"/>
          </a:p>
          <a:p>
            <a:pPr marL="285750" indent="-285750">
              <a:lnSpc>
                <a:spcPct val="150000"/>
              </a:lnSpc>
              <a:buFont typeface="Arial" panose="020B0604020202020204" pitchFamily="34" charset="0"/>
              <a:buChar char="•"/>
            </a:pPr>
            <a:r>
              <a:rPr lang="pt-BR" altLang="zh-CN"/>
              <a:t>&gt; m &lt;- c(1:20)</a:t>
            </a:r>
            <a:endParaRPr lang="pt-BR" altLang="zh-CN"/>
          </a:p>
          <a:p>
            <a:pPr marL="285750" indent="-285750">
              <a:lnSpc>
                <a:spcPct val="150000"/>
              </a:lnSpc>
              <a:buFont typeface="Arial" panose="020B0604020202020204" pitchFamily="34" charset="0"/>
              <a:buChar char="•"/>
            </a:pPr>
            <a:r>
              <a:rPr lang="pt-BR" altLang="zh-CN"/>
              <a:t>&gt; m</a:t>
            </a:r>
            <a:endParaRPr lang="pt-BR" altLang="zh-CN"/>
          </a:p>
          <a:p>
            <a:pPr marL="285750" indent="-285750">
              <a:lnSpc>
                <a:spcPct val="150000"/>
              </a:lnSpc>
              <a:buFont typeface="Arial" panose="020B0604020202020204" pitchFamily="34" charset="0"/>
              <a:buChar char="•"/>
            </a:pPr>
            <a:r>
              <a:rPr lang="pt-BR" altLang="zh-CN"/>
              <a:t> [1]  1  2  3  4  5  6  7  8  9 10 11 12 13 14 15 16 17 18</a:t>
            </a:r>
            <a:endParaRPr lang="pt-BR" altLang="zh-CN"/>
          </a:p>
          <a:p>
            <a:pPr marL="285750" indent="-285750">
              <a:lnSpc>
                <a:spcPct val="150000"/>
              </a:lnSpc>
              <a:buFont typeface="Arial" panose="020B0604020202020204" pitchFamily="34" charset="0"/>
              <a:buChar char="•"/>
            </a:pPr>
            <a:r>
              <a:rPr lang="pt-BR" altLang="zh-CN"/>
              <a:t>[19] 19 20</a:t>
            </a:r>
            <a:endParaRPr lang="pt-BR" altLang="zh-CN"/>
          </a:p>
          <a:p>
            <a:pPr marL="285750" indent="-285750">
              <a:lnSpc>
                <a:spcPct val="150000"/>
              </a:lnSpc>
              <a:buFont typeface="Arial" panose="020B0604020202020204" pitchFamily="34" charset="0"/>
              <a:buChar char="•"/>
            </a:pPr>
            <a:r>
              <a:rPr lang="pt-BR" altLang="zh-CN"/>
              <a:t>&gt; dim(m) &lt;- c(2,2,5)</a:t>
            </a:r>
            <a:endParaRPr lang="pt-BR" altLang="zh-CN"/>
          </a:p>
          <a:p>
            <a:pPr marL="285750" indent="-285750">
              <a:lnSpc>
                <a:spcPct val="150000"/>
              </a:lnSpc>
              <a:buFont typeface="Arial" panose="020B0604020202020204" pitchFamily="34" charset="0"/>
              <a:buChar char="•"/>
            </a:pP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3.3.1</a:t>
            </a:r>
            <a:r>
              <a:rPr lang="zh-CN" altLang="en-US" sz="2400" spc="300">
                <a:solidFill>
                  <a:schemeClr val="accent1"/>
                </a:solidFill>
                <a:latin typeface="+mj-ea"/>
                <a:ea typeface="+mj-ea"/>
              </a:rPr>
              <a:t> 创建数组</a:t>
            </a:r>
            <a:endParaRPr lang="zh-CN" altLang="en-US" sz="2400" spc="300" dirty="0">
              <a:solidFill>
                <a:schemeClr val="accent1"/>
              </a:solidFill>
              <a:latin typeface="+mj-ea"/>
              <a:ea typeface="+mj-ea"/>
            </a:endParaRPr>
          </a:p>
        </p:txBody>
      </p:sp>
      <p:sp>
        <p:nvSpPr>
          <p:cNvPr id="9" name="文本框 8"/>
          <p:cNvSpPr txBox="1"/>
          <p:nvPr/>
        </p:nvSpPr>
        <p:spPr>
          <a:xfrm>
            <a:off x="1235242" y="1997838"/>
            <a:ext cx="9721516" cy="28623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2.array()</a:t>
            </a:r>
            <a:r>
              <a:rPr lang="zh-CN" altLang="en-US"/>
              <a:t>函数生成数组</a:t>
            </a:r>
            <a:endParaRPr lang="zh-CN" altLang="en-US"/>
          </a:p>
          <a:p>
            <a:pPr marL="285750" indent="-285750">
              <a:lnSpc>
                <a:spcPct val="150000"/>
              </a:lnSpc>
              <a:buFont typeface="Arial" panose="020B0604020202020204" pitchFamily="34" charset="0"/>
              <a:buChar char="•"/>
            </a:pPr>
            <a:r>
              <a:rPr lang="en-US" altLang="zh-CN"/>
              <a:t>array()</a:t>
            </a:r>
            <a:r>
              <a:rPr lang="zh-CN" altLang="en-US"/>
              <a:t>函数用来生成一个</a:t>
            </a:r>
            <a:r>
              <a:rPr lang="en-US" altLang="zh-CN"/>
              <a:t>n</a:t>
            </a:r>
            <a:r>
              <a:rPr lang="zh-CN" altLang="en-US"/>
              <a:t>维数组。比如说，可以利用</a:t>
            </a:r>
            <a:r>
              <a:rPr lang="en-US" altLang="zh-CN"/>
              <a:t>array</a:t>
            </a:r>
            <a:r>
              <a:rPr lang="zh-CN" altLang="en-US"/>
              <a:t>函数将数值排列到一个三维立方体空间中，或者一个四维、五维或</a:t>
            </a:r>
            <a:r>
              <a:rPr lang="en-US" altLang="zh-CN"/>
              <a:t>n</a:t>
            </a:r>
            <a:r>
              <a:rPr lang="zh-CN" altLang="en-US"/>
              <a:t>维的超立方体空间中。在</a:t>
            </a:r>
            <a:r>
              <a:rPr lang="en-US" altLang="zh-CN"/>
              <a:t>R</a:t>
            </a:r>
            <a:r>
              <a:rPr lang="zh-CN" altLang="en-US"/>
              <a:t>语言中，数组使用</a:t>
            </a:r>
            <a:r>
              <a:rPr lang="en-US" altLang="zh-CN"/>
              <a:t>array()</a:t>
            </a:r>
            <a:r>
              <a:rPr lang="zh-CN" altLang="en-US"/>
              <a:t>函数创建。</a:t>
            </a:r>
            <a:r>
              <a:rPr lang="en-US" altLang="zh-CN"/>
              <a:t>array()</a:t>
            </a:r>
            <a:r>
              <a:rPr lang="zh-CN" altLang="en-US"/>
              <a:t>函数的语法格式如下所示：</a:t>
            </a:r>
            <a:endParaRPr lang="zh-CN" altLang="en-US"/>
          </a:p>
          <a:p>
            <a:pPr marL="285750" indent="-285750">
              <a:lnSpc>
                <a:spcPct val="150000"/>
              </a:lnSpc>
              <a:buFont typeface="Arial" panose="020B0604020202020204" pitchFamily="34" charset="0"/>
              <a:buChar char="•"/>
            </a:pPr>
            <a:r>
              <a:rPr lang="en-US" altLang="zh-CN"/>
              <a:t>array( data = NA, dim = length(data), dimnames = NULL)</a:t>
            </a:r>
            <a:endParaRPr lang="en-US" altLang="zh-CN"/>
          </a:p>
          <a:p>
            <a:pPr marL="285750" indent="-285750">
              <a:lnSpc>
                <a:spcPct val="150000"/>
              </a:lnSpc>
              <a:buFont typeface="Arial" panose="020B0604020202020204" pitchFamily="34" charset="0"/>
              <a:buChar char="•"/>
            </a:pP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3.3.1</a:t>
            </a:r>
            <a:r>
              <a:rPr lang="zh-CN" altLang="en-US" sz="2400" spc="300">
                <a:solidFill>
                  <a:schemeClr val="accent1"/>
                </a:solidFill>
                <a:latin typeface="+mj-ea"/>
                <a:ea typeface="+mj-ea"/>
              </a:rPr>
              <a:t> 创建数组</a:t>
            </a:r>
            <a:endParaRPr lang="zh-CN" altLang="en-US" sz="2400" spc="300" dirty="0">
              <a:solidFill>
                <a:schemeClr val="accent1"/>
              </a:solidFill>
              <a:latin typeface="+mj-ea"/>
              <a:ea typeface="+mj-ea"/>
            </a:endParaRPr>
          </a:p>
        </p:txBody>
      </p:sp>
      <p:sp>
        <p:nvSpPr>
          <p:cNvPr id="9" name="文本框 8"/>
          <p:cNvSpPr txBox="1"/>
          <p:nvPr/>
        </p:nvSpPr>
        <p:spPr>
          <a:xfrm>
            <a:off x="1235242" y="1721356"/>
            <a:ext cx="9721516" cy="28623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2.array()</a:t>
            </a:r>
            <a:r>
              <a:rPr lang="zh-CN" altLang="en-US"/>
              <a:t>函数生成数组</a:t>
            </a:r>
            <a:endParaRPr lang="zh-CN" altLang="en-US"/>
          </a:p>
          <a:p>
            <a:pPr marL="285750" indent="-285750">
              <a:lnSpc>
                <a:spcPct val="150000"/>
              </a:lnSpc>
              <a:buFont typeface="Arial" panose="020B0604020202020204" pitchFamily="34" charset="0"/>
              <a:buChar char="•"/>
            </a:pPr>
            <a:r>
              <a:rPr lang="en-US" altLang="zh-CN"/>
              <a:t>array()</a:t>
            </a:r>
            <a:r>
              <a:rPr lang="zh-CN" altLang="en-US"/>
              <a:t>函数用来生成一个</a:t>
            </a:r>
            <a:r>
              <a:rPr lang="en-US" altLang="zh-CN"/>
              <a:t>n</a:t>
            </a:r>
            <a:r>
              <a:rPr lang="zh-CN" altLang="en-US"/>
              <a:t>维数组。比如说，可以利用</a:t>
            </a:r>
            <a:r>
              <a:rPr lang="en-US" altLang="zh-CN"/>
              <a:t>array</a:t>
            </a:r>
            <a:r>
              <a:rPr lang="zh-CN" altLang="en-US"/>
              <a:t>函数将数值排列到一个三维立方体空间中，或者一个四维、五维或</a:t>
            </a:r>
            <a:r>
              <a:rPr lang="en-US" altLang="zh-CN"/>
              <a:t>n</a:t>
            </a:r>
            <a:r>
              <a:rPr lang="zh-CN" altLang="en-US"/>
              <a:t>维的超立方体空间中。在</a:t>
            </a:r>
            <a:r>
              <a:rPr lang="en-US" altLang="zh-CN"/>
              <a:t>R</a:t>
            </a:r>
            <a:r>
              <a:rPr lang="zh-CN" altLang="en-US"/>
              <a:t>语言中，数组使用</a:t>
            </a:r>
            <a:r>
              <a:rPr lang="en-US" altLang="zh-CN"/>
              <a:t>array()</a:t>
            </a:r>
            <a:r>
              <a:rPr lang="zh-CN" altLang="en-US"/>
              <a:t>函数创建。</a:t>
            </a:r>
            <a:r>
              <a:rPr lang="en-US" altLang="zh-CN"/>
              <a:t>array()</a:t>
            </a:r>
            <a:r>
              <a:rPr lang="zh-CN" altLang="en-US"/>
              <a:t>函数的语法格式如下所示：</a:t>
            </a:r>
            <a:endParaRPr lang="zh-CN" altLang="en-US"/>
          </a:p>
          <a:p>
            <a:pPr marL="285750" indent="-285750">
              <a:lnSpc>
                <a:spcPct val="150000"/>
              </a:lnSpc>
              <a:buFont typeface="Arial" panose="020B0604020202020204" pitchFamily="34" charset="0"/>
              <a:buChar char="•"/>
            </a:pPr>
            <a:r>
              <a:rPr lang="en-US" altLang="zh-CN"/>
              <a:t>array( data = NA, dim = length(data), dimnames = NULL)</a:t>
            </a:r>
            <a:endParaRPr lang="en-US" altLang="zh-CN"/>
          </a:p>
          <a:p>
            <a:pPr marL="285750" indent="-285750">
              <a:lnSpc>
                <a:spcPct val="150000"/>
              </a:lnSpc>
              <a:buFont typeface="Arial" panose="020B0604020202020204" pitchFamily="34" charset="0"/>
              <a:buChar char="•"/>
            </a:pP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3.3.1</a:t>
            </a:r>
            <a:r>
              <a:rPr lang="zh-CN" altLang="en-US" sz="2400" spc="300">
                <a:solidFill>
                  <a:schemeClr val="accent1"/>
                </a:solidFill>
                <a:latin typeface="+mj-ea"/>
                <a:ea typeface="+mj-ea"/>
              </a:rPr>
              <a:t> 创建数组</a:t>
            </a:r>
            <a:endParaRPr lang="zh-CN" altLang="en-US" sz="2400" spc="300" dirty="0">
              <a:solidFill>
                <a:schemeClr val="accent1"/>
              </a:solidFill>
              <a:latin typeface="+mj-ea"/>
              <a:ea typeface="+mj-ea"/>
            </a:endParaRPr>
          </a:p>
        </p:txBody>
      </p:sp>
      <p:sp>
        <p:nvSpPr>
          <p:cNvPr id="9" name="文本框 8"/>
          <p:cNvSpPr txBox="1"/>
          <p:nvPr/>
        </p:nvSpPr>
        <p:spPr>
          <a:xfrm>
            <a:off x="1235242" y="1374591"/>
            <a:ext cx="9721516" cy="41088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其中，</a:t>
            </a:r>
            <a:endParaRPr lang="zh-CN" altLang="en-US"/>
          </a:p>
          <a:p>
            <a:pPr marL="285750" indent="-285750">
              <a:lnSpc>
                <a:spcPct val="150000"/>
              </a:lnSpc>
              <a:buFont typeface="Arial" panose="020B0604020202020204" pitchFamily="34" charset="0"/>
              <a:buChar char="•"/>
            </a:pPr>
            <a:r>
              <a:rPr lang="en-US" altLang="zh-CN"/>
              <a:t>data</a:t>
            </a:r>
            <a:r>
              <a:rPr lang="zh-CN" altLang="en-US"/>
              <a:t>为创建数组的元素；</a:t>
            </a:r>
            <a:endParaRPr lang="zh-CN" altLang="en-US"/>
          </a:p>
          <a:p>
            <a:pPr marL="285750" indent="-285750">
              <a:lnSpc>
                <a:spcPct val="150000"/>
              </a:lnSpc>
              <a:buFont typeface="Arial" panose="020B0604020202020204" pitchFamily="34" charset="0"/>
              <a:buChar char="•"/>
            </a:pPr>
            <a:r>
              <a:rPr lang="en-US" altLang="zh-CN"/>
              <a:t>dim</a:t>
            </a:r>
            <a:r>
              <a:rPr lang="zh-CN" altLang="en-US"/>
              <a:t>为数组的维数，是数值型向量；</a:t>
            </a:r>
            <a:endParaRPr lang="zh-CN" altLang="en-US"/>
          </a:p>
          <a:p>
            <a:pPr marL="285750" indent="-285750">
              <a:lnSpc>
                <a:spcPct val="150000"/>
              </a:lnSpc>
              <a:buFont typeface="Arial" panose="020B0604020202020204" pitchFamily="34" charset="0"/>
              <a:buChar char="•"/>
            </a:pPr>
            <a:r>
              <a:rPr lang="en-US" altLang="zh-CN"/>
              <a:t>dimnames</a:t>
            </a:r>
            <a:r>
              <a:rPr lang="zh-CN" altLang="en-US"/>
              <a:t>是各维度中名称标签列表。</a:t>
            </a:r>
            <a:endParaRPr lang="zh-CN" altLang="en-US"/>
          </a:p>
          <a:p>
            <a:pPr marL="285750" indent="-285750">
              <a:lnSpc>
                <a:spcPct val="150000"/>
              </a:lnSpc>
              <a:buFont typeface="Arial" panose="020B0604020202020204" pitchFamily="34" charset="0"/>
              <a:buChar char="•"/>
            </a:pPr>
            <a:r>
              <a:rPr lang="zh-CN" altLang="en-US"/>
              <a:t>举例说明：</a:t>
            </a:r>
            <a:endParaRPr lang="zh-CN" altLang="en-US"/>
          </a:p>
          <a:p>
            <a:pPr marL="285750" indent="-285750">
              <a:lnSpc>
                <a:spcPct val="150000"/>
              </a:lnSpc>
              <a:buFont typeface="Arial" panose="020B0604020202020204" pitchFamily="34" charset="0"/>
              <a:buChar char="•"/>
            </a:pPr>
            <a:r>
              <a:rPr lang="en-US" altLang="zh-CN"/>
              <a:t>arr1 &lt;- array(1:10) #</a:t>
            </a:r>
            <a:r>
              <a:rPr lang="zh-CN" altLang="en-US"/>
              <a:t>相当于</a:t>
            </a:r>
            <a:r>
              <a:rPr lang="en-US" altLang="zh-CN"/>
              <a:t>1</a:t>
            </a:r>
            <a:r>
              <a:rPr lang="zh-CN" altLang="en-US"/>
              <a:t>维的向量：</a:t>
            </a:r>
            <a:r>
              <a:rPr lang="en-US" altLang="zh-CN"/>
              <a:t>1 2 3 4 5 6 7 8 9 10</a:t>
            </a:r>
            <a:r>
              <a:rPr lang="zh-CN" altLang="en-US"/>
              <a:t>。</a:t>
            </a:r>
            <a:endParaRPr lang="zh-CN" altLang="en-US"/>
          </a:p>
          <a:p>
            <a:pPr marL="285750" indent="-285750">
              <a:lnSpc>
                <a:spcPct val="150000"/>
              </a:lnSpc>
              <a:buFont typeface="Arial" panose="020B0604020202020204" pitchFamily="34" charset="0"/>
              <a:buChar char="•"/>
            </a:pPr>
            <a:r>
              <a:rPr lang="en-US" altLang="zh-CN"/>
              <a:t>arr2 &lt;- array(1:10, dim=c(2,5)) #</a:t>
            </a:r>
            <a:r>
              <a:rPr lang="zh-CN" altLang="en-US"/>
              <a:t>相当于</a:t>
            </a:r>
            <a:r>
              <a:rPr lang="en-US" altLang="zh-CN"/>
              <a:t>2</a:t>
            </a:r>
            <a:r>
              <a:rPr lang="zh-CN" altLang="en-US"/>
              <a:t>行</a:t>
            </a:r>
            <a:r>
              <a:rPr lang="en-US" altLang="zh-CN"/>
              <a:t>5</a:t>
            </a:r>
            <a:r>
              <a:rPr lang="zh-CN" altLang="en-US"/>
              <a:t>列的矩阵。</a:t>
            </a:r>
            <a:endParaRPr lang="zh-CN" altLang="en-US"/>
          </a:p>
          <a:p>
            <a:pPr marL="285750" indent="-285750">
              <a:lnSpc>
                <a:spcPct val="150000"/>
              </a:lnSpc>
              <a:buFont typeface="Arial" panose="020B0604020202020204" pitchFamily="34" charset="0"/>
              <a:buChar char="•"/>
            </a:pPr>
            <a:r>
              <a:rPr lang="en-US" altLang="zh-CN"/>
              <a:t>arr3 &lt;- array(1:24, dim=c(3,4,2)) #</a:t>
            </a:r>
            <a:r>
              <a:rPr lang="zh-CN" altLang="en-US"/>
              <a:t>创建了一个</a:t>
            </a:r>
            <a:r>
              <a:rPr lang="en-US" altLang="zh-CN"/>
              <a:t>3×4×2</a:t>
            </a:r>
            <a:r>
              <a:rPr lang="zh-CN" altLang="en-US"/>
              <a:t>维的数组。</a:t>
            </a:r>
            <a:endParaRPr lang="zh-CN" altLang="en-US"/>
          </a:p>
          <a:p>
            <a:pPr marL="285750" indent="-285750">
              <a:lnSpc>
                <a:spcPct val="150000"/>
              </a:lnSpc>
              <a:buFont typeface="Arial" panose="020B0604020202020204" pitchFamily="34" charset="0"/>
              <a:buChar char="•"/>
            </a:pP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337" y="2149011"/>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01.</a:t>
            </a:r>
            <a:r>
              <a:rPr lang="zh-CN" altLang="en-US" sz="2400" b="1">
                <a:solidFill>
                  <a:schemeClr val="tx1">
                    <a:lumMod val="75000"/>
                    <a:lumOff val="25000"/>
                  </a:schemeClr>
                </a:solidFill>
                <a:cs typeface="+mn-ea"/>
                <a:sym typeface="+mn-lt"/>
              </a:rPr>
              <a:t>向量</a:t>
            </a:r>
            <a:endParaRPr lang="zh-CN" altLang="en-US" sz="2400" b="1" dirty="0">
              <a:solidFill>
                <a:schemeClr val="tx1">
                  <a:lumMod val="75000"/>
                  <a:lumOff val="25000"/>
                </a:schemeClr>
              </a:solidFill>
              <a:cs typeface="+mn-ea"/>
              <a:sym typeface="+mn-lt"/>
            </a:endParaRPr>
          </a:p>
        </p:txBody>
      </p:sp>
      <p:sp>
        <p:nvSpPr>
          <p:cNvPr id="7" name="文本框 6"/>
          <p:cNvSpPr txBox="1"/>
          <p:nvPr/>
        </p:nvSpPr>
        <p:spPr>
          <a:xfrm>
            <a:off x="6000337" y="2964123"/>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02.</a:t>
            </a:r>
            <a:r>
              <a:rPr lang="zh-CN" altLang="en-US" sz="2400" b="1">
                <a:solidFill>
                  <a:schemeClr val="tx1">
                    <a:lumMod val="75000"/>
                    <a:lumOff val="25000"/>
                  </a:schemeClr>
                </a:solidFill>
                <a:cs typeface="+mn-ea"/>
                <a:sym typeface="+mn-lt"/>
              </a:rPr>
              <a:t>矩阵</a:t>
            </a:r>
            <a:endParaRPr lang="zh-CN" altLang="en-US" sz="2400" b="1" dirty="0">
              <a:solidFill>
                <a:schemeClr val="tx1">
                  <a:lumMod val="75000"/>
                  <a:lumOff val="25000"/>
                </a:schemeClr>
              </a:solidFill>
              <a:cs typeface="+mn-ea"/>
              <a:sym typeface="+mn-lt"/>
            </a:endParaRPr>
          </a:p>
        </p:txBody>
      </p:sp>
      <p:sp>
        <p:nvSpPr>
          <p:cNvPr id="10" name="文本框 9"/>
          <p:cNvSpPr txBox="1"/>
          <p:nvPr/>
        </p:nvSpPr>
        <p:spPr>
          <a:xfrm>
            <a:off x="6000337" y="3779235"/>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03.</a:t>
            </a:r>
            <a:r>
              <a:rPr lang="zh-CN" altLang="en-US" sz="2400" b="1">
                <a:solidFill>
                  <a:schemeClr val="tx1">
                    <a:lumMod val="75000"/>
                    <a:lumOff val="25000"/>
                  </a:schemeClr>
                </a:solidFill>
                <a:cs typeface="+mn-ea"/>
                <a:sym typeface="+mn-lt"/>
              </a:rPr>
              <a:t>数组</a:t>
            </a:r>
            <a:endParaRPr lang="zh-CN" altLang="en-US" sz="2400" b="1" dirty="0">
              <a:solidFill>
                <a:schemeClr val="tx1">
                  <a:lumMod val="75000"/>
                  <a:lumOff val="25000"/>
                </a:schemeClr>
              </a:solidFill>
              <a:cs typeface="+mn-ea"/>
              <a:sym typeface="+mn-lt"/>
            </a:endParaRPr>
          </a:p>
        </p:txBody>
      </p:sp>
      <p:sp>
        <p:nvSpPr>
          <p:cNvPr id="13" name="文本框 12"/>
          <p:cNvSpPr txBox="1"/>
          <p:nvPr/>
        </p:nvSpPr>
        <p:spPr>
          <a:xfrm>
            <a:off x="6000337" y="4594347"/>
            <a:ext cx="4305987"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04.</a:t>
            </a:r>
            <a:r>
              <a:rPr lang="zh-CN" altLang="en-US" sz="2400" b="1">
                <a:solidFill>
                  <a:schemeClr val="tx1">
                    <a:lumMod val="75000"/>
                    <a:lumOff val="25000"/>
                  </a:schemeClr>
                </a:solidFill>
                <a:cs typeface="+mn-ea"/>
                <a:sym typeface="+mn-lt"/>
              </a:rPr>
              <a:t>单模式数据对象之间的关系</a:t>
            </a:r>
            <a:endParaRPr lang="zh-CN" altLang="en-US"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a:solidFill>
                  <a:schemeClr val="accent1"/>
                </a:solidFill>
                <a:cs typeface="+mn-ea"/>
                <a:sym typeface="+mn-lt"/>
              </a:rPr>
              <a:t>目录</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316626"/>
            <a:ext cx="6730787" cy="366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1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6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510791" y="482396"/>
            <a:ext cx="5168235" cy="461665"/>
          </a:xfrm>
          <a:prstGeom prst="rect">
            <a:avLst/>
          </a:prstGeom>
        </p:spPr>
        <p:txBody>
          <a:bodyPr wrap="square">
            <a:spAutoFit/>
          </a:bodyPr>
          <a:lstStyle/>
          <a:p>
            <a:r>
              <a:rPr lang="en-US" altLang="zh-CN" sz="2400" spc="300">
                <a:solidFill>
                  <a:schemeClr val="accent1"/>
                </a:solidFill>
                <a:latin typeface="+mj-ea"/>
                <a:ea typeface="+mj-ea"/>
              </a:rPr>
              <a:t>3.3.2</a:t>
            </a:r>
            <a:r>
              <a:rPr lang="zh-CN" altLang="en-US" sz="2400" spc="300">
                <a:solidFill>
                  <a:schemeClr val="accent1"/>
                </a:solidFill>
                <a:latin typeface="+mj-ea"/>
                <a:ea typeface="+mj-ea"/>
              </a:rPr>
              <a:t> 数组的属性</a:t>
            </a:r>
            <a:endParaRPr lang="zh-CN" altLang="en-US" sz="2400" spc="300" dirty="0">
              <a:solidFill>
                <a:schemeClr val="accent1"/>
              </a:solidFill>
              <a:latin typeface="+mj-ea"/>
              <a:ea typeface="+mj-ea"/>
            </a:endParaRPr>
          </a:p>
        </p:txBody>
      </p:sp>
      <p:sp>
        <p:nvSpPr>
          <p:cNvPr id="9" name="文本框 8"/>
          <p:cNvSpPr txBox="1"/>
          <p:nvPr/>
        </p:nvSpPr>
        <p:spPr>
          <a:xfrm>
            <a:off x="1235242" y="1929105"/>
            <a:ext cx="9721516" cy="24468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在创建数组时可以给数组的每一维的每个水平取名字：</a:t>
            </a:r>
            <a:endParaRPr lang="zh-CN" altLang="en-US"/>
          </a:p>
          <a:p>
            <a:pPr marL="285750" indent="-285750">
              <a:lnSpc>
                <a:spcPct val="150000"/>
              </a:lnSpc>
              <a:buFont typeface="Arial" panose="020B0604020202020204" pitchFamily="34" charset="0"/>
              <a:buChar char="•"/>
            </a:pPr>
            <a:r>
              <a:rPr lang="en-US" altLang="zh-CN"/>
              <a:t>&gt; dim1&lt;-c("A1","A2","A3")</a:t>
            </a:r>
            <a:endParaRPr lang="en-US" altLang="zh-CN"/>
          </a:p>
          <a:p>
            <a:pPr marL="285750" indent="-285750">
              <a:lnSpc>
                <a:spcPct val="150000"/>
              </a:lnSpc>
              <a:buFont typeface="Arial" panose="020B0604020202020204" pitchFamily="34" charset="0"/>
              <a:buChar char="•"/>
            </a:pPr>
            <a:r>
              <a:rPr lang="en-US" altLang="zh-CN"/>
              <a:t>&gt; dim2&lt;-c("B1","B2","B3")</a:t>
            </a:r>
            <a:endParaRPr lang="en-US" altLang="zh-CN"/>
          </a:p>
          <a:p>
            <a:pPr marL="285750" indent="-285750">
              <a:lnSpc>
                <a:spcPct val="150000"/>
              </a:lnSpc>
              <a:buFont typeface="Arial" panose="020B0604020202020204" pitchFamily="34" charset="0"/>
              <a:buChar char="•"/>
            </a:pPr>
            <a:r>
              <a:rPr lang="en-US" altLang="zh-CN"/>
              <a:t>&gt; dim3&lt;-c("C1","C2")</a:t>
            </a:r>
            <a:endParaRPr lang="en-US" altLang="zh-CN"/>
          </a:p>
          <a:p>
            <a:pPr marL="285750" indent="-285750">
              <a:lnSpc>
                <a:spcPct val="150000"/>
              </a:lnSpc>
              <a:buFont typeface="Arial" panose="020B0604020202020204" pitchFamily="34" charset="0"/>
              <a:buChar char="•"/>
            </a:pPr>
            <a:r>
              <a:rPr lang="en-US" altLang="zh-CN"/>
              <a:t>&gt; arr4&lt;-array(1:18, dim=c(3,3,2), dimnames = list(dim1, dim2, dim3))</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3.3.3</a:t>
            </a:r>
            <a:r>
              <a:rPr lang="zh-CN" altLang="en-US" sz="2400" spc="300">
                <a:solidFill>
                  <a:schemeClr val="accent1"/>
                </a:solidFill>
                <a:latin typeface="+mj-ea"/>
                <a:ea typeface="+mj-ea"/>
              </a:rPr>
              <a:t> 索引数组</a:t>
            </a:r>
            <a:endParaRPr lang="zh-CN" altLang="en-US" sz="2400" spc="300" dirty="0">
              <a:solidFill>
                <a:schemeClr val="accent1"/>
              </a:solidFill>
              <a:latin typeface="+mj-ea"/>
              <a:ea typeface="+mj-ea"/>
            </a:endParaRPr>
          </a:p>
        </p:txBody>
      </p:sp>
      <p:sp>
        <p:nvSpPr>
          <p:cNvPr id="9" name="文本框 8"/>
          <p:cNvSpPr txBox="1"/>
          <p:nvPr/>
        </p:nvSpPr>
        <p:spPr>
          <a:xfrm>
            <a:off x="1235242" y="1744439"/>
            <a:ext cx="9721516" cy="32778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数组的元素可以透过中括号指定下标来存取，各个下标用逗点隔开。例如：下面举几个例子进行说明：</a:t>
            </a:r>
            <a:endParaRPr lang="zh-CN" altLang="en-US"/>
          </a:p>
          <a:p>
            <a:pPr marL="285750" indent="-285750">
              <a:lnSpc>
                <a:spcPct val="150000"/>
              </a:lnSpc>
              <a:buFont typeface="Arial" panose="020B0604020202020204" pitchFamily="34" charset="0"/>
              <a:buChar char="•"/>
            </a:pPr>
            <a:r>
              <a:rPr lang="en-US" altLang="zh-CN"/>
              <a:t>arr4[2,3,1] # </a:t>
            </a:r>
            <a:r>
              <a:rPr lang="zh-CN" altLang="en-US"/>
              <a:t>获取单个元素的值：</a:t>
            </a:r>
            <a:r>
              <a:rPr lang="en-US" altLang="zh-CN"/>
              <a:t>8</a:t>
            </a:r>
            <a:r>
              <a:rPr lang="zh-CN" altLang="en-US"/>
              <a:t>。</a:t>
            </a:r>
            <a:endParaRPr lang="zh-CN" altLang="en-US"/>
          </a:p>
          <a:p>
            <a:pPr marL="285750" indent="-285750">
              <a:lnSpc>
                <a:spcPct val="150000"/>
              </a:lnSpc>
              <a:buFont typeface="Arial" panose="020B0604020202020204" pitchFamily="34" charset="0"/>
              <a:buChar char="•"/>
            </a:pPr>
            <a:r>
              <a:rPr lang="en-US" altLang="zh-CN"/>
              <a:t>arr4[2,1,] #</a:t>
            </a:r>
            <a:r>
              <a:rPr lang="zh-CN" altLang="en-US"/>
              <a:t>获取第</a:t>
            </a:r>
            <a:r>
              <a:rPr lang="en-US" altLang="zh-CN"/>
              <a:t>1</a:t>
            </a:r>
            <a:r>
              <a:rPr lang="zh-CN" altLang="en-US"/>
              <a:t>个维度的第</a:t>
            </a:r>
            <a:r>
              <a:rPr lang="en-US" altLang="zh-CN"/>
              <a:t>2</a:t>
            </a:r>
            <a:r>
              <a:rPr lang="zh-CN" altLang="en-US"/>
              <a:t>个水平和第</a:t>
            </a:r>
            <a:r>
              <a:rPr lang="en-US" altLang="zh-CN"/>
              <a:t>2</a:t>
            </a:r>
            <a:r>
              <a:rPr lang="zh-CN" altLang="en-US"/>
              <a:t>个维度的第</a:t>
            </a:r>
            <a:r>
              <a:rPr lang="en-US" altLang="zh-CN"/>
              <a:t>1</a:t>
            </a:r>
            <a:r>
              <a:rPr lang="zh-CN" altLang="en-US"/>
              <a:t>个水平的所有元素值。</a:t>
            </a:r>
            <a:endParaRPr lang="zh-CN" altLang="en-US"/>
          </a:p>
          <a:p>
            <a:pPr marL="285750" indent="-285750">
              <a:lnSpc>
                <a:spcPct val="150000"/>
              </a:lnSpc>
              <a:buFont typeface="Arial" panose="020B0604020202020204" pitchFamily="34" charset="0"/>
              <a:buChar char="•"/>
            </a:pPr>
            <a:r>
              <a:rPr lang="en-US" altLang="zh-CN"/>
              <a:t>arr4[2,,] #</a:t>
            </a:r>
            <a:r>
              <a:rPr lang="zh-CN" altLang="en-US"/>
              <a:t>获取第</a:t>
            </a:r>
            <a:r>
              <a:rPr lang="en-US" altLang="zh-CN"/>
              <a:t>1</a:t>
            </a:r>
            <a:r>
              <a:rPr lang="zh-CN" altLang="en-US"/>
              <a:t>个维度的第</a:t>
            </a:r>
            <a:r>
              <a:rPr lang="en-US" altLang="zh-CN"/>
              <a:t>2</a:t>
            </a:r>
            <a:r>
              <a:rPr lang="zh-CN" altLang="en-US"/>
              <a:t>个水平的所有组合元素值。</a:t>
            </a:r>
            <a:endParaRPr lang="zh-CN" altLang="en-US"/>
          </a:p>
          <a:p>
            <a:pPr marL="285750" indent="-285750">
              <a:lnSpc>
                <a:spcPct val="150000"/>
              </a:lnSpc>
              <a:buFont typeface="Arial" panose="020B0604020202020204" pitchFamily="34" charset="0"/>
              <a:buChar char="•"/>
            </a:pPr>
            <a:r>
              <a:rPr lang="en-US" altLang="zh-CN"/>
              <a:t>arr4[,2,] #</a:t>
            </a:r>
            <a:r>
              <a:rPr lang="zh-CN" altLang="en-US"/>
              <a:t>获取第</a:t>
            </a:r>
            <a:r>
              <a:rPr lang="en-US" altLang="zh-CN"/>
              <a:t>2</a:t>
            </a:r>
            <a:r>
              <a:rPr lang="zh-CN" altLang="en-US"/>
              <a:t>个维度第</a:t>
            </a:r>
            <a:r>
              <a:rPr lang="en-US" altLang="zh-CN"/>
              <a:t>2</a:t>
            </a:r>
            <a:r>
              <a:rPr lang="zh-CN" altLang="en-US"/>
              <a:t>个水平的所有组合元素值。</a:t>
            </a:r>
            <a:endParaRPr lang="zh-CN" altLang="en-US"/>
          </a:p>
          <a:p>
            <a:pPr marL="285750" indent="-285750">
              <a:lnSpc>
                <a:spcPct val="150000"/>
              </a:lnSpc>
              <a:buFont typeface="Arial" panose="020B0604020202020204" pitchFamily="34" charset="0"/>
              <a:buChar char="•"/>
            </a:pPr>
            <a:r>
              <a:rPr lang="en-US" altLang="zh-CN"/>
              <a:t>arr4["A2","B3","C2"] #</a:t>
            </a:r>
            <a:r>
              <a:rPr lang="zh-CN" altLang="en-US"/>
              <a:t>通过水平名称的组合来获取元素值。</a:t>
            </a: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235242" y="1952188"/>
            <a:ext cx="9721516" cy="28623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修改数组中元素的值</a:t>
            </a:r>
            <a:endParaRPr lang="zh-CN" altLang="en-US"/>
          </a:p>
          <a:p>
            <a:pPr marL="285750" indent="-285750">
              <a:lnSpc>
                <a:spcPct val="150000"/>
              </a:lnSpc>
              <a:buFont typeface="Arial" panose="020B0604020202020204" pitchFamily="34" charset="0"/>
              <a:buChar char="•"/>
            </a:pPr>
            <a:r>
              <a:rPr lang="en-US" altLang="zh-CN"/>
              <a:t>arr4[2,3,1] &lt;- 18</a:t>
            </a:r>
            <a:endParaRPr lang="en-US" altLang="zh-CN"/>
          </a:p>
          <a:p>
            <a:pPr marL="285750" indent="-285750">
              <a:lnSpc>
                <a:spcPct val="150000"/>
              </a:lnSpc>
              <a:buFont typeface="Arial" panose="020B0604020202020204" pitchFamily="34" charset="0"/>
              <a:buChar char="•"/>
            </a:pPr>
            <a:r>
              <a:rPr lang="en-US" altLang="zh-CN"/>
              <a:t>arr4[2,3,] &lt;- c(110,111)</a:t>
            </a:r>
            <a:endParaRPr lang="en-US" altLang="zh-CN"/>
          </a:p>
          <a:p>
            <a:pPr marL="285750" indent="-285750">
              <a:lnSpc>
                <a:spcPct val="150000"/>
              </a:lnSpc>
              <a:buFont typeface="Arial" panose="020B0604020202020204" pitchFamily="34" charset="0"/>
              <a:buChar char="•"/>
            </a:pPr>
            <a:r>
              <a:rPr lang="zh-CN" altLang="en-US"/>
              <a:t>除此之外，也可以利用索引向量取得指定的子数组：</a:t>
            </a:r>
            <a:endParaRPr lang="zh-CN" altLang="en-US"/>
          </a:p>
          <a:p>
            <a:pPr marL="285750" indent="-285750">
              <a:lnSpc>
                <a:spcPct val="150000"/>
              </a:lnSpc>
              <a:buFont typeface="Arial" panose="020B0604020202020204" pitchFamily="34" charset="0"/>
              <a:buChar char="•"/>
            </a:pPr>
            <a:r>
              <a:rPr lang="en-US" altLang="zh-CN"/>
              <a:t>1 arr &lt;- array(1:25, c(5, 5))</a:t>
            </a:r>
            <a:endParaRPr lang="en-US" altLang="zh-CN"/>
          </a:p>
          <a:p>
            <a:pPr marL="285750" indent="-285750">
              <a:lnSpc>
                <a:spcPct val="150000"/>
              </a:lnSpc>
              <a:buFont typeface="Arial" panose="020B0604020202020204" pitchFamily="34" charset="0"/>
              <a:buChar char="•"/>
            </a:pPr>
            <a:r>
              <a:rPr lang="en-US" altLang="zh-CN"/>
              <a:t>2 subarr &lt;- arr[1:3, 2:4]</a:t>
            </a:r>
            <a:endParaRPr lang="en-US" altLang="zh-CN"/>
          </a:p>
          <a:p>
            <a:endParaRPr lang="zh-CN" altLang="zh-CN"/>
          </a:p>
        </p:txBody>
      </p:sp>
      <p:sp>
        <p:nvSpPr>
          <p:cNvPr id="7" name="PA_矩形 1"/>
          <p:cNvSpPr/>
          <p:nvPr>
            <p:custDataLst>
              <p:tags r:id="rId1"/>
            </p:custDataLst>
          </p:nvPr>
        </p:nvSpPr>
        <p:spPr>
          <a:xfrm>
            <a:off x="1618992" y="716053"/>
            <a:ext cx="5168235" cy="461665"/>
          </a:xfrm>
          <a:prstGeom prst="rect">
            <a:avLst/>
          </a:prstGeom>
        </p:spPr>
        <p:txBody>
          <a:bodyPr wrap="square">
            <a:spAutoFit/>
          </a:bodyPr>
          <a:lstStyle/>
          <a:p>
            <a:r>
              <a:rPr lang="en-US" altLang="zh-CN" sz="2400" spc="300">
                <a:solidFill>
                  <a:schemeClr val="accent1"/>
                </a:solidFill>
                <a:latin typeface="+mj-ea"/>
                <a:ea typeface="+mj-ea"/>
              </a:rPr>
              <a:t>3.3.3</a:t>
            </a:r>
            <a:r>
              <a:rPr lang="zh-CN" altLang="en-US" sz="2400" spc="300">
                <a:solidFill>
                  <a:schemeClr val="accent1"/>
                </a:solidFill>
                <a:latin typeface="+mj-ea"/>
                <a:ea typeface="+mj-ea"/>
              </a:rPr>
              <a:t> 索引数组</a:t>
            </a:r>
            <a:endParaRPr lang="zh-CN" altLang="en-US" sz="2400" spc="300"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235242" y="1536690"/>
            <a:ext cx="9721516" cy="36933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 若是不指定下标，则 </a:t>
            </a:r>
            <a:r>
              <a:rPr lang="en-US" altLang="zh-CN"/>
              <a:t>R </a:t>
            </a:r>
            <a:r>
              <a:rPr lang="zh-CN" altLang="en-US"/>
              <a:t>会选取对应下标的所有元素，例如：</a:t>
            </a:r>
            <a:endParaRPr lang="zh-CN" altLang="en-US"/>
          </a:p>
          <a:p>
            <a:pPr marL="285750" indent="-285750">
              <a:lnSpc>
                <a:spcPct val="150000"/>
              </a:lnSpc>
              <a:buFont typeface="Arial" panose="020B0604020202020204" pitchFamily="34" charset="0"/>
              <a:buChar char="•"/>
            </a:pPr>
            <a:r>
              <a:rPr lang="en-US" altLang="zh-CN"/>
              <a:t>1 arr &lt;- array(1:25, c(5, 5))</a:t>
            </a:r>
            <a:endParaRPr lang="en-US" altLang="zh-CN"/>
          </a:p>
          <a:p>
            <a:pPr marL="285750" indent="-285750">
              <a:lnSpc>
                <a:spcPct val="150000"/>
              </a:lnSpc>
              <a:buFont typeface="Arial" panose="020B0604020202020204" pitchFamily="34" charset="0"/>
              <a:buChar char="•"/>
            </a:pPr>
            <a:r>
              <a:rPr lang="en-US" altLang="zh-CN"/>
              <a:t>2 subarr2 &lt;- arr[1:3, ]</a:t>
            </a:r>
            <a:endParaRPr lang="en-US" altLang="zh-CN"/>
          </a:p>
          <a:p>
            <a:pPr marL="285750" indent="-285750">
              <a:lnSpc>
                <a:spcPct val="150000"/>
              </a:lnSpc>
              <a:buFont typeface="Arial" panose="020B0604020202020204" pitchFamily="34" charset="0"/>
              <a:buChar char="•"/>
            </a:pPr>
            <a:r>
              <a:rPr lang="en-US" altLang="zh-CN"/>
              <a:t> </a:t>
            </a:r>
            <a:r>
              <a:rPr lang="zh-CN" altLang="en-US"/>
              <a:t>子数组 </a:t>
            </a:r>
            <a:r>
              <a:rPr lang="en-US" altLang="zh-CN"/>
              <a:t>subarr2 </a:t>
            </a:r>
            <a:r>
              <a:rPr lang="zh-CN" altLang="en-US"/>
              <a:t>为</a:t>
            </a:r>
            <a:endParaRPr lang="zh-CN" altLang="en-US"/>
          </a:p>
          <a:p>
            <a:pPr marL="285750" indent="-285750">
              <a:lnSpc>
                <a:spcPct val="150000"/>
              </a:lnSpc>
              <a:buFont typeface="Arial" panose="020B0604020202020204" pitchFamily="34" charset="0"/>
              <a:buChar char="•"/>
            </a:pPr>
            <a:r>
              <a:rPr lang="zh-CN" altLang="en-US"/>
              <a:t>    </a:t>
            </a:r>
            <a:r>
              <a:rPr lang="en-US" altLang="zh-CN"/>
              <a:t>[,1] [,2] [,3] [,4] [,5]</a:t>
            </a:r>
            <a:endParaRPr lang="en-US" altLang="zh-CN"/>
          </a:p>
          <a:p>
            <a:pPr marL="285750" indent="-285750">
              <a:lnSpc>
                <a:spcPct val="150000"/>
              </a:lnSpc>
              <a:buFont typeface="Arial" panose="020B0604020202020204" pitchFamily="34" charset="0"/>
              <a:buChar char="•"/>
            </a:pPr>
            <a:r>
              <a:rPr lang="en-US" altLang="zh-CN"/>
              <a:t>[1,]   1   6  11  16  21</a:t>
            </a:r>
            <a:endParaRPr lang="en-US" altLang="zh-CN"/>
          </a:p>
          <a:p>
            <a:pPr marL="285750" indent="-285750">
              <a:lnSpc>
                <a:spcPct val="150000"/>
              </a:lnSpc>
              <a:buFont typeface="Arial" panose="020B0604020202020204" pitchFamily="34" charset="0"/>
              <a:buChar char="•"/>
            </a:pPr>
            <a:r>
              <a:rPr lang="en-US" altLang="zh-CN"/>
              <a:t>[2,]   2   7  12  17  22</a:t>
            </a:r>
            <a:endParaRPr lang="en-US" altLang="zh-CN"/>
          </a:p>
          <a:p>
            <a:pPr marL="285750" indent="-285750">
              <a:lnSpc>
                <a:spcPct val="150000"/>
              </a:lnSpc>
              <a:buFont typeface="Arial" panose="020B0604020202020204" pitchFamily="34" charset="0"/>
              <a:buChar char="•"/>
            </a:pPr>
            <a:r>
              <a:rPr lang="en-US" altLang="zh-CN"/>
              <a:t>[3,]   3   8  13  18  23</a:t>
            </a:r>
            <a:endParaRPr lang="en-US" altLang="zh-CN"/>
          </a:p>
          <a:p>
            <a:endParaRPr lang="zh-CN" altLang="zh-CN"/>
          </a:p>
        </p:txBody>
      </p:sp>
      <p:sp>
        <p:nvSpPr>
          <p:cNvPr id="7" name="PA_矩形 1"/>
          <p:cNvSpPr/>
          <p:nvPr>
            <p:custDataLst>
              <p:tags r:id="rId1"/>
            </p:custDataLst>
          </p:nvPr>
        </p:nvSpPr>
        <p:spPr>
          <a:xfrm>
            <a:off x="1618992" y="716053"/>
            <a:ext cx="5168235" cy="461665"/>
          </a:xfrm>
          <a:prstGeom prst="rect">
            <a:avLst/>
          </a:prstGeom>
        </p:spPr>
        <p:txBody>
          <a:bodyPr wrap="square">
            <a:spAutoFit/>
          </a:bodyPr>
          <a:lstStyle/>
          <a:p>
            <a:r>
              <a:rPr lang="en-US" altLang="zh-CN" sz="2400" spc="300">
                <a:solidFill>
                  <a:schemeClr val="accent1"/>
                </a:solidFill>
                <a:latin typeface="+mj-ea"/>
                <a:ea typeface="+mj-ea"/>
              </a:rPr>
              <a:t>3.3.3</a:t>
            </a:r>
            <a:r>
              <a:rPr lang="zh-CN" altLang="en-US" sz="2400" spc="300">
                <a:solidFill>
                  <a:schemeClr val="accent1"/>
                </a:solidFill>
                <a:latin typeface="+mj-ea"/>
                <a:ea typeface="+mj-ea"/>
              </a:rPr>
              <a:t> 索引数组</a:t>
            </a:r>
            <a:endParaRPr lang="zh-CN" altLang="en-US" sz="2400" spc="300"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235242" y="2159937"/>
            <a:ext cx="9721516" cy="24468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若所有下标都不指定 </a:t>
            </a:r>
            <a:r>
              <a:rPr lang="en-US" altLang="zh-CN"/>
              <a:t>arr[,,] </a:t>
            </a:r>
            <a:r>
              <a:rPr lang="zh-CN" altLang="en-US"/>
              <a:t>则表示整个数组，这与忽略下标直接使用 </a:t>
            </a:r>
            <a:r>
              <a:rPr lang="en-US" altLang="zh-CN"/>
              <a:t>arr </a:t>
            </a:r>
            <a:r>
              <a:rPr lang="zh-CN" altLang="en-US"/>
              <a:t>效果是一样的。</a:t>
            </a:r>
            <a:endParaRPr lang="zh-CN" altLang="en-US"/>
          </a:p>
          <a:p>
            <a:pPr marL="285750" indent="-285750">
              <a:lnSpc>
                <a:spcPct val="150000"/>
              </a:lnSpc>
              <a:buFont typeface="Arial" panose="020B0604020202020204" pitchFamily="34" charset="0"/>
              <a:buChar char="•"/>
            </a:pPr>
            <a:r>
              <a:rPr lang="zh-CN" altLang="en-US"/>
              <a:t>如果一个多维数组只给了一个下标或索引向量，在这种情况下，</a:t>
            </a:r>
            <a:r>
              <a:rPr lang="en-US" altLang="zh-CN"/>
              <a:t>R </a:t>
            </a:r>
            <a:r>
              <a:rPr lang="zh-CN" altLang="en-US"/>
              <a:t>会把数组当作向量来使用，而忽略维度属性。</a:t>
            </a:r>
            <a:endParaRPr lang="zh-CN" altLang="en-US"/>
          </a:p>
          <a:p>
            <a:pPr marL="285750" indent="-285750">
              <a:lnSpc>
                <a:spcPct val="150000"/>
              </a:lnSpc>
              <a:buFont typeface="Arial" panose="020B0604020202020204" pitchFamily="34" charset="0"/>
              <a:buChar char="•"/>
            </a:pPr>
            <a:r>
              <a:rPr lang="en-US" altLang="zh-CN"/>
              <a:t>1 arr &lt;- array(1:8, c(2, 4))</a:t>
            </a:r>
            <a:endParaRPr lang="en-US" altLang="zh-CN"/>
          </a:p>
          <a:p>
            <a:pPr marL="285750" indent="-285750">
              <a:lnSpc>
                <a:spcPct val="150000"/>
              </a:lnSpc>
              <a:buFont typeface="Arial" panose="020B0604020202020204" pitchFamily="34" charset="0"/>
              <a:buChar char="•"/>
            </a:pPr>
            <a:r>
              <a:rPr lang="en-US" altLang="zh-CN"/>
              <a:t>2 arr[3] &lt;- 10</a:t>
            </a:r>
            <a:endParaRPr lang="en-US" altLang="zh-CN"/>
          </a:p>
          <a:p>
            <a:endParaRPr lang="zh-CN" altLang="zh-CN"/>
          </a:p>
        </p:txBody>
      </p:sp>
      <p:sp>
        <p:nvSpPr>
          <p:cNvPr id="7" name="PA_矩形 1"/>
          <p:cNvSpPr/>
          <p:nvPr>
            <p:custDataLst>
              <p:tags r:id="rId1"/>
            </p:custDataLst>
          </p:nvPr>
        </p:nvSpPr>
        <p:spPr>
          <a:xfrm>
            <a:off x="1618992" y="716053"/>
            <a:ext cx="5168235" cy="461665"/>
          </a:xfrm>
          <a:prstGeom prst="rect">
            <a:avLst/>
          </a:prstGeom>
        </p:spPr>
        <p:txBody>
          <a:bodyPr wrap="square">
            <a:spAutoFit/>
          </a:bodyPr>
          <a:lstStyle/>
          <a:p>
            <a:r>
              <a:rPr lang="en-US" altLang="zh-CN" sz="2400" spc="300">
                <a:solidFill>
                  <a:schemeClr val="accent1"/>
                </a:solidFill>
                <a:latin typeface="+mj-ea"/>
                <a:ea typeface="+mj-ea"/>
              </a:rPr>
              <a:t>3.3.3</a:t>
            </a:r>
            <a:r>
              <a:rPr lang="zh-CN" altLang="en-US" sz="2400" spc="300">
                <a:solidFill>
                  <a:schemeClr val="accent1"/>
                </a:solidFill>
                <a:latin typeface="+mj-ea"/>
                <a:ea typeface="+mj-ea"/>
              </a:rPr>
              <a:t> 索引数组</a:t>
            </a:r>
            <a:endParaRPr lang="zh-CN" altLang="en-US" sz="2400" spc="300"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235242" y="1328941"/>
            <a:ext cx="9721516" cy="41088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数组也可以使用索引数组的方式存取任意不规则元素集合，这种方式我们直接使用范例来说明比较清楚，首先假设我们有一个 </a:t>
            </a:r>
            <a:r>
              <a:rPr lang="en-US" altLang="zh-CN"/>
              <a:t>4 × 5 </a:t>
            </a:r>
            <a:r>
              <a:rPr lang="zh-CN" altLang="en-US"/>
              <a:t>的二维数组：</a:t>
            </a:r>
            <a:endParaRPr lang="zh-CN" altLang="en-US"/>
          </a:p>
          <a:p>
            <a:pPr marL="285750" indent="-285750">
              <a:lnSpc>
                <a:spcPct val="150000"/>
              </a:lnSpc>
              <a:buFont typeface="Arial" panose="020B0604020202020204" pitchFamily="34" charset="0"/>
              <a:buChar char="•"/>
            </a:pPr>
            <a:r>
              <a:rPr lang="en-US" altLang="zh-CN"/>
              <a:t>x &lt;- array(1:20, dim = c(4, 5))</a:t>
            </a:r>
            <a:endParaRPr lang="en-US" altLang="zh-CN"/>
          </a:p>
          <a:p>
            <a:pPr marL="285750" indent="-285750">
              <a:lnSpc>
                <a:spcPct val="150000"/>
              </a:lnSpc>
              <a:buFont typeface="Arial" panose="020B0604020202020204" pitchFamily="34" charset="0"/>
              <a:buChar char="•"/>
            </a:pPr>
            <a:r>
              <a:rPr lang="en-US" altLang="zh-CN"/>
              <a:t>x </a:t>
            </a:r>
            <a:r>
              <a:rPr lang="zh-CN" altLang="en-US"/>
              <a:t>为</a:t>
            </a:r>
            <a:endParaRPr lang="zh-CN" altLang="en-US"/>
          </a:p>
          <a:p>
            <a:pPr marL="285750" indent="-285750">
              <a:lnSpc>
                <a:spcPct val="150000"/>
              </a:lnSpc>
              <a:buFont typeface="Arial" panose="020B0604020202020204" pitchFamily="34" charset="0"/>
              <a:buChar char="•"/>
            </a:pPr>
            <a:r>
              <a:rPr lang="zh-CN" altLang="en-US"/>
              <a:t>    </a:t>
            </a:r>
            <a:r>
              <a:rPr lang="en-US" altLang="zh-CN"/>
              <a:t>[,1] [,2] [,3] [,4] [,5]</a:t>
            </a:r>
            <a:endParaRPr lang="en-US" altLang="zh-CN"/>
          </a:p>
          <a:p>
            <a:pPr marL="285750" indent="-285750">
              <a:lnSpc>
                <a:spcPct val="150000"/>
              </a:lnSpc>
              <a:buFont typeface="Arial" panose="020B0604020202020204" pitchFamily="34" charset="0"/>
              <a:buChar char="•"/>
            </a:pPr>
            <a:r>
              <a:rPr lang="en-US" altLang="zh-CN"/>
              <a:t>[1,]   1   5   9  13  17</a:t>
            </a:r>
            <a:endParaRPr lang="en-US" altLang="zh-CN"/>
          </a:p>
          <a:p>
            <a:pPr marL="285750" indent="-285750">
              <a:lnSpc>
                <a:spcPct val="150000"/>
              </a:lnSpc>
              <a:buFont typeface="Arial" panose="020B0604020202020204" pitchFamily="34" charset="0"/>
              <a:buChar char="•"/>
            </a:pPr>
            <a:r>
              <a:rPr lang="en-US" altLang="zh-CN"/>
              <a:t>[2,]   2   6  10  14  18</a:t>
            </a:r>
            <a:endParaRPr lang="en-US" altLang="zh-CN"/>
          </a:p>
          <a:p>
            <a:pPr marL="285750" indent="-285750">
              <a:lnSpc>
                <a:spcPct val="150000"/>
              </a:lnSpc>
              <a:buFont typeface="Arial" panose="020B0604020202020204" pitchFamily="34" charset="0"/>
              <a:buChar char="•"/>
            </a:pPr>
            <a:r>
              <a:rPr lang="en-US" altLang="zh-CN"/>
              <a:t>[3,]   3   7  11  15  19</a:t>
            </a:r>
            <a:endParaRPr lang="en-US" altLang="zh-CN"/>
          </a:p>
          <a:p>
            <a:pPr marL="285750" indent="-285750">
              <a:lnSpc>
                <a:spcPct val="150000"/>
              </a:lnSpc>
              <a:buFont typeface="Arial" panose="020B0604020202020204" pitchFamily="34" charset="0"/>
              <a:buChar char="•"/>
            </a:pPr>
            <a:r>
              <a:rPr lang="en-US" altLang="zh-CN"/>
              <a:t>[4,]   4   8  12  16  20</a:t>
            </a:r>
            <a:endParaRPr lang="en-US" altLang="zh-CN"/>
          </a:p>
          <a:p>
            <a:endParaRPr lang="zh-CN" altLang="zh-CN"/>
          </a:p>
        </p:txBody>
      </p:sp>
      <p:sp>
        <p:nvSpPr>
          <p:cNvPr id="7" name="PA_矩形 1"/>
          <p:cNvSpPr/>
          <p:nvPr>
            <p:custDataLst>
              <p:tags r:id="rId1"/>
            </p:custDataLst>
          </p:nvPr>
        </p:nvSpPr>
        <p:spPr>
          <a:xfrm>
            <a:off x="1618992" y="716053"/>
            <a:ext cx="5168235" cy="461665"/>
          </a:xfrm>
          <a:prstGeom prst="rect">
            <a:avLst/>
          </a:prstGeom>
        </p:spPr>
        <p:txBody>
          <a:bodyPr wrap="square">
            <a:spAutoFit/>
          </a:bodyPr>
          <a:lstStyle/>
          <a:p>
            <a:r>
              <a:rPr lang="en-US" altLang="zh-CN" sz="2400" spc="300">
                <a:solidFill>
                  <a:schemeClr val="accent1"/>
                </a:solidFill>
                <a:latin typeface="+mj-ea"/>
                <a:ea typeface="+mj-ea"/>
              </a:rPr>
              <a:t>3.3.3</a:t>
            </a:r>
            <a:r>
              <a:rPr lang="zh-CN" altLang="en-US" sz="2400" spc="300">
                <a:solidFill>
                  <a:schemeClr val="accent1"/>
                </a:solidFill>
                <a:latin typeface="+mj-ea"/>
                <a:ea typeface="+mj-ea"/>
              </a:rPr>
              <a:t> 索引数组</a:t>
            </a:r>
            <a:endParaRPr lang="zh-CN" altLang="en-US" sz="2400" spc="300"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235242" y="1536690"/>
            <a:ext cx="9721516" cy="36933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我们可以使用索引数组的方式将 </a:t>
            </a:r>
            <a:r>
              <a:rPr lang="en-US" altLang="zh-CN"/>
              <a:t>x[1,3]</a:t>
            </a:r>
            <a:r>
              <a:rPr lang="zh-CN" altLang="en-US"/>
              <a:t>、</a:t>
            </a:r>
            <a:r>
              <a:rPr lang="en-US" altLang="zh-CN"/>
              <a:t>x[2,2] </a:t>
            </a:r>
            <a:r>
              <a:rPr lang="zh-CN" altLang="en-US"/>
              <a:t>与 </a:t>
            </a:r>
            <a:r>
              <a:rPr lang="en-US" altLang="zh-CN"/>
              <a:t>x[3,1] </a:t>
            </a:r>
            <a:r>
              <a:rPr lang="zh-CN" altLang="en-US"/>
              <a:t>取出来构成一组新的向量，首先产生一个索引数组 </a:t>
            </a:r>
            <a:r>
              <a:rPr lang="en-US" altLang="zh-CN"/>
              <a:t>i</a:t>
            </a:r>
            <a:r>
              <a:rPr lang="zh-CN" altLang="en-US"/>
              <a:t>：</a:t>
            </a:r>
            <a:endParaRPr lang="zh-CN" altLang="en-US"/>
          </a:p>
          <a:p>
            <a:pPr marL="285750" indent="-285750">
              <a:lnSpc>
                <a:spcPct val="150000"/>
              </a:lnSpc>
              <a:buFont typeface="Arial" panose="020B0604020202020204" pitchFamily="34" charset="0"/>
              <a:buChar char="•"/>
            </a:pPr>
            <a:r>
              <a:rPr lang="en-US" altLang="zh-CN"/>
              <a:t>i &lt;- array(c(1:3, 3:1), dim = c(3, 2))</a:t>
            </a:r>
            <a:endParaRPr lang="en-US" altLang="zh-CN"/>
          </a:p>
          <a:p>
            <a:pPr marL="285750" indent="-285750">
              <a:lnSpc>
                <a:spcPct val="150000"/>
              </a:lnSpc>
              <a:buFont typeface="Arial" panose="020B0604020202020204" pitchFamily="34" charset="0"/>
              <a:buChar char="•"/>
            </a:pPr>
            <a:r>
              <a:rPr lang="zh-CN" altLang="en-US"/>
              <a:t>数组 </a:t>
            </a:r>
            <a:r>
              <a:rPr lang="en-US" altLang="zh-CN"/>
              <a:t>i </a:t>
            </a:r>
            <a:r>
              <a:rPr lang="zh-CN" altLang="en-US"/>
              <a:t>为</a:t>
            </a:r>
            <a:endParaRPr lang="zh-CN" altLang="en-US"/>
          </a:p>
          <a:p>
            <a:pPr marL="285750" indent="-285750">
              <a:lnSpc>
                <a:spcPct val="150000"/>
              </a:lnSpc>
              <a:buFont typeface="Arial" panose="020B0604020202020204" pitchFamily="34" charset="0"/>
              <a:buChar char="•"/>
            </a:pPr>
            <a:r>
              <a:rPr lang="zh-CN" altLang="en-US"/>
              <a:t>    </a:t>
            </a:r>
            <a:r>
              <a:rPr lang="en-US" altLang="zh-CN"/>
              <a:t>[,1] [,2]</a:t>
            </a:r>
            <a:endParaRPr lang="en-US" altLang="zh-CN"/>
          </a:p>
          <a:p>
            <a:pPr marL="285750" indent="-285750">
              <a:lnSpc>
                <a:spcPct val="150000"/>
              </a:lnSpc>
              <a:buFont typeface="Arial" panose="020B0604020202020204" pitchFamily="34" charset="0"/>
              <a:buChar char="•"/>
            </a:pPr>
            <a:r>
              <a:rPr lang="en-US" altLang="zh-CN"/>
              <a:t>[1,]   1   3</a:t>
            </a:r>
            <a:endParaRPr lang="en-US" altLang="zh-CN"/>
          </a:p>
          <a:p>
            <a:pPr marL="285750" indent="-285750">
              <a:lnSpc>
                <a:spcPct val="150000"/>
              </a:lnSpc>
              <a:buFont typeface="Arial" panose="020B0604020202020204" pitchFamily="34" charset="0"/>
              <a:buChar char="•"/>
            </a:pPr>
            <a:r>
              <a:rPr lang="en-US" altLang="zh-CN"/>
              <a:t>[2,]   2   2</a:t>
            </a:r>
            <a:endParaRPr lang="en-US" altLang="zh-CN"/>
          </a:p>
          <a:p>
            <a:pPr marL="285750" indent="-285750">
              <a:lnSpc>
                <a:spcPct val="150000"/>
              </a:lnSpc>
              <a:buFont typeface="Arial" panose="020B0604020202020204" pitchFamily="34" charset="0"/>
              <a:buChar char="•"/>
            </a:pPr>
            <a:r>
              <a:rPr lang="en-US" altLang="zh-CN"/>
              <a:t>[3,]   3   1</a:t>
            </a:r>
            <a:endParaRPr lang="en-US" altLang="zh-CN"/>
          </a:p>
          <a:p>
            <a:endParaRPr lang="zh-CN" altLang="zh-CN"/>
          </a:p>
        </p:txBody>
      </p:sp>
      <p:sp>
        <p:nvSpPr>
          <p:cNvPr id="7" name="PA_矩形 1"/>
          <p:cNvSpPr/>
          <p:nvPr>
            <p:custDataLst>
              <p:tags r:id="rId1"/>
            </p:custDataLst>
          </p:nvPr>
        </p:nvSpPr>
        <p:spPr>
          <a:xfrm>
            <a:off x="1618992" y="716053"/>
            <a:ext cx="5168235" cy="461665"/>
          </a:xfrm>
          <a:prstGeom prst="rect">
            <a:avLst/>
          </a:prstGeom>
        </p:spPr>
        <p:txBody>
          <a:bodyPr wrap="square">
            <a:spAutoFit/>
          </a:bodyPr>
          <a:lstStyle/>
          <a:p>
            <a:r>
              <a:rPr lang="en-US" altLang="zh-CN" sz="2400" spc="300">
                <a:solidFill>
                  <a:schemeClr val="accent1"/>
                </a:solidFill>
                <a:latin typeface="+mj-ea"/>
                <a:ea typeface="+mj-ea"/>
              </a:rPr>
              <a:t>3.3.3</a:t>
            </a:r>
            <a:r>
              <a:rPr lang="zh-CN" altLang="en-US" sz="2400" spc="300">
                <a:solidFill>
                  <a:schemeClr val="accent1"/>
                </a:solidFill>
                <a:latin typeface="+mj-ea"/>
                <a:ea typeface="+mj-ea"/>
              </a:rPr>
              <a:t> 索引数组</a:t>
            </a:r>
            <a:endParaRPr lang="zh-CN" altLang="en-US" sz="2400" spc="300"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6340197"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单模式数据对象之间的关系</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04</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2.3.1</a:t>
            </a:r>
            <a:r>
              <a:rPr lang="zh-CN" altLang="en-US" sz="2400" spc="300">
                <a:solidFill>
                  <a:schemeClr val="accent1"/>
                </a:solidFill>
                <a:latin typeface="+mj-ea"/>
                <a:ea typeface="+mj-ea"/>
              </a:rPr>
              <a:t>使用</a:t>
            </a:r>
            <a:r>
              <a:rPr lang="en-US" altLang="zh-CN" sz="2400" spc="300">
                <a:solidFill>
                  <a:schemeClr val="accent1"/>
                </a:solidFill>
                <a:latin typeface="+mj-ea"/>
                <a:ea typeface="+mj-ea"/>
              </a:rPr>
              <a:t>c()</a:t>
            </a:r>
            <a:r>
              <a:rPr lang="zh-CN" altLang="en-US" sz="2400" spc="300">
                <a:solidFill>
                  <a:schemeClr val="accent1"/>
                </a:solidFill>
                <a:latin typeface="+mj-ea"/>
                <a:ea typeface="+mj-ea"/>
              </a:rPr>
              <a:t>生成向量</a:t>
            </a:r>
            <a:endParaRPr lang="zh-CN" altLang="en-US" sz="2400" spc="300" dirty="0">
              <a:solidFill>
                <a:schemeClr val="accent1"/>
              </a:solidFill>
              <a:latin typeface="+mj-ea"/>
              <a:ea typeface="+mj-ea"/>
            </a:endParaRPr>
          </a:p>
        </p:txBody>
      </p:sp>
      <p:sp>
        <p:nvSpPr>
          <p:cNvPr id="9" name="文本框 8"/>
          <p:cNvSpPr txBox="1"/>
          <p:nvPr/>
        </p:nvSpPr>
        <p:spPr>
          <a:xfrm>
            <a:off x="1235242" y="1744439"/>
            <a:ext cx="9721516" cy="32778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矩阵是一种特殊的向量，包含两个附加的属性：行数和列数。数组是</a:t>
            </a:r>
            <a:r>
              <a:rPr lang="en-US" altLang="zh-CN"/>
              <a:t>R</a:t>
            </a:r>
            <a:r>
              <a:rPr lang="zh-CN" altLang="en-US"/>
              <a:t>里更一般的对象，矩阵是数组的一个特殊情形。数组可以是多维的。例如一个三维数组可以包含行、列和层，而矩阵只有行和列两个维度。</a:t>
            </a:r>
            <a:endParaRPr lang="zh-CN" altLang="en-US"/>
          </a:p>
          <a:p>
            <a:pPr marL="285750" indent="-285750">
              <a:lnSpc>
                <a:spcPct val="150000"/>
              </a:lnSpc>
              <a:buFont typeface="Arial" panose="020B0604020202020204" pitchFamily="34" charset="0"/>
              <a:buChar char="•"/>
            </a:pPr>
            <a:r>
              <a:rPr lang="zh-CN" altLang="en-US"/>
              <a:t>向量、矩阵和数组都只能存储单一类型的数据，当数据中存在大量的数值时，计算任务就会更加简单。这是因为，</a:t>
            </a:r>
            <a:r>
              <a:rPr lang="en-US" altLang="zh-CN"/>
              <a:t>R</a:t>
            </a:r>
            <a:r>
              <a:rPr lang="zh-CN" altLang="en-US"/>
              <a:t>知道这些数据对象里只有一种数据类型，因此在数据操作时更加直接和高效。向量、矩阵和数组的数据在内存中存储方式比较简单，因此对它们的数据操作也更快。</a:t>
            </a: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向量</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3.1.1</a:t>
            </a:r>
            <a:r>
              <a:rPr lang="zh-CN" altLang="en-US" sz="2400" spc="300">
                <a:solidFill>
                  <a:schemeClr val="accent1"/>
                </a:solidFill>
                <a:latin typeface="+mj-ea"/>
                <a:ea typeface="+mj-ea"/>
              </a:rPr>
              <a:t> 获取向量长度</a:t>
            </a:r>
            <a:endParaRPr lang="zh-CN" altLang="en-US" sz="2400" spc="300" dirty="0">
              <a:solidFill>
                <a:schemeClr val="accent1"/>
              </a:solidFill>
              <a:latin typeface="+mj-ea"/>
              <a:ea typeface="+mj-ea"/>
            </a:endParaRPr>
          </a:p>
        </p:txBody>
      </p:sp>
      <p:sp>
        <p:nvSpPr>
          <p:cNvPr id="9" name="文本框 8"/>
          <p:cNvSpPr txBox="1"/>
          <p:nvPr/>
        </p:nvSpPr>
        <p:spPr>
          <a:xfrm>
            <a:off x="1510791" y="2366767"/>
            <a:ext cx="9721516" cy="2534027"/>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使用函数</a:t>
            </a:r>
            <a:r>
              <a:rPr lang="en-US" altLang="zh-CN"/>
              <a:t>length()</a:t>
            </a:r>
            <a:r>
              <a:rPr lang="zh-CN" altLang="en-US"/>
              <a:t>获取向量的长度。尤其是在写一般函数的代码时，经常需要知道向量参数的长度。</a:t>
            </a:r>
            <a:endParaRPr lang="zh-CN" altLang="en-US"/>
          </a:p>
          <a:p>
            <a:pPr marL="342900" indent="-342900">
              <a:lnSpc>
                <a:spcPct val="150000"/>
              </a:lnSpc>
              <a:buFont typeface="Arial" panose="020B0604020202020204" pitchFamily="34" charset="0"/>
              <a:buChar char="•"/>
            </a:pPr>
            <a:r>
              <a:rPr lang="en-US" altLang="zh-CN"/>
              <a:t>&gt; x &lt;- c(1,5,7)</a:t>
            </a:r>
            <a:endParaRPr lang="en-US" altLang="zh-CN"/>
          </a:p>
          <a:p>
            <a:pPr marL="342900" indent="-342900">
              <a:lnSpc>
                <a:spcPct val="150000"/>
              </a:lnSpc>
              <a:buFont typeface="Arial" panose="020B0604020202020204" pitchFamily="34" charset="0"/>
              <a:buChar char="•"/>
            </a:pPr>
            <a:r>
              <a:rPr lang="en-US" altLang="zh-CN"/>
              <a:t>&gt; length(x)</a:t>
            </a:r>
            <a:endParaRPr lang="en-US" altLang="zh-CN"/>
          </a:p>
          <a:p>
            <a:pPr marL="342900" indent="-342900">
              <a:lnSpc>
                <a:spcPct val="150000"/>
              </a:lnSpc>
              <a:buFont typeface="Arial" panose="020B0604020202020204" pitchFamily="34" charset="0"/>
              <a:buChar char="•"/>
            </a:pPr>
            <a:r>
              <a:rPr lang="en-US" altLang="zh-CN"/>
              <a:t>[1] 3</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3.1.2</a:t>
            </a:r>
            <a:r>
              <a:rPr lang="zh-CN" altLang="en-US" sz="2400" spc="300">
                <a:solidFill>
                  <a:schemeClr val="accent1"/>
                </a:solidFill>
                <a:latin typeface="+mj-ea"/>
                <a:ea typeface="+mj-ea"/>
              </a:rPr>
              <a:t> 循环补齐</a:t>
            </a:r>
            <a:endParaRPr lang="zh-CN" altLang="en-US" sz="2400" spc="300" dirty="0">
              <a:solidFill>
                <a:schemeClr val="accent1"/>
              </a:solidFill>
              <a:latin typeface="+mj-ea"/>
              <a:ea typeface="+mj-ea"/>
            </a:endParaRPr>
          </a:p>
        </p:txBody>
      </p:sp>
      <p:sp>
        <p:nvSpPr>
          <p:cNvPr id="9" name="文本框 8"/>
          <p:cNvSpPr txBox="1"/>
          <p:nvPr/>
        </p:nvSpPr>
        <p:spPr>
          <a:xfrm>
            <a:off x="1510791" y="1951269"/>
            <a:ext cx="9721516" cy="3365024"/>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在对两个向量使用运算符时，如果要求这两个向量具有相同的长度，</a:t>
            </a:r>
            <a:r>
              <a:rPr lang="en-US" altLang="zh-CN"/>
              <a:t>R</a:t>
            </a:r>
            <a:r>
              <a:rPr lang="zh-CN" altLang="en-US"/>
              <a:t>会自动循环补齐，即重复较短的向量，直到它与另一个向量长度相匹配。例子中较短的向量被循环补齐，因此运算其实是像下面执行的</a:t>
            </a:r>
            <a:r>
              <a:rPr lang="en-US" altLang="zh-CN"/>
              <a:t>c(1,3,5,1,3)+c(6,0,9,23,44)</a:t>
            </a:r>
            <a:r>
              <a:rPr lang="zh-CN" altLang="en-US"/>
              <a:t>。</a:t>
            </a:r>
            <a:endParaRPr lang="zh-CN" altLang="en-US"/>
          </a:p>
          <a:p>
            <a:pPr marL="342900" indent="-342900">
              <a:lnSpc>
                <a:spcPct val="150000"/>
              </a:lnSpc>
              <a:buFont typeface="Arial" panose="020B0604020202020204" pitchFamily="34" charset="0"/>
              <a:buChar char="•"/>
            </a:pPr>
            <a:r>
              <a:rPr lang="en-US" altLang="zh-CN"/>
              <a:t>&gt; c(1,3,5)+c(6,0,9,23,44)</a:t>
            </a:r>
            <a:endParaRPr lang="en-US" altLang="zh-CN"/>
          </a:p>
          <a:p>
            <a:pPr marL="342900" indent="-342900">
              <a:lnSpc>
                <a:spcPct val="150000"/>
              </a:lnSpc>
              <a:buFont typeface="Arial" panose="020B0604020202020204" pitchFamily="34" charset="0"/>
              <a:buChar char="•"/>
            </a:pPr>
            <a:r>
              <a:rPr lang="en-US" altLang="zh-CN"/>
              <a:t>[1]  7  3 14 24 47</a:t>
            </a:r>
            <a:endParaRPr lang="en-US" altLang="zh-CN"/>
          </a:p>
          <a:p>
            <a:pPr marL="342900" indent="-342900">
              <a:lnSpc>
                <a:spcPct val="150000"/>
              </a:lnSpc>
              <a:buFont typeface="Arial" panose="020B0604020202020204" pitchFamily="34" charset="0"/>
              <a:buChar char="•"/>
            </a:pPr>
            <a:r>
              <a:rPr lang="en-US" altLang="zh-CN"/>
              <a:t>Warning message:</a:t>
            </a:r>
            <a:endParaRPr lang="en-US" altLang="zh-CN"/>
          </a:p>
          <a:p>
            <a:pPr marL="342900" indent="-342900">
              <a:lnSpc>
                <a:spcPct val="150000"/>
              </a:lnSpc>
              <a:buFont typeface="Arial" panose="020B0604020202020204" pitchFamily="34" charset="0"/>
              <a:buChar char="•"/>
            </a:pPr>
            <a:r>
              <a:rPr lang="en-US" altLang="zh-CN"/>
              <a:t>In c(1, 3, 5) + c(6, 0, 9, 23, 44) : </a:t>
            </a:r>
            <a:r>
              <a:rPr lang="zh-CN" altLang="en-US"/>
              <a:t>长的对象长度不是短的对象长度的整倍数</a:t>
            </a:r>
            <a:endParaRPr lang="zh-CN" altLang="en-US"/>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3.1.3</a:t>
            </a:r>
            <a:r>
              <a:rPr lang="zh-CN" altLang="en-US" sz="2400" spc="300">
                <a:solidFill>
                  <a:schemeClr val="accent1"/>
                </a:solidFill>
                <a:latin typeface="+mj-ea"/>
                <a:ea typeface="+mj-ea"/>
              </a:rPr>
              <a:t> 索引向量</a:t>
            </a:r>
            <a:endParaRPr lang="zh-CN" altLang="en-US" sz="2400" spc="300" dirty="0">
              <a:solidFill>
                <a:schemeClr val="accent1"/>
              </a:solidFill>
              <a:latin typeface="+mj-ea"/>
              <a:ea typeface="+mj-ea"/>
            </a:endParaRPr>
          </a:p>
        </p:txBody>
      </p:sp>
      <p:sp>
        <p:nvSpPr>
          <p:cNvPr id="9" name="文本框 8"/>
          <p:cNvSpPr txBox="1"/>
          <p:nvPr/>
        </p:nvSpPr>
        <p:spPr>
          <a:xfrm>
            <a:off x="1510791" y="1535771"/>
            <a:ext cx="9721516" cy="419602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en-US" altLang="zh-CN"/>
              <a:t>1.</a:t>
            </a:r>
            <a:r>
              <a:rPr lang="zh-CN" altLang="en-US"/>
              <a:t>逻辑的向量。</a:t>
            </a:r>
            <a:endParaRPr lang="zh-CN" altLang="en-US"/>
          </a:p>
          <a:p>
            <a:pPr marL="342900" indent="-342900">
              <a:lnSpc>
                <a:spcPct val="150000"/>
              </a:lnSpc>
              <a:buFont typeface="Arial" panose="020B0604020202020204" pitchFamily="34" charset="0"/>
              <a:buChar char="•"/>
            </a:pPr>
            <a:r>
              <a:rPr lang="zh-CN" altLang="en-US"/>
              <a:t>在这种情况下索引向量必须与从中选取元素的向量具有相同的长度。在索引向量中返回值是</a:t>
            </a:r>
            <a:r>
              <a:rPr lang="en-US" altLang="zh-CN"/>
              <a:t>TRUE</a:t>
            </a:r>
            <a:r>
              <a:rPr lang="zh-CN" altLang="en-US"/>
              <a:t>的元素所对应的元素将被选出，返回为</a:t>
            </a:r>
            <a:r>
              <a:rPr lang="en-US" altLang="zh-CN"/>
              <a:t>FALSE</a:t>
            </a:r>
            <a:r>
              <a:rPr lang="zh-CN" altLang="en-US"/>
              <a:t>的值所对应的元素将被忽略。例如：</a:t>
            </a:r>
            <a:endParaRPr lang="zh-CN" altLang="en-US"/>
          </a:p>
          <a:p>
            <a:pPr marL="342900" indent="-342900">
              <a:lnSpc>
                <a:spcPct val="150000"/>
              </a:lnSpc>
              <a:buFont typeface="Arial" panose="020B0604020202020204" pitchFamily="34" charset="0"/>
              <a:buChar char="•"/>
            </a:pPr>
            <a:r>
              <a:rPr lang="en-US" altLang="zh-CN"/>
              <a:t>&gt; x &lt;-c(2,NA,3)</a:t>
            </a:r>
            <a:endParaRPr lang="en-US" altLang="zh-CN"/>
          </a:p>
          <a:p>
            <a:pPr marL="342900" indent="-342900">
              <a:lnSpc>
                <a:spcPct val="150000"/>
              </a:lnSpc>
              <a:buFont typeface="Arial" panose="020B0604020202020204" pitchFamily="34" charset="0"/>
              <a:buChar char="•"/>
            </a:pPr>
            <a:r>
              <a:rPr lang="en-US" altLang="zh-CN"/>
              <a:t>&gt; y &lt;-x[!is.na(x)]</a:t>
            </a:r>
            <a:endParaRPr lang="en-US" altLang="zh-CN"/>
          </a:p>
          <a:p>
            <a:pPr marL="342900" indent="-342900">
              <a:lnSpc>
                <a:spcPct val="150000"/>
              </a:lnSpc>
              <a:buFont typeface="Arial" panose="020B0604020202020204" pitchFamily="34" charset="0"/>
              <a:buChar char="•"/>
            </a:pPr>
            <a:r>
              <a:rPr lang="en-US" altLang="zh-CN"/>
              <a:t>&gt; y</a:t>
            </a:r>
            <a:endParaRPr lang="en-US" altLang="zh-CN"/>
          </a:p>
          <a:p>
            <a:pPr marL="342900" indent="-342900">
              <a:lnSpc>
                <a:spcPct val="150000"/>
              </a:lnSpc>
              <a:buFont typeface="Arial" panose="020B0604020202020204" pitchFamily="34" charset="0"/>
              <a:buChar char="•"/>
            </a:pPr>
            <a:r>
              <a:rPr lang="en-US" altLang="zh-CN"/>
              <a:t>[1]2 3</a:t>
            </a:r>
            <a:endParaRPr lang="en-US" altLang="zh-CN"/>
          </a:p>
          <a:p>
            <a:pPr marL="342900" indent="-342900">
              <a:lnSpc>
                <a:spcPct val="150000"/>
              </a:lnSpc>
              <a:buFont typeface="Arial" panose="020B0604020202020204" pitchFamily="34" charset="0"/>
              <a:buChar char="•"/>
            </a:pPr>
            <a:r>
              <a:rPr lang="zh-CN" altLang="en-US"/>
              <a:t>创建了一个名为</a:t>
            </a:r>
            <a:r>
              <a:rPr lang="en-US" altLang="zh-CN"/>
              <a:t>y</a:t>
            </a:r>
            <a:r>
              <a:rPr lang="zh-CN" altLang="en-US"/>
              <a:t>的对象，对象中包含</a:t>
            </a:r>
            <a:r>
              <a:rPr lang="en-US" altLang="zh-CN"/>
              <a:t>x</a:t>
            </a:r>
            <a:r>
              <a:rPr lang="zh-CN" altLang="en-US"/>
              <a:t>中的非缺失值，同时保持顺序。如果</a:t>
            </a:r>
            <a:r>
              <a:rPr lang="en-US" altLang="zh-CN"/>
              <a:t>x</a:t>
            </a:r>
            <a:r>
              <a:rPr lang="zh-CN" altLang="en-US"/>
              <a:t>中包含缺失值，</a:t>
            </a:r>
            <a:r>
              <a:rPr lang="en-US" altLang="zh-CN"/>
              <a:t>y</a:t>
            </a:r>
            <a:r>
              <a:rPr lang="zh-CN" altLang="en-US"/>
              <a:t>的长度将小于</a:t>
            </a:r>
            <a:r>
              <a:rPr lang="en-US" altLang="zh-CN"/>
              <a:t>x</a:t>
            </a:r>
            <a:r>
              <a:rPr lang="zh-CN" altLang="en-US"/>
              <a:t>。</a:t>
            </a:r>
            <a:endParaRPr lang="zh-CN" altLang="en-US"/>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3.1.3</a:t>
            </a:r>
            <a:r>
              <a:rPr lang="zh-CN" altLang="en-US" sz="2400" spc="300">
                <a:solidFill>
                  <a:schemeClr val="accent1"/>
                </a:solidFill>
                <a:latin typeface="+mj-ea"/>
                <a:ea typeface="+mj-ea"/>
              </a:rPr>
              <a:t> 索引向量</a:t>
            </a:r>
            <a:endParaRPr lang="zh-CN" altLang="en-US" sz="2400" spc="300" dirty="0">
              <a:solidFill>
                <a:schemeClr val="accent1"/>
              </a:solidFill>
              <a:latin typeface="+mj-ea"/>
              <a:ea typeface="+mj-ea"/>
            </a:endParaRPr>
          </a:p>
        </p:txBody>
      </p:sp>
      <p:sp>
        <p:nvSpPr>
          <p:cNvPr id="9" name="文本框 8"/>
          <p:cNvSpPr txBox="1"/>
          <p:nvPr/>
        </p:nvSpPr>
        <p:spPr>
          <a:xfrm>
            <a:off x="1510791" y="1535771"/>
            <a:ext cx="9721516" cy="419602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en-US" altLang="zh-CN"/>
              <a:t>2.</a:t>
            </a:r>
            <a:r>
              <a:rPr lang="zh-CN" altLang="en-US"/>
              <a:t>正整数的向量。</a:t>
            </a:r>
            <a:endParaRPr lang="en-US" altLang="zh-CN"/>
          </a:p>
          <a:p>
            <a:pPr marL="342900" indent="-342900">
              <a:lnSpc>
                <a:spcPct val="150000"/>
              </a:lnSpc>
              <a:buFont typeface="Arial" panose="020B0604020202020204" pitchFamily="34" charset="0"/>
              <a:buChar char="•"/>
            </a:pPr>
            <a:r>
              <a:rPr lang="zh-CN" altLang="en-US"/>
              <a:t>这种情况下索引向量中的值必须在集合</a:t>
            </a:r>
            <a:r>
              <a:rPr lang="en-US" altLang="zh-CN"/>
              <a:t>{1,2,...,length(x)}</a:t>
            </a:r>
            <a:r>
              <a:rPr lang="zh-CN" altLang="en-US"/>
              <a:t>中，在返回的向量中包含索引向量中指定元素，并且在结果中按照索引向量中的顺序排列。索引向量的长度可以是任意，返回的向量与索引向量由相同的长度。例如，</a:t>
            </a:r>
            <a:r>
              <a:rPr lang="en-US" altLang="zh-CN"/>
              <a:t>x[3]</a:t>
            </a:r>
            <a:r>
              <a:rPr lang="zh-CN" altLang="en-US"/>
              <a:t>是</a:t>
            </a:r>
            <a:r>
              <a:rPr lang="en-US" altLang="zh-CN"/>
              <a:t>x</a:t>
            </a:r>
            <a:r>
              <a:rPr lang="zh-CN" altLang="en-US"/>
              <a:t>的第</a:t>
            </a:r>
            <a:r>
              <a:rPr lang="en-US" altLang="zh-CN"/>
              <a:t>3</a:t>
            </a:r>
            <a:r>
              <a:rPr lang="zh-CN" altLang="en-US"/>
              <a:t>个元素。</a:t>
            </a:r>
            <a:endParaRPr lang="zh-CN" altLang="en-US"/>
          </a:p>
          <a:p>
            <a:pPr marL="342900" indent="-342900">
              <a:lnSpc>
                <a:spcPct val="150000"/>
              </a:lnSpc>
              <a:buFont typeface="Arial" panose="020B0604020202020204" pitchFamily="34" charset="0"/>
              <a:buChar char="•"/>
            </a:pPr>
            <a:r>
              <a:rPr lang="en-US" altLang="zh-CN"/>
              <a:t>&gt; x &lt;-c(2,4,6,8)</a:t>
            </a:r>
            <a:endParaRPr lang="en-US" altLang="zh-CN"/>
          </a:p>
          <a:p>
            <a:pPr marL="342900" indent="-342900">
              <a:lnSpc>
                <a:spcPct val="150000"/>
              </a:lnSpc>
              <a:buFont typeface="Arial" panose="020B0604020202020204" pitchFamily="34" charset="0"/>
              <a:buChar char="•"/>
            </a:pPr>
            <a:r>
              <a:rPr lang="en-US" altLang="zh-CN"/>
              <a:t>&gt; x[c(1,3)]</a:t>
            </a:r>
            <a:endParaRPr lang="en-US" altLang="zh-CN"/>
          </a:p>
          <a:p>
            <a:pPr marL="342900" indent="-342900">
              <a:lnSpc>
                <a:spcPct val="150000"/>
              </a:lnSpc>
              <a:buFont typeface="Arial" panose="020B0604020202020204" pitchFamily="34" charset="0"/>
              <a:buChar char="•"/>
            </a:pPr>
            <a:r>
              <a:rPr lang="en-US" altLang="zh-CN"/>
              <a:t>[1] 2 6</a:t>
            </a:r>
            <a:endParaRPr lang="en-US" altLang="zh-CN"/>
          </a:p>
          <a:p>
            <a:pPr marL="342900" indent="-342900">
              <a:lnSpc>
                <a:spcPct val="150000"/>
              </a:lnSpc>
              <a:buFont typeface="Arial" panose="020B0604020202020204" pitchFamily="34" charset="0"/>
              <a:buChar char="•"/>
            </a:pPr>
            <a:r>
              <a:rPr lang="en-US" altLang="zh-CN"/>
              <a:t>&gt; x[2:3]</a:t>
            </a:r>
            <a:endParaRPr lang="en-US" altLang="zh-CN"/>
          </a:p>
          <a:p>
            <a:pPr marL="342900" indent="-342900">
              <a:lnSpc>
                <a:spcPct val="150000"/>
              </a:lnSpc>
              <a:buFont typeface="Arial" panose="020B0604020202020204" pitchFamily="34" charset="0"/>
              <a:buChar char="•"/>
            </a:pPr>
            <a:r>
              <a:rPr lang="en-US" altLang="zh-CN"/>
              <a:t>[1] 4 6</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3.1.3</a:t>
            </a:r>
            <a:r>
              <a:rPr lang="zh-CN" altLang="en-US" sz="2400" spc="300">
                <a:solidFill>
                  <a:schemeClr val="accent1"/>
                </a:solidFill>
                <a:latin typeface="+mj-ea"/>
                <a:ea typeface="+mj-ea"/>
              </a:rPr>
              <a:t> 索引向量</a:t>
            </a:r>
            <a:endParaRPr lang="zh-CN" altLang="en-US" sz="2400" spc="300" dirty="0">
              <a:solidFill>
                <a:schemeClr val="accent1"/>
              </a:solidFill>
              <a:latin typeface="+mj-ea"/>
              <a:ea typeface="+mj-ea"/>
            </a:endParaRPr>
          </a:p>
        </p:txBody>
      </p:sp>
      <p:sp>
        <p:nvSpPr>
          <p:cNvPr id="9" name="文本框 8"/>
          <p:cNvSpPr txBox="1"/>
          <p:nvPr/>
        </p:nvSpPr>
        <p:spPr>
          <a:xfrm>
            <a:off x="1510791" y="1743520"/>
            <a:ext cx="9721516" cy="3780522"/>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en-US" altLang="zh-CN"/>
              <a:t>3.</a:t>
            </a:r>
            <a:r>
              <a:rPr lang="zh-CN" altLang="en-US"/>
              <a:t>负整数的向量。</a:t>
            </a:r>
            <a:endParaRPr lang="zh-CN" altLang="en-US"/>
          </a:p>
          <a:p>
            <a:pPr marL="342900" indent="-342900">
              <a:lnSpc>
                <a:spcPct val="150000"/>
              </a:lnSpc>
              <a:buFont typeface="Arial" panose="020B0604020202020204" pitchFamily="34" charset="0"/>
              <a:buChar char="•"/>
            </a:pPr>
            <a:r>
              <a:rPr lang="zh-CN" altLang="en-US"/>
              <a:t>这种索引向量的作用是把某些值去掉。例如</a:t>
            </a:r>
            <a:r>
              <a:rPr lang="en-US" altLang="zh-CN"/>
              <a:t>&gt; y &lt;- x[-(1:5)] </a:t>
            </a:r>
            <a:r>
              <a:rPr lang="zh-CN" altLang="en-US"/>
              <a:t>向量</a:t>
            </a:r>
            <a:r>
              <a:rPr lang="en-US" altLang="zh-CN"/>
              <a:t>y</a:t>
            </a:r>
            <a:r>
              <a:rPr lang="zh-CN" altLang="en-US"/>
              <a:t>取得了前</a:t>
            </a:r>
            <a:r>
              <a:rPr lang="en-US" altLang="zh-CN"/>
              <a:t>5</a:t>
            </a:r>
            <a:r>
              <a:rPr lang="zh-CN" altLang="en-US"/>
              <a:t>个元素以外的值。</a:t>
            </a:r>
            <a:endParaRPr lang="zh-CN" altLang="en-US"/>
          </a:p>
          <a:p>
            <a:pPr marL="342900" indent="-342900">
              <a:lnSpc>
                <a:spcPct val="150000"/>
              </a:lnSpc>
              <a:buFont typeface="Arial" panose="020B0604020202020204" pitchFamily="34" charset="0"/>
              <a:buChar char="•"/>
            </a:pPr>
            <a:r>
              <a:rPr lang="en-US" altLang="zh-CN"/>
              <a:t>4.</a:t>
            </a:r>
            <a:r>
              <a:rPr lang="zh-CN" altLang="en-US"/>
              <a:t>字符串的向量</a:t>
            </a:r>
            <a:endParaRPr lang="zh-CN" altLang="en-US"/>
          </a:p>
          <a:p>
            <a:pPr marL="342900" indent="-342900">
              <a:lnSpc>
                <a:spcPct val="150000"/>
              </a:lnSpc>
              <a:buFont typeface="Arial" panose="020B0604020202020204" pitchFamily="34" charset="0"/>
              <a:buChar char="•"/>
            </a:pPr>
            <a:r>
              <a:rPr lang="zh-CN" altLang="en-US"/>
              <a:t>这种可能型只存在于拥有</a:t>
            </a:r>
            <a:r>
              <a:rPr lang="en-US" altLang="zh-CN"/>
              <a:t>names</a:t>
            </a:r>
            <a:r>
              <a:rPr lang="zh-CN" altLang="en-US"/>
              <a:t>属性并由它来区分向量中元素的向量。这种情况下一个由名称组成的子向量起到了和正整数的索引向量相同的效果。</a:t>
            </a:r>
            <a:endParaRPr lang="zh-CN" altLang="en-US"/>
          </a:p>
          <a:p>
            <a:pPr marL="342900" indent="-342900">
              <a:lnSpc>
                <a:spcPct val="150000"/>
              </a:lnSpc>
              <a:buFont typeface="Arial" panose="020B0604020202020204" pitchFamily="34" charset="0"/>
              <a:buChar char="•"/>
            </a:pPr>
            <a:r>
              <a:rPr lang="en-US" altLang="zh-CN"/>
              <a:t>&gt; fruit &lt;- c(5,10,1,20)</a:t>
            </a:r>
            <a:endParaRPr lang="en-US" altLang="zh-CN"/>
          </a:p>
          <a:p>
            <a:pPr marL="342900" indent="-342900">
              <a:lnSpc>
                <a:spcPct val="150000"/>
              </a:lnSpc>
              <a:buFont typeface="Arial" panose="020B0604020202020204" pitchFamily="34" charset="0"/>
              <a:buChar char="•"/>
            </a:pPr>
            <a:r>
              <a:rPr lang="en-US" altLang="zh-CN"/>
              <a:t>&gt; names(fruit) &lt;- c("orange","banana","apple","peach")</a:t>
            </a:r>
            <a:endParaRPr lang="en-US" altLang="zh-CN"/>
          </a:p>
          <a:p>
            <a:pPr marL="342900" indent="-342900">
              <a:lnSpc>
                <a:spcPct val="150000"/>
              </a:lnSpc>
              <a:buFont typeface="Arial" panose="020B0604020202020204" pitchFamily="34" charset="0"/>
              <a:buChar char="•"/>
            </a:pPr>
            <a:r>
              <a:rPr lang="en-US" altLang="zh-CN"/>
              <a:t>&gt; lunch &lt;- fruit[c("apple","orange")]</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矩阵</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2"/>
</p:tagLst>
</file>

<file path=ppt/tags/tag11.xml><?xml version="1.0" encoding="utf-8"?>
<p:tagLst xmlns:p="http://schemas.openxmlformats.org/presentationml/2006/main">
  <p:tag name="PA" val="v4.2.2"/>
</p:tagLst>
</file>

<file path=ppt/tags/tag12.xml><?xml version="1.0" encoding="utf-8"?>
<p:tagLst xmlns:p="http://schemas.openxmlformats.org/presentationml/2006/main">
  <p:tag name="PA" val="v4.2.3"/>
</p:tagLst>
</file>

<file path=ppt/tags/tag13.xml><?xml version="1.0" encoding="utf-8"?>
<p:tagLst xmlns:p="http://schemas.openxmlformats.org/presentationml/2006/main">
  <p:tag name="PA" val="v4.2.3"/>
</p:tagLst>
</file>

<file path=ppt/tags/tag14.xml><?xml version="1.0" encoding="utf-8"?>
<p:tagLst xmlns:p="http://schemas.openxmlformats.org/presentationml/2006/main">
  <p:tag name="PA" val="v4.2.3"/>
</p:tagLst>
</file>

<file path=ppt/tags/tag15.xml><?xml version="1.0" encoding="utf-8"?>
<p:tagLst xmlns:p="http://schemas.openxmlformats.org/presentationml/2006/main">
  <p:tag name="PA" val="v4.2.2"/>
</p:tagLst>
</file>

<file path=ppt/tags/tag16.xml><?xml version="1.0" encoding="utf-8"?>
<p:tagLst xmlns:p="http://schemas.openxmlformats.org/presentationml/2006/main">
  <p:tag name="PA" val="v4.2.2"/>
</p:tagLst>
</file>

<file path=ppt/tags/tag17.xml><?xml version="1.0" encoding="utf-8"?>
<p:tagLst xmlns:p="http://schemas.openxmlformats.org/presentationml/2006/main">
  <p:tag name="PA" val="v4.2.2"/>
</p:tagLst>
</file>

<file path=ppt/tags/tag18.xml><?xml version="1.0" encoding="utf-8"?>
<p:tagLst xmlns:p="http://schemas.openxmlformats.org/presentationml/2006/main">
  <p:tag name="PA" val="v4.2.2"/>
</p:tagLst>
</file>

<file path=ppt/tags/tag19.xml><?xml version="1.0" encoding="utf-8"?>
<p:tagLst xmlns:p="http://schemas.openxmlformats.org/presentationml/2006/main">
  <p:tag name="PA" val="v4.2.2"/>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PA" val="v4.2.2"/>
</p:tagLst>
</file>

<file path=ppt/tags/tag21.xml><?xml version="1.0" encoding="utf-8"?>
<p:tagLst xmlns:p="http://schemas.openxmlformats.org/presentationml/2006/main">
  <p:tag name="PA" val="v4.2.2"/>
</p:tagLst>
</file>

<file path=ppt/tags/tag22.xml><?xml version="1.0" encoding="utf-8"?>
<p:tagLst xmlns:p="http://schemas.openxmlformats.org/presentationml/2006/main">
  <p:tag name="PA" val="v4.2.2"/>
</p:tagLst>
</file>

<file path=ppt/tags/tag23.xml><?xml version="1.0" encoding="utf-8"?>
<p:tagLst xmlns:p="http://schemas.openxmlformats.org/presentationml/2006/main">
  <p:tag name="PA" val="v4.2.2"/>
</p:tagLst>
</file>

<file path=ppt/tags/tag24.xml><?xml version="1.0" encoding="utf-8"?>
<p:tagLst xmlns:p="http://schemas.openxmlformats.org/presentationml/2006/main">
  <p:tag name="PA" val="v4.2.2"/>
</p:tagLst>
</file>

<file path=ppt/tags/tag25.xml><?xml version="1.0" encoding="utf-8"?>
<p:tagLst xmlns:p="http://schemas.openxmlformats.org/presentationml/2006/main">
  <p:tag name="PA" val="v4.2.2"/>
</p:tagLst>
</file>

<file path=ppt/tags/tag26.xml><?xml version="1.0" encoding="utf-8"?>
<p:tagLst xmlns:p="http://schemas.openxmlformats.org/presentationml/2006/main">
  <p:tag name="PA" val="v4.2.2"/>
</p:tagLst>
</file>

<file path=ppt/tags/tag27.xml><?xml version="1.0" encoding="utf-8"?>
<p:tagLst xmlns:p="http://schemas.openxmlformats.org/presentationml/2006/main">
  <p:tag name="PA" val="v4.2.2"/>
</p:tagLst>
</file>

<file path=ppt/tags/tag28.xml><?xml version="1.0" encoding="utf-8"?>
<p:tagLst xmlns:p="http://schemas.openxmlformats.org/presentationml/2006/main">
  <p:tag name="PA" val="v4.2.2"/>
</p:tagLst>
</file>

<file path=ppt/tags/tag29.xml><?xml version="1.0" encoding="utf-8"?>
<p:tagLst xmlns:p="http://schemas.openxmlformats.org/presentationml/2006/main">
  <p:tag name="PA" val="v4.2.2"/>
</p:tagLst>
</file>

<file path=ppt/tags/tag3.xml><?xml version="1.0" encoding="utf-8"?>
<p:tagLst xmlns:p="http://schemas.openxmlformats.org/presentationml/2006/main">
  <p:tag name="PA" val="v4.2.2"/>
</p:tagLst>
</file>

<file path=ppt/tags/tag30.xml><?xml version="1.0" encoding="utf-8"?>
<p:tagLst xmlns:p="http://schemas.openxmlformats.org/presentationml/2006/main">
  <p:tag name="PA" val="v4.2.2"/>
</p:tagLst>
</file>

<file path=ppt/tags/tag31.xml><?xml version="1.0" encoding="utf-8"?>
<p:tagLst xmlns:p="http://schemas.openxmlformats.org/presentationml/2006/main">
  <p:tag name="PA" val="v4.2.2"/>
</p:tagLst>
</file>

<file path=ppt/tags/tag32.xml><?xml version="1.0" encoding="utf-8"?>
<p:tagLst xmlns:p="http://schemas.openxmlformats.org/presentationml/2006/main">
  <p:tag name="PA" val="v4.2.2"/>
</p:tagLst>
</file>

<file path=ppt/tags/tag33.xml><?xml version="1.0" encoding="utf-8"?>
<p:tagLst xmlns:p="http://schemas.openxmlformats.org/presentationml/2006/main">
  <p:tag name="PA" val="v4.2.2"/>
</p:tagLst>
</file>

<file path=ppt/tags/tag34.xml><?xml version="1.0" encoding="utf-8"?>
<p:tagLst xmlns:p="http://schemas.openxmlformats.org/presentationml/2006/main">
  <p:tag name="PA" val="v4.2.2"/>
</p:tagLst>
</file>

<file path=ppt/tags/tag35.xml><?xml version="1.0" encoding="utf-8"?>
<p:tagLst xmlns:p="http://schemas.openxmlformats.org/presentationml/2006/main">
  <p:tag name="PA" val="v4.2.2"/>
</p:tagLst>
</file>

<file path=ppt/tags/tag36.xml><?xml version="1.0" encoding="utf-8"?>
<p:tagLst xmlns:p="http://schemas.openxmlformats.org/presentationml/2006/main">
  <p:tag name="PA" val="v4.2.2"/>
</p:tagLst>
</file>

<file path=ppt/tags/tag37.xml><?xml version="1.0" encoding="utf-8"?>
<p:tagLst xmlns:p="http://schemas.openxmlformats.org/presentationml/2006/main">
  <p:tag name="PA" val="v4.2.3"/>
</p:tagLst>
</file>

<file path=ppt/tags/tag38.xml><?xml version="1.0" encoding="utf-8"?>
<p:tagLst xmlns:p="http://schemas.openxmlformats.org/presentationml/2006/main">
  <p:tag name="PA" val="v4.2.3"/>
</p:tagLst>
</file>

<file path=ppt/tags/tag39.xml><?xml version="1.0" encoding="utf-8"?>
<p:tagLst xmlns:p="http://schemas.openxmlformats.org/presentationml/2006/main">
  <p:tag name="PA" val="v4.2.3"/>
</p:tagLst>
</file>

<file path=ppt/tags/tag4.xml><?xml version="1.0" encoding="utf-8"?>
<p:tagLst xmlns:p="http://schemas.openxmlformats.org/presentationml/2006/main">
  <p:tag name="PA" val="v4.2.2"/>
</p:tagLst>
</file>

<file path=ppt/tags/tag4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3"/>
</p:tagLst>
</file>

<file path=ppt/tags/tag8.xml><?xml version="1.0" encoding="utf-8"?>
<p:tagLst xmlns:p="http://schemas.openxmlformats.org/presentationml/2006/main">
  <p:tag name="PA" val="v4.2.3"/>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11256</Words>
  <Application>WPS 演示</Application>
  <PresentationFormat>宽屏</PresentationFormat>
  <Paragraphs>401</Paragraphs>
  <Slides>29</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Arial</vt:lpstr>
      <vt:lpstr>宋体</vt:lpstr>
      <vt:lpstr>Wingdings</vt:lpstr>
      <vt:lpstr>Calibri</vt:lpstr>
      <vt:lpstr>汉仪大宋简</vt:lpstr>
      <vt:lpstr>微软雅黑</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30</cp:revision>
  <dcterms:created xsi:type="dcterms:W3CDTF">2018-03-10T07:16:00Z</dcterms:created>
  <dcterms:modified xsi:type="dcterms:W3CDTF">2020-09-08T05:17:41Z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