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sldIdLst>
    <p:sldId id="445" r:id="rId4"/>
    <p:sldId id="260" r:id="rId6"/>
    <p:sldId id="288" r:id="rId7"/>
    <p:sldId id="259" r:id="rId8"/>
    <p:sldId id="290" r:id="rId9"/>
    <p:sldId id="293" r:id="rId10"/>
    <p:sldId id="294" r:id="rId11"/>
    <p:sldId id="344" r:id="rId12"/>
    <p:sldId id="381" r:id="rId13"/>
    <p:sldId id="382" r:id="rId14"/>
    <p:sldId id="383" r:id="rId15"/>
    <p:sldId id="384" r:id="rId16"/>
    <p:sldId id="408" r:id="rId17"/>
    <p:sldId id="385" r:id="rId18"/>
    <p:sldId id="386" r:id="rId19"/>
    <p:sldId id="387" r:id="rId20"/>
    <p:sldId id="388" r:id="rId21"/>
    <p:sldId id="396" r:id="rId22"/>
    <p:sldId id="397" r:id="rId23"/>
    <p:sldId id="398" r:id="rId24"/>
    <p:sldId id="399" r:id="rId25"/>
    <p:sldId id="389" r:id="rId26"/>
    <p:sldId id="409" r:id="rId27"/>
    <p:sldId id="390" r:id="rId28"/>
    <p:sldId id="400" r:id="rId29"/>
    <p:sldId id="401" r:id="rId30"/>
    <p:sldId id="402" r:id="rId31"/>
    <p:sldId id="403" r:id="rId32"/>
    <p:sldId id="410" r:id="rId33"/>
    <p:sldId id="411" r:id="rId34"/>
    <p:sldId id="412" r:id="rId35"/>
    <p:sldId id="413" r:id="rId36"/>
    <p:sldId id="417" r:id="rId37"/>
    <p:sldId id="418" r:id="rId38"/>
    <p:sldId id="419" r:id="rId39"/>
    <p:sldId id="420" r:id="rId40"/>
    <p:sldId id="424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432" r:id="rId49"/>
    <p:sldId id="433" r:id="rId50"/>
    <p:sldId id="494" r:id="rId51"/>
    <p:sldId id="434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87A4"/>
    <a:srgbClr val="036EB8"/>
    <a:srgbClr val="F8F8F8"/>
    <a:srgbClr val="279136"/>
    <a:srgbClr val="175520"/>
    <a:srgbClr val="2A9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36" autoAdjust="0"/>
    <p:restoredTop sz="94667" autoAdjust="0"/>
  </p:normalViewPr>
  <p:slideViewPr>
    <p:cSldViewPr snapToGrid="0" showGuides="1">
      <p:cViewPr varScale="1">
        <p:scale>
          <a:sx n="106" d="100"/>
          <a:sy n="106" d="100"/>
        </p:scale>
        <p:origin x="84" y="78"/>
      </p:cViewPr>
      <p:guideLst>
        <p:guide pos="3840"/>
        <p:guide pos="189"/>
        <p:guide pos="2688"/>
        <p:guide pos="7446"/>
        <p:guide orient="horz" pos="3915"/>
        <p:guide orient="horz" pos="2585"/>
        <p:guide orient="horz" pos="4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2808" y="-90"/>
      </p:cViewPr>
      <p:guideLst>
        <p:guide orient="horz" pos="291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8B746-3CD4-4AC0-AD25-71A25EF76E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3D535-AB13-49B2-8DB6-9DBD7D277F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3D535-AB13-49B2-8DB6-9DBD7D277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3D535-AB13-49B2-8DB6-9DBD7D277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3D535-AB13-49B2-8DB6-9DBD7D277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3D535-AB13-49B2-8DB6-9DBD7D277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0800000" flipH="1">
            <a:off x="1" y="0"/>
            <a:ext cx="1636587" cy="8905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8879" y="0"/>
            <a:ext cx="12200879" cy="1069145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7"/>
          <p:cNvSpPr txBox="1"/>
          <p:nvPr userDrawn="1"/>
        </p:nvSpPr>
        <p:spPr>
          <a:xfrm>
            <a:off x="239697" y="6528367"/>
            <a:ext cx="3213717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语言（微课版）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内容占位符 2"/>
          <p:cNvSpPr>
            <a:spLocks noGrp="1"/>
          </p:cNvSpPr>
          <p:nvPr>
            <p:ph idx="1" hasCustomPrompt="1"/>
          </p:nvPr>
        </p:nvSpPr>
        <p:spPr>
          <a:xfrm>
            <a:off x="541536" y="1674054"/>
            <a:ext cx="11134649" cy="4186995"/>
          </a:xfr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SzPct val="99000"/>
              <a:buFont typeface="Wingdings" panose="05000000000000000000" pitchFamily="2" charset="2"/>
              <a:buChar char="n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  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655844" y="545558"/>
            <a:ext cx="9965184" cy="45280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640012" y="1210532"/>
            <a:ext cx="9144000" cy="393187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-182880" y="1069145"/>
            <a:ext cx="1257651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 userDrawn="1"/>
        </p:nvSpPr>
        <p:spPr>
          <a:xfrm>
            <a:off x="9253375" y="6567277"/>
            <a:ext cx="3098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0800000" flipH="1">
            <a:off x="-8890" y="0"/>
            <a:ext cx="1865630" cy="101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-8879" y="0"/>
            <a:ext cx="12200879" cy="1069145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3511550" y="97657"/>
            <a:ext cx="8680450" cy="30925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-8879" y="6504542"/>
            <a:ext cx="12192000" cy="353458"/>
            <a:chOff x="0" y="6513463"/>
            <a:chExt cx="12192000" cy="353458"/>
          </a:xfrm>
        </p:grpSpPr>
        <p:sp>
          <p:nvSpPr>
            <p:cNvPr id="21" name="矩形 20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17"/>
            <p:cNvSpPr txBox="1"/>
            <p:nvPr userDrawn="1"/>
          </p:nvSpPr>
          <p:spPr>
            <a:xfrm>
              <a:off x="239697" y="6528367"/>
              <a:ext cx="3213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大学计算机基础（微课版）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 userDrawn="1"/>
        </p:nvSpPr>
        <p:spPr>
          <a:xfrm>
            <a:off x="-8879" y="93874"/>
            <a:ext cx="1100831" cy="31959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73025" y="82550"/>
            <a:ext cx="3380389" cy="372507"/>
            <a:chOff x="73025" y="69850"/>
            <a:chExt cx="3380389" cy="372507"/>
          </a:xfrm>
        </p:grpSpPr>
        <p:sp>
          <p:nvSpPr>
            <p:cNvPr id="26" name="文本框 9"/>
            <p:cNvSpPr txBox="1"/>
            <p:nvPr/>
          </p:nvSpPr>
          <p:spPr>
            <a:xfrm>
              <a:off x="73025" y="73025"/>
              <a:ext cx="1019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项目一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0"/>
            <p:cNvSpPr txBox="1"/>
            <p:nvPr/>
          </p:nvSpPr>
          <p:spPr>
            <a:xfrm>
              <a:off x="1092200" y="69850"/>
              <a:ext cx="2361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计算机基础知识</a:t>
              </a: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内容占位符 2"/>
          <p:cNvSpPr>
            <a:spLocks noGrp="1"/>
          </p:cNvSpPr>
          <p:nvPr>
            <p:ph idx="1" hasCustomPrompt="1"/>
          </p:nvPr>
        </p:nvSpPr>
        <p:spPr>
          <a:xfrm>
            <a:off x="541536" y="1702190"/>
            <a:ext cx="5198082" cy="4158859"/>
          </a:xfr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SzPct val="99000"/>
              <a:buFont typeface="Wingdings" panose="05000000000000000000" pitchFamily="2" charset="2"/>
              <a:buChar char="n"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  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" name="内容占位符 2"/>
          <p:cNvSpPr>
            <a:spLocks noGrp="1"/>
          </p:cNvSpPr>
          <p:nvPr>
            <p:ph idx="10" hasCustomPrompt="1"/>
          </p:nvPr>
        </p:nvSpPr>
        <p:spPr>
          <a:xfrm>
            <a:off x="6302326" y="1716258"/>
            <a:ext cx="5311263" cy="4144792"/>
          </a:xfrm>
        </p:spPr>
        <p:txBody>
          <a:bodyPr/>
          <a:lstStyle>
            <a:lvl1pPr marL="228600" indent="-22860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SzPct val="99000"/>
              <a:buFont typeface="Wingdings" panose="05000000000000000000" pitchFamily="2" charset="2"/>
              <a:buChar char="n"/>
              <a:defRPr lang="zh-CN" altLang="en-US" sz="22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  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3" name="副标题 2"/>
          <p:cNvSpPr>
            <a:spLocks noGrp="1"/>
          </p:cNvSpPr>
          <p:nvPr>
            <p:ph type="subTitle" idx="11" hasCustomPrompt="1"/>
          </p:nvPr>
        </p:nvSpPr>
        <p:spPr>
          <a:xfrm>
            <a:off x="640012" y="1210532"/>
            <a:ext cx="9144000" cy="393187"/>
          </a:xfr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37" name="标题 1"/>
          <p:cNvSpPr>
            <a:spLocks noGrp="1"/>
          </p:cNvSpPr>
          <p:nvPr>
            <p:ph type="title"/>
          </p:nvPr>
        </p:nvSpPr>
        <p:spPr>
          <a:xfrm>
            <a:off x="655844" y="545558"/>
            <a:ext cx="9965184" cy="45280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38" name="直接连接符 37"/>
          <p:cNvCxnSpPr/>
          <p:nvPr userDrawn="1"/>
        </p:nvCxnSpPr>
        <p:spPr>
          <a:xfrm>
            <a:off x="-182880" y="1069145"/>
            <a:ext cx="12576517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 userDrawn="1"/>
        </p:nvSpPr>
        <p:spPr>
          <a:xfrm>
            <a:off x="9129286" y="6566561"/>
            <a:ext cx="30203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☎</a:t>
            </a:r>
            <a:r>
              <a:rPr lang="en-US" altLang="zh-CN" sz="1200" dirty="0">
                <a:solidFill>
                  <a:schemeClr val="bg1"/>
                </a:solidFill>
              </a:rPr>
              <a:t>:15520757921   〠:358861176@qq.com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 userDrawn="1"/>
        </p:nvGrpSpPr>
        <p:grpSpPr>
          <a:xfrm>
            <a:off x="0" y="6513463"/>
            <a:ext cx="12192000" cy="352089"/>
            <a:chOff x="0" y="6513463"/>
            <a:chExt cx="12192000" cy="352089"/>
          </a:xfrm>
        </p:grpSpPr>
        <p:sp>
          <p:nvSpPr>
            <p:cNvPr id="25" name="矩形 24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17"/>
            <p:cNvSpPr txBox="1"/>
            <p:nvPr userDrawn="1"/>
          </p:nvSpPr>
          <p:spPr>
            <a:xfrm>
              <a:off x="239697" y="6528367"/>
              <a:ext cx="321371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0800000" flipH="1">
            <a:off x="0" y="0"/>
            <a:ext cx="1865630" cy="1016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69630-C091-46B6-A379-DDF72F9DEC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FF189-F266-444D-A381-573CA300B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69630-C091-46B6-A379-DDF72F9DECC5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8676124" y="6444720"/>
            <a:ext cx="3882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主讲：贾如春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2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8152" y="1760962"/>
            <a:ext cx="9475693" cy="17532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accent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R语言读取数据</a:t>
            </a:r>
            <a:endParaRPr lang="zh-CN" altLang="en-US" sz="5400" spc="600" dirty="0">
              <a:solidFill>
                <a:schemeClr val="accent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  <a:p>
            <a:pPr algn="ctr"/>
            <a:endParaRPr lang="zh-CN" altLang="en-US" sz="5400" spc="600" dirty="0">
              <a:solidFill>
                <a:schemeClr val="accent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4550" y="3156396"/>
            <a:ext cx="796290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R语言（微课版）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PA_组合 12"/>
          <p:cNvGrpSpPr/>
          <p:nvPr>
            <p:custDataLst>
              <p:tags r:id="rId1"/>
            </p:custDataLst>
          </p:nvPr>
        </p:nvGrpSpPr>
        <p:grpSpPr>
          <a:xfrm>
            <a:off x="4857479" y="4346424"/>
            <a:ext cx="540395" cy="540394"/>
            <a:chOff x="7489371" y="4542971"/>
            <a:chExt cx="711200" cy="711200"/>
          </a:xfrm>
        </p:grpSpPr>
        <p:sp>
          <p:nvSpPr>
            <p:cNvPr id="14" name="椭圆 13"/>
            <p:cNvSpPr/>
            <p:nvPr/>
          </p:nvSpPr>
          <p:spPr>
            <a:xfrm>
              <a:off x="7489371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8"/>
            <p:cNvSpPr/>
            <p:nvPr/>
          </p:nvSpPr>
          <p:spPr>
            <a:xfrm>
              <a:off x="7649029" y="4739974"/>
              <a:ext cx="391884" cy="31719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PA_组合 15"/>
          <p:cNvGrpSpPr/>
          <p:nvPr>
            <p:custDataLst>
              <p:tags r:id="rId2"/>
            </p:custDataLst>
          </p:nvPr>
        </p:nvGrpSpPr>
        <p:grpSpPr>
          <a:xfrm>
            <a:off x="5825803" y="4346424"/>
            <a:ext cx="540395" cy="540394"/>
            <a:chOff x="8638974" y="4542971"/>
            <a:chExt cx="711200" cy="711200"/>
          </a:xfrm>
        </p:grpSpPr>
        <p:sp>
          <p:nvSpPr>
            <p:cNvPr id="17" name="椭圆 16"/>
            <p:cNvSpPr/>
            <p:nvPr/>
          </p:nvSpPr>
          <p:spPr>
            <a:xfrm>
              <a:off x="8638974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9"/>
            <p:cNvSpPr/>
            <p:nvPr/>
          </p:nvSpPr>
          <p:spPr>
            <a:xfrm>
              <a:off x="8798632" y="4702918"/>
              <a:ext cx="391884" cy="391305"/>
            </a:xfrm>
            <a:custGeom>
              <a:avLst/>
              <a:gdLst>
                <a:gd name="connsiteX0" fmla="*/ 414666 w 606487"/>
                <a:gd name="connsiteY0" fmla="*/ 244368 h 605592"/>
                <a:gd name="connsiteX1" fmla="*/ 440469 w 606487"/>
                <a:gd name="connsiteY1" fmla="*/ 270042 h 605592"/>
                <a:gd name="connsiteX2" fmla="*/ 440469 w 606487"/>
                <a:gd name="connsiteY2" fmla="*/ 381912 h 605592"/>
                <a:gd name="connsiteX3" fmla="*/ 414666 w 606487"/>
                <a:gd name="connsiteY3" fmla="*/ 407586 h 605592"/>
                <a:gd name="connsiteX4" fmla="*/ 388956 w 606487"/>
                <a:gd name="connsiteY4" fmla="*/ 381912 h 605592"/>
                <a:gd name="connsiteX5" fmla="*/ 388956 w 606487"/>
                <a:gd name="connsiteY5" fmla="*/ 270042 h 605592"/>
                <a:gd name="connsiteX6" fmla="*/ 414666 w 606487"/>
                <a:gd name="connsiteY6" fmla="*/ 244368 h 605592"/>
                <a:gd name="connsiteX7" fmla="*/ 302702 w 606487"/>
                <a:gd name="connsiteY7" fmla="*/ 167240 h 605592"/>
                <a:gd name="connsiteX8" fmla="*/ 328412 w 606487"/>
                <a:gd name="connsiteY8" fmla="*/ 192915 h 605592"/>
                <a:gd name="connsiteX9" fmla="*/ 328412 w 606487"/>
                <a:gd name="connsiteY9" fmla="*/ 381911 h 605592"/>
                <a:gd name="connsiteX10" fmla="*/ 302702 w 606487"/>
                <a:gd name="connsiteY10" fmla="*/ 407586 h 605592"/>
                <a:gd name="connsiteX11" fmla="*/ 276899 w 606487"/>
                <a:gd name="connsiteY11" fmla="*/ 381911 h 605592"/>
                <a:gd name="connsiteX12" fmla="*/ 276899 w 606487"/>
                <a:gd name="connsiteY12" fmla="*/ 192915 h 605592"/>
                <a:gd name="connsiteX13" fmla="*/ 302702 w 606487"/>
                <a:gd name="connsiteY13" fmla="*/ 167240 h 605592"/>
                <a:gd name="connsiteX14" fmla="*/ 190632 w 606487"/>
                <a:gd name="connsiteY14" fmla="*/ 107965 h 605592"/>
                <a:gd name="connsiteX15" fmla="*/ 216353 w 606487"/>
                <a:gd name="connsiteY15" fmla="*/ 133737 h 605592"/>
                <a:gd name="connsiteX16" fmla="*/ 216353 w 606487"/>
                <a:gd name="connsiteY16" fmla="*/ 381907 h 605592"/>
                <a:gd name="connsiteX17" fmla="*/ 190632 w 606487"/>
                <a:gd name="connsiteY17" fmla="*/ 407586 h 605592"/>
                <a:gd name="connsiteX18" fmla="*/ 164911 w 606487"/>
                <a:gd name="connsiteY18" fmla="*/ 381907 h 605592"/>
                <a:gd name="connsiteX19" fmla="*/ 164911 w 606487"/>
                <a:gd name="connsiteY19" fmla="*/ 133737 h 605592"/>
                <a:gd name="connsiteX20" fmla="*/ 190632 w 606487"/>
                <a:gd name="connsiteY20" fmla="*/ 107965 h 605592"/>
                <a:gd name="connsiteX21" fmla="*/ 86256 w 606487"/>
                <a:gd name="connsiteY21" fmla="*/ 51447 h 605592"/>
                <a:gd name="connsiteX22" fmla="*/ 86256 w 606487"/>
                <a:gd name="connsiteY22" fmla="*/ 464229 h 605592"/>
                <a:gd name="connsiteX23" fmla="*/ 517724 w 606487"/>
                <a:gd name="connsiteY23" fmla="*/ 464229 h 605592"/>
                <a:gd name="connsiteX24" fmla="*/ 517724 w 606487"/>
                <a:gd name="connsiteY24" fmla="*/ 51447 h 605592"/>
                <a:gd name="connsiteX25" fmla="*/ 25719 w 606487"/>
                <a:gd name="connsiteY25" fmla="*/ 0 h 605592"/>
                <a:gd name="connsiteX26" fmla="*/ 580861 w 606487"/>
                <a:gd name="connsiteY26" fmla="*/ 0 h 605592"/>
                <a:gd name="connsiteX27" fmla="*/ 606487 w 606487"/>
                <a:gd name="connsiteY27" fmla="*/ 25677 h 605592"/>
                <a:gd name="connsiteX28" fmla="*/ 579468 w 606487"/>
                <a:gd name="connsiteY28" fmla="*/ 51447 h 605592"/>
                <a:gd name="connsiteX29" fmla="*/ 569162 w 606487"/>
                <a:gd name="connsiteY29" fmla="*/ 51447 h 605592"/>
                <a:gd name="connsiteX30" fmla="*/ 569162 w 606487"/>
                <a:gd name="connsiteY30" fmla="*/ 488608 h 605592"/>
                <a:gd name="connsiteX31" fmla="*/ 543443 w 606487"/>
                <a:gd name="connsiteY31" fmla="*/ 514285 h 605592"/>
                <a:gd name="connsiteX32" fmla="*/ 476499 w 606487"/>
                <a:gd name="connsiteY32" fmla="*/ 514285 h 605592"/>
                <a:gd name="connsiteX33" fmla="*/ 476499 w 606487"/>
                <a:gd name="connsiteY33" fmla="*/ 579915 h 605592"/>
                <a:gd name="connsiteX34" fmla="*/ 450687 w 606487"/>
                <a:gd name="connsiteY34" fmla="*/ 605592 h 605592"/>
                <a:gd name="connsiteX35" fmla="*/ 424968 w 606487"/>
                <a:gd name="connsiteY35" fmla="*/ 579915 h 605592"/>
                <a:gd name="connsiteX36" fmla="*/ 424968 w 606487"/>
                <a:gd name="connsiteY36" fmla="*/ 514285 h 605592"/>
                <a:gd name="connsiteX37" fmla="*/ 180219 w 606487"/>
                <a:gd name="connsiteY37" fmla="*/ 514285 h 605592"/>
                <a:gd name="connsiteX38" fmla="*/ 180219 w 606487"/>
                <a:gd name="connsiteY38" fmla="*/ 579915 h 605592"/>
                <a:gd name="connsiteX39" fmla="*/ 154500 w 606487"/>
                <a:gd name="connsiteY39" fmla="*/ 605592 h 605592"/>
                <a:gd name="connsiteX40" fmla="*/ 128688 w 606487"/>
                <a:gd name="connsiteY40" fmla="*/ 579915 h 605592"/>
                <a:gd name="connsiteX41" fmla="*/ 128688 w 606487"/>
                <a:gd name="connsiteY41" fmla="*/ 514285 h 605592"/>
                <a:gd name="connsiteX42" fmla="*/ 61744 w 606487"/>
                <a:gd name="connsiteY42" fmla="*/ 514285 h 605592"/>
                <a:gd name="connsiteX43" fmla="*/ 36025 w 606487"/>
                <a:gd name="connsiteY43" fmla="*/ 488608 h 605592"/>
                <a:gd name="connsiteX44" fmla="*/ 36025 w 606487"/>
                <a:gd name="connsiteY44" fmla="*/ 51447 h 605592"/>
                <a:gd name="connsiteX45" fmla="*/ 25719 w 606487"/>
                <a:gd name="connsiteY45" fmla="*/ 51447 h 605592"/>
                <a:gd name="connsiteX46" fmla="*/ 0 w 606487"/>
                <a:gd name="connsiteY46" fmla="*/ 25677 h 605592"/>
                <a:gd name="connsiteX47" fmla="*/ 25719 w 606487"/>
                <a:gd name="connsiteY47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6487" h="605592">
                  <a:moveTo>
                    <a:pt x="414666" y="244368"/>
                  </a:moveTo>
                  <a:cubicBezTo>
                    <a:pt x="428774" y="244368"/>
                    <a:pt x="440469" y="255954"/>
                    <a:pt x="440469" y="270042"/>
                  </a:cubicBezTo>
                  <a:lnTo>
                    <a:pt x="440469" y="381912"/>
                  </a:lnTo>
                  <a:cubicBezTo>
                    <a:pt x="439170" y="396000"/>
                    <a:pt x="428774" y="407586"/>
                    <a:pt x="414666" y="407586"/>
                  </a:cubicBezTo>
                  <a:cubicBezTo>
                    <a:pt x="400465" y="407586"/>
                    <a:pt x="388956" y="396000"/>
                    <a:pt x="388956" y="381912"/>
                  </a:cubicBezTo>
                  <a:lnTo>
                    <a:pt x="388956" y="270042"/>
                  </a:lnTo>
                  <a:cubicBezTo>
                    <a:pt x="388956" y="255954"/>
                    <a:pt x="400558" y="244368"/>
                    <a:pt x="414666" y="244368"/>
                  </a:cubicBezTo>
                  <a:close/>
                  <a:moveTo>
                    <a:pt x="302702" y="167240"/>
                  </a:moveTo>
                  <a:cubicBezTo>
                    <a:pt x="316810" y="167240"/>
                    <a:pt x="328412" y="178826"/>
                    <a:pt x="328412" y="192915"/>
                  </a:cubicBezTo>
                  <a:lnTo>
                    <a:pt x="328412" y="381911"/>
                  </a:lnTo>
                  <a:cubicBezTo>
                    <a:pt x="328412" y="396000"/>
                    <a:pt x="316810" y="407586"/>
                    <a:pt x="302702" y="407586"/>
                  </a:cubicBezTo>
                  <a:cubicBezTo>
                    <a:pt x="288408" y="407586"/>
                    <a:pt x="276899" y="396000"/>
                    <a:pt x="276899" y="381911"/>
                  </a:cubicBezTo>
                  <a:lnTo>
                    <a:pt x="276899" y="192915"/>
                  </a:lnTo>
                  <a:cubicBezTo>
                    <a:pt x="276899" y="178826"/>
                    <a:pt x="288594" y="167240"/>
                    <a:pt x="302702" y="167240"/>
                  </a:cubicBezTo>
                  <a:close/>
                  <a:moveTo>
                    <a:pt x="190632" y="107965"/>
                  </a:moveTo>
                  <a:cubicBezTo>
                    <a:pt x="204746" y="107965"/>
                    <a:pt x="216353" y="119646"/>
                    <a:pt x="216353" y="133737"/>
                  </a:cubicBezTo>
                  <a:lnTo>
                    <a:pt x="216353" y="381907"/>
                  </a:lnTo>
                  <a:cubicBezTo>
                    <a:pt x="216353" y="395998"/>
                    <a:pt x="204746" y="407586"/>
                    <a:pt x="190632" y="407586"/>
                  </a:cubicBezTo>
                  <a:cubicBezTo>
                    <a:pt x="176425" y="407586"/>
                    <a:pt x="164911" y="395998"/>
                    <a:pt x="164911" y="381907"/>
                  </a:cubicBezTo>
                  <a:lnTo>
                    <a:pt x="164911" y="133737"/>
                  </a:lnTo>
                  <a:cubicBezTo>
                    <a:pt x="164911" y="119646"/>
                    <a:pt x="176518" y="107965"/>
                    <a:pt x="190632" y="107965"/>
                  </a:cubicBezTo>
                  <a:close/>
                  <a:moveTo>
                    <a:pt x="86256" y="51447"/>
                  </a:moveTo>
                  <a:lnTo>
                    <a:pt x="86256" y="464229"/>
                  </a:lnTo>
                  <a:lnTo>
                    <a:pt x="517724" y="464229"/>
                  </a:lnTo>
                  <a:lnTo>
                    <a:pt x="517724" y="51447"/>
                  </a:lnTo>
                  <a:close/>
                  <a:moveTo>
                    <a:pt x="25719" y="0"/>
                  </a:moveTo>
                  <a:lnTo>
                    <a:pt x="580861" y="0"/>
                  </a:lnTo>
                  <a:cubicBezTo>
                    <a:pt x="594974" y="0"/>
                    <a:pt x="606580" y="11587"/>
                    <a:pt x="606487" y="25677"/>
                  </a:cubicBezTo>
                  <a:cubicBezTo>
                    <a:pt x="606487" y="39767"/>
                    <a:pt x="593581" y="51447"/>
                    <a:pt x="579468" y="51447"/>
                  </a:cubicBezTo>
                  <a:lnTo>
                    <a:pt x="569162" y="51447"/>
                  </a:lnTo>
                  <a:lnTo>
                    <a:pt x="569162" y="488608"/>
                  </a:lnTo>
                  <a:cubicBezTo>
                    <a:pt x="569162" y="503996"/>
                    <a:pt x="557556" y="514285"/>
                    <a:pt x="543443" y="514285"/>
                  </a:cubicBezTo>
                  <a:lnTo>
                    <a:pt x="476499" y="514285"/>
                  </a:lnTo>
                  <a:lnTo>
                    <a:pt x="476499" y="579915"/>
                  </a:lnTo>
                  <a:cubicBezTo>
                    <a:pt x="476499" y="594005"/>
                    <a:pt x="464800" y="605592"/>
                    <a:pt x="450687" y="605592"/>
                  </a:cubicBezTo>
                  <a:cubicBezTo>
                    <a:pt x="436574" y="605592"/>
                    <a:pt x="424968" y="594005"/>
                    <a:pt x="424968" y="579915"/>
                  </a:cubicBezTo>
                  <a:lnTo>
                    <a:pt x="424968" y="514285"/>
                  </a:lnTo>
                  <a:lnTo>
                    <a:pt x="180219" y="514285"/>
                  </a:lnTo>
                  <a:lnTo>
                    <a:pt x="180219" y="579915"/>
                  </a:lnTo>
                  <a:cubicBezTo>
                    <a:pt x="180219" y="594005"/>
                    <a:pt x="168613" y="605592"/>
                    <a:pt x="154500" y="605592"/>
                  </a:cubicBezTo>
                  <a:cubicBezTo>
                    <a:pt x="140387" y="605592"/>
                    <a:pt x="128688" y="594005"/>
                    <a:pt x="128688" y="579915"/>
                  </a:cubicBezTo>
                  <a:lnTo>
                    <a:pt x="128688" y="514285"/>
                  </a:lnTo>
                  <a:lnTo>
                    <a:pt x="61744" y="514285"/>
                  </a:lnTo>
                  <a:cubicBezTo>
                    <a:pt x="47631" y="514285"/>
                    <a:pt x="36025" y="502698"/>
                    <a:pt x="36025" y="488608"/>
                  </a:cubicBezTo>
                  <a:lnTo>
                    <a:pt x="36025" y="51447"/>
                  </a:lnTo>
                  <a:lnTo>
                    <a:pt x="25719" y="51447"/>
                  </a:lnTo>
                  <a:cubicBezTo>
                    <a:pt x="11606" y="51447"/>
                    <a:pt x="0" y="39767"/>
                    <a:pt x="0" y="25677"/>
                  </a:cubicBezTo>
                  <a:cubicBezTo>
                    <a:pt x="0" y="11587"/>
                    <a:pt x="11606" y="0"/>
                    <a:pt x="2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PA_组合 18"/>
          <p:cNvGrpSpPr/>
          <p:nvPr>
            <p:custDataLst>
              <p:tags r:id="rId3"/>
            </p:custDataLst>
          </p:nvPr>
        </p:nvGrpSpPr>
        <p:grpSpPr>
          <a:xfrm>
            <a:off x="6794128" y="4346424"/>
            <a:ext cx="540395" cy="540394"/>
            <a:chOff x="9788577" y="4542971"/>
            <a:chExt cx="711200" cy="711200"/>
          </a:xfrm>
        </p:grpSpPr>
        <p:sp>
          <p:nvSpPr>
            <p:cNvPr id="20" name="椭圆 19"/>
            <p:cNvSpPr/>
            <p:nvPr/>
          </p:nvSpPr>
          <p:spPr>
            <a:xfrm>
              <a:off x="9788577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10"/>
            <p:cNvSpPr/>
            <p:nvPr/>
          </p:nvSpPr>
          <p:spPr>
            <a:xfrm>
              <a:off x="9948235" y="4702925"/>
              <a:ext cx="391884" cy="391292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41" y="4307697"/>
            <a:ext cx="4760987" cy="25908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7431013" y="2"/>
            <a:ext cx="4760987" cy="2590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a &lt;- data.frame(v1 = 1:3, V2 = c('001;02', '03,004;001', '003;002,001'), V3 = NA, V4 = NA, stringsAsFactors = F 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for(i in 1:nrow(a)){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l &lt;- strsplit(a[i, 2], ',')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l &lt;- strsplit(l[[1]], ';')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s &lt;- l[[1]]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if(length(l)&gt;1)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for(n in 2:length(l)){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s &lt;- c(s, l[[n]])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}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a[i,2:(1+length(s))] &lt;- s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}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其中我们运用了字符串分割函数：strsplit()，可以按照规定的字符来分割数据。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其命令形式为：strsplit(x, split, fixed= F, perl= F, useBytes= F)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（一）文本文件的读取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解决方案：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在R语言中，转换转换数据格式之前，我们需要检查一下本身的数据类型：利用class（）</a:t>
            </a:r>
            <a:endParaRPr lang="zh-CN" altLang="en-US"/>
          </a:p>
          <a:p>
            <a:r>
              <a:rPr lang="zh-CN" altLang="en-US"/>
              <a:t>class() )#判断类型</a:t>
            </a:r>
            <a:endParaRPr lang="zh-CN" altLang="en-US"/>
          </a:p>
          <a:p>
            <a:r>
              <a:rPr lang="zh-CN" altLang="en-US"/>
              <a:t>as.data.frame()#转换成data.fram</a:t>
            </a:r>
            <a:endParaRPr lang="zh-CN" altLang="en-US"/>
          </a:p>
          <a:p>
            <a:r>
              <a:rPr lang="zh-CN" altLang="en-US"/>
              <a:t>as.list() #转换成列表</a:t>
            </a:r>
            <a:endParaRPr lang="zh-CN" altLang="en-US"/>
          </a:p>
          <a:p>
            <a:r>
              <a:rPr lang="zh-CN" altLang="en-US"/>
              <a:t>as.vector() #转换成因子</a:t>
            </a:r>
            <a:endParaRPr lang="zh-CN" altLang="en-US"/>
          </a:p>
          <a:p>
            <a:pPr>
              <a:buNone/>
            </a:pPr>
            <a:r>
              <a:rPr lang="zh-CN" altLang="en-US"/>
              <a:t>在Linux环境下，fmt将指定文件的内容，按照指定的格式重新排版，结果送到标准输出。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此命令的适用范围：RedHat、RHEL、Ubuntu、CentOS、SUSE、openSUSE、Fedora。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(1)语法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fmt [width] [选项]  file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（一）文本文件的读取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通过Linux指令转换字段格式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选项列表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（一）文本文件的读取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通过Linux指令转换字段格式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21665" y="2138045"/>
          <a:ext cx="11118850" cy="3811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8155"/>
                <a:gridCol w="5560695"/>
              </a:tblGrid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--version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显示命令版本信息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--help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显示帮助文档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-c | --crown-margin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每段前两行缩排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-p | --prefix=STRING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重新排版以指定字符串开头的行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-s | --split-only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将长行分割开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-t | --tagged-paragraph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将第一行缩进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-u | --uniform-spacing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字与字之间一个空白，句子后两个空白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5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-w | --width=WIDTH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设置每行字符数，默认75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4292599" y="3471382"/>
            <a:ext cx="6400801" cy="727608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 flipV="1">
            <a:off x="10252986" y="3690385"/>
            <a:ext cx="390507" cy="290285"/>
          </a:xfrm>
          <a:prstGeom prst="triangle">
            <a:avLst/>
          </a:prstGeom>
          <a:solidFill>
            <a:srgbClr val="34BF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/>
          <p:cNvCxnSpPr/>
          <p:nvPr/>
        </p:nvCxnSpPr>
        <p:spPr>
          <a:xfrm>
            <a:off x="4094571" y="1490472"/>
            <a:ext cx="0" cy="5122129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-57807" y="379185"/>
            <a:ext cx="12917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79" y="379185"/>
            <a:ext cx="1741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1"/>
          <p:cNvSpPr txBox="1"/>
          <p:nvPr/>
        </p:nvSpPr>
        <p:spPr>
          <a:xfrm>
            <a:off x="4527725" y="4512670"/>
            <a:ext cx="5447030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任务三 掌握R语言读取CSV数据语法基础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3" name="TextBox 1"/>
          <p:cNvSpPr txBox="1"/>
          <p:nvPr/>
        </p:nvSpPr>
        <p:spPr>
          <a:xfrm>
            <a:off x="1942662" y="425770"/>
            <a:ext cx="1346200" cy="94932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6935"/>
              </a:lnSpc>
            </a:pPr>
            <a:r>
              <a:rPr lang="en-US" altLang="zh-CN" sz="53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目录</a:t>
            </a:r>
            <a:endParaRPr lang="en-US" altLang="zh-CN" sz="530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4" name="TextBox 1"/>
          <p:cNvSpPr txBox="1"/>
          <p:nvPr/>
        </p:nvSpPr>
        <p:spPr>
          <a:xfrm>
            <a:off x="4527725" y="3674281"/>
            <a:ext cx="57753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任务二 掌握R语言读取数据库数据语法基础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2010395" y="1357103"/>
            <a:ext cx="1325880" cy="265430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>
                <a:solidFill>
                  <a:srgbClr val="036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altLang="zh-CN" sz="1900">
              <a:solidFill>
                <a:srgbClr val="036E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4527725" y="2774856"/>
            <a:ext cx="54705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7F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任务一 掌握R语言读取文本数据语法基础</a:t>
            </a:r>
            <a:endParaRPr lang="zh-CN" altLang="en-US" sz="2400">
              <a:solidFill>
                <a:srgbClr val="7F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0" y="6509018"/>
            <a:ext cx="12192000" cy="352089"/>
            <a:chOff x="0" y="6513463"/>
            <a:chExt cx="12192000" cy="352089"/>
          </a:xfrm>
        </p:grpSpPr>
        <p:sp>
          <p:nvSpPr>
            <p:cNvPr id="78" name="矩形 77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17"/>
            <p:cNvSpPr txBox="1"/>
            <p:nvPr userDrawn="1"/>
          </p:nvSpPr>
          <p:spPr>
            <a:xfrm>
              <a:off x="239697" y="6528367"/>
              <a:ext cx="321371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Freeform 3"/>
          <p:cNvSpPr/>
          <p:nvPr/>
        </p:nvSpPr>
        <p:spPr>
          <a:xfrm>
            <a:off x="4017403" y="2818184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4017403" y="3765092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4017403" y="4639428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023118" y="5543033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5795" y="5339715"/>
            <a:ext cx="6073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任务四 掌握R语言读取网页数据语法基础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通常，我们很多的数据使用数据库来存储以及操作的，但是在数据库上直接利用数据进行统计计算较为复杂，而R语言具有和数据库链接的接口，如：MySQL，Oracle，Sql Server等，从而可以并将它们作为数据帧（dataframe）提取。 当从数据库中读取数据后，它就成为一个正常的R数据集，就可以使用R种所有的包和函数进统计或分析。</a:t>
            </a:r>
            <a:endParaRPr lang="zh-CN" altLang="en-US"/>
          </a:p>
          <a:p>
            <a:r>
              <a:rPr lang="zh-CN" altLang="en-US"/>
              <a:t>在本章学习中，我们将使用R编程语言连接到MySQL数据库。（在本章例子中，所使用的数据库类型为mysql）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/>
              <a:t>在这里，我们通过使用dbWriteTable()函数向MySql中创建表。它会覆盖表，如果它已经存在并且以数据帧（dataframe）为输入。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library("RMySQL");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mysqlconnection &lt;- dbConnect(MySQL(), user = 'root', password = '123456', dbname = 'testdb',host = 'localhost')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dbWriteTable(mysqlconnection, "mtcars", mtcars[, ], overwrite = TRUE)</a:t>
            </a:r>
            <a:endParaRPr lang="zh-CN" altLang="en-US" b="1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我们可以删除MySql数据库中的表，将drop table语句传递到dbSendQuery()函数中，就像在SQL中查询表中的数据一样。（在这里我们设置数据库用户名为root，密码为123456，数据库名为testdb，在实际操作中，需要匹配数据库中实际的用户信息）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dbSendQuery(mysqlconnection, 'drop table if exists mtcars')</a:t>
            </a:r>
            <a:endParaRPr lang="zh-CN" altLang="en-US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创建MySQL数据库与数据表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25000"/>
          </a:bodyPr>
          <a:p>
            <a:pPr marL="0" indent="0">
              <a:buNone/>
            </a:pPr>
            <a:r>
              <a:rPr lang="zh-CN" altLang="en-US" sz="7200"/>
              <a:t>在R语言中，如果想使用数据库语句存取数据，我们使用RMySQL的内置包来连接数据库完成数据库语句存取数据的操作。基本语法为：</a:t>
            </a:r>
            <a:endParaRPr lang="zh-CN" altLang="en-US" sz="470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library(RMySQL)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criterions_cite &lt;- function(){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#建立连接，project_name表示项目数据库名称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conn &lt;- dbConnect(MySQL(), user = 'root', password = '123456', dbname = 'testdb',host = 'localhost')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#如果表中有中文出现乱码，可以添加以下代码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dbSendQuery(conn, 'SET NAMES GBK')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#sheet_name表示需要读取的表格名称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filter_statements &lt;- paste0('SELECT * FROM sheet_name where distinguish = 1 and deleted = 1')</a:t>
            </a:r>
            <a:endParaRPr lang="zh-CN" altLang="en-US" sz="6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#过滤数据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res &lt;- dbSendQuery(conn, filter_statements)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#提取数据，-1表示全部提取，3表示取三行数据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dat &lt;- dbFetch(res, -1)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#关闭RMySQL中的数据集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dbClearResult(dbListResults(conn)[[1]])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#关闭连接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dbDisconnect(conn)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5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return(dat)</a:t>
            </a:r>
            <a:endParaRPr lang="zh-CN" altLang="en-US" sz="5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使用数据库语句存取数据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R有一个名为</a:t>
            </a:r>
            <a:r>
              <a:rPr lang="zh-CN" altLang="en-US" b="1"/>
              <a:t>RMySQL</a:t>
            </a:r>
            <a:r>
              <a:rPr lang="zh-CN" altLang="en-US"/>
              <a:t>的内置包，它提供与MySql数据库之间的本机连接。您可以使用以下命令在R环境中安装此软件包。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install.packages("RMySQL")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当安装了软件包(RMySQL)之后，我们在R中创建一个连接对象以连接到数据库。它需要用户名，密码，数据库名称和主机名等数据库连接所需要的信息。例如：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library("RMySQL");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mysqlconnection &lt;- dbConnect(MySQL(), user = 'root', password = '123456', dbname = 'testdb',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host = 'localhost')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dbListTables(mysqlconnection)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安装和使用RMySQL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algn="l"/>
            <a:r>
              <a:rPr lang="zh-CN" altLang="en-US" sz="2400"/>
              <a:t>[1] "articles"       "contacts"       "demos"          "divisions"     </a:t>
            </a:r>
            <a:endParaRPr lang="zh-CN" altLang="en-US" sz="2400"/>
          </a:p>
          <a:p>
            <a:pPr algn="l"/>
            <a:r>
              <a:rPr lang="zh-CN" altLang="en-US" sz="2400"/>
              <a:t>[5] "items"          "luxuryitems"    "order"          "persons"       </a:t>
            </a:r>
            <a:endParaRPr lang="zh-CN" altLang="en-US" sz="2400"/>
          </a:p>
          <a:p>
            <a:pPr algn="l"/>
            <a:r>
              <a:rPr lang="zh-CN" altLang="en-US" sz="2400"/>
              <a:t>[9] "posts"          "revenues"       "special_isnull" "t"             </a:t>
            </a:r>
            <a:endParaRPr lang="zh-CN" altLang="en-US" sz="2400"/>
          </a:p>
          <a:p>
            <a:pPr algn="l"/>
            <a:r>
              <a:rPr lang="zh-CN" altLang="en-US" sz="2400"/>
              <a:t>[13] "tbl"            "tmp"            "v1"             "vparts"  </a:t>
            </a:r>
            <a:endParaRPr lang="zh-CN" altLang="en-US" sz="2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当我们执行上述代码时，会产生以下结果(当前数据中的所有表)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在R语言中，如果想使用R读取数据库内容，可以使用函数： dbSendQuery()查询MySQL中的数据库表。该查询在MySql中执行，并使用R 的fetch()函数返回结果集,最后将此结果作为dataframe存储在R中。</a:t>
            </a:r>
            <a:endParaRPr lang="zh-CN" altLang="en-US"/>
          </a:p>
          <a:p>
            <a:r>
              <a:rPr lang="zh-CN" altLang="en-US"/>
              <a:t>假设要查询的表是：persons，其创建语句和插入数据如下 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 sz="1300" b="1"/>
              <a:t>SET FOREIGN_KEY_CHECKS=0;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DROP TABLE IF EXISTS `persons`;CREATE TABLE `persons` (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  `id` int(11) NOT NULL AUTO_INCREMENT,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  `full_name` varchar(255) NOT NULL,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  `date_of_birth` date NOT NULL,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  PRIMARY KEY (`id`)) ENGINE=InnoDB AUTO_INCREMENT=6 DEFAULT CHARSET=utf8;</a:t>
            </a:r>
            <a:endParaRPr lang="zh-CN" altLang="en-US" sz="1300" b="1"/>
          </a:p>
          <a:p>
            <a:pPr marL="0" indent="0">
              <a:buNone/>
            </a:pPr>
            <a:r>
              <a:rPr lang="zh-CN" altLang="en-US" sz="1300" b="1"/>
              <a:t>INSERT INTO `persons` VALUES ('1', 'John Doe', '1990-01-01');INSERT INTO `persons` VALUES ('2', 'David Taylor', '1989-06-06');INSERT INTO `persons` VALUES ('3', 'Peter Drucker', '1988-03-02');INSERT INTO `persons` VALUES ('4', 'Lily Minsu', '1992-05-05');INSERT INTO `persons` VALUES ('5', 'Mary William', '1995-12-01');</a:t>
            </a:r>
            <a:endParaRPr lang="zh-CN" altLang="en-US" sz="13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使用R读取数据库内容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2567073" y="1640284"/>
            <a:ext cx="5644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0"/>
          <p:cNvSpPr txBox="1"/>
          <p:nvPr/>
        </p:nvSpPr>
        <p:spPr>
          <a:xfrm>
            <a:off x="2533644" y="1706443"/>
            <a:ext cx="445634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27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R语言读取数据</a:t>
            </a:r>
            <a:endParaRPr lang="zh-CN" altLang="en-US" kern="2700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2504617" y="1156411"/>
            <a:ext cx="29854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任务导读</a:t>
            </a:r>
            <a:endParaRPr lang="zh-CN" altLang="en-US" sz="2400" b="1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十字箭头标注 16"/>
          <p:cNvSpPr/>
          <p:nvPr/>
        </p:nvSpPr>
        <p:spPr>
          <a:xfrm>
            <a:off x="1266368" y="1027632"/>
            <a:ext cx="1209221" cy="1209221"/>
          </a:xfrm>
          <a:prstGeom prst="quadArrowCallout">
            <a:avLst/>
          </a:prstGeom>
          <a:solidFill>
            <a:srgbClr val="036EB8"/>
          </a:solidFill>
          <a:ln>
            <a:noFill/>
          </a:ln>
          <a:effectLst>
            <a:outerShdw blurRad="431800" dist="38100" dir="18900000" sx="60000" sy="6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781" y="1252271"/>
            <a:ext cx="702583" cy="70258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23365" y="2626620"/>
            <a:ext cx="10267149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lnSpc>
                <a:spcPct val="120000"/>
              </a:lnSpc>
            </a:pPr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对数据进行数据分析的过程中，如果是少量数据，几条或者十几条，我们可以选择手动输入数据进行分析，而在实际数据分析中，数据往往是成百上千条甚至上亿条数据，显然，手动输入数据不切实际，而在R语言中，可以使用R语言的语法进行数据的读取，从而进行分析。</a:t>
            </a:r>
            <a:endParaRPr kumimoji="1"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33400">
              <a:lnSpc>
                <a:spcPct val="120000"/>
              </a:lnSpc>
            </a:pPr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R语言中，主要的数据获取方式有三种。第一种是直接使用R语言的文本编辑器功能进行录入需要分析的数据。第二种是读取各类数据文件，如txt、csv、xlsx、sav、dta、sas等。第三种就是爬虫技术，获取网页上的数据，如rvest包、Rcurl包。本章主要讲解三种数据（文本数据，数据库数据以及CSV数据）的读取方法。</a:t>
            </a:r>
            <a:endParaRPr kumimoji="1"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0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zh-CN" altLang="en-US"/>
              <a:t>上述表导入到数据库中，并创建以下R代码，用来执行从数据库的表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1600" b="1"/>
              <a:t>library("RMySQL");# C创建RMYSQL的连接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mysqlconnection = dbConnect(MySQL(), user = 'root', password = '123456', dbname = 'testdb',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host = 'localhost');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result = dbSendQuery(mysqlconnection, "select * from persons")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data.frame = fetch(result, n = 5)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print(data.frame)</a:t>
            </a:r>
            <a:endParaRPr lang="zh-CN" altLang="en-US" sz="16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>
                <a:sym typeface="+mn-ea"/>
              </a:rPr>
              <a:t>使用R读取数据库内容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执行后所得：（执行的是select * from persons， SQL语句），如下代码所示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id     </a:t>
            </a:r>
            <a:r>
              <a:rPr lang="en-US" altLang="zh-CN"/>
              <a:t>	</a:t>
            </a:r>
            <a:r>
              <a:rPr lang="zh-CN" altLang="en-US"/>
              <a:t>full_name </a:t>
            </a:r>
            <a:r>
              <a:rPr lang="en-US" altLang="zh-CN"/>
              <a:t>		</a:t>
            </a:r>
            <a:r>
              <a:rPr lang="zh-CN" altLang="en-US"/>
              <a:t>date_of_birth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1  1      </a:t>
            </a:r>
            <a:r>
              <a:rPr lang="en-US" altLang="zh-CN"/>
              <a:t>	</a:t>
            </a:r>
            <a:r>
              <a:rPr lang="zh-CN" altLang="en-US"/>
              <a:t>John Doe    </a:t>
            </a:r>
            <a:r>
              <a:rPr lang="en-US" altLang="zh-CN"/>
              <a:t>		</a:t>
            </a:r>
            <a:r>
              <a:rPr lang="zh-CN" altLang="en-US"/>
              <a:t>1990-01-01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2  2  </a:t>
            </a:r>
            <a:r>
              <a:rPr lang="en-US" altLang="zh-CN"/>
              <a:t>	</a:t>
            </a:r>
            <a:r>
              <a:rPr lang="zh-CN" altLang="en-US"/>
              <a:t>David Taylor    </a:t>
            </a:r>
            <a:r>
              <a:rPr lang="en-US" altLang="zh-CN"/>
              <a:t>		</a:t>
            </a:r>
            <a:r>
              <a:rPr lang="zh-CN" altLang="en-US"/>
              <a:t>1989-06-06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3  3 </a:t>
            </a:r>
            <a:r>
              <a:rPr lang="en-US" altLang="zh-CN"/>
              <a:t>	</a:t>
            </a:r>
            <a:r>
              <a:rPr lang="zh-CN" altLang="en-US"/>
              <a:t>Peter Drucker    </a:t>
            </a:r>
            <a:r>
              <a:rPr lang="en-US" altLang="zh-CN"/>
              <a:t>	</a:t>
            </a:r>
            <a:r>
              <a:rPr lang="zh-CN" altLang="en-US"/>
              <a:t>1988-03-02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4  4    </a:t>
            </a:r>
            <a:r>
              <a:rPr lang="en-US" altLang="zh-CN"/>
              <a:t>	</a:t>
            </a:r>
            <a:r>
              <a:rPr lang="zh-CN" altLang="en-US"/>
              <a:t>Lily Minsu    </a:t>
            </a:r>
            <a:r>
              <a:rPr lang="en-US" altLang="zh-CN"/>
              <a:t>		</a:t>
            </a:r>
            <a:r>
              <a:rPr lang="zh-CN" altLang="en-US"/>
              <a:t>1992-05-05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5  5  </a:t>
            </a:r>
            <a:r>
              <a:rPr lang="en-US" altLang="zh-CN"/>
              <a:t>	</a:t>
            </a:r>
            <a:r>
              <a:rPr lang="zh-CN" altLang="en-US"/>
              <a:t>Mary William    </a:t>
            </a:r>
            <a:r>
              <a:rPr lang="en-US" altLang="zh-CN"/>
              <a:t>	</a:t>
            </a:r>
            <a:r>
              <a:rPr lang="zh-CN" altLang="en-US"/>
              <a:t>1995-12-01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>
                <a:sym typeface="+mn-ea"/>
              </a:rPr>
              <a:t>使用R读取数据库内容 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使用R将内容写入数据库：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library("RMySQL");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mysqlconnection = dbConnect(MySQL(), user = 'root', password = '123456', dbname = 'testdb', host = 'localhost');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dbSendQuery(mysqlconnection,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   "insert into persons(full_name, date_of_birth) values ('Maxsu', '1992-01-01')")</a:t>
            </a:r>
            <a:endParaRPr lang="zh-CN" altLang="en-US" b="1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执行上述代码后，可以看到向MySql的persons表中，插入一行数据。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使用R将内容更新数据库：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可以通过dbSendQuery()函数来更新MySQL表中的行。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 dbSendQuery(mysqlconnection, "update persons set date_of_birth = '1999-01-01' where id=3")</a:t>
            </a:r>
            <a:endParaRPr lang="zh-CN" altLang="en-US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（二）数据库的读取 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使用R将内容写入或更新数据库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4165599" y="4332442"/>
            <a:ext cx="6400801" cy="727608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 flipV="1">
            <a:off x="10252986" y="4540015"/>
            <a:ext cx="390507" cy="290285"/>
          </a:xfrm>
          <a:prstGeom prst="triangle">
            <a:avLst/>
          </a:prstGeom>
          <a:solidFill>
            <a:srgbClr val="34BF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/>
          <p:cNvCxnSpPr/>
          <p:nvPr/>
        </p:nvCxnSpPr>
        <p:spPr>
          <a:xfrm>
            <a:off x="4094571" y="1490472"/>
            <a:ext cx="0" cy="5122129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-57807" y="379185"/>
            <a:ext cx="12917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79" y="379185"/>
            <a:ext cx="1741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1"/>
          <p:cNvSpPr txBox="1"/>
          <p:nvPr/>
        </p:nvSpPr>
        <p:spPr>
          <a:xfrm>
            <a:off x="4527725" y="4512670"/>
            <a:ext cx="5447030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任务三 掌握R语言读取CSV数据语法基础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  <p:sp>
        <p:nvSpPr>
          <p:cNvPr id="73" name="TextBox 1"/>
          <p:cNvSpPr txBox="1"/>
          <p:nvPr/>
        </p:nvSpPr>
        <p:spPr>
          <a:xfrm>
            <a:off x="1942662" y="425770"/>
            <a:ext cx="1346200" cy="94932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6935"/>
              </a:lnSpc>
            </a:pPr>
            <a:r>
              <a:rPr lang="en-US" altLang="zh-CN" sz="53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目录</a:t>
            </a:r>
            <a:endParaRPr lang="en-US" altLang="zh-CN" sz="530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4" name="TextBox 1"/>
          <p:cNvSpPr txBox="1"/>
          <p:nvPr/>
        </p:nvSpPr>
        <p:spPr>
          <a:xfrm>
            <a:off x="4527725" y="3674281"/>
            <a:ext cx="57753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任务二 掌握R语言读取数据库数据语法基础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2010395" y="1357103"/>
            <a:ext cx="1325880" cy="265430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>
                <a:solidFill>
                  <a:srgbClr val="036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altLang="zh-CN" sz="1900">
              <a:solidFill>
                <a:srgbClr val="036E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4527725" y="2774856"/>
            <a:ext cx="54705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7F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任务一 掌握R语言读取文本数据语法基础</a:t>
            </a:r>
            <a:endParaRPr lang="zh-CN" altLang="en-US" sz="2400">
              <a:solidFill>
                <a:srgbClr val="7F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0" y="6509018"/>
            <a:ext cx="12192000" cy="352089"/>
            <a:chOff x="0" y="6513463"/>
            <a:chExt cx="12192000" cy="352089"/>
          </a:xfrm>
        </p:grpSpPr>
        <p:sp>
          <p:nvSpPr>
            <p:cNvPr id="78" name="矩形 77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17"/>
            <p:cNvSpPr txBox="1"/>
            <p:nvPr userDrawn="1"/>
          </p:nvSpPr>
          <p:spPr>
            <a:xfrm>
              <a:off x="239697" y="6528367"/>
              <a:ext cx="321371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Freeform 3"/>
          <p:cNvSpPr/>
          <p:nvPr/>
        </p:nvSpPr>
        <p:spPr>
          <a:xfrm>
            <a:off x="4017403" y="2818184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4017403" y="3765092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4017403" y="4639428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023118" y="5543033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5795" y="5339715"/>
            <a:ext cx="6073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任务四 掌握R语言读取网页数据语法基础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/>
              <a:t>CSV文件Comma-Separated Values，逗号分隔符值，其文件以文本格式存储表格数据。在显示生活中有很多数据是以CSV文件来存储的，而R语言也支持CSV文件的读取。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R语言用函数read.csv（）读取csv文件，读取返回一个dataframe。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 read.csv(file, header = TRUE, sep = ",", quote = "\"",dec = ".", fill = TRUE, comment.char = "", ...) </a:t>
            </a:r>
            <a:endParaRPr lang="zh-CN" altLang="en-US" b="1"/>
          </a:p>
          <a:p>
            <a:r>
              <a:rPr lang="zh-CN" altLang="en-US" b="1"/>
              <a:t>file，读取文件的名字。</a:t>
            </a:r>
            <a:endParaRPr lang="zh-CN" altLang="en-US" b="1"/>
          </a:p>
          <a:p>
            <a:r>
              <a:rPr lang="zh-CN" altLang="en-US" b="1"/>
              <a:t>header，布尔值，表示文件第一行是否含有列名。</a:t>
            </a:r>
            <a:endParaRPr lang="zh-CN" altLang="en-US" b="1"/>
          </a:p>
          <a:p>
            <a:r>
              <a:rPr lang="zh-CN" altLang="en-US" b="1"/>
              <a:t>sep，列分隔符，默认是逗号。</a:t>
            </a:r>
            <a:endParaRPr lang="zh-CN" altLang="en-US" b="1"/>
          </a:p>
          <a:p>
            <a:r>
              <a:rPr lang="zh-CN" altLang="en-US" b="1"/>
              <a:t>一般用的分隔符有:</a:t>
            </a:r>
            <a:endParaRPr lang="zh-CN" altLang="en-US" b="1"/>
          </a:p>
          <a:p>
            <a:pPr>
              <a:buAutoNum type="arabicPeriod"/>
            </a:pPr>
            <a:r>
              <a:rPr lang="en-US" altLang="zh-CN" b="1"/>
              <a:t>	</a:t>
            </a:r>
            <a:r>
              <a:rPr lang="zh-CN" altLang="en-US" b="1"/>
              <a:t>,（逗号）</a:t>
            </a:r>
            <a:endParaRPr lang="zh-CN" altLang="en-US" b="1"/>
          </a:p>
          <a:p>
            <a:pPr marL="457200" indent="-457200">
              <a:buAutoNum type="arabicPeriod"/>
            </a:pPr>
            <a:r>
              <a:rPr lang="en-US" altLang="zh-CN" b="1"/>
              <a:t>	</a:t>
            </a:r>
            <a:r>
              <a:rPr lang="zh-CN" altLang="en-US" b="1"/>
              <a:t>:（冒号）</a:t>
            </a:r>
            <a:endParaRPr lang="zh-CN" altLang="en-US" b="1"/>
          </a:p>
          <a:p>
            <a:pPr marL="457200" indent="-457200">
              <a:buAutoNum type="arabicPeriod"/>
            </a:pPr>
            <a:r>
              <a:rPr lang="en-US" altLang="zh-CN" b="1"/>
              <a:t>	</a:t>
            </a:r>
            <a:r>
              <a:rPr lang="zh-CN" altLang="en-US" b="1"/>
              <a:t>；（分号）</a:t>
            </a:r>
            <a:endParaRPr lang="zh-CN" altLang="en-US" b="1"/>
          </a:p>
          <a:p>
            <a:pPr marL="457200" indent="-457200">
              <a:buAutoNum type="arabicPeriod"/>
            </a:pPr>
            <a:r>
              <a:rPr lang="en-US" altLang="zh-CN" b="1"/>
              <a:t>	</a:t>
            </a:r>
            <a:r>
              <a:rPr lang="zh-CN" altLang="en-US" b="1"/>
              <a:t>（tab）</a:t>
            </a:r>
            <a:endParaRPr lang="zh-CN" altLang="en-US" b="1"/>
          </a:p>
          <a:p>
            <a:pPr marL="457200" indent="-457200">
              <a:buAutoNum type="arabicPeriod"/>
            </a:pPr>
            <a:r>
              <a:rPr lang="en-US" altLang="zh-CN" b="1"/>
              <a:t>	</a:t>
            </a:r>
            <a:r>
              <a:rPr lang="zh-CN" altLang="en-US" b="1"/>
              <a:t>空格</a:t>
            </a:r>
            <a:endParaRPr lang="zh-CN" altLang="en-US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CSV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pPr marL="0" indent="0">
              <a:buNone/>
            </a:pPr>
            <a:r>
              <a:rPr lang="zh-CN" altLang="en-US"/>
              <a:t>read.delim（）函数将文件读入列表。默认情况下，文件由制表符分隔，可以用逗号分隔，也可以使用参数“ sep =“指定的任何其他分隔符。如果参数“ header =”为“ TRUE”，则第一行将被视为行名。 </a:t>
            </a:r>
            <a:endParaRPr lang="zh-CN" altLang="en-US"/>
          </a:p>
          <a:p>
            <a:pPr marL="0" indent="0">
              <a:buNone/>
            </a:pPr>
            <a:r>
              <a:rPr lang="zh-CN" altLang="en-US" b="1"/>
              <a:t>read.delim(file, header = FALSE,sep = "\t",quote = "\"",dec = ".", fill = TRUE, comment.char = "", ...)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read.delim2(file, header = TRUE,sep = "\t",quote = "\"",dec = ",", fill = TRUE, comment.char = "", ...)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其中参数含义：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• file：文件名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•header：第一行是否为标头，逻辑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•sep：字段分隔符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•quote：引用字符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read.delim（）与read.table（）几乎相同，但默认情况下字段分隔符为tab。打开制表符分隔文件很方便。 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CSV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read_delim函数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/>
              <a:t>data.table包中fread函数与read_delim函数 功能都是读取文件，但是速度与原理不同。</a:t>
            </a:r>
            <a:endParaRPr lang="zh-CN" altLang="en-US"/>
          </a:p>
          <a:p>
            <a:r>
              <a:rPr lang="zh-CN" altLang="en-US"/>
              <a:t>data.table包中fread函数比readr包的函数读取更快</a:t>
            </a:r>
            <a:endParaRPr lang="zh-CN" altLang="en-US"/>
          </a:p>
          <a:p>
            <a:r>
              <a:rPr lang="zh-CN" altLang="en-US"/>
              <a:t>案例：分别用read_delim和data.table包的fread函数读取表格数据比较速度。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library(data.table)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timestart&lt;-Sys.time()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x &lt;- fread("D://data/vod/vod_month_201707.txt",sep = "\001",header = F,stringsAsFactors = F,encoding = "UTF-8",data.table = T)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timeend&lt;-Sys.time()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runningtime&lt;-timeend-timestart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print(runningtime)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#Time difference of 4.058793 secs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#结果显示消耗4秒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CSV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fread函数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library(readr)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timestart &lt;- Sys.time()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y &lt;- read_delim("D://data/vod/vod_month_201707.txt",delim = "\001")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timeend &lt;- Sys.time()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runningtime2 &lt;- timeend-timestart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print(runningtime2)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#结果显示消耗Time difference of 5.136311 secs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从代码消耗时间可见，data.table包中fread函数比readr包的函数读取更快</a:t>
            </a:r>
            <a:endParaRPr lang="zh-CN" altLang="en-US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CSV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 b="1">
                <a:sym typeface="+mn-ea"/>
              </a:rPr>
              <a:t>readr包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000"/>
              <a:t>因为现实生活中，很多数据的存储是使用excel来存储的，因为excel表格使用简洁，在各行各业都得到了广泛的应用。但是如果想进行统计以及数据分析，需要利用复杂的函数，较为困难，而R支持读取excel中的数据，所以就可以使用R种所有的包和函数进统计或分析。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下面利用一个实例来展示如何读取excel表格：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（1）利用read.xlsx()函数读取excel数据：</a:t>
            </a:r>
            <a:endParaRPr lang="zh-CN" altLang="en-US" sz="2000"/>
          </a:p>
          <a:p>
            <a:pPr marL="0" indent="0">
              <a:buNone/>
            </a:pPr>
            <a:r>
              <a:rPr lang="zh-CN" altLang="en-US" sz="2000"/>
              <a:t>此方法要下载xlsx包，然后再读取。如下列代码所示，利用read.xlsx()函数读取excel数据，如果读取内容有中文可以在参数设置encoding=‘UTF-8’。</a:t>
            </a:r>
            <a:endParaRPr lang="zh-CN" altLang="en-US" sz="20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EXCEL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读取Excel数据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800" b="1"/>
              <a:t>&gt;mydata &lt;- read.xlsx(“2.1.xlsx”,1)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&gt;mydata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	编号	性别	工资	津贴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&gt;1	 1		女	1230	458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&gt;2	 2		男	1250	552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&gt;3	 3		男	524	596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&gt;4	 4		女	1452	255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&gt;5	 5		女	5585	588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&gt;6	 6		女	2255	245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&gt;7	 7		男	2558	558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&gt;8	 8		女	2588	244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&gt;9	 9		男	2556	145</a:t>
            </a:r>
            <a:endParaRPr lang="zh-CN" altLang="en-US" sz="18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EXCEL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读取Excel数据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567073" y="1640284"/>
            <a:ext cx="5644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10"/>
          <p:cNvSpPr txBox="1"/>
          <p:nvPr/>
        </p:nvSpPr>
        <p:spPr>
          <a:xfrm>
            <a:off x="2504434" y="1706443"/>
            <a:ext cx="445634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2700" spc="60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kern="2700" spc="600">
                <a:latin typeface="微软雅黑" panose="020B0503020204020204" pitchFamily="34" charset="-122"/>
                <a:ea typeface="微软雅黑" panose="020B0503020204020204" pitchFamily="34" charset="-122"/>
              </a:rPr>
              <a:t>语言读取数据</a:t>
            </a:r>
            <a:endParaRPr lang="zh-CN" altLang="en-US" kern="2700" spc="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2504617" y="1156411"/>
            <a:ext cx="298540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任务实现</a:t>
            </a:r>
            <a:endParaRPr lang="en-US" altLang="zh-CN" sz="2400" b="1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十字箭头标注 4"/>
          <p:cNvSpPr/>
          <p:nvPr/>
        </p:nvSpPr>
        <p:spPr>
          <a:xfrm>
            <a:off x="1266368" y="1027632"/>
            <a:ext cx="1209221" cy="1209221"/>
          </a:xfrm>
          <a:prstGeom prst="quadArrowCallout">
            <a:avLst/>
          </a:prstGeom>
          <a:solidFill>
            <a:srgbClr val="036EB8"/>
          </a:solidFill>
          <a:ln>
            <a:noFill/>
          </a:ln>
          <a:effectLst>
            <a:outerShdw blurRad="431800" dist="38100" dir="18900000" sx="60000" sy="6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781" y="1252271"/>
            <a:ext cx="702583" cy="702583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>
          <a:xfrm flipV="1">
            <a:off x="1904049" y="2877417"/>
            <a:ext cx="0" cy="3241461"/>
          </a:xfrm>
          <a:prstGeom prst="straightConnector1">
            <a:avLst/>
          </a:prstGeom>
          <a:ln w="28575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KSO_Shape"/>
          <p:cNvSpPr/>
          <p:nvPr/>
        </p:nvSpPr>
        <p:spPr>
          <a:xfrm rot="5400000">
            <a:off x="2112313" y="2877387"/>
            <a:ext cx="561976" cy="800916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文本框 18"/>
          <p:cNvSpPr txBox="1"/>
          <p:nvPr/>
        </p:nvSpPr>
        <p:spPr>
          <a:xfrm>
            <a:off x="2269802" y="3047013"/>
            <a:ext cx="361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25"/>
          <p:cNvSpPr txBox="1"/>
          <p:nvPr/>
        </p:nvSpPr>
        <p:spPr>
          <a:xfrm>
            <a:off x="2853194" y="3097910"/>
            <a:ext cx="57462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R语言读取文本数据语法基础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KSO_Shape"/>
          <p:cNvSpPr/>
          <p:nvPr/>
        </p:nvSpPr>
        <p:spPr>
          <a:xfrm rot="5400000">
            <a:off x="2112313" y="3728022"/>
            <a:ext cx="561976" cy="800916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文本框 18"/>
          <p:cNvSpPr txBox="1"/>
          <p:nvPr/>
        </p:nvSpPr>
        <p:spPr>
          <a:xfrm>
            <a:off x="2269802" y="3897648"/>
            <a:ext cx="361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25"/>
          <p:cNvSpPr txBox="1"/>
          <p:nvPr/>
        </p:nvSpPr>
        <p:spPr>
          <a:xfrm>
            <a:off x="2853194" y="3949180"/>
            <a:ext cx="57462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R语言读取数据库数据语法基础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KSO_Shape"/>
          <p:cNvSpPr/>
          <p:nvPr/>
        </p:nvSpPr>
        <p:spPr>
          <a:xfrm rot="5400000">
            <a:off x="2112313" y="4589707"/>
            <a:ext cx="561976" cy="800916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文本框 18"/>
          <p:cNvSpPr txBox="1"/>
          <p:nvPr/>
        </p:nvSpPr>
        <p:spPr>
          <a:xfrm>
            <a:off x="2269802" y="4759333"/>
            <a:ext cx="361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25"/>
          <p:cNvSpPr txBox="1"/>
          <p:nvPr/>
        </p:nvSpPr>
        <p:spPr>
          <a:xfrm>
            <a:off x="2853194" y="4814675"/>
            <a:ext cx="57462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R语言读取CSV数据语法基础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/>
          <p:cNvSpPr/>
          <p:nvPr/>
        </p:nvSpPr>
        <p:spPr>
          <a:xfrm rot="5400000">
            <a:off x="2112313" y="5437432"/>
            <a:ext cx="561976" cy="800916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8"/>
          <p:cNvSpPr txBox="1"/>
          <p:nvPr/>
        </p:nvSpPr>
        <p:spPr>
          <a:xfrm>
            <a:off x="2269802" y="5607058"/>
            <a:ext cx="361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5"/>
          <p:cNvSpPr txBox="1"/>
          <p:nvPr/>
        </p:nvSpPr>
        <p:spPr>
          <a:xfrm>
            <a:off x="2853194" y="5658590"/>
            <a:ext cx="57462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R语言读取网页数据语法基础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600" b="1"/>
              <a:t>可以利用read.table(“clipboard”,header = T,sep = “\t”)读取excel数据如下列代码所示，利用read.table来读取数据：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&gt;mydata &lt;- read.table(“clipborad”,header = T,sep=”\t”)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&gt;mydata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	编号	性别	工资	津贴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&gt;1	 1		女	1230	458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&gt;2	 2		男	1250	552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&gt;3	 3		男	524		596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&gt;4	 4		女	1452	255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&gt;5	 5		女	5585	588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&gt;6	 6		女	2255	245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&gt;7	 7		男	2558	558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&gt;8	 8		女	2588	244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&gt;9	 9		男	2556	145</a:t>
            </a:r>
            <a:endParaRPr lang="zh-CN" altLang="en-US" sz="16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EXCEL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读取Excel数据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600" b="1"/>
              <a:t>也可以利用read.csv()函数读取excel数据：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现将excel数据另存为.csv格式，然后利用read.csv()函数进行读取，如下列代码所示，利用read.csv来读取数据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&gt;mydata &lt;- read.csv(“2-2.csv”)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&gt;mydata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	编号	性别	工资	津贴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&gt;1	 1		女	1230	458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&gt;2	 2		男	1250	552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&gt;3	 3		男	524		596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&gt;4	 4		女	1452	255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&gt;5	 5		女	5585	588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&gt;6	 6		女	2255	245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&gt;7	 7		男	2558	558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&gt;8	 8		女	2588	244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&gt;9	 9		男	2556	145</a:t>
            </a:r>
            <a:endParaRPr lang="zh-CN" altLang="en-US" sz="16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EXCEL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读取Excel数据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把excel另存为文本文档，利用read.table()函数进行读取如下列代码所示，利用read.table来读取数据：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&gt;mydata &lt;- read.table(“2-3.txt”)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&gt;mydata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	编号	性别	工资	津贴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&gt;1	 1		女	1230	458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&gt;2	 2		男	1250	552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&gt;3	 3		男	524	596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&gt;4	 4		女	1452	255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&gt;5	 5		女	5585	588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&gt;6	 6		女	2255	245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&gt;7	 7		男	2558	558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&gt;8	 8		女	2588	244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&gt;9	 9		男	2556	145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注意在文件名字处记得需要加上文件后缀，否则出错。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三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）读取</a:t>
            </a:r>
            <a:r>
              <a:rPr kumimoji="1" lang="en-US" altLang="zh-CN">
                <a:solidFill>
                  <a:srgbClr val="0070C0"/>
                </a:solidFill>
                <a:sym typeface="+mn-ea"/>
              </a:rPr>
              <a:t>EXCEL</a:t>
            </a:r>
            <a:r>
              <a:rPr kumimoji="1" lang="zh-CN" altLang="en-US">
                <a:solidFill>
                  <a:srgbClr val="0070C0"/>
                </a:solidFill>
                <a:sym typeface="+mn-ea"/>
              </a:rPr>
              <a:t>文件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读取Excel数据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R也可以读取其他统计工具的数据。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例如：使用hmisc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library（Hmisc）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mydata&lt;-spss.get("mydata.sav",use.value.labels=TRUE)#需要加载Hmisc包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library(Hmisc)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#加载spss数据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data=spss.get("mydata.sav", use.value.labels=TRUE)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#加载SAS数据，需要提前安装SAS软件。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data=sas.get(datadir, member="clients",sasprog="c:/xx/xx/sas.exe")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#加载Stata数据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library(foreign)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data=read.dta("xxx.dta")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导入SAS数据也可以将sas格式的数据转换为csv格式的数据 然后用read.table()形式导入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（三）</a:t>
            </a:r>
            <a:r>
              <a:rPr kumimoji="1">
                <a:solidFill>
                  <a:srgbClr val="0070C0"/>
                </a:solidFill>
                <a:sym typeface="+mn-ea"/>
              </a:rPr>
              <a:t>读取其他统计工具的数据 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 sz="2400"/>
              <a:t>二进制文件是一个文件，其中包含仅以位和字节形式存储的信息(0和1)，它们是不可读的，因为其中的字节转换为包含许多其他不可打印字符的字符和符号，随便我们尝试使用任何文本编辑器读取二进制文件将显示为类似Ø和ð这样的字符。</a:t>
            </a:r>
            <a:endParaRPr lang="zh-CN" altLang="en-US" sz="2400"/>
          </a:p>
          <a:p>
            <a:pPr marL="0" indent="0">
              <a:buNone/>
            </a:pP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但是二进制文件必须由特定程序读取才能使用。例如，Microsoft Word程序的二进制文件只能通过Word程序读取到人类可读的形式。这表明，除了人类可读的文本之外，还有更多的信息，如格式化的字符和页码等，它们也与字母数字字符一起存储。最后，二进制文件是一个连续的字节序列。 我们在文本文件中看到的换行符是将第一行连接到下一个的字符。</a:t>
            </a:r>
            <a:endParaRPr lang="zh-CN" altLang="en-US" sz="2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（三）</a:t>
            </a:r>
            <a:r>
              <a:rPr kumimoji="1">
                <a:solidFill>
                  <a:srgbClr val="0070C0"/>
                </a:solidFill>
                <a:sym typeface="+mn-ea"/>
              </a:rPr>
              <a:t>读取R语言二进制文件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有时，由其他程序生成的数据需要由R作为二进制文件处理，另外R需要创建可以与其他程序共享的二进制文件，在R中有两个函数用来创建和读取二进制文件，它们分别是：WriteBin()和readBin()函数，来看下语法：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writeBin(object, con)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readBin(con, what, n )</a:t>
            </a:r>
            <a:endParaRPr lang="zh-CN" altLang="en-US" b="1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参数描述如下：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con - 是要读取或写入二进制文件的连接对象。</a:t>
            </a:r>
            <a:endParaRPr lang="zh-CN" altLang="en-US"/>
          </a:p>
          <a:p>
            <a:r>
              <a:rPr lang="zh-CN" altLang="en-US"/>
              <a:t>object - 是要写入的二进制文件。</a:t>
            </a:r>
            <a:endParaRPr lang="zh-CN" altLang="en-US"/>
          </a:p>
          <a:p>
            <a:r>
              <a:rPr lang="zh-CN" altLang="en-US"/>
              <a:t>what - 是像字符，整数等的模式，代表要读取的字节。</a:t>
            </a:r>
            <a:endParaRPr lang="zh-CN" altLang="en-US"/>
          </a:p>
          <a:p>
            <a:r>
              <a:rPr lang="zh-CN" altLang="en-US"/>
              <a:t>n - 是从二进制文件读取的字节数。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（三）</a:t>
            </a:r>
            <a:r>
              <a:rPr kumimoji="1">
                <a:solidFill>
                  <a:srgbClr val="0070C0"/>
                </a:solidFill>
                <a:sym typeface="+mn-ea"/>
              </a:rPr>
              <a:t>读取其他统计工具的数据 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数据集操作：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（1）加载内置数据集（iris为内置的一个数据集）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 加载语句：data("iris")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（2）查询内置数据集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查询语句：data()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（3）读取外部文件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 读取语句：data &lt;- read.csv();data&lt;- read.xls();data &lt;- read.还有其他格式文件操作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（三）</a:t>
            </a:r>
            <a:r>
              <a:rPr kumimoji="1">
                <a:solidFill>
                  <a:srgbClr val="0070C0"/>
                </a:solidFill>
                <a:sym typeface="+mn-ea"/>
              </a:rPr>
              <a:t>读取R语言数据 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（4）遍历数据( 打印数据)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 遍历语句：print(data)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（5）获取数据的维度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 获取列数:ncol(iris)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  获取行数:nrow(iris)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（6）获取数据中行的最值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max(data$列)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R语言中的数据最终会转换成dataframe,也就是sql中的表。数据分析也就是分析表。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（三）</a:t>
            </a:r>
            <a:r>
              <a:rPr kumimoji="1">
                <a:solidFill>
                  <a:srgbClr val="0070C0"/>
                </a:solidFill>
                <a:sym typeface="+mn-ea"/>
              </a:rPr>
              <a:t>读取R语言数据 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4165599" y="5175087"/>
            <a:ext cx="6400801" cy="727608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 flipV="1">
            <a:off x="10479681" y="5342655"/>
            <a:ext cx="390507" cy="290285"/>
          </a:xfrm>
          <a:prstGeom prst="triangle">
            <a:avLst/>
          </a:prstGeom>
          <a:solidFill>
            <a:srgbClr val="34BF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/>
          <p:cNvCxnSpPr/>
          <p:nvPr/>
        </p:nvCxnSpPr>
        <p:spPr>
          <a:xfrm>
            <a:off x="4094571" y="1490472"/>
            <a:ext cx="0" cy="5122129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-57807" y="379185"/>
            <a:ext cx="12917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79" y="379185"/>
            <a:ext cx="1741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1"/>
          <p:cNvSpPr txBox="1"/>
          <p:nvPr/>
        </p:nvSpPr>
        <p:spPr>
          <a:xfrm>
            <a:off x="4527725" y="4512670"/>
            <a:ext cx="5447030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7F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任务三 掌握R语言读取CSV数据语法基础</a:t>
            </a:r>
            <a:endParaRPr lang="zh-CN" altLang="en-US" sz="2400">
              <a:solidFill>
                <a:srgbClr val="7F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  <p:sp>
        <p:nvSpPr>
          <p:cNvPr id="73" name="TextBox 1"/>
          <p:cNvSpPr txBox="1"/>
          <p:nvPr/>
        </p:nvSpPr>
        <p:spPr>
          <a:xfrm>
            <a:off x="1942662" y="425770"/>
            <a:ext cx="1346200" cy="94932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6935"/>
              </a:lnSpc>
            </a:pPr>
            <a:r>
              <a:rPr lang="en-US" altLang="zh-CN" sz="53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目录</a:t>
            </a:r>
            <a:endParaRPr lang="en-US" altLang="zh-CN" sz="530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4" name="TextBox 1"/>
          <p:cNvSpPr txBox="1"/>
          <p:nvPr/>
        </p:nvSpPr>
        <p:spPr>
          <a:xfrm>
            <a:off x="4527725" y="3674281"/>
            <a:ext cx="57753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任务二 掌握R语言读取数据库数据语法基础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2010395" y="1357103"/>
            <a:ext cx="1325880" cy="265430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>
                <a:solidFill>
                  <a:srgbClr val="036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altLang="zh-CN" sz="1900">
              <a:solidFill>
                <a:srgbClr val="036E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4527725" y="2774856"/>
            <a:ext cx="54705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7F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任务一 掌握R语言读取文本数据语法基础</a:t>
            </a:r>
            <a:endParaRPr lang="zh-CN" altLang="en-US" sz="2400">
              <a:solidFill>
                <a:srgbClr val="7F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0" y="6509018"/>
            <a:ext cx="12192000" cy="352089"/>
            <a:chOff x="0" y="6513463"/>
            <a:chExt cx="12192000" cy="352089"/>
          </a:xfrm>
        </p:grpSpPr>
        <p:sp>
          <p:nvSpPr>
            <p:cNvPr id="78" name="矩形 77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17"/>
            <p:cNvSpPr txBox="1"/>
            <p:nvPr userDrawn="1"/>
          </p:nvSpPr>
          <p:spPr>
            <a:xfrm>
              <a:off x="239697" y="6528367"/>
              <a:ext cx="321371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Freeform 3"/>
          <p:cNvSpPr/>
          <p:nvPr/>
        </p:nvSpPr>
        <p:spPr>
          <a:xfrm>
            <a:off x="4017403" y="2818184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4017403" y="3765092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4017403" y="4639428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023118" y="5543033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5795" y="5339715"/>
            <a:ext cx="6073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任务四 掌握R语言读取网页数据语法基础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2400"/>
              <a:t>	</a:t>
            </a:r>
            <a:endParaRPr lang="en-US" altLang="zh-CN" sz="2400"/>
          </a:p>
          <a:p>
            <a:pPr marL="0" indent="0">
              <a:buNone/>
            </a:pPr>
            <a:r>
              <a:rPr lang="zh-CN" altLang="en-US" sz="2400"/>
              <a:t>在当下，因为海量的数据通常都是在网页上，而网页上传统的文本和数据以HTML页面为主，而通常，网页上的数据格式都是不固定的，所以如果我们想使用网页上的数据，存储在本地文本文档中，会因为格式过乱而导致浪费很多时间来整理、统计和分析数据。而R语言可以有接口可以来读取html中的数据，从而对数据实现自动化的读取。也就是实现网页爬虫功能，所以在本章，我们主要内容就是如何读取网页数据。</a:t>
            </a:r>
            <a:endParaRPr lang="zh-CN" altLang="en-US" sz="2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4331969" y="2557617"/>
            <a:ext cx="6400801" cy="727608"/>
          </a:xfrm>
          <a:prstGeom prst="rect">
            <a:avLst/>
          </a:prstGeom>
          <a:solidFill>
            <a:srgbClr val="036EB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 flipV="1">
            <a:off x="10376176" y="2762015"/>
            <a:ext cx="390507" cy="290285"/>
          </a:xfrm>
          <a:prstGeom prst="triangle">
            <a:avLst/>
          </a:prstGeom>
          <a:solidFill>
            <a:srgbClr val="34BF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6" name="直接连接符 85"/>
          <p:cNvCxnSpPr/>
          <p:nvPr/>
        </p:nvCxnSpPr>
        <p:spPr>
          <a:xfrm>
            <a:off x="4094571" y="1490472"/>
            <a:ext cx="0" cy="5122129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-57807" y="379185"/>
            <a:ext cx="12917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79" y="379185"/>
            <a:ext cx="174171" cy="92891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1"/>
          <p:cNvSpPr txBox="1"/>
          <p:nvPr/>
        </p:nvSpPr>
        <p:spPr>
          <a:xfrm>
            <a:off x="4527725" y="4512670"/>
            <a:ext cx="5447030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任务三 掌握R语言读取CSV数据语法基础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3" name="TextBox 1"/>
          <p:cNvSpPr txBox="1"/>
          <p:nvPr/>
        </p:nvSpPr>
        <p:spPr>
          <a:xfrm>
            <a:off x="1942662" y="425770"/>
            <a:ext cx="1346200" cy="94932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6935"/>
              </a:lnSpc>
            </a:pPr>
            <a:r>
              <a:rPr lang="en-US" altLang="zh-CN" sz="5300">
                <a:solidFill>
                  <a:srgbClr val="036E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目录</a:t>
            </a:r>
            <a:endParaRPr lang="en-US" altLang="zh-CN" sz="5300">
              <a:solidFill>
                <a:srgbClr val="036E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4" name="TextBox 1"/>
          <p:cNvSpPr txBox="1"/>
          <p:nvPr/>
        </p:nvSpPr>
        <p:spPr>
          <a:xfrm>
            <a:off x="4527725" y="3674281"/>
            <a:ext cx="57753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任务二 掌握R语言读取数据库数据语法基础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sp>
        <p:nvSpPr>
          <p:cNvPr id="75" name="TextBox 1"/>
          <p:cNvSpPr txBox="1"/>
          <p:nvPr/>
        </p:nvSpPr>
        <p:spPr>
          <a:xfrm>
            <a:off x="2010395" y="1357103"/>
            <a:ext cx="1325880" cy="265430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900">
                <a:solidFill>
                  <a:srgbClr val="036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altLang="zh-CN" sz="1900">
              <a:solidFill>
                <a:srgbClr val="036E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4527725" y="2774856"/>
            <a:ext cx="5470525" cy="367665"/>
          </a:xfrm>
          <a:prstGeom prst="rect">
            <a:avLst/>
          </a:prstGeom>
          <a:noFill/>
        </p:spPr>
        <p:txBody>
          <a:bodyPr wrap="none" lIns="0" tIns="0" rIns="0" bIns="60958" rtlCol="0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</a:rPr>
              <a:t>任务一 掌握R语言读取文本数据语法基础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0" y="6509018"/>
            <a:ext cx="12192000" cy="352089"/>
            <a:chOff x="0" y="6513463"/>
            <a:chExt cx="12192000" cy="352089"/>
          </a:xfrm>
        </p:grpSpPr>
        <p:sp>
          <p:nvSpPr>
            <p:cNvPr id="78" name="矩形 77"/>
            <p:cNvSpPr/>
            <p:nvPr/>
          </p:nvSpPr>
          <p:spPr>
            <a:xfrm>
              <a:off x="0" y="6513463"/>
              <a:ext cx="12192000" cy="198277"/>
            </a:xfrm>
            <a:prstGeom prst="rect">
              <a:avLst/>
            </a:pr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0" y="6553189"/>
              <a:ext cx="12192000" cy="309250"/>
            </a:xfrm>
            <a:prstGeom prst="rect">
              <a:avLst/>
            </a:prstGeom>
            <a:solidFill>
              <a:srgbClr val="036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17"/>
            <p:cNvSpPr txBox="1"/>
            <p:nvPr userDrawn="1"/>
          </p:nvSpPr>
          <p:spPr>
            <a:xfrm>
              <a:off x="239697" y="6528367"/>
              <a:ext cx="3213717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语言（微课版）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Freeform 3"/>
          <p:cNvSpPr/>
          <p:nvPr/>
        </p:nvSpPr>
        <p:spPr>
          <a:xfrm>
            <a:off x="4017403" y="2818184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4017403" y="3765092"/>
            <a:ext cx="142240" cy="14223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4017403" y="4639428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023118" y="5543033"/>
            <a:ext cx="142240" cy="140207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5795" y="5339715"/>
            <a:ext cx="60737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400"/>
              </a:lnSpc>
            </a:pPr>
            <a:r>
              <a:rPr lang="zh-CN" altLang="en-US" sz="240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pitchFamily="18" charset="-122"/>
                <a:sym typeface="+mn-ea"/>
              </a:rPr>
              <a:t>任务四 掌握R语言读取网页数据语法基础</a:t>
            </a:r>
            <a:endParaRPr lang="zh-CN" altLang="en-US" sz="240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pitchFamily="18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读取html表格，我们需要加载xml包。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#安装XML包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&gt;install.packages("XML")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#载入XML包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library(XML)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#确定网页地址，通过网页地址分析网页表格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url&lt;-"网页地址"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tbls&lt;-readHTMLTable(url)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sapply(tbls,nrow)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 NULL 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93    8 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#读取网页url的第一张表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pop&lt;-readHTMLTable(url,which = 1)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#存储pop为CSV文档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 write.csv(pop,file="F:/pop.csv")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#保存为简单文本： &gt;write.table(x, file = "*.txt")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#保存为R格式文件： &gt;save(x, file = "*.Rdata")</a:t>
            </a:r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读取HTML表格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举例：#读取中国财经网今日人民币外汇牌价表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library(rvest)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words &lt;- read_html("http://app.finance.china.com.cn/forex/rmb/")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table&lt;-html_table(html_nodes(words, "table"),fill = TRUE,header=TRUE)[[1]]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str(table)#查看各列数据类型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#将字符型的“涨跌幅”列换成方便计算的数值型数据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extent&lt;-table$涨跌幅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extent1&lt;-data.frame(lapply(extent, function(x) as.numeric(sub("%", "", x))) )#去百分号变数值型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extent2&lt;-t(extent1)#转置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table[8:8]&lt;-extent2#放回原表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colnames(table)[8] &lt;- '涨跌幅%' #百分号放回列名中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#查看整理好的网页数据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str(table)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抽取网页数据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1. 读取json文件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json文件的读取可以用read_json()函数实现，这个函数的第二个参数 simplifyVector 如果设置为TRUE，则json结构会被简化为向量，FALSE则会变为列表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2. json结构和R中原生数据结构的相互转换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（1）jsonlite包中的fromJSON函数就是把json结构的数据转换为R中常见数据类型的工具。与之相反，toJSON函数则是把R中原生的数据结构转变为json。具体的参数设定和二者的结构对应关系如下图所示： 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读取JSON数据 </a:t>
            </a:r>
            <a:endParaRPr lang="zh-CN" altLang="en-US"/>
          </a:p>
        </p:txBody>
      </p:sp>
      <p:pic>
        <p:nvPicPr>
          <p:cNvPr id="11" name="图片 11" descr="11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955" y="4422140"/>
            <a:ext cx="11019790" cy="1983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如果你的JSON结构本身就是一个简单的数组，那么用simplifyVector参数就能把它直接转换为向量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str(table)# JSON 简单数组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 &lt;- '["Mario", "Peach", null, "Bowser"]'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# 转换为向量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fromJSON(json)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 "Mario"  "Peach"  NA  "Bowser"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如果把这个参数设置为false，那么就会转换为list。</a:t>
            </a:r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fromJSON(json, simplifyVector = FALSE)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[[1]]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 "Mario"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[[2]]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 "Peach"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[[3]]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[[4]]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3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[1] "Bowser"</a:t>
            </a:r>
            <a:endParaRPr lang="zh-CN" altLang="en-US" sz="1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3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Atomic Vectors（向量）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如果参数为simplifyDataFrame，那么包含对象的JSON数组（key-value pairs）会转化为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dataframe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json &lt;-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'[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{"Name" : "Mario", "Age" : 32, "Occupation" : "Plumber"}, 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{"Name" : "Peach", "Age" : 21, "Occupation" : "Princess"},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{},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{"Name" : "Bowser", "Occupation" : "Koopa"}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]'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mydf &lt;- fromJSON(json)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mydf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Name Age Occupation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 Mario  32    Plumber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 Peach  21   Princess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&lt;NA&gt;  NA       &lt;NA&gt;</a:t>
            </a:r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 Bowser  NA      Koopa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endParaRPr lang="en-US" alt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1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r>
              <a:rPr lang="zh-CN" altLang="en-US"/>
              <a:t>Data Frame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800" b="1"/>
              <a:t>mydf$Ranking &lt;- c(3, 1, 2, 4)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toJSON(mydf, pretty=TRUE) # pretty 参数能添加一些空格和换行符是的输出的json更美观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[{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"Name": "Mario",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"Age": 32,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"Occupation": "Plumber",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"Ranking": 3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}, {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"Name": "Peach",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"Age": 21,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"Occupation": "Princess",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"Ranking": 1</a:t>
            </a:r>
            <a:endParaRPr lang="zh-CN" altLang="en-US" sz="1800" b="1"/>
          </a:p>
          <a:p>
            <a:pPr marL="0" indent="0">
              <a:buNone/>
            </a:pPr>
            <a:r>
              <a:rPr lang="zh-CN" altLang="en-US" sz="1800" b="1"/>
              <a:t>  },</a:t>
            </a:r>
            <a:r>
              <a:rPr lang="zh-CN" altLang="en-US" sz="1800" b="1">
                <a:sym typeface="+mn-ea"/>
              </a:rPr>
              <a:t>]</a:t>
            </a:r>
            <a:endParaRPr lang="zh-CN" altLang="en-US" sz="1800" b="1"/>
          </a:p>
          <a:p>
            <a:pPr marL="0" indent="0">
              <a:buNone/>
            </a:pPr>
            <a:endParaRPr lang="zh-CN" altLang="en-US" sz="1800" b="1"/>
          </a:p>
          <a:p>
            <a:pPr marL="0" indent="0">
              <a:buNone/>
            </a:pPr>
            <a:endParaRPr lang="zh-CN" altLang="en-US" sz="18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>
                <a:sym typeface="+mn-ea"/>
              </a:rPr>
              <a:t>dataframe转换JSON只要使用toJSON函数就行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98390" y="2719070"/>
            <a:ext cx="627888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b="1">
                <a:sym typeface="+mn-ea"/>
              </a:rPr>
              <a:t>  {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"Ranking": 2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},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{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"Name": "Bowser",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"Occupation": "Koopa",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"Ranking": 4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>
                <a:sym typeface="+mn-ea"/>
              </a:rPr>
              <a:t>  }</a:t>
            </a:r>
            <a:endParaRPr lang="zh-CN" altLang="en-US" b="1"/>
          </a:p>
          <a:p>
            <a:endParaRPr lang="zh-CN" alt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1600" b="1"/>
              <a:t>mydf$Ranking &lt;- c(3, 1, 2, 4)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toJSON(mydf, pretty=TRUE) # pretty 参数能添加一些空格和换行符是的输出的json更美观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[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{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"Name": "Mario",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"Age": 32,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"Occupation": "Plumber",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"Ranking": 3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/>
              <a:t>  },</a:t>
            </a:r>
            <a:endParaRPr lang="zh-CN" altLang="en-US" sz="1600" b="1"/>
          </a:p>
          <a:p>
            <a:pPr marL="0" indent="0">
              <a:buNone/>
            </a:pPr>
            <a:endParaRPr lang="zh-CN" altLang="en-US" sz="1600" b="1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（四）</a:t>
            </a:r>
            <a:r>
              <a:rPr kumimoji="1">
                <a:solidFill>
                  <a:srgbClr val="0070C0"/>
                </a:solidFill>
                <a:sym typeface="+mn-ea"/>
              </a:rPr>
              <a:t>读取网页数据</a:t>
            </a:r>
            <a:endParaRPr kumimoji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p>
            <a:pPr marL="0" indent="0">
              <a:buNone/>
            </a:pPr>
            <a:r>
              <a:rPr lang="zh-CN" altLang="en-US">
                <a:sym typeface="+mn-ea"/>
              </a:rPr>
              <a:t>dataframe转换JSON只要使用toJSON函数就行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01385" y="2334895"/>
            <a:ext cx="49091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sz="1600" b="1">
                <a:sym typeface="+mn-ea"/>
              </a:rPr>
              <a:t>  {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"Name": "Peach",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"Age": 21,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"Occupation": "Princess",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"Ranking": 1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},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{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"Ranking": 2</a:t>
            </a:r>
            <a:endParaRPr lang="zh-CN" altLang="en-US" sz="1600" b="1"/>
          </a:p>
          <a:p>
            <a:pPr marL="0" indent="0">
              <a:buNone/>
            </a:pP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},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{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"Name": "Bowser",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"Occupation": "Koopa",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"Ranking": 4</a:t>
            </a:r>
            <a:endParaRPr lang="zh-CN" altLang="en-US" sz="1600" b="1"/>
          </a:p>
          <a:p>
            <a:pPr marL="0" indent="0">
              <a:buNone/>
            </a:pP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  }</a:t>
            </a:r>
            <a:endParaRPr lang="zh-CN" altLang="en-US" sz="1600" b="1"/>
          </a:p>
          <a:p>
            <a:pPr marL="0" indent="0">
              <a:buNone/>
            </a:pPr>
            <a:r>
              <a:rPr lang="zh-CN" altLang="en-US" sz="1600" b="1">
                <a:sym typeface="+mn-ea"/>
              </a:rPr>
              <a:t>]</a:t>
            </a:r>
            <a:endParaRPr lang="zh-CN" altLang="en-US" sz="1600" b="1"/>
          </a:p>
          <a:p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8152" y="2271819"/>
            <a:ext cx="9475693" cy="922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accent1"/>
                </a:solidFill>
                <a:cs typeface="+mn-ea"/>
                <a:sym typeface="+mn-lt"/>
              </a:rPr>
              <a:t>课后练习</a:t>
            </a:r>
            <a:endParaRPr lang="zh-CN" altLang="en-US" sz="5400" spc="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" name="PA_组合 12"/>
          <p:cNvGrpSpPr/>
          <p:nvPr>
            <p:custDataLst>
              <p:tags r:id="rId1"/>
            </p:custDataLst>
          </p:nvPr>
        </p:nvGrpSpPr>
        <p:grpSpPr>
          <a:xfrm>
            <a:off x="4857479" y="4117824"/>
            <a:ext cx="540395" cy="540394"/>
            <a:chOff x="7489371" y="4542971"/>
            <a:chExt cx="711200" cy="711200"/>
          </a:xfrm>
        </p:grpSpPr>
        <p:sp>
          <p:nvSpPr>
            <p:cNvPr id="5" name="椭圆 4"/>
            <p:cNvSpPr/>
            <p:nvPr/>
          </p:nvSpPr>
          <p:spPr>
            <a:xfrm>
              <a:off x="7489371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8"/>
            <p:cNvSpPr/>
            <p:nvPr/>
          </p:nvSpPr>
          <p:spPr>
            <a:xfrm>
              <a:off x="7649029" y="4739974"/>
              <a:ext cx="391884" cy="31719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PA_组合 15"/>
          <p:cNvGrpSpPr/>
          <p:nvPr>
            <p:custDataLst>
              <p:tags r:id="rId2"/>
            </p:custDataLst>
          </p:nvPr>
        </p:nvGrpSpPr>
        <p:grpSpPr>
          <a:xfrm>
            <a:off x="5825803" y="4117824"/>
            <a:ext cx="540395" cy="540394"/>
            <a:chOff x="8638974" y="4542971"/>
            <a:chExt cx="711200" cy="711200"/>
          </a:xfrm>
        </p:grpSpPr>
        <p:sp>
          <p:nvSpPr>
            <p:cNvPr id="8" name="椭圆 7"/>
            <p:cNvSpPr/>
            <p:nvPr/>
          </p:nvSpPr>
          <p:spPr>
            <a:xfrm>
              <a:off x="8638974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9"/>
            <p:cNvSpPr/>
            <p:nvPr/>
          </p:nvSpPr>
          <p:spPr>
            <a:xfrm>
              <a:off x="8798632" y="4702918"/>
              <a:ext cx="391884" cy="391305"/>
            </a:xfrm>
            <a:custGeom>
              <a:avLst/>
              <a:gdLst>
                <a:gd name="connsiteX0" fmla="*/ 414666 w 606487"/>
                <a:gd name="connsiteY0" fmla="*/ 244368 h 605592"/>
                <a:gd name="connsiteX1" fmla="*/ 440469 w 606487"/>
                <a:gd name="connsiteY1" fmla="*/ 270042 h 605592"/>
                <a:gd name="connsiteX2" fmla="*/ 440469 w 606487"/>
                <a:gd name="connsiteY2" fmla="*/ 381912 h 605592"/>
                <a:gd name="connsiteX3" fmla="*/ 414666 w 606487"/>
                <a:gd name="connsiteY3" fmla="*/ 407586 h 605592"/>
                <a:gd name="connsiteX4" fmla="*/ 388956 w 606487"/>
                <a:gd name="connsiteY4" fmla="*/ 381912 h 605592"/>
                <a:gd name="connsiteX5" fmla="*/ 388956 w 606487"/>
                <a:gd name="connsiteY5" fmla="*/ 270042 h 605592"/>
                <a:gd name="connsiteX6" fmla="*/ 414666 w 606487"/>
                <a:gd name="connsiteY6" fmla="*/ 244368 h 605592"/>
                <a:gd name="connsiteX7" fmla="*/ 302702 w 606487"/>
                <a:gd name="connsiteY7" fmla="*/ 167240 h 605592"/>
                <a:gd name="connsiteX8" fmla="*/ 328412 w 606487"/>
                <a:gd name="connsiteY8" fmla="*/ 192915 h 605592"/>
                <a:gd name="connsiteX9" fmla="*/ 328412 w 606487"/>
                <a:gd name="connsiteY9" fmla="*/ 381911 h 605592"/>
                <a:gd name="connsiteX10" fmla="*/ 302702 w 606487"/>
                <a:gd name="connsiteY10" fmla="*/ 407586 h 605592"/>
                <a:gd name="connsiteX11" fmla="*/ 276899 w 606487"/>
                <a:gd name="connsiteY11" fmla="*/ 381911 h 605592"/>
                <a:gd name="connsiteX12" fmla="*/ 276899 w 606487"/>
                <a:gd name="connsiteY12" fmla="*/ 192915 h 605592"/>
                <a:gd name="connsiteX13" fmla="*/ 302702 w 606487"/>
                <a:gd name="connsiteY13" fmla="*/ 167240 h 605592"/>
                <a:gd name="connsiteX14" fmla="*/ 190632 w 606487"/>
                <a:gd name="connsiteY14" fmla="*/ 107965 h 605592"/>
                <a:gd name="connsiteX15" fmla="*/ 216353 w 606487"/>
                <a:gd name="connsiteY15" fmla="*/ 133737 h 605592"/>
                <a:gd name="connsiteX16" fmla="*/ 216353 w 606487"/>
                <a:gd name="connsiteY16" fmla="*/ 381907 h 605592"/>
                <a:gd name="connsiteX17" fmla="*/ 190632 w 606487"/>
                <a:gd name="connsiteY17" fmla="*/ 407586 h 605592"/>
                <a:gd name="connsiteX18" fmla="*/ 164911 w 606487"/>
                <a:gd name="connsiteY18" fmla="*/ 381907 h 605592"/>
                <a:gd name="connsiteX19" fmla="*/ 164911 w 606487"/>
                <a:gd name="connsiteY19" fmla="*/ 133737 h 605592"/>
                <a:gd name="connsiteX20" fmla="*/ 190632 w 606487"/>
                <a:gd name="connsiteY20" fmla="*/ 107965 h 605592"/>
                <a:gd name="connsiteX21" fmla="*/ 86256 w 606487"/>
                <a:gd name="connsiteY21" fmla="*/ 51447 h 605592"/>
                <a:gd name="connsiteX22" fmla="*/ 86256 w 606487"/>
                <a:gd name="connsiteY22" fmla="*/ 464229 h 605592"/>
                <a:gd name="connsiteX23" fmla="*/ 517724 w 606487"/>
                <a:gd name="connsiteY23" fmla="*/ 464229 h 605592"/>
                <a:gd name="connsiteX24" fmla="*/ 517724 w 606487"/>
                <a:gd name="connsiteY24" fmla="*/ 51447 h 605592"/>
                <a:gd name="connsiteX25" fmla="*/ 25719 w 606487"/>
                <a:gd name="connsiteY25" fmla="*/ 0 h 605592"/>
                <a:gd name="connsiteX26" fmla="*/ 580861 w 606487"/>
                <a:gd name="connsiteY26" fmla="*/ 0 h 605592"/>
                <a:gd name="connsiteX27" fmla="*/ 606487 w 606487"/>
                <a:gd name="connsiteY27" fmla="*/ 25677 h 605592"/>
                <a:gd name="connsiteX28" fmla="*/ 579468 w 606487"/>
                <a:gd name="connsiteY28" fmla="*/ 51447 h 605592"/>
                <a:gd name="connsiteX29" fmla="*/ 569162 w 606487"/>
                <a:gd name="connsiteY29" fmla="*/ 51447 h 605592"/>
                <a:gd name="connsiteX30" fmla="*/ 569162 w 606487"/>
                <a:gd name="connsiteY30" fmla="*/ 488608 h 605592"/>
                <a:gd name="connsiteX31" fmla="*/ 543443 w 606487"/>
                <a:gd name="connsiteY31" fmla="*/ 514285 h 605592"/>
                <a:gd name="connsiteX32" fmla="*/ 476499 w 606487"/>
                <a:gd name="connsiteY32" fmla="*/ 514285 h 605592"/>
                <a:gd name="connsiteX33" fmla="*/ 476499 w 606487"/>
                <a:gd name="connsiteY33" fmla="*/ 579915 h 605592"/>
                <a:gd name="connsiteX34" fmla="*/ 450687 w 606487"/>
                <a:gd name="connsiteY34" fmla="*/ 605592 h 605592"/>
                <a:gd name="connsiteX35" fmla="*/ 424968 w 606487"/>
                <a:gd name="connsiteY35" fmla="*/ 579915 h 605592"/>
                <a:gd name="connsiteX36" fmla="*/ 424968 w 606487"/>
                <a:gd name="connsiteY36" fmla="*/ 514285 h 605592"/>
                <a:gd name="connsiteX37" fmla="*/ 180219 w 606487"/>
                <a:gd name="connsiteY37" fmla="*/ 514285 h 605592"/>
                <a:gd name="connsiteX38" fmla="*/ 180219 w 606487"/>
                <a:gd name="connsiteY38" fmla="*/ 579915 h 605592"/>
                <a:gd name="connsiteX39" fmla="*/ 154500 w 606487"/>
                <a:gd name="connsiteY39" fmla="*/ 605592 h 605592"/>
                <a:gd name="connsiteX40" fmla="*/ 128688 w 606487"/>
                <a:gd name="connsiteY40" fmla="*/ 579915 h 605592"/>
                <a:gd name="connsiteX41" fmla="*/ 128688 w 606487"/>
                <a:gd name="connsiteY41" fmla="*/ 514285 h 605592"/>
                <a:gd name="connsiteX42" fmla="*/ 61744 w 606487"/>
                <a:gd name="connsiteY42" fmla="*/ 514285 h 605592"/>
                <a:gd name="connsiteX43" fmla="*/ 36025 w 606487"/>
                <a:gd name="connsiteY43" fmla="*/ 488608 h 605592"/>
                <a:gd name="connsiteX44" fmla="*/ 36025 w 606487"/>
                <a:gd name="connsiteY44" fmla="*/ 51447 h 605592"/>
                <a:gd name="connsiteX45" fmla="*/ 25719 w 606487"/>
                <a:gd name="connsiteY45" fmla="*/ 51447 h 605592"/>
                <a:gd name="connsiteX46" fmla="*/ 0 w 606487"/>
                <a:gd name="connsiteY46" fmla="*/ 25677 h 605592"/>
                <a:gd name="connsiteX47" fmla="*/ 25719 w 606487"/>
                <a:gd name="connsiteY47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6487" h="605592">
                  <a:moveTo>
                    <a:pt x="414666" y="244368"/>
                  </a:moveTo>
                  <a:cubicBezTo>
                    <a:pt x="428774" y="244368"/>
                    <a:pt x="440469" y="255954"/>
                    <a:pt x="440469" y="270042"/>
                  </a:cubicBezTo>
                  <a:lnTo>
                    <a:pt x="440469" y="381912"/>
                  </a:lnTo>
                  <a:cubicBezTo>
                    <a:pt x="439170" y="396000"/>
                    <a:pt x="428774" y="407586"/>
                    <a:pt x="414666" y="407586"/>
                  </a:cubicBezTo>
                  <a:cubicBezTo>
                    <a:pt x="400465" y="407586"/>
                    <a:pt x="388956" y="396000"/>
                    <a:pt x="388956" y="381912"/>
                  </a:cubicBezTo>
                  <a:lnTo>
                    <a:pt x="388956" y="270042"/>
                  </a:lnTo>
                  <a:cubicBezTo>
                    <a:pt x="388956" y="255954"/>
                    <a:pt x="400558" y="244368"/>
                    <a:pt x="414666" y="244368"/>
                  </a:cubicBezTo>
                  <a:close/>
                  <a:moveTo>
                    <a:pt x="302702" y="167240"/>
                  </a:moveTo>
                  <a:cubicBezTo>
                    <a:pt x="316810" y="167240"/>
                    <a:pt x="328412" y="178826"/>
                    <a:pt x="328412" y="192915"/>
                  </a:cubicBezTo>
                  <a:lnTo>
                    <a:pt x="328412" y="381911"/>
                  </a:lnTo>
                  <a:cubicBezTo>
                    <a:pt x="328412" y="396000"/>
                    <a:pt x="316810" y="407586"/>
                    <a:pt x="302702" y="407586"/>
                  </a:cubicBezTo>
                  <a:cubicBezTo>
                    <a:pt x="288408" y="407586"/>
                    <a:pt x="276899" y="396000"/>
                    <a:pt x="276899" y="381911"/>
                  </a:cubicBezTo>
                  <a:lnTo>
                    <a:pt x="276899" y="192915"/>
                  </a:lnTo>
                  <a:cubicBezTo>
                    <a:pt x="276899" y="178826"/>
                    <a:pt x="288594" y="167240"/>
                    <a:pt x="302702" y="167240"/>
                  </a:cubicBezTo>
                  <a:close/>
                  <a:moveTo>
                    <a:pt x="190632" y="107965"/>
                  </a:moveTo>
                  <a:cubicBezTo>
                    <a:pt x="204746" y="107965"/>
                    <a:pt x="216353" y="119646"/>
                    <a:pt x="216353" y="133737"/>
                  </a:cubicBezTo>
                  <a:lnTo>
                    <a:pt x="216353" y="381907"/>
                  </a:lnTo>
                  <a:cubicBezTo>
                    <a:pt x="216353" y="395998"/>
                    <a:pt x="204746" y="407586"/>
                    <a:pt x="190632" y="407586"/>
                  </a:cubicBezTo>
                  <a:cubicBezTo>
                    <a:pt x="176425" y="407586"/>
                    <a:pt x="164911" y="395998"/>
                    <a:pt x="164911" y="381907"/>
                  </a:cubicBezTo>
                  <a:lnTo>
                    <a:pt x="164911" y="133737"/>
                  </a:lnTo>
                  <a:cubicBezTo>
                    <a:pt x="164911" y="119646"/>
                    <a:pt x="176518" y="107965"/>
                    <a:pt x="190632" y="107965"/>
                  </a:cubicBezTo>
                  <a:close/>
                  <a:moveTo>
                    <a:pt x="86256" y="51447"/>
                  </a:moveTo>
                  <a:lnTo>
                    <a:pt x="86256" y="464229"/>
                  </a:lnTo>
                  <a:lnTo>
                    <a:pt x="517724" y="464229"/>
                  </a:lnTo>
                  <a:lnTo>
                    <a:pt x="517724" y="51447"/>
                  </a:lnTo>
                  <a:close/>
                  <a:moveTo>
                    <a:pt x="25719" y="0"/>
                  </a:moveTo>
                  <a:lnTo>
                    <a:pt x="580861" y="0"/>
                  </a:lnTo>
                  <a:cubicBezTo>
                    <a:pt x="594974" y="0"/>
                    <a:pt x="606580" y="11587"/>
                    <a:pt x="606487" y="25677"/>
                  </a:cubicBezTo>
                  <a:cubicBezTo>
                    <a:pt x="606487" y="39767"/>
                    <a:pt x="593581" y="51447"/>
                    <a:pt x="579468" y="51447"/>
                  </a:cubicBezTo>
                  <a:lnTo>
                    <a:pt x="569162" y="51447"/>
                  </a:lnTo>
                  <a:lnTo>
                    <a:pt x="569162" y="488608"/>
                  </a:lnTo>
                  <a:cubicBezTo>
                    <a:pt x="569162" y="503996"/>
                    <a:pt x="557556" y="514285"/>
                    <a:pt x="543443" y="514285"/>
                  </a:cubicBezTo>
                  <a:lnTo>
                    <a:pt x="476499" y="514285"/>
                  </a:lnTo>
                  <a:lnTo>
                    <a:pt x="476499" y="579915"/>
                  </a:lnTo>
                  <a:cubicBezTo>
                    <a:pt x="476499" y="594005"/>
                    <a:pt x="464800" y="605592"/>
                    <a:pt x="450687" y="605592"/>
                  </a:cubicBezTo>
                  <a:cubicBezTo>
                    <a:pt x="436574" y="605592"/>
                    <a:pt x="424968" y="594005"/>
                    <a:pt x="424968" y="579915"/>
                  </a:cubicBezTo>
                  <a:lnTo>
                    <a:pt x="424968" y="514285"/>
                  </a:lnTo>
                  <a:lnTo>
                    <a:pt x="180219" y="514285"/>
                  </a:lnTo>
                  <a:lnTo>
                    <a:pt x="180219" y="579915"/>
                  </a:lnTo>
                  <a:cubicBezTo>
                    <a:pt x="180219" y="594005"/>
                    <a:pt x="168613" y="605592"/>
                    <a:pt x="154500" y="605592"/>
                  </a:cubicBezTo>
                  <a:cubicBezTo>
                    <a:pt x="140387" y="605592"/>
                    <a:pt x="128688" y="594005"/>
                    <a:pt x="128688" y="579915"/>
                  </a:cubicBezTo>
                  <a:lnTo>
                    <a:pt x="128688" y="514285"/>
                  </a:lnTo>
                  <a:lnTo>
                    <a:pt x="61744" y="514285"/>
                  </a:lnTo>
                  <a:cubicBezTo>
                    <a:pt x="47631" y="514285"/>
                    <a:pt x="36025" y="502698"/>
                    <a:pt x="36025" y="488608"/>
                  </a:cubicBezTo>
                  <a:lnTo>
                    <a:pt x="36025" y="51447"/>
                  </a:lnTo>
                  <a:lnTo>
                    <a:pt x="25719" y="51447"/>
                  </a:lnTo>
                  <a:cubicBezTo>
                    <a:pt x="11606" y="51447"/>
                    <a:pt x="0" y="39767"/>
                    <a:pt x="0" y="25677"/>
                  </a:cubicBezTo>
                  <a:cubicBezTo>
                    <a:pt x="0" y="11587"/>
                    <a:pt x="11606" y="0"/>
                    <a:pt x="2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PA_组合 18"/>
          <p:cNvGrpSpPr/>
          <p:nvPr>
            <p:custDataLst>
              <p:tags r:id="rId3"/>
            </p:custDataLst>
          </p:nvPr>
        </p:nvGrpSpPr>
        <p:grpSpPr>
          <a:xfrm>
            <a:off x="6794128" y="4117824"/>
            <a:ext cx="540395" cy="540394"/>
            <a:chOff x="9788577" y="4542971"/>
            <a:chExt cx="711200" cy="711200"/>
          </a:xfrm>
        </p:grpSpPr>
        <p:sp>
          <p:nvSpPr>
            <p:cNvPr id="11" name="椭圆 10"/>
            <p:cNvSpPr/>
            <p:nvPr/>
          </p:nvSpPr>
          <p:spPr>
            <a:xfrm>
              <a:off x="9788577" y="4542971"/>
              <a:ext cx="711200" cy="71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0"/>
            <p:cNvSpPr/>
            <p:nvPr/>
          </p:nvSpPr>
          <p:spPr>
            <a:xfrm>
              <a:off x="9948235" y="4702925"/>
              <a:ext cx="391884" cy="391292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41" y="4307697"/>
            <a:ext cx="4760987" cy="25908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7431013" y="2"/>
            <a:ext cx="4760987" cy="2590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1057275" y="1673860"/>
            <a:ext cx="11134725" cy="418719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/>
              <a:t>1.fread函数与read_delim函数是干什么的，有什么区别？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2.运用什么来提供R与MySql数据库的连接？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3.运用什么来读取HTML表格？</a:t>
            </a:r>
            <a:endParaRPr lang="zh-CN" altLang="en-US" b="1"/>
          </a:p>
          <a:p>
            <a:pPr marL="0" indent="0">
              <a:buNone/>
            </a:pP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4.如何清理数据，例如数据中有各类标点符号，不统一，如何使用R来对数据进行“清理”？</a:t>
            </a:r>
            <a:endParaRPr lang="zh-CN" altLang="en-US" b="1"/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545465"/>
            <a:ext cx="9965055" cy="452755"/>
          </a:xfrm>
        </p:spPr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习题</a:t>
            </a:r>
            <a:endParaRPr kumimoji="1" lang="zh-CN" altLang="en-US">
              <a:solidFill>
                <a:srgbClr val="0070C0"/>
              </a:solidFill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4294967295"/>
          </p:nvPr>
        </p:nvSpPr>
        <p:spPr>
          <a:xfrm>
            <a:off x="0" y="1210310"/>
            <a:ext cx="9144000" cy="393700"/>
          </a:xfrm>
        </p:spPr>
        <p:txBody>
          <a:bodyPr>
            <a:normAutofit fontScale="70000"/>
          </a:bodyPr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227330" y="1844040"/>
            <a:ext cx="3589655" cy="368617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R语言目前支持绝大多数的数据分析软件和数据库文件的数据获取，自由无缝切换，支持的各类语言以及数据分析软件如图10-1所示：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副标题 7"/>
          <p:cNvSpPr>
            <a:spLocks noGrp="1"/>
          </p:cNvSpPr>
          <p:nvPr>
            <p:ph type="subTitle" idx="4294967295"/>
          </p:nvPr>
        </p:nvSpPr>
        <p:spPr>
          <a:xfrm>
            <a:off x="0" y="1210310"/>
            <a:ext cx="9144000" cy="393700"/>
          </a:xfrm>
        </p:spPr>
        <p:txBody>
          <a:bodyPr>
            <a:no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．操作系统的概念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5"/>
          <p:cNvSpPr txBox="1"/>
          <p:nvPr/>
        </p:nvSpPr>
        <p:spPr>
          <a:xfrm>
            <a:off x="616584" y="537662"/>
            <a:ext cx="662940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（一）文本文件的读取</a:t>
            </a:r>
            <a:endParaRPr kumimoji="1"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84915" y="1618344"/>
            <a:ext cx="0" cy="4020457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583045" y="5071745"/>
            <a:ext cx="3393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000" dirty="0">
                <a:sym typeface="+mn-ea"/>
              </a:rPr>
              <a:t>图10-1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4" descr="2016050217064646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20995" y="1568450"/>
            <a:ext cx="5132070" cy="3291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altLang="zh-CN"/>
              <a:t>文本文件通常是.txt文件，也是比较方便存储的一种文件类型，而在R语言中，有专门读取文本文件的语法：read.table()</a:t>
            </a:r>
            <a:endParaRPr altLang="zh-CN"/>
          </a:p>
          <a:p>
            <a:pPr marL="0" indent="0">
              <a:buNone/>
            </a:pPr>
            <a:endParaRPr altLang="zh-CN"/>
          </a:p>
          <a:p>
            <a:pPr marL="0" indent="0">
              <a:buNone/>
            </a:pPr>
            <a:r>
              <a:rPr altLang="zh-CN"/>
              <a:t>read.table(file, header = FALSE, sep = “”,stringsAsFactors ,colClasses = NA)</a:t>
            </a:r>
            <a:endParaRPr altLang="zh-CN"/>
          </a:p>
          <a:p>
            <a:pPr marL="0" indent="0">
              <a:buNone/>
            </a:pPr>
            <a:endParaRPr altLang="zh-CN"/>
          </a:p>
          <a:p>
            <a:pPr marL="0" indent="0">
              <a:buNone/>
            </a:pPr>
            <a:r>
              <a:rPr altLang="zh-CN"/>
              <a:t>参数含义：</a:t>
            </a:r>
            <a:endParaRPr altLang="zh-CN"/>
          </a:p>
          <a:p>
            <a:r>
              <a:rPr altLang="zh-CN"/>
              <a:t>File是带分隔符的ASCII文本文件</a:t>
            </a:r>
            <a:endParaRPr altLang="zh-CN"/>
          </a:p>
          <a:p>
            <a:r>
              <a:rPr altLang="zh-CN"/>
              <a:t>sep用来指定分割数据的分隔符</a:t>
            </a:r>
            <a:endParaRPr altLang="zh-CN"/>
          </a:p>
          <a:p>
            <a:r>
              <a:rPr altLang="zh-CN"/>
              <a:t>stringsAsFactors可以设置字符变量与因子之间的转换</a:t>
            </a:r>
            <a:endParaRPr altLang="zh-CN"/>
          </a:p>
          <a:p>
            <a:r>
              <a:rPr altLang="zh-CN"/>
              <a:t>colClasses为每一列指定一个类，也可以设置字符型变量和因子之间的转换。</a:t>
            </a:r>
            <a:endParaRPr altLang="zh-CN"/>
          </a:p>
          <a:p>
            <a:pPr marL="0" indent="0">
              <a:buNone/>
            </a:pPr>
            <a:endParaRPr altLang="zh-CN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8" name="副标题 7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/>
              <a:t>1</a:t>
            </a:r>
            <a:r>
              <a:rPr lang="zh-CN" altLang="en-US"/>
              <a:t>．语法结构</a:t>
            </a:r>
            <a:endParaRPr lang="zh-CN" altLang="en-US"/>
          </a:p>
        </p:txBody>
      </p:sp>
      <p:sp>
        <p:nvSpPr>
          <p:cNvPr id="3" name="文本框 25"/>
          <p:cNvSpPr txBox="1"/>
          <p:nvPr/>
        </p:nvSpPr>
        <p:spPr>
          <a:xfrm>
            <a:off x="612914" y="522422"/>
            <a:ext cx="5746249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</a:t>
            </a: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文本文件的读取</a:t>
            </a:r>
            <a:endParaRPr kumimoji="1"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altLang="zh-CN" sz="2000"/>
              <a:t>R中，一般在我们读取完文本文件后，返回的是一个dataframe的数据类型，而datafram一般被翻译为数据框，就像是R中的表，由行和列组成，与Matrix（矩阵）不同的是，每个列可以是不同的数据类型，而Matrix（矩阵）是必须相同的。所以我们可以通过dataframe，将其中的数据进行操作。</a:t>
            </a:r>
            <a:endParaRPr altLang="zh-CN" sz="20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8" name="副标题 7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/>
              <a:t>2</a:t>
            </a:r>
            <a:r>
              <a:rPr lang="zh-CN" altLang="en-US"/>
              <a:t>．存储文本内容</a:t>
            </a:r>
            <a:endParaRPr lang="zh-CN" altLang="en-US"/>
          </a:p>
        </p:txBody>
      </p:sp>
      <p:sp>
        <p:nvSpPr>
          <p:cNvPr id="3" name="文本框 25"/>
          <p:cNvSpPr txBox="1"/>
          <p:nvPr/>
        </p:nvSpPr>
        <p:spPr>
          <a:xfrm>
            <a:off x="597674" y="522422"/>
            <a:ext cx="5746249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（一）文本文件的读取</a:t>
            </a:r>
            <a:endParaRPr kumimoji="1"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t>有时候我们想进行数据分析，但是原始数据的分隔符有空格，有逗号，有分号，杂乱无章，这样会造成读取数据的失败，或者读取数据错误，所以要在读取数据之前进行“清洁”。</a:t>
            </a:r>
          </a:p>
          <a:p>
            <a:pPr marL="0" indent="0">
              <a:buNone/>
            </a:pPr>
            <a:r>
              <a:t>例如：</a:t>
            </a:r>
          </a:p>
          <a:p>
            <a:pPr marL="0" indent="0">
              <a:buNone/>
            </a:pPr>
            <a:r>
              <a:t>现有一个表，命名为match</a:t>
            </a:r>
          </a:p>
          <a:p>
            <a:pPr marL="0" indent="0">
              <a:buNone/>
            </a:pPr>
            <a:r>
              <a:t>v1 v2</a:t>
            </a:r>
          </a:p>
          <a:p>
            <a:pPr marL="0" indent="0">
              <a:buNone/>
            </a:pPr>
            <a:r>
              <a:t>1 001;02</a:t>
            </a:r>
          </a:p>
          <a:p>
            <a:pPr marL="0" indent="0">
              <a:buNone/>
            </a:pPr>
            <a:r>
              <a:t>2 03,004;001</a:t>
            </a:r>
          </a:p>
          <a:p>
            <a:pPr marL="0" indent="0">
              <a:buNone/>
            </a:pPr>
            <a:r>
              <a:t>3 003;002,001</a:t>
            </a:r>
          </a:p>
          <a:p>
            <a:pPr marL="0" indent="0">
              <a:buNone/>
            </a:pPr>
          </a:p>
          <a:p>
            <a:pPr marL="0" indent="0">
              <a:buNone/>
            </a:pPr>
          </a:p>
          <a:p>
            <a:pPr marL="0" indent="0">
              <a:buNone/>
            </a:p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8" name="副标题 7"/>
          <p:cNvSpPr>
            <a:spLocks noGrp="1"/>
          </p:cNvSpPr>
          <p:nvPr>
            <p:ph type="subTitle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/>
              <a:t>“</a:t>
            </a:r>
            <a:r>
              <a:rPr lang="zh-CN" altLang="en-US">
                <a:sym typeface="+mn-ea"/>
              </a:rPr>
              <a:t>清洁</a:t>
            </a:r>
            <a:r>
              <a:rPr lang="en-US" altLang="zh-CN"/>
              <a:t>”</a:t>
            </a:r>
            <a:r>
              <a:rPr lang="zh-CN" altLang="en-US"/>
              <a:t>数据</a:t>
            </a:r>
            <a:endParaRPr lang="zh-CN" altLang="en-US"/>
          </a:p>
        </p:txBody>
      </p:sp>
      <p:sp>
        <p:nvSpPr>
          <p:cNvPr id="3" name="文本框 25"/>
          <p:cNvSpPr txBox="1"/>
          <p:nvPr/>
        </p:nvSpPr>
        <p:spPr>
          <a:xfrm>
            <a:off x="597674" y="522422"/>
            <a:ext cx="5746249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（一）文本文件的读取</a:t>
            </a:r>
            <a:endParaRPr kumimoji="1"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V1 V2 V3 V4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1  001 02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2 03 004 001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3 003 002 001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需要注意的是原match表中v2这一列里的数据有的以“；”分隔，有的以“，”分隔。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kumimoji="1" lang="zh-CN" altLang="en-US">
                <a:solidFill>
                  <a:srgbClr val="0070C0"/>
                </a:solidFill>
                <a:sym typeface="+mn-ea"/>
              </a:rPr>
              <a:t>（一）文本文件的读取</a:t>
            </a:r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/>
        <p:txBody>
          <a:bodyPr>
            <a:noAutofit/>
          </a:bodyPr>
          <a:p>
            <a:r>
              <a:rPr lang="zh-CN" sz="2000">
                <a:sym typeface="+mn-ea"/>
              </a:rPr>
              <a:t>例如：</a:t>
            </a:r>
            <a:endParaRPr lang="zh-CN" sz="2000">
              <a:sym typeface="+mn-ea"/>
            </a:endParaRPr>
          </a:p>
          <a:p>
            <a:r>
              <a:rPr sz="2000">
                <a:sym typeface="+mn-ea"/>
              </a:rPr>
              <a:t>我想把match表中V2这一列的数据分隔开，形成表match_new：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4.2.3"/>
</p:tagLst>
</file>

<file path=ppt/tags/tag64.xml><?xml version="1.0" encoding="utf-8"?>
<p:tagLst xmlns:p="http://schemas.openxmlformats.org/presentationml/2006/main">
  <p:tag name="PA" val="v4.2.3"/>
</p:tagLst>
</file>

<file path=ppt/tags/tag65.xml><?xml version="1.0" encoding="utf-8"?>
<p:tagLst xmlns:p="http://schemas.openxmlformats.org/presentationml/2006/main">
  <p:tag name="PA" val="v4.2.3"/>
</p:tagLst>
</file>

<file path=ppt/tags/tag66.xml><?xml version="1.0" encoding="utf-8"?>
<p:tagLst xmlns:p="http://schemas.openxmlformats.org/presentationml/2006/main">
  <p:tag name="KSO_WM_UNIT_PLACING_PICTURE_USER_VIEWPORT" val="{&quot;height&quot;:4290,&quot;width&quot;:6690}"/>
</p:tagLst>
</file>

<file path=ppt/tags/tag67.xml><?xml version="1.0" encoding="utf-8"?>
<p:tagLst xmlns:p="http://schemas.openxmlformats.org/presentationml/2006/main">
  <p:tag name="KSO_WM_UNIT_TABLE_BEAUTIFY" val="smartTable{25ec9d8f-61a1-488a-ab44-f56aabc93d86}"/>
</p:tagLst>
</file>

<file path=ppt/tags/tag68.xml><?xml version="1.0" encoding="utf-8"?>
<p:tagLst xmlns:p="http://schemas.openxmlformats.org/presentationml/2006/main">
  <p:tag name="PA" val="v4.2.3"/>
</p:tagLst>
</file>

<file path=ppt/tags/tag69.xml><?xml version="1.0" encoding="utf-8"?>
<p:tagLst xmlns:p="http://schemas.openxmlformats.org/presentationml/2006/main">
  <p:tag name="PA" val="v4.2.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PA" val="v4.2.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dirty="0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13277</Words>
  <Application>WPS 演示</Application>
  <PresentationFormat>宽屏</PresentationFormat>
  <Paragraphs>760</Paragraphs>
  <Slides>48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Wingdings</vt:lpstr>
      <vt:lpstr>汉仪大宋简</vt:lpstr>
      <vt:lpstr>Microsoft YaHei UI</vt:lpstr>
      <vt:lpstr>等线</vt:lpstr>
      <vt:lpstr>Arial Unicode MS</vt:lpstr>
      <vt:lpstr>等线 Light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（一）文本文件的读取</vt:lpstr>
      <vt:lpstr>（一）文本文件的读取</vt:lpstr>
      <vt:lpstr>（一）文本文件的读取</vt:lpstr>
      <vt:lpstr>（一）文本文件的读取</vt:lpstr>
      <vt:lpstr>PowerPoint 演示文稿</vt:lpstr>
      <vt:lpstr>（二）数据库的读取  </vt:lpstr>
      <vt:lpstr>（二）数据库的读取 </vt:lpstr>
      <vt:lpstr>（二）数据库的读取 </vt:lpstr>
      <vt:lpstr>（二）数据库的读取 </vt:lpstr>
      <vt:lpstr>（二）数据库的读取 </vt:lpstr>
      <vt:lpstr>（二）数据库的读取 </vt:lpstr>
      <vt:lpstr>（二）数据库的读取 </vt:lpstr>
      <vt:lpstr>（二）数据库的读取 </vt:lpstr>
      <vt:lpstr>（二）数据库的读取 </vt:lpstr>
      <vt:lpstr>PowerPoint 演示文稿</vt:lpstr>
      <vt:lpstr>（三）读取CSV文件</vt:lpstr>
      <vt:lpstr>（三）读取CSV文件</vt:lpstr>
      <vt:lpstr>（三）读取CSV文件</vt:lpstr>
      <vt:lpstr>（三）读取CSV文件</vt:lpstr>
      <vt:lpstr>（三）读取EXCEL文件</vt:lpstr>
      <vt:lpstr>（三）读取EXCEL文件</vt:lpstr>
      <vt:lpstr>（三）读取EXCEL文件</vt:lpstr>
      <vt:lpstr>（三）读取EXCEL文件</vt:lpstr>
      <vt:lpstr>（三）读取EXCEL文件</vt:lpstr>
      <vt:lpstr>（三）读取其他统计工具的数据 </vt:lpstr>
      <vt:lpstr>（三）读取R语言二进制文件</vt:lpstr>
      <vt:lpstr>（三）读取其他统计工具的数据 </vt:lpstr>
      <vt:lpstr>（三）读取R语言数据 </vt:lpstr>
      <vt:lpstr>（三）读取R语言数据 </vt:lpstr>
      <vt:lpstr>PowerPoint 演示文稿</vt:lpstr>
      <vt:lpstr>（四）读取网页数据</vt:lpstr>
      <vt:lpstr>（四）读取网页数据</vt:lpstr>
      <vt:lpstr>（四）读取网页数据</vt:lpstr>
      <vt:lpstr>（四）读取网页数据</vt:lpstr>
      <vt:lpstr>（四）读取网页数据</vt:lpstr>
      <vt:lpstr>（四）读取网页数据</vt:lpstr>
      <vt:lpstr>（四）读取网页数据</vt:lpstr>
      <vt:lpstr>（四）读取网页数据</vt:lpstr>
      <vt:lpstr>PowerPoint 演示文稿</vt:lpstr>
      <vt:lpstr>习题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ZK</cp:lastModifiedBy>
  <cp:revision>292</cp:revision>
  <dcterms:created xsi:type="dcterms:W3CDTF">2015-11-09T02:22:00Z</dcterms:created>
  <dcterms:modified xsi:type="dcterms:W3CDTF">2020-09-08T05:28:07Z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