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362" r:id="rId5"/>
    <p:sldId id="302" r:id="rId6"/>
    <p:sldId id="257" r:id="rId7"/>
    <p:sldId id="258" r:id="rId8"/>
    <p:sldId id="327" r:id="rId9"/>
    <p:sldId id="328" r:id="rId10"/>
    <p:sldId id="329" r:id="rId11"/>
    <p:sldId id="334" r:id="rId12"/>
    <p:sldId id="335" r:id="rId13"/>
    <p:sldId id="363" r:id="rId14"/>
    <p:sldId id="336" r:id="rId15"/>
    <p:sldId id="364" r:id="rId16"/>
    <p:sldId id="337" r:id="rId17"/>
    <p:sldId id="338" r:id="rId18"/>
    <p:sldId id="365" r:id="rId19"/>
    <p:sldId id="339" r:id="rId20"/>
    <p:sldId id="366" r:id="rId21"/>
    <p:sldId id="367" r:id="rId22"/>
    <p:sldId id="369" r:id="rId23"/>
    <p:sldId id="370" r:id="rId24"/>
    <p:sldId id="368" r:id="rId25"/>
    <p:sldId id="371" r:id="rId26"/>
    <p:sldId id="372" r:id="rId27"/>
    <p:sldId id="340" r:id="rId28"/>
    <p:sldId id="344" r:id="rId29"/>
    <p:sldId id="330" r:id="rId30"/>
    <p:sldId id="374" r:id="rId31"/>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000000"/>
    <a:srgbClr val="E6E6E6"/>
    <a:srgbClr val="FFFFFF"/>
    <a:srgbClr val="FFFFFC"/>
    <a:srgbClr val="F7FCFE"/>
    <a:srgbClr val="F3F3F3"/>
    <a:srgbClr val="44BE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2714" autoAdjust="0"/>
  </p:normalViewPr>
  <p:slideViewPr>
    <p:cSldViewPr snapToGrid="0" showGuides="1">
      <p:cViewPr>
        <p:scale>
          <a:sx n="77" d="100"/>
          <a:sy n="77" d="100"/>
        </p:scale>
        <p:origin x="300" y="-720"/>
      </p:cViewPr>
      <p:guideLst>
        <p:guide orient="horz" pos="142"/>
        <p:guide orient="horz" pos="4190"/>
        <p:guide orient="horz" pos="570"/>
        <p:guide orient="horz" pos="4017"/>
        <p:guide orient="horz" pos="3888"/>
        <p:guide pos="250"/>
        <p:guide pos="7449"/>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5" Type="http://schemas.openxmlformats.org/officeDocument/2006/relationships/tags" Target="tags/tag25.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1.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母板空白（英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6110125" y="1549598"/>
            <a:ext cx="4881879" cy="2332181"/>
          </a:xfrm>
          <a:custGeom>
            <a:avLst/>
            <a:gdLst>
              <a:gd name="connsiteX0" fmla="*/ 0 w 4881879"/>
              <a:gd name="connsiteY0" fmla="*/ 0 h 2332181"/>
              <a:gd name="connsiteX1" fmla="*/ 4881879 w 4881879"/>
              <a:gd name="connsiteY1" fmla="*/ 0 h 2332181"/>
              <a:gd name="connsiteX2" fmla="*/ 4881879 w 4881879"/>
              <a:gd name="connsiteY2" fmla="*/ 2332181 h 2332181"/>
              <a:gd name="connsiteX3" fmla="*/ 0 w 4881879"/>
              <a:gd name="connsiteY3" fmla="*/ 2332181 h 2332181"/>
            </a:gdLst>
            <a:ahLst/>
            <a:cxnLst>
              <a:cxn ang="0">
                <a:pos x="connsiteX0" y="connsiteY0"/>
              </a:cxn>
              <a:cxn ang="0">
                <a:pos x="connsiteX1" y="connsiteY1"/>
              </a:cxn>
              <a:cxn ang="0">
                <a:pos x="connsiteX2" y="connsiteY2"/>
              </a:cxn>
              <a:cxn ang="0">
                <a:pos x="connsiteX3" y="connsiteY3"/>
              </a:cxn>
            </a:cxnLst>
            <a:rect l="l" t="t" r="r" b="b"/>
            <a:pathLst>
              <a:path w="4881879" h="2332181">
                <a:moveTo>
                  <a:pt x="0" y="0"/>
                </a:moveTo>
                <a:lnTo>
                  <a:pt x="4881879" y="0"/>
                </a:lnTo>
                <a:lnTo>
                  <a:pt x="4881879" y="2332181"/>
                </a:lnTo>
                <a:lnTo>
                  <a:pt x="0" y="2332181"/>
                </a:lnTo>
                <a:close/>
              </a:path>
            </a:pathLst>
          </a:custGeom>
          <a:blipFill dpi="0" rotWithShape="1">
            <a:blip r:embed="rId2"/>
            <a:srcRect/>
            <a:tile tx="0" ty="0" sx="100000" sy="100000" flip="none" algn="tl"/>
          </a:blipFill>
          <a:effectLst>
            <a:outerShdw blurRad="50800" dist="38100" dir="2700000" algn="t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3878359" y="1678062"/>
            <a:ext cx="7345619" cy="4218037"/>
          </a:xfrm>
          <a:custGeom>
            <a:avLst/>
            <a:gdLst>
              <a:gd name="connsiteX0" fmla="*/ 0 w 7345618"/>
              <a:gd name="connsiteY0" fmla="*/ 0 h 4218037"/>
              <a:gd name="connsiteX1" fmla="*/ 7345618 w 7345618"/>
              <a:gd name="connsiteY1" fmla="*/ 0 h 4218037"/>
              <a:gd name="connsiteX2" fmla="*/ 7345618 w 7345618"/>
              <a:gd name="connsiteY2" fmla="*/ 4218037 h 4218037"/>
              <a:gd name="connsiteX3" fmla="*/ 2604652 w 7345618"/>
              <a:gd name="connsiteY3" fmla="*/ 4218037 h 4218037"/>
            </a:gdLst>
            <a:ahLst/>
            <a:cxnLst>
              <a:cxn ang="0">
                <a:pos x="connsiteX0" y="connsiteY0"/>
              </a:cxn>
              <a:cxn ang="0">
                <a:pos x="connsiteX1" y="connsiteY1"/>
              </a:cxn>
              <a:cxn ang="0">
                <a:pos x="connsiteX2" y="connsiteY2"/>
              </a:cxn>
              <a:cxn ang="0">
                <a:pos x="connsiteX3" y="connsiteY3"/>
              </a:cxn>
            </a:cxnLst>
            <a:rect l="l" t="t" r="r" b="b"/>
            <a:pathLst>
              <a:path w="7345618" h="4218037">
                <a:moveTo>
                  <a:pt x="0" y="0"/>
                </a:moveTo>
                <a:lnTo>
                  <a:pt x="7345618" y="0"/>
                </a:lnTo>
                <a:lnTo>
                  <a:pt x="7345618" y="4218037"/>
                </a:lnTo>
                <a:lnTo>
                  <a:pt x="2604652" y="4218037"/>
                </a:lnTo>
                <a:close/>
              </a:path>
            </a:pathLst>
          </a:custGeom>
          <a:blipFill dpi="0" rotWithShape="1">
            <a:blip r:embed="rId2"/>
            <a:srcRect/>
            <a:tile tx="0" ty="0" sx="100000" sy="100000" flip="none" algn="tl"/>
          </a:blipFill>
          <a:effectLst>
            <a:outerShdw blurRad="50800" dist="38100" dir="18900000" algn="b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4" name="矩形 3"/>
          <p:cNvSpPr/>
          <p:nvPr userDrawn="1"/>
        </p:nvSpPr>
        <p:spPr>
          <a:xfrm>
            <a:off x="8325228" y="6545426"/>
            <a:ext cx="775136" cy="230832"/>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空白">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6161886" y="2049868"/>
            <a:ext cx="4055511" cy="1789679"/>
          </a:xfrm>
          <a:custGeom>
            <a:avLst/>
            <a:gdLst>
              <a:gd name="connsiteX0" fmla="*/ 298286 w 4055511"/>
              <a:gd name="connsiteY0" fmla="*/ 0 h 1789679"/>
              <a:gd name="connsiteX1" fmla="*/ 4055511 w 4055511"/>
              <a:gd name="connsiteY1" fmla="*/ 0 h 1789679"/>
              <a:gd name="connsiteX2" fmla="*/ 4055511 w 4055511"/>
              <a:gd name="connsiteY2" fmla="*/ 1491393 h 1789679"/>
              <a:gd name="connsiteX3" fmla="*/ 3757225 w 4055511"/>
              <a:gd name="connsiteY3" fmla="*/ 1789679 h 1789679"/>
              <a:gd name="connsiteX4" fmla="*/ 0 w 4055511"/>
              <a:gd name="connsiteY4" fmla="*/ 1789679 h 1789679"/>
              <a:gd name="connsiteX5" fmla="*/ 0 w 4055511"/>
              <a:gd name="connsiteY5" fmla="*/ 298286 h 1789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5511" h="1789679">
                <a:moveTo>
                  <a:pt x="298286" y="0"/>
                </a:moveTo>
                <a:lnTo>
                  <a:pt x="4055511" y="0"/>
                </a:lnTo>
                <a:lnTo>
                  <a:pt x="4055511" y="1491393"/>
                </a:lnTo>
                <a:lnTo>
                  <a:pt x="3757225" y="1789679"/>
                </a:lnTo>
                <a:lnTo>
                  <a:pt x="0" y="1789679"/>
                </a:lnTo>
                <a:lnTo>
                  <a:pt x="0" y="298286"/>
                </a:lnTo>
                <a:close/>
              </a:path>
            </a:pathLst>
          </a:custGeom>
          <a:blipFill dpi="0" rotWithShape="1">
            <a:blip r:embed="rId2"/>
            <a:srcRect/>
            <a:tile tx="0" ty="0" sx="100000" sy="100000" flip="none" algn="tl"/>
          </a:blipFill>
          <a:effectLst>
            <a:outerShdw blurRad="50800" dist="38100" dir="2700000" algn="t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prism dir="u" isInverted="1"/>
      </p:transition>
    </mc:Choice>
    <mc:Fallback>
      <p:transition spd="slow" advClick="0" advTm="5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1_空白">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3280835" y="1756591"/>
            <a:ext cx="3376084" cy="3524249"/>
          </a:xfrm>
          <a:custGeom>
            <a:avLst/>
            <a:gdLst>
              <a:gd name="connsiteX0" fmla="*/ 0 w 3376084"/>
              <a:gd name="connsiteY0" fmla="*/ 0 h 3524249"/>
              <a:gd name="connsiteX1" fmla="*/ 3376084 w 3376084"/>
              <a:gd name="connsiteY1" fmla="*/ 0 h 3524249"/>
              <a:gd name="connsiteX2" fmla="*/ 3376084 w 3376084"/>
              <a:gd name="connsiteY2" fmla="*/ 3524249 h 3524249"/>
              <a:gd name="connsiteX3" fmla="*/ 0 w 3376084"/>
              <a:gd name="connsiteY3" fmla="*/ 3524249 h 3524249"/>
            </a:gdLst>
            <a:ahLst/>
            <a:cxnLst>
              <a:cxn ang="0">
                <a:pos x="connsiteX0" y="connsiteY0"/>
              </a:cxn>
              <a:cxn ang="0">
                <a:pos x="connsiteX1" y="connsiteY1"/>
              </a:cxn>
              <a:cxn ang="0">
                <a:pos x="connsiteX2" y="connsiteY2"/>
              </a:cxn>
              <a:cxn ang="0">
                <a:pos x="connsiteX3" y="connsiteY3"/>
              </a:cxn>
            </a:cxnLst>
            <a:rect l="l" t="t" r="r" b="b"/>
            <a:pathLst>
              <a:path w="3376084" h="3524249">
                <a:moveTo>
                  <a:pt x="0" y="0"/>
                </a:moveTo>
                <a:lnTo>
                  <a:pt x="3376084" y="0"/>
                </a:lnTo>
                <a:lnTo>
                  <a:pt x="3376084" y="3524249"/>
                </a:lnTo>
                <a:lnTo>
                  <a:pt x="0" y="3524249"/>
                </a:lnTo>
                <a:close/>
              </a:path>
            </a:pathLst>
          </a:custGeom>
          <a:blipFill dpi="0" rotWithShape="1">
            <a:blip r:embed="rId2"/>
            <a:srcRect/>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66000">
                                      <p:stCondLst>
                                        <p:cond delay="600"/>
                                      </p:stCondLst>
                                      <p:childTnLst>
                                        <p:set>
                                          <p:cBhvr>
                                            <p:cTn id="6" dur="1" fill="hold">
                                              <p:stCondLst>
                                                <p:cond delay="0"/>
                                              </p:stCondLst>
                                            </p:cTn>
                                            <p:tgtEl>
                                              <p:spTgt spid="5"/>
                                            </p:tgtEl>
                                            <p:attrNameLst>
                                              <p:attrName>style.visibility</p:attrName>
                                            </p:attrNameLst>
                                          </p:cBhvr>
                                          <p:to>
                                            <p:strVal val="visible"/>
                                          </p:to>
                                        </p:set>
                                        <p:anim calcmode="lin" valueType="num" p14:bounceEnd="66000">
                                          <p:cBhvr additive="base">
                                            <p:cTn id="7" dur="600" fill="hold"/>
                                            <p:tgtEl>
                                              <p:spTgt spid="5"/>
                                            </p:tgtEl>
                                            <p:attrNameLst>
                                              <p:attrName>ppt_x</p:attrName>
                                            </p:attrNameLst>
                                          </p:cBhvr>
                                          <p:tavLst>
                                            <p:tav tm="0">
                                              <p:val>
                                                <p:strVal val="#ppt_x"/>
                                              </p:val>
                                            </p:tav>
                                            <p:tav tm="100000">
                                              <p:val>
                                                <p:strVal val="#ppt_x"/>
                                              </p:val>
                                            </p:tav>
                                          </p:tavLst>
                                        </p:anim>
                                        <p:anim calcmode="lin" valueType="num" p14:bounceEnd="66000">
                                          <p:cBhvr additive="base">
                                            <p:cTn id="8" dur="6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6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600" fill="hold"/>
                                            <p:tgtEl>
                                              <p:spTgt spid="5"/>
                                            </p:tgtEl>
                                            <p:attrNameLst>
                                              <p:attrName>ppt_x</p:attrName>
                                            </p:attrNameLst>
                                          </p:cBhvr>
                                          <p:tavLst>
                                            <p:tav tm="0">
                                              <p:val>
                                                <p:strVal val="#ppt_x"/>
                                              </p:val>
                                            </p:tav>
                                            <p:tav tm="100000">
                                              <p:val>
                                                <p:strVal val="#ppt_x"/>
                                              </p:val>
                                            </p:tav>
                                          </p:tavLst>
                                        </p:anim>
                                        <p:anim calcmode="lin" valueType="num">
                                          <p:cBhvr additive="base">
                                            <p:cTn id="8" dur="6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Tree>
  </p:cSld>
  <p:clrMapOvr>
    <a:masterClrMapping/>
  </p:clrMapOvr>
  <p:transition spd="slow" advClick="0" advTm="500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页-1">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rot="10800000" flipH="1">
            <a:off x="1" y="0"/>
            <a:ext cx="1636587" cy="890588"/>
          </a:xfrm>
          <a:prstGeom prst="rect">
            <a:avLst/>
          </a:prstGeom>
        </p:spPr>
      </p:pic>
      <p:sp>
        <p:nvSpPr>
          <p:cNvPr id="3" name="PA_矩形 1"/>
          <p:cNvSpPr/>
          <p:nvPr userDrawn="1">
            <p:custDataLst>
              <p:tags r:id="rId3"/>
            </p:custDataLst>
          </p:nvPr>
        </p:nvSpPr>
        <p:spPr>
          <a:xfrm>
            <a:off x="1636587" y="213479"/>
            <a:ext cx="5168235" cy="398780"/>
          </a:xfrm>
          <a:prstGeom prst="rect">
            <a:avLst/>
          </a:prstGeom>
        </p:spPr>
        <p:txBody>
          <a:bodyPr wrap="square">
            <a:spAutoFit/>
          </a:bodyPr>
          <a:lstStyle/>
          <a:p>
            <a:r>
              <a:rPr sz="2000" spc="300" dirty="0" smtClean="0">
                <a:solidFill>
                  <a:schemeClr val="accent1"/>
                </a:solidFill>
                <a:latin typeface="+mj-ea"/>
                <a:ea typeface="+mj-ea"/>
              </a:rPr>
              <a:t>第十三章 ggplot2包</a:t>
            </a:r>
            <a:endParaRPr sz="2000" spc="300" dirty="0" smtClean="0">
              <a:solidFill>
                <a:schemeClr val="accent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页-2">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rot="10800000" flipH="1">
            <a:off x="1" y="0"/>
            <a:ext cx="1636587" cy="890588"/>
          </a:xfrm>
          <a:prstGeom prst="rect">
            <a:avLst/>
          </a:prstGeom>
        </p:spPr>
      </p:pic>
      <p:sp>
        <p:nvSpPr>
          <p:cNvPr id="3" name="PA_矩形 1"/>
          <p:cNvSpPr/>
          <p:nvPr userDrawn="1">
            <p:custDataLst>
              <p:tags r:id="rId3"/>
            </p:custDataLst>
          </p:nvPr>
        </p:nvSpPr>
        <p:spPr>
          <a:xfrm>
            <a:off x="1636587" y="213479"/>
            <a:ext cx="5168235" cy="400110"/>
          </a:xfrm>
          <a:prstGeom prst="rect">
            <a:avLst/>
          </a:prstGeom>
        </p:spPr>
        <p:txBody>
          <a:bodyPr wrap="square">
            <a:spAutoFit/>
          </a:bodyPr>
          <a:lstStyle/>
          <a:p>
            <a:r>
              <a:rPr lang="en-US" altLang="zh-CN" sz="2000" spc="300" dirty="0" smtClean="0">
                <a:solidFill>
                  <a:schemeClr val="accent1"/>
                </a:solidFill>
                <a:latin typeface="+mj-ea"/>
                <a:ea typeface="+mj-ea"/>
              </a:rPr>
              <a:t>1425454</a:t>
            </a:r>
            <a:endParaRPr lang="zh-CN" altLang="en-US" sz="2000" spc="300" dirty="0">
              <a:solidFill>
                <a:schemeClr val="accent1"/>
              </a:solidFill>
              <a:latin typeface="+mj-ea"/>
              <a:ea typeface="+mj-ea"/>
            </a:endParaRPr>
          </a:p>
        </p:txBody>
      </p:sp>
      <p:sp>
        <p:nvSpPr>
          <p:cNvPr id="4" name="PA_矩形 2"/>
          <p:cNvSpPr/>
          <p:nvPr userDrawn="1">
            <p:custDataLst>
              <p:tags r:id="rId4"/>
            </p:custDataLst>
          </p:nvPr>
        </p:nvSpPr>
        <p:spPr>
          <a:xfrm>
            <a:off x="1636587" y="613591"/>
            <a:ext cx="6275852" cy="276999"/>
          </a:xfrm>
          <a:prstGeom prst="rect">
            <a:avLst/>
          </a:prstGeom>
        </p:spPr>
        <p:txBody>
          <a:bodyPr wrap="square">
            <a:spAutoFit/>
          </a:bodyPr>
          <a:lstStyle/>
          <a:p>
            <a:pPr marL="171450" indent="-171450">
              <a:buFont typeface="Arial" panose="020B0604020202020204" pitchFamily="34" charset="0"/>
              <a:buChar char="•"/>
            </a:pPr>
            <a:r>
              <a:rPr lang="en-US" altLang="zh-CN" sz="1200" dirty="0"/>
              <a:t>Exquisite Office PowerPoint templates come from  design</a:t>
            </a:r>
            <a:endParaRPr lang="zh-CN" altLang="en-US" sz="1200"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par>
                          <p:cTn id="11" fill="hold">
                            <p:stCondLst>
                              <p:cond delay="16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页-3">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rot="10800000" flipH="1">
            <a:off x="1" y="0"/>
            <a:ext cx="1636587" cy="890588"/>
          </a:xfrm>
          <a:prstGeom prst="rect">
            <a:avLst/>
          </a:prstGeom>
        </p:spPr>
      </p:pic>
      <p:sp>
        <p:nvSpPr>
          <p:cNvPr id="3" name="PA_矩形 1"/>
          <p:cNvSpPr/>
          <p:nvPr userDrawn="1">
            <p:custDataLst>
              <p:tags r:id="rId3"/>
            </p:custDataLst>
          </p:nvPr>
        </p:nvSpPr>
        <p:spPr>
          <a:xfrm>
            <a:off x="1636587" y="213479"/>
            <a:ext cx="5168235" cy="400110"/>
          </a:xfrm>
          <a:prstGeom prst="rect">
            <a:avLst/>
          </a:prstGeom>
        </p:spPr>
        <p:txBody>
          <a:bodyPr wrap="square">
            <a:spAutoFit/>
          </a:bodyPr>
          <a:lstStyle/>
          <a:p>
            <a:r>
              <a:rPr lang="zh-CN" altLang="en-US" sz="2000" spc="300" dirty="0">
                <a:solidFill>
                  <a:schemeClr val="accent1"/>
                </a:solidFill>
                <a:latin typeface="+mj-ea"/>
                <a:ea typeface="+mj-ea"/>
              </a:rPr>
              <a:t>三、工作措施实施</a:t>
            </a:r>
            <a:endParaRPr lang="zh-CN" altLang="en-US" sz="2000" spc="300" dirty="0">
              <a:solidFill>
                <a:schemeClr val="accent1"/>
              </a:solidFill>
              <a:latin typeface="+mj-ea"/>
              <a:ea typeface="+mj-ea"/>
            </a:endParaRPr>
          </a:p>
        </p:txBody>
      </p:sp>
      <p:sp>
        <p:nvSpPr>
          <p:cNvPr id="4" name="PA_矩形 2"/>
          <p:cNvSpPr/>
          <p:nvPr userDrawn="1">
            <p:custDataLst>
              <p:tags r:id="rId4"/>
            </p:custDataLst>
          </p:nvPr>
        </p:nvSpPr>
        <p:spPr>
          <a:xfrm>
            <a:off x="1636587" y="613591"/>
            <a:ext cx="6275852" cy="276999"/>
          </a:xfrm>
          <a:prstGeom prst="rect">
            <a:avLst/>
          </a:prstGeom>
        </p:spPr>
        <p:txBody>
          <a:bodyPr wrap="square">
            <a:spAutoFit/>
          </a:bodyPr>
          <a:lstStyle/>
          <a:p>
            <a:pPr marL="171450" indent="-171450">
              <a:buFont typeface="Arial" panose="020B0604020202020204" pitchFamily="34" charset="0"/>
              <a:buChar char="•"/>
            </a:pPr>
            <a:r>
              <a:rPr lang="en-US" altLang="zh-CN" sz="1200" dirty="0"/>
              <a:t>Exquisite Office PowerPoint templates come from  design</a:t>
            </a:r>
            <a:endParaRPr lang="zh-CN" altLang="en-US" sz="1200"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par>
                          <p:cTn id="11" fill="hold">
                            <p:stCondLst>
                              <p:cond delay="17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页-4">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rot="10800000" flipH="1">
            <a:off x="1" y="0"/>
            <a:ext cx="1636587" cy="89058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页-5">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结束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5.png"/><Relationship Id="rId3" Type="http://schemas.openxmlformats.org/officeDocument/2006/relationships/tags" Target="../tags/tag13.xml"/><Relationship Id="rId2" Type="http://schemas.openxmlformats.org/officeDocument/2006/relationships/image" Target="../media/image3.png"/><Relationship Id="rId1" Type="http://schemas.openxmlformats.org/officeDocument/2006/relationships/tags" Target="../tags/tag1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6.png"/><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7.png"/><Relationship Id="rId3" Type="http://schemas.openxmlformats.org/officeDocument/2006/relationships/tags" Target="../tags/tag15.xml"/><Relationship Id="rId2" Type="http://schemas.openxmlformats.org/officeDocument/2006/relationships/image" Target="../media/image3.png"/><Relationship Id="rId1" Type="http://schemas.openxmlformats.org/officeDocument/2006/relationships/tags" Target="../tags/tag14.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8.png"/><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9.png"/><Relationship Id="rId3" Type="http://schemas.openxmlformats.org/officeDocument/2006/relationships/tags" Target="../tags/tag17.xml"/><Relationship Id="rId2" Type="http://schemas.openxmlformats.org/officeDocument/2006/relationships/image" Target="../media/image3.png"/><Relationship Id="rId1" Type="http://schemas.openxmlformats.org/officeDocument/2006/relationships/tags" Target="../tags/tag16.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0.png"/><Relationship Id="rId3" Type="http://schemas.openxmlformats.org/officeDocument/2006/relationships/tags" Target="../tags/tag19.xml"/><Relationship Id="rId2" Type="http://schemas.openxmlformats.org/officeDocument/2006/relationships/image" Target="../media/image3.png"/><Relationship Id="rId1" Type="http://schemas.openxmlformats.org/officeDocument/2006/relationships/tags" Target="../tags/tag18.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1.png"/><Relationship Id="rId3" Type="http://schemas.openxmlformats.org/officeDocument/2006/relationships/tags" Target="../tags/tag21.xml"/><Relationship Id="rId2" Type="http://schemas.openxmlformats.org/officeDocument/2006/relationships/image" Target="../media/image3.png"/><Relationship Id="rId1" Type="http://schemas.openxmlformats.org/officeDocument/2006/relationships/tags" Target="../tags/tag20.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3.xml"/><Relationship Id="rId2" Type="http://schemas.openxmlformats.org/officeDocument/2006/relationships/image" Target="../media/image3.png"/><Relationship Id="rId1" Type="http://schemas.openxmlformats.org/officeDocument/2006/relationships/tags" Target="../tags/tag2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4.xml"/><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2.png"/><Relationship Id="rId1" Type="http://schemas.openxmlformats.org/officeDocument/2006/relationships/image" Target="../media/image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1.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58152" y="2234354"/>
            <a:ext cx="9475693" cy="922020"/>
          </a:xfrm>
          <a:prstGeom prst="rect">
            <a:avLst/>
          </a:prstGeom>
          <a:noFill/>
        </p:spPr>
        <p:txBody>
          <a:bodyPr wrap="square" rtlCol="0" anchor="ctr" anchorCtr="0">
            <a:spAutoFit/>
          </a:bodyPr>
          <a:lstStyle/>
          <a:p>
            <a:pPr algn="ctr"/>
            <a:r>
              <a:rPr lang="zh-CN" altLang="en-US" sz="5400" spc="600" dirty="0">
                <a:solidFill>
                  <a:schemeClr val="accent1"/>
                </a:solidFill>
                <a:latin typeface="汉仪大宋简" panose="02010609000101010101" pitchFamily="49" charset="-122"/>
                <a:ea typeface="汉仪大宋简" panose="02010609000101010101" pitchFamily="49" charset="-122"/>
                <a:cs typeface="+mn-ea"/>
                <a:sym typeface="+mn-lt"/>
              </a:rPr>
              <a:t>第十三章 ggplot2包</a:t>
            </a:r>
            <a:endParaRPr lang="zh-CN" altLang="en-US" sz="5400" spc="600" dirty="0">
              <a:solidFill>
                <a:schemeClr val="accent1"/>
              </a:solidFill>
              <a:latin typeface="汉仪大宋简" panose="02010609000101010101" pitchFamily="49" charset="-122"/>
              <a:ea typeface="汉仪大宋简" panose="02010609000101010101" pitchFamily="49" charset="-122"/>
              <a:cs typeface="+mn-ea"/>
              <a:sym typeface="+mn-lt"/>
            </a:endParaRPr>
          </a:p>
        </p:txBody>
      </p:sp>
      <p:sp>
        <p:nvSpPr>
          <p:cNvPr id="3" name="矩形 2"/>
          <p:cNvSpPr/>
          <p:nvPr/>
        </p:nvSpPr>
        <p:spPr>
          <a:xfrm>
            <a:off x="2258695" y="3156585"/>
            <a:ext cx="7944485" cy="1888490"/>
          </a:xfrm>
          <a:prstGeom prst="rect">
            <a:avLst/>
          </a:prstGeom>
        </p:spPr>
        <p:txBody>
          <a:bodyPr wrap="square">
            <a:spAutoFit/>
          </a:bodyPr>
          <a:lstStyle/>
          <a:p>
            <a:pPr lvl="0" algn="ctr">
              <a:spcBef>
                <a:spcPct val="20000"/>
              </a:spcBef>
            </a:pPr>
            <a:endParaRPr lang="zh-CN" altLang="en-US" sz="1600" dirty="0">
              <a:solidFill>
                <a:schemeClr val="tx2">
                  <a:lumMod val="60000"/>
                  <a:lumOff val="40000"/>
                </a:schemeClr>
              </a:solidFill>
              <a:latin typeface="微软雅黑" panose="020B0503020204020204" pitchFamily="34" charset="-122"/>
              <a:ea typeface="微软雅黑" panose="020B0503020204020204" pitchFamily="34" charset="-122"/>
            </a:endParaRPr>
          </a:p>
          <a:p>
            <a:pPr lvl="0" algn="ctr">
              <a:spcBef>
                <a:spcPct val="20000"/>
              </a:spcBef>
            </a:pPr>
            <a:r>
              <a:rPr lang="zh-CN" altLang="en-US" sz="2400" dirty="0">
                <a:solidFill>
                  <a:schemeClr val="tx2">
                    <a:lumMod val="60000"/>
                    <a:lumOff val="40000"/>
                  </a:schemeClr>
                </a:solidFill>
                <a:latin typeface="微软雅黑" panose="020B0503020204020204" pitchFamily="34" charset="-122"/>
                <a:ea typeface="微软雅黑" panose="020B0503020204020204" pitchFamily="34" charset="-122"/>
              </a:rPr>
              <a:t> 无论是学术图表还是商用图表，图表及其数据设计的科学合理性和精确性等直接影响“访问对象”对“被访问对象”的判断性。通过R语言可制作出对应数据的不同类型、不同维度及不同效果的图表。</a:t>
            </a:r>
            <a:endParaRPr lang="zh-CN" altLang="en-US" sz="24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pic>
        <p:nvPicPr>
          <p:cNvPr id="26" name="图片 25"/>
          <p:cNvPicPr>
            <a:picLocks noChangeAspect="1"/>
          </p:cNvPicPr>
          <p:nvPr/>
        </p:nvPicPr>
        <p:blipFill>
          <a:blip r:embed="rId1" cstate="screen"/>
          <a:stretch>
            <a:fillRect/>
          </a:stretch>
        </p:blipFill>
        <p:spPr>
          <a:xfrm>
            <a:off x="3841" y="4307697"/>
            <a:ext cx="4760987" cy="2590805"/>
          </a:xfrm>
          <a:prstGeom prst="rect">
            <a:avLst/>
          </a:prstGeom>
        </p:spPr>
      </p:pic>
      <p:pic>
        <p:nvPicPr>
          <p:cNvPr id="27" name="图片 26"/>
          <p:cNvPicPr>
            <a:picLocks noChangeAspect="1"/>
          </p:cNvPicPr>
          <p:nvPr/>
        </p:nvPicPr>
        <p:blipFill>
          <a:blip r:embed="rId1" cstate="screen"/>
          <a:stretch>
            <a:fillRect/>
          </a:stretch>
        </p:blipFill>
        <p:spPr>
          <a:xfrm rot="10800000">
            <a:off x="7431013" y="2"/>
            <a:ext cx="4760987" cy="25908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par>
                          <p:cTn id="11" fill="hold">
                            <p:stCondLst>
                              <p:cond delay="2200"/>
                            </p:stCondLst>
                            <p:childTnLst>
                              <p:par>
                                <p:cTn id="12" presetID="16" presetClass="entr" presetSubtype="21"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
        <p:nvSpPr>
          <p:cNvPr id="8" name="Rectangle 1"/>
          <p:cNvSpPr>
            <a:spLocks noChangeArrowheads="1"/>
          </p:cNvSpPr>
          <p:nvPr/>
        </p:nvSpPr>
        <p:spPr bwMode="auto">
          <a:xfrm>
            <a:off x="891119" y="224508"/>
            <a:ext cx="2118995"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228600" algn="ctr" defTabSz="914400" rtl="0" eaLnBrk="1" fontAlgn="base" latinLnBrk="0" hangingPunct="1">
              <a:lnSpc>
                <a:spcPct val="100000"/>
              </a:lnSpc>
              <a:spcBef>
                <a:spcPct val="0"/>
              </a:spcBef>
              <a:spcAft>
                <a:spcPct val="0"/>
              </a:spcAft>
              <a:buClrTx/>
              <a:buSzTx/>
              <a:buFontTx/>
              <a:buNone/>
            </a:pPr>
            <a:r>
              <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13.1.5 主题</a:t>
            </a:r>
            <a:endPar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0" name="圆角矩形 9"/>
          <p:cNvSpPr/>
          <p:nvPr/>
        </p:nvSpPr>
        <p:spPr>
          <a:xfrm>
            <a:off x="1212215" y="989330"/>
            <a:ext cx="9494520" cy="5189220"/>
          </a:xfrm>
          <a:prstGeom prst="roundRect">
            <a:avLst/>
          </a:prstGeom>
          <a:solidFill>
            <a:schemeClr val="accent3">
              <a:lumMod val="20000"/>
              <a:lumOff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rmAutofit lnSpcReduction="20000"/>
          </a:bodyPr>
          <a:p>
            <a:pPr algn="l" fontAlgn="auto">
              <a:lnSpc>
                <a:spcPct val="150000"/>
              </a:lnSpc>
              <a:buClrTx/>
              <a:buSzTx/>
              <a:buNone/>
            </a:pPr>
            <a:r>
              <a:rPr sz="2000" dirty="0">
                <a:solidFill>
                  <a:schemeClr val="tx1"/>
                </a:solidFill>
                <a:sym typeface="+mn-ea"/>
              </a:rPr>
              <a:t>1.主题系统：</a:t>
            </a:r>
            <a:endParaRPr sz="2000" dirty="0">
              <a:solidFill>
                <a:schemeClr val="tx1"/>
              </a:solidFill>
              <a:sym typeface="+mn-ea"/>
            </a:endParaRPr>
          </a:p>
          <a:p>
            <a:pPr algn="l" fontAlgn="auto">
              <a:lnSpc>
                <a:spcPct val="150000"/>
              </a:lnSpc>
              <a:buClrTx/>
              <a:buSzTx/>
              <a:buNone/>
            </a:pPr>
            <a:r>
              <a:rPr sz="2000" dirty="0">
                <a:solidFill>
                  <a:schemeClr val="tx1"/>
                </a:solidFill>
                <a:sym typeface="+mn-ea"/>
              </a:rPr>
              <a:t>       使用ggplot2包中的主题系统可以让图像更具美感，其可以改变图像中的非数据元素的外观，实现整个图像的统一和美观。主题主要控制字体、轴标签、矩形区域、背景等</a:t>
            </a:r>
            <a:r>
              <a:rPr lang="zh-CN" sz="2000" dirty="0">
                <a:solidFill>
                  <a:schemeClr val="tx1"/>
                </a:solidFill>
                <a:sym typeface="+mn-ea"/>
              </a:rPr>
              <a:t>。</a:t>
            </a:r>
            <a:endParaRPr lang="zh-CN" sz="2000" dirty="0">
              <a:solidFill>
                <a:schemeClr val="tx1"/>
              </a:solidFill>
              <a:sym typeface="+mn-ea"/>
            </a:endParaRPr>
          </a:p>
          <a:p>
            <a:pPr algn="l" fontAlgn="auto">
              <a:lnSpc>
                <a:spcPct val="150000"/>
              </a:lnSpc>
              <a:buClrTx/>
              <a:buSzTx/>
              <a:buNone/>
            </a:pPr>
            <a:r>
              <a:rPr lang="zh-CN" sz="2000" dirty="0">
                <a:solidFill>
                  <a:schemeClr val="tx1"/>
                </a:solidFill>
                <a:sym typeface="+mn-ea"/>
              </a:rPr>
              <a:t> 2.内置的主题</a:t>
            </a:r>
            <a:endParaRPr lang="zh-CN" sz="2000" dirty="0">
              <a:solidFill>
                <a:schemeClr val="tx1"/>
              </a:solidFill>
              <a:sym typeface="+mn-ea"/>
            </a:endParaRPr>
          </a:p>
          <a:p>
            <a:pPr algn="l" fontAlgn="auto">
              <a:lnSpc>
                <a:spcPct val="150000"/>
              </a:lnSpc>
              <a:buClrTx/>
              <a:buSzTx/>
              <a:buNone/>
            </a:pPr>
            <a:r>
              <a:rPr lang="zh-CN" sz="2000" dirty="0">
                <a:solidFill>
                  <a:schemeClr val="tx1"/>
                </a:solidFill>
                <a:sym typeface="+mn-ea"/>
              </a:rPr>
              <a:t>      ggplot2自带的主题模板也有8种，包括theme_gray()、theme_minimal()、theme_bw()、 theme_light()、theme_linedraw()、theme_classic()、theme_dark()、theme_void()函数。</a:t>
            </a:r>
            <a:endParaRPr lang="zh-CN" sz="2000" dirty="0">
              <a:solidFill>
                <a:schemeClr val="tx1"/>
              </a:solidFill>
              <a:sym typeface="+mn-ea"/>
            </a:endParaRPr>
          </a:p>
          <a:p>
            <a:pPr algn="l" fontAlgn="auto">
              <a:lnSpc>
                <a:spcPct val="150000"/>
              </a:lnSpc>
              <a:buClrTx/>
              <a:buSzTx/>
              <a:buNone/>
            </a:pPr>
            <a:r>
              <a:rPr lang="zh-CN" sz="2000" dirty="0">
                <a:solidFill>
                  <a:schemeClr val="tx1"/>
                </a:solidFill>
                <a:sym typeface="+mn-ea"/>
              </a:rPr>
              <a:t> 3.ggThemeAssist包</a:t>
            </a:r>
            <a:endParaRPr lang="zh-CN" sz="2000" dirty="0">
              <a:solidFill>
                <a:schemeClr val="tx1"/>
              </a:solidFill>
              <a:sym typeface="+mn-ea"/>
            </a:endParaRPr>
          </a:p>
          <a:p>
            <a:pPr algn="l" fontAlgn="auto">
              <a:lnSpc>
                <a:spcPct val="150000"/>
              </a:lnSpc>
              <a:buClrTx/>
              <a:buSzTx/>
              <a:buNone/>
            </a:pPr>
            <a:r>
              <a:rPr lang="zh-CN" sz="2000" dirty="0">
                <a:solidFill>
                  <a:schemeClr val="tx1"/>
                </a:solidFill>
                <a:sym typeface="+mn-ea"/>
              </a:rPr>
              <a:t>       对于学习者来言，也可使用ggThemeAssist包来实现主题的设置，其优势是无需繁琐的代码。</a:t>
            </a:r>
            <a:endParaRPr lang="zh-CN" sz="2000" dirty="0">
              <a:solidFill>
                <a:schemeClr val="tx1"/>
              </a:solidFill>
              <a:sym typeface="+mn-ea"/>
            </a:endParaRPr>
          </a:p>
        </p:txBody>
      </p:sp>
    </p:spTree>
  </p:cSld>
  <p:clrMapOvr>
    <a:masterClrMapping/>
  </p:clrMapOvr>
  <p:transition spd="slow" advClick="0" advTm="5000">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256828" y="3314670"/>
            <a:ext cx="3344545" cy="706755"/>
          </a:xfrm>
          <a:prstGeom prst="rect">
            <a:avLst/>
          </a:prstGeom>
          <a:noFill/>
        </p:spPr>
        <p:txBody>
          <a:bodyPr wrap="none" rtlCol="0">
            <a:spAutoFit/>
            <a:scene3d>
              <a:camera prst="orthographicFront"/>
              <a:lightRig rig="threePt" dir="t"/>
            </a:scene3d>
            <a:sp3d contourW="12700"/>
          </a:bodyPr>
          <a:lstStyle/>
          <a:p>
            <a:pPr algn="l"/>
            <a:r>
              <a:rPr lang="zh-CN" altLang="en-US" sz="4000" b="1" dirty="0">
                <a:solidFill>
                  <a:schemeClr val="tx1">
                    <a:lumMod val="85000"/>
                    <a:lumOff val="15000"/>
                  </a:schemeClr>
                </a:solidFill>
                <a:cs typeface="+mn-ea"/>
                <a:sym typeface="+mn-lt"/>
              </a:rPr>
              <a:t>13.2 相关案例</a:t>
            </a:r>
            <a:endParaRPr lang="zh-CN" altLang="en-US" sz="4000" b="1" dirty="0">
              <a:solidFill>
                <a:schemeClr val="tx1">
                  <a:lumMod val="85000"/>
                  <a:lumOff val="15000"/>
                </a:schemeClr>
              </a:solidFill>
              <a:cs typeface="+mn-ea"/>
              <a:sym typeface="+mn-lt"/>
            </a:endParaRPr>
          </a:p>
        </p:txBody>
      </p:sp>
      <p:sp>
        <p:nvSpPr>
          <p:cNvPr id="4" name="文本框 3"/>
          <p:cNvSpPr txBox="1"/>
          <p:nvPr/>
        </p:nvSpPr>
        <p:spPr>
          <a:xfrm>
            <a:off x="821086" y="1544955"/>
            <a:ext cx="3943743" cy="2122805"/>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endParaRPr lang="en-US" altLang="zh-CN" sz="6600" b="1" dirty="0">
              <a:solidFill>
                <a:schemeClr val="accent1">
                  <a:lumMod val="75000"/>
                </a:schemeClr>
              </a:solidFill>
              <a:cs typeface="+mn-ea"/>
              <a:sym typeface="+mn-lt"/>
            </a:endParaRPr>
          </a:p>
          <a:p>
            <a:pPr algn="ctr"/>
            <a:r>
              <a:rPr lang="en-US" altLang="zh-CN" sz="6600" b="1" dirty="0">
                <a:solidFill>
                  <a:schemeClr val="accent1">
                    <a:lumMod val="75000"/>
                  </a:schemeClr>
                </a:solidFill>
                <a:cs typeface="+mn-ea"/>
                <a:sym typeface="+mn-lt"/>
              </a:rPr>
              <a:t>02</a:t>
            </a:r>
            <a:endParaRPr lang="en-US" altLang="zh-CN" sz="6600" b="1" dirty="0">
              <a:solidFill>
                <a:schemeClr val="accent1">
                  <a:lumMod val="75000"/>
                </a:schemeClr>
              </a:solidFill>
              <a:cs typeface="+mn-ea"/>
              <a:sym typeface="+mn-lt"/>
            </a:endParaRPr>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
        <p:nvSpPr>
          <p:cNvPr id="8" name="Rectangle 1"/>
          <p:cNvSpPr>
            <a:spLocks noChangeArrowheads="1"/>
          </p:cNvSpPr>
          <p:nvPr/>
        </p:nvSpPr>
        <p:spPr bwMode="auto">
          <a:xfrm>
            <a:off x="321207" y="224508"/>
            <a:ext cx="611759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228600" algn="ctr" defTabSz="914400" rtl="0" eaLnBrk="1" fontAlgn="base" latinLnBrk="0" hangingPunct="1">
              <a:lnSpc>
                <a:spcPct val="100000"/>
              </a:lnSpc>
              <a:spcBef>
                <a:spcPct val="0"/>
              </a:spcBef>
              <a:spcAft>
                <a:spcPct val="0"/>
              </a:spcAft>
              <a:buClrTx/>
              <a:buSzTx/>
              <a:buFontTx/>
              <a:buNone/>
            </a:pPr>
            <a:r>
              <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13.2.1  Histogram example（直方图）</a:t>
            </a:r>
            <a:endPar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0" name="圆角矩形 9"/>
          <p:cNvSpPr/>
          <p:nvPr/>
        </p:nvSpPr>
        <p:spPr>
          <a:xfrm>
            <a:off x="1348740" y="989330"/>
            <a:ext cx="9494520" cy="5415915"/>
          </a:xfrm>
          <a:prstGeom prst="roundRect">
            <a:avLst/>
          </a:prstGeom>
          <a:solidFill>
            <a:schemeClr val="accent3">
              <a:lumMod val="20000"/>
              <a:lumOff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rmAutofit/>
          </a:bodyPr>
          <a:p>
            <a:pPr algn="l" fontAlgn="auto">
              <a:lnSpc>
                <a:spcPct val="150000"/>
              </a:lnSpc>
              <a:buClrTx/>
              <a:buSzTx/>
              <a:buNone/>
            </a:pPr>
            <a:r>
              <a:rPr lang="en-US" altLang="zh-CN" sz="2000" dirty="0">
                <a:solidFill>
                  <a:schemeClr val="tx1"/>
                </a:solidFill>
                <a:sym typeface="+mn-ea"/>
              </a:rPr>
              <a:t>       </a:t>
            </a:r>
            <a:r>
              <a:rPr lang="zh-CN" altLang="en-US" sz="2000" dirty="0">
                <a:solidFill>
                  <a:schemeClr val="tx1"/>
                </a:solidFill>
                <a:sym typeface="+mn-ea"/>
              </a:rPr>
              <a:t>ggplot2包可以绘制出色彩更加绚丽、背景尺寸更加合适、整体更加美观的直方图。</a:t>
            </a:r>
            <a:r>
              <a:rPr lang="zh-CN" altLang="en-US" sz="2000" b="1" dirty="0">
                <a:solidFill>
                  <a:schemeClr val="tx1"/>
                </a:solidFill>
                <a:sym typeface="+mn-ea"/>
              </a:rPr>
              <a:t>（详见教材数据表行列元素）</a:t>
            </a:r>
            <a:endParaRPr lang="zh-CN" altLang="en-US" sz="2000" b="1" dirty="0">
              <a:solidFill>
                <a:schemeClr val="tx1"/>
              </a:solidFill>
              <a:sym typeface="+mn-ea"/>
            </a:endParaRPr>
          </a:p>
          <a:p>
            <a:pPr algn="l" fontAlgn="auto">
              <a:lnSpc>
                <a:spcPct val="150000"/>
              </a:lnSpc>
              <a:buClrTx/>
              <a:buSzTx/>
              <a:buNone/>
            </a:pPr>
            <a:r>
              <a:rPr lang="zh-CN" altLang="en-US" sz="2000" dirty="0">
                <a:solidFill>
                  <a:schemeClr val="tx1"/>
                </a:solidFill>
                <a:sym typeface="+mn-ea"/>
              </a:rPr>
              <a:t>         添加代码如下：</a:t>
            </a:r>
            <a:endParaRPr lang="zh-CN" altLang="en-US" sz="2000" dirty="0">
              <a:solidFill>
                <a:schemeClr val="tx1"/>
              </a:solidFill>
              <a:sym typeface="+mn-ea"/>
            </a:endParaRPr>
          </a:p>
          <a:p>
            <a:pPr algn="l" fontAlgn="auto">
              <a:lnSpc>
                <a:spcPct val="150000"/>
              </a:lnSpc>
              <a:buClrTx/>
              <a:buSzTx/>
              <a:buNone/>
            </a:pPr>
            <a:r>
              <a:rPr lang="zh-CN" altLang="en-US" sz="2000" b="1" dirty="0">
                <a:solidFill>
                  <a:schemeClr val="tx1"/>
                </a:solidFill>
                <a:sym typeface="+mn-ea"/>
              </a:rPr>
              <a:t>require(ggplot2)   </a:t>
            </a:r>
            <a:r>
              <a:rPr lang="zh-CN" altLang="en-US" sz="2000" dirty="0">
                <a:solidFill>
                  <a:schemeClr val="tx1"/>
                </a:solidFill>
                <a:sym typeface="+mn-ea"/>
              </a:rPr>
              <a:t> #使用require函数来进行ggplot2包的调用。</a:t>
            </a:r>
            <a:endParaRPr lang="zh-CN" altLang="en-US" sz="2000" dirty="0">
              <a:solidFill>
                <a:schemeClr val="tx1"/>
              </a:solidFill>
              <a:sym typeface="+mn-ea"/>
            </a:endParaRPr>
          </a:p>
          <a:p>
            <a:pPr algn="l" fontAlgn="auto">
              <a:lnSpc>
                <a:spcPct val="150000"/>
              </a:lnSpc>
              <a:buClrTx/>
              <a:buSzTx/>
              <a:buNone/>
            </a:pPr>
            <a:r>
              <a:rPr lang="zh-CN" altLang="en-US" sz="2000" b="1" dirty="0">
                <a:solidFill>
                  <a:schemeClr val="tx1"/>
                </a:solidFill>
                <a:sym typeface="+mn-ea"/>
              </a:rPr>
              <a:t>a = ggplot(movies, aes(x=Budget))  </a:t>
            </a:r>
            <a:endParaRPr lang="zh-CN" altLang="en-US" sz="2000" b="1" dirty="0">
              <a:solidFill>
                <a:schemeClr val="tx1"/>
              </a:solidFill>
              <a:sym typeface="+mn-ea"/>
            </a:endParaRPr>
          </a:p>
          <a:p>
            <a:pPr algn="l" fontAlgn="auto">
              <a:lnSpc>
                <a:spcPct val="150000"/>
              </a:lnSpc>
              <a:buClrTx/>
              <a:buSzTx/>
              <a:buNone/>
            </a:pPr>
            <a:r>
              <a:rPr lang="zh-CN" altLang="en-US" sz="2000" dirty="0">
                <a:solidFill>
                  <a:schemeClr val="tx1"/>
                </a:solidFill>
                <a:sym typeface="+mn-ea"/>
              </a:rPr>
              <a:t>#将预算数据作为x轴映射到图形中，纵轴为直方图默认将条形图的高度赋值为观测值的频数（count）。</a:t>
            </a:r>
            <a:endParaRPr lang="zh-CN" altLang="en-US" sz="2000" dirty="0">
              <a:solidFill>
                <a:schemeClr val="tx1"/>
              </a:solidFill>
              <a:sym typeface="+mn-ea"/>
            </a:endParaRPr>
          </a:p>
          <a:p>
            <a:pPr algn="l" fontAlgn="auto">
              <a:lnSpc>
                <a:spcPct val="150000"/>
              </a:lnSpc>
              <a:buClrTx/>
              <a:buSzTx/>
              <a:buNone/>
            </a:pPr>
            <a:r>
              <a:rPr lang="zh-CN" altLang="en-US" sz="2000" b="1" dirty="0">
                <a:solidFill>
                  <a:schemeClr val="tx1"/>
                </a:solidFill>
                <a:sym typeface="+mn-ea"/>
              </a:rPr>
              <a:t>a + geom_histogram(binwidth=10, aes(fill=Genre), colour="grey") </a:t>
            </a:r>
            <a:endParaRPr lang="zh-CN" altLang="en-US" sz="2000" b="1" dirty="0">
              <a:solidFill>
                <a:schemeClr val="tx1"/>
              </a:solidFill>
              <a:sym typeface="+mn-ea"/>
            </a:endParaRPr>
          </a:p>
          <a:p>
            <a:pPr algn="l" fontAlgn="auto">
              <a:lnSpc>
                <a:spcPct val="150000"/>
              </a:lnSpc>
              <a:buClrTx/>
              <a:buSzTx/>
              <a:buNone/>
            </a:pPr>
            <a:r>
              <a:rPr lang="zh-CN" altLang="en-US" sz="2000" dirty="0">
                <a:solidFill>
                  <a:schemeClr val="tx1"/>
                </a:solidFill>
                <a:sym typeface="+mn-ea"/>
              </a:rPr>
              <a:t> #添加直方图图层，组距为10，以电影流派作为直方图的映射。</a:t>
            </a:r>
            <a:endParaRPr lang="zh-CN" altLang="en-US" sz="2000" dirty="0">
              <a:solidFill>
                <a:schemeClr val="tx1"/>
              </a:solidFill>
              <a:sym typeface="+mn-ea"/>
            </a:endParaRPr>
          </a:p>
        </p:txBody>
      </p:sp>
    </p:spTree>
  </p:cSld>
  <p:clrMapOvr>
    <a:masterClrMapping/>
  </p:clrMapOvr>
  <p:transition spd="slow" advClick="0" advTm="5000">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2" cstate="screen"/>
          <a:stretch>
            <a:fillRect/>
          </a:stretch>
        </p:blipFill>
        <p:spPr>
          <a:xfrm rot="10800000">
            <a:off x="7441673" y="2"/>
            <a:ext cx="4760987" cy="2590805"/>
          </a:xfrm>
          <a:prstGeom prst="rect">
            <a:avLst/>
          </a:prstGeom>
        </p:spPr>
      </p:pic>
      <p:pic>
        <p:nvPicPr>
          <p:cNvPr id="7" name="图片 6"/>
          <p:cNvPicPr>
            <a:picLocks noChangeAspect="1"/>
          </p:cNvPicPr>
          <p:nvPr>
            <p:custDataLst>
              <p:tags r:id="rId3"/>
            </p:custDataLst>
          </p:nvPr>
        </p:nvPicPr>
        <p:blipFill>
          <a:blip r:embed="rId2" cstate="screen"/>
          <a:stretch>
            <a:fillRect/>
          </a:stretch>
        </p:blipFill>
        <p:spPr>
          <a:xfrm>
            <a:off x="3841" y="4307697"/>
            <a:ext cx="4760987" cy="2590805"/>
          </a:xfrm>
          <a:prstGeom prst="rect">
            <a:avLst/>
          </a:prstGeom>
        </p:spPr>
      </p:pic>
      <p:sp>
        <p:nvSpPr>
          <p:cNvPr id="5" name="文本框 4"/>
          <p:cNvSpPr txBox="1"/>
          <p:nvPr/>
        </p:nvSpPr>
        <p:spPr>
          <a:xfrm>
            <a:off x="363220" y="232410"/>
            <a:ext cx="4401820" cy="398780"/>
          </a:xfrm>
          <a:prstGeom prst="rect">
            <a:avLst/>
          </a:prstGeom>
          <a:noFill/>
          <a:ln w="9525">
            <a:noFill/>
          </a:ln>
        </p:spPr>
        <p:txBody>
          <a:bodyPr wrap="square">
            <a:spAutoFit/>
          </a:bodyPr>
          <a:p>
            <a:pPr indent="228600" algn="ctr"/>
            <a:r>
              <a:rPr sz="2000" b="0">
                <a:latin typeface="Calibri" panose="020F0502020204030204" pitchFamily="34" charset="0"/>
                <a:ea typeface="宋体" panose="02010600030101010101" pitchFamily="2" charset="-122"/>
              </a:rPr>
              <a:t>运行结果如下图13-5所示：</a:t>
            </a:r>
            <a:endParaRPr sz="2000" b="0">
              <a:latin typeface="Calibri" panose="020F0502020204030204" pitchFamily="34" charset="0"/>
              <a:ea typeface="宋体" panose="02010600030101010101" pitchFamily="2" charset="-122"/>
            </a:endParaRPr>
          </a:p>
        </p:txBody>
      </p:sp>
      <p:pic>
        <p:nvPicPr>
          <p:cNvPr id="2" name="图片 -2147482567" descr="1598931318(1)"/>
          <p:cNvPicPr>
            <a:picLocks noChangeAspect="1"/>
          </p:cNvPicPr>
          <p:nvPr/>
        </p:nvPicPr>
        <p:blipFill>
          <a:blip r:embed="rId4"/>
          <a:stretch>
            <a:fillRect/>
          </a:stretch>
        </p:blipFill>
        <p:spPr>
          <a:xfrm>
            <a:off x="1527810" y="835025"/>
            <a:ext cx="6179185" cy="4893310"/>
          </a:xfrm>
          <a:prstGeom prst="rect">
            <a:avLst/>
          </a:prstGeom>
          <a:noFill/>
          <a:ln w="9525">
            <a:noFill/>
          </a:ln>
        </p:spPr>
      </p:pic>
      <p:sp>
        <p:nvSpPr>
          <p:cNvPr id="100" name="文本框 99"/>
          <p:cNvSpPr txBox="1"/>
          <p:nvPr/>
        </p:nvSpPr>
        <p:spPr>
          <a:xfrm>
            <a:off x="6858635" y="4713605"/>
            <a:ext cx="5080000" cy="1014730"/>
          </a:xfrm>
          <a:prstGeom prst="rect">
            <a:avLst/>
          </a:prstGeom>
          <a:noFill/>
          <a:ln w="9525">
            <a:noFill/>
          </a:ln>
        </p:spPr>
        <p:txBody>
          <a:bodyPr>
            <a:spAutoFit/>
          </a:bodyPr>
          <a:p>
            <a:pPr indent="266700"/>
            <a:r>
              <a:rPr lang="zh-CN" sz="2000" b="0">
                <a:solidFill>
                  <a:srgbClr val="333333"/>
                </a:solidFill>
                <a:latin typeface="Helvetica" charset="0"/>
                <a:ea typeface="宋体" panose="02010600030101010101" pitchFamily="2" charset="-122"/>
              </a:rPr>
              <a:t>通过此直方图直观的反应出在相同预算下，不同风格的电影所占的频数；不同风格电影的预算集中度的位置。</a:t>
            </a:r>
            <a:endParaRPr lang="zh-CN" altLang="en-US" sz="2000" b="0">
              <a:solidFill>
                <a:srgbClr val="333333"/>
              </a:solidFill>
              <a:latin typeface="Helvetica" charset="0"/>
              <a:ea typeface="宋体" panose="02010600030101010101" pitchFamily="2" charset="-122"/>
            </a:endParaRPr>
          </a:p>
        </p:txBody>
      </p:sp>
    </p:spTree>
  </p:cSld>
  <p:clrMapOvr>
    <a:masterClrMapping/>
  </p:clrMapOvr>
  <p:transition spd="slow" advClick="0" advTm="5000">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
        <p:nvSpPr>
          <p:cNvPr id="8" name="Rectangle 1"/>
          <p:cNvSpPr>
            <a:spLocks noChangeArrowheads="1"/>
          </p:cNvSpPr>
          <p:nvPr/>
        </p:nvSpPr>
        <p:spPr bwMode="auto">
          <a:xfrm>
            <a:off x="320675" y="225108"/>
            <a:ext cx="6019165"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228600" algn="ctr" defTabSz="914400" rtl="0" eaLnBrk="1" fontAlgn="base" latinLnBrk="0" hangingPunct="1">
              <a:lnSpc>
                <a:spcPct val="100000"/>
              </a:lnSpc>
              <a:spcBef>
                <a:spcPct val="0"/>
              </a:spcBef>
              <a:spcAft>
                <a:spcPct val="0"/>
              </a:spcAft>
              <a:buClrTx/>
              <a:buSzTx/>
              <a:buFontTx/>
              <a:buNone/>
            </a:pPr>
            <a:r>
              <a:rPr sz="2800" b="1" dirty="0" smtClean="0">
                <a:ln>
                  <a:noFill/>
                </a:ln>
                <a:effectLst/>
                <a:latin typeface="Calibri" panose="020F0502020204030204" pitchFamily="34" charset="0"/>
                <a:ea typeface="宋体" panose="02010600030101010101" pitchFamily="2" charset="-122"/>
                <a:cs typeface="Calibri" panose="020F0502020204030204" pitchFamily="34" charset="0"/>
                <a:sym typeface="+mn-ea"/>
              </a:rPr>
              <a:t>13.2.1  Histogram example（直方图）</a:t>
            </a:r>
            <a:endPar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0" name="圆角矩形 9"/>
          <p:cNvSpPr/>
          <p:nvPr/>
        </p:nvSpPr>
        <p:spPr>
          <a:xfrm>
            <a:off x="1348740" y="951865"/>
            <a:ext cx="8771255" cy="1639570"/>
          </a:xfrm>
          <a:prstGeom prst="roundRect">
            <a:avLst/>
          </a:prstGeom>
          <a:solidFill>
            <a:schemeClr val="accent3">
              <a:lumMod val="20000"/>
              <a:lumOff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rmAutofit lnSpcReduction="20000"/>
          </a:bodyPr>
          <a:p>
            <a:pPr algn="l" fontAlgn="auto">
              <a:lnSpc>
                <a:spcPct val="150000"/>
              </a:lnSpc>
              <a:buClrTx/>
              <a:buSzTx/>
              <a:buNone/>
            </a:pPr>
            <a:r>
              <a:rPr lang="zh-CN" altLang="en-US" sz="2000" dirty="0">
                <a:solidFill>
                  <a:schemeClr val="tx1"/>
                </a:solidFill>
                <a:sym typeface="+mn-ea"/>
              </a:rPr>
              <a:t>在此基础上，可增加一个分面图层。代码如下：</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a:t>
            </a:r>
            <a:r>
              <a:rPr lang="zh-CN" altLang="en-US" sz="2000" b="1" dirty="0">
                <a:solidFill>
                  <a:schemeClr val="tx1"/>
                </a:solidFill>
                <a:sym typeface="+mn-ea"/>
              </a:rPr>
              <a:t>a + geom_histogram(binwidth=10, aes(fill=Genre), colour="grey") +</a:t>
            </a:r>
            <a:endParaRPr lang="zh-CN" altLang="en-US" sz="2000" b="1" dirty="0">
              <a:solidFill>
                <a:schemeClr val="tx1"/>
              </a:solidFill>
              <a:sym typeface="+mn-ea"/>
            </a:endParaRPr>
          </a:p>
          <a:p>
            <a:pPr algn="l" fontAlgn="auto">
              <a:lnSpc>
                <a:spcPct val="150000"/>
              </a:lnSpc>
              <a:buClrTx/>
              <a:buSzTx/>
              <a:buNone/>
            </a:pPr>
            <a:r>
              <a:rPr lang="zh-CN" altLang="en-US" sz="2000" b="1" dirty="0">
                <a:solidFill>
                  <a:schemeClr val="tx1"/>
                </a:solidFill>
                <a:sym typeface="+mn-ea"/>
              </a:rPr>
              <a:t>  facet_grid(Genre~.)</a:t>
            </a:r>
            <a:endParaRPr lang="zh-CN" altLang="en-US" sz="2000" b="1" dirty="0">
              <a:solidFill>
                <a:schemeClr val="tx1"/>
              </a:solidFill>
              <a:sym typeface="+mn-ea"/>
            </a:endParaRPr>
          </a:p>
        </p:txBody>
      </p:sp>
      <p:pic>
        <p:nvPicPr>
          <p:cNvPr id="2" name="图片 -2147482566" descr="1598934816(1)"/>
          <p:cNvPicPr>
            <a:picLocks noChangeAspect="1"/>
          </p:cNvPicPr>
          <p:nvPr/>
        </p:nvPicPr>
        <p:blipFill>
          <a:blip r:embed="rId2"/>
          <a:stretch>
            <a:fillRect/>
          </a:stretch>
        </p:blipFill>
        <p:spPr>
          <a:xfrm>
            <a:off x="4577715" y="2590800"/>
            <a:ext cx="6356350" cy="4089400"/>
          </a:xfrm>
          <a:prstGeom prst="rect">
            <a:avLst/>
          </a:prstGeom>
          <a:noFill/>
          <a:ln w="9525">
            <a:noFill/>
          </a:ln>
        </p:spPr>
      </p:pic>
    </p:spTree>
  </p:cSld>
  <p:clrMapOvr>
    <a:masterClrMapping/>
  </p:clrMapOvr>
  <p:transition spd="slow" advClick="0" advTm="5000">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
        <p:nvSpPr>
          <p:cNvPr id="8" name="Rectangle 1"/>
          <p:cNvSpPr>
            <a:spLocks noChangeArrowheads="1"/>
          </p:cNvSpPr>
          <p:nvPr/>
        </p:nvSpPr>
        <p:spPr bwMode="auto">
          <a:xfrm>
            <a:off x="416560" y="240348"/>
            <a:ext cx="622427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228600" algn="ctr" defTabSz="914400" rtl="0" eaLnBrk="1" fontAlgn="base" latinLnBrk="0" hangingPunct="1">
              <a:lnSpc>
                <a:spcPct val="100000"/>
              </a:lnSpc>
              <a:spcBef>
                <a:spcPct val="0"/>
              </a:spcBef>
              <a:spcAft>
                <a:spcPct val="0"/>
              </a:spcAft>
              <a:buClrTx/>
              <a:buSzTx/>
              <a:buFontTx/>
              <a:buNone/>
            </a:pPr>
            <a:r>
              <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13.2.2 Scatterplots example（散点图）</a:t>
            </a:r>
            <a:endPar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0" name="圆角矩形 9"/>
          <p:cNvSpPr/>
          <p:nvPr/>
        </p:nvSpPr>
        <p:spPr>
          <a:xfrm>
            <a:off x="1578610" y="935990"/>
            <a:ext cx="9494520" cy="3371850"/>
          </a:xfrm>
          <a:prstGeom prst="roundRect">
            <a:avLst/>
          </a:prstGeom>
          <a:solidFill>
            <a:schemeClr val="accent3">
              <a:lumMod val="20000"/>
              <a:lumOff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rmAutofit lnSpcReduction="20000"/>
          </a:bodyPr>
          <a:p>
            <a:pPr algn="l" fontAlgn="auto">
              <a:lnSpc>
                <a:spcPct val="150000"/>
              </a:lnSpc>
              <a:buClrTx/>
              <a:buSzTx/>
              <a:buNone/>
            </a:pPr>
            <a:r>
              <a:rPr lang="zh-CN" altLang="en-US" sz="2000" dirty="0">
                <a:solidFill>
                  <a:schemeClr val="tx1"/>
                </a:solidFill>
                <a:sym typeface="+mn-ea"/>
              </a:rPr>
              <a:t>  ggplot2包同样可以做出多彩的散点图。</a:t>
            </a:r>
            <a:endParaRPr lang="zh-CN" altLang="en-US" sz="2000" dirty="0">
              <a:solidFill>
                <a:schemeClr val="tx1"/>
              </a:solidFill>
              <a:sym typeface="+mn-ea"/>
            </a:endParaRPr>
          </a:p>
          <a:p>
            <a:pPr algn="l" fontAlgn="auto">
              <a:lnSpc>
                <a:spcPct val="150000"/>
              </a:lnSpc>
              <a:buClrTx/>
              <a:buSzTx/>
              <a:buNone/>
            </a:pPr>
            <a:r>
              <a:rPr lang="zh-CN" altLang="en-US" sz="2000" b="1" dirty="0">
                <a:solidFill>
                  <a:schemeClr val="tx1"/>
                </a:solidFill>
                <a:sym typeface="+mn-ea"/>
              </a:rPr>
              <a:t>w = ggplot(movies, aes(x=CriticRating, y=AudienceRating,colour=Genre))  </a:t>
            </a:r>
            <a:endParaRPr lang="zh-CN" altLang="en-US" sz="2000" b="1" dirty="0">
              <a:solidFill>
                <a:schemeClr val="tx1"/>
              </a:solidFill>
              <a:sym typeface="+mn-ea"/>
            </a:endParaRPr>
          </a:p>
          <a:p>
            <a:pPr algn="l" fontAlgn="auto">
              <a:lnSpc>
                <a:spcPct val="150000"/>
              </a:lnSpc>
              <a:buClrTx/>
              <a:buSzTx/>
              <a:buNone/>
            </a:pPr>
            <a:r>
              <a:rPr lang="zh-CN" altLang="en-US" sz="2000" b="1" dirty="0">
                <a:solidFill>
                  <a:schemeClr val="tx1"/>
                </a:solidFill>
                <a:sym typeface="+mn-ea"/>
              </a:rPr>
              <a:t>w + geom_point(size=2) + facet_grid(Genre~.) </a:t>
            </a:r>
            <a:endParaRPr lang="zh-CN" altLang="en-US" sz="2000" b="1" dirty="0">
              <a:solidFill>
                <a:schemeClr val="tx1"/>
              </a:solidFill>
              <a:sym typeface="+mn-ea"/>
            </a:endParaRPr>
          </a:p>
          <a:p>
            <a:pPr algn="l" fontAlgn="auto">
              <a:lnSpc>
                <a:spcPct val="150000"/>
              </a:lnSpc>
              <a:buClrTx/>
              <a:buSzTx/>
              <a:buNone/>
            </a:pPr>
            <a:r>
              <a:rPr lang="zh-CN" altLang="en-US" sz="2000" dirty="0">
                <a:solidFill>
                  <a:schemeClr val="tx1"/>
                </a:solidFill>
                <a:sym typeface="+mn-ea"/>
              </a:rPr>
              <a:t>#添加散点图图层和分面图层。</a:t>
            </a:r>
            <a:endParaRPr lang="zh-CN" altLang="en-US" sz="2000" dirty="0">
              <a:solidFill>
                <a:schemeClr val="tx1"/>
              </a:solidFill>
              <a:sym typeface="+mn-ea"/>
            </a:endParaRPr>
          </a:p>
        </p:txBody>
      </p:sp>
    </p:spTree>
  </p:cSld>
  <p:clrMapOvr>
    <a:masterClrMapping/>
  </p:clrMapOvr>
  <p:transition spd="slow" advClick="0" advTm="5000">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2" cstate="screen"/>
          <a:stretch>
            <a:fillRect/>
          </a:stretch>
        </p:blipFill>
        <p:spPr>
          <a:xfrm rot="10800000">
            <a:off x="7441673" y="2"/>
            <a:ext cx="4760987" cy="2590805"/>
          </a:xfrm>
          <a:prstGeom prst="rect">
            <a:avLst/>
          </a:prstGeom>
        </p:spPr>
      </p:pic>
      <p:pic>
        <p:nvPicPr>
          <p:cNvPr id="7" name="图片 6"/>
          <p:cNvPicPr>
            <a:picLocks noChangeAspect="1"/>
          </p:cNvPicPr>
          <p:nvPr>
            <p:custDataLst>
              <p:tags r:id="rId3"/>
            </p:custDataLst>
          </p:nvPr>
        </p:nvPicPr>
        <p:blipFill>
          <a:blip r:embed="rId2" cstate="screen"/>
          <a:stretch>
            <a:fillRect/>
          </a:stretch>
        </p:blipFill>
        <p:spPr>
          <a:xfrm>
            <a:off x="3841" y="4307697"/>
            <a:ext cx="4760987" cy="2590805"/>
          </a:xfrm>
          <a:prstGeom prst="rect">
            <a:avLst/>
          </a:prstGeom>
        </p:spPr>
      </p:pic>
      <p:sp>
        <p:nvSpPr>
          <p:cNvPr id="5" name="文本框 4"/>
          <p:cNvSpPr txBox="1"/>
          <p:nvPr/>
        </p:nvSpPr>
        <p:spPr>
          <a:xfrm>
            <a:off x="363220" y="232410"/>
            <a:ext cx="4401820" cy="398780"/>
          </a:xfrm>
          <a:prstGeom prst="rect">
            <a:avLst/>
          </a:prstGeom>
          <a:noFill/>
          <a:ln w="9525">
            <a:noFill/>
          </a:ln>
        </p:spPr>
        <p:txBody>
          <a:bodyPr wrap="square">
            <a:spAutoFit/>
          </a:bodyPr>
          <a:p>
            <a:pPr indent="228600" algn="ctr"/>
            <a:r>
              <a:rPr sz="2000" b="0">
                <a:latin typeface="Calibri" panose="020F0502020204030204" pitchFamily="34" charset="0"/>
                <a:ea typeface="宋体" panose="02010600030101010101" pitchFamily="2" charset="-122"/>
              </a:rPr>
              <a:t>运行结果如下图13-</a:t>
            </a:r>
            <a:r>
              <a:rPr lang="en-US" sz="2000" b="0">
                <a:latin typeface="Calibri" panose="020F0502020204030204" pitchFamily="34" charset="0"/>
                <a:ea typeface="宋体" panose="02010600030101010101" pitchFamily="2" charset="-122"/>
              </a:rPr>
              <a:t>7</a:t>
            </a:r>
            <a:r>
              <a:rPr sz="2000" b="0">
                <a:latin typeface="Calibri" panose="020F0502020204030204" pitchFamily="34" charset="0"/>
                <a:ea typeface="宋体" panose="02010600030101010101" pitchFamily="2" charset="-122"/>
              </a:rPr>
              <a:t>所示：</a:t>
            </a:r>
            <a:endParaRPr sz="2000" b="0">
              <a:latin typeface="Calibri" panose="020F0502020204030204" pitchFamily="34" charset="0"/>
              <a:ea typeface="宋体" panose="02010600030101010101" pitchFamily="2" charset="-122"/>
            </a:endParaRPr>
          </a:p>
        </p:txBody>
      </p:sp>
      <p:pic>
        <p:nvPicPr>
          <p:cNvPr id="2" name="图片 -2147482564" descr="1598939503(1)"/>
          <p:cNvPicPr>
            <a:picLocks noChangeAspect="1"/>
          </p:cNvPicPr>
          <p:nvPr/>
        </p:nvPicPr>
        <p:blipFill>
          <a:blip r:embed="rId4"/>
          <a:stretch>
            <a:fillRect/>
          </a:stretch>
        </p:blipFill>
        <p:spPr>
          <a:xfrm>
            <a:off x="3010535" y="809625"/>
            <a:ext cx="6796405" cy="4861560"/>
          </a:xfrm>
          <a:prstGeom prst="rect">
            <a:avLst/>
          </a:prstGeom>
          <a:noFill/>
          <a:ln w="9525">
            <a:noFill/>
          </a:ln>
        </p:spPr>
      </p:pic>
    </p:spTree>
  </p:cSld>
  <p:clrMapOvr>
    <a:masterClrMapping/>
  </p:clrMapOvr>
  <p:transition spd="slow" advClick="0" advTm="5000">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
        <p:nvSpPr>
          <p:cNvPr id="8" name="Rectangle 1"/>
          <p:cNvSpPr>
            <a:spLocks noChangeArrowheads="1"/>
          </p:cNvSpPr>
          <p:nvPr/>
        </p:nvSpPr>
        <p:spPr bwMode="auto">
          <a:xfrm>
            <a:off x="491490" y="225108"/>
            <a:ext cx="5118735"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228600" algn="ctr" defTabSz="914400" rtl="0" eaLnBrk="1" fontAlgn="base" latinLnBrk="0" hangingPunct="1">
              <a:lnSpc>
                <a:spcPct val="100000"/>
              </a:lnSpc>
              <a:spcBef>
                <a:spcPct val="0"/>
              </a:spcBef>
              <a:spcAft>
                <a:spcPct val="0"/>
              </a:spcAft>
              <a:buClrTx/>
              <a:buSzTx/>
              <a:buFontTx/>
              <a:buNone/>
            </a:pPr>
            <a:r>
              <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13.2.3  Density Charts（密度图）</a:t>
            </a:r>
            <a:endPar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0" name="圆角矩形 9"/>
          <p:cNvSpPr/>
          <p:nvPr/>
        </p:nvSpPr>
        <p:spPr>
          <a:xfrm>
            <a:off x="675005" y="904240"/>
            <a:ext cx="9281160" cy="1870710"/>
          </a:xfrm>
          <a:prstGeom prst="roundRect">
            <a:avLst/>
          </a:prstGeom>
          <a:solidFill>
            <a:schemeClr val="accent3">
              <a:lumMod val="20000"/>
              <a:lumOff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rmAutofit lnSpcReduction="20000"/>
          </a:bodyPr>
          <a:p>
            <a:pPr algn="l" fontAlgn="auto">
              <a:lnSpc>
                <a:spcPct val="150000"/>
              </a:lnSpc>
              <a:buClrTx/>
              <a:buSzTx/>
              <a:buNone/>
            </a:pPr>
            <a:r>
              <a:rPr lang="en-US" altLang="zh-CN" sz="2000" dirty="0">
                <a:solidFill>
                  <a:schemeClr val="tx1"/>
                </a:solidFill>
                <a:sym typeface="+mn-ea"/>
              </a:rPr>
              <a:t>    </a:t>
            </a:r>
            <a:r>
              <a:rPr sz="2000" dirty="0">
                <a:solidFill>
                  <a:schemeClr val="tx1"/>
                </a:solidFill>
                <a:sym typeface="+mn-ea"/>
              </a:rPr>
              <a:t>使用density()函数进行密度图的绘制，纵坐标为参数的密度。输入以下代码：</a:t>
            </a:r>
            <a:endParaRPr sz="2000" dirty="0">
              <a:solidFill>
                <a:schemeClr val="tx1"/>
              </a:solidFill>
              <a:sym typeface="+mn-ea"/>
            </a:endParaRPr>
          </a:p>
          <a:p>
            <a:pPr algn="l" fontAlgn="auto">
              <a:lnSpc>
                <a:spcPct val="150000"/>
              </a:lnSpc>
              <a:buClrTx/>
              <a:buSzTx/>
              <a:buNone/>
            </a:pPr>
            <a:r>
              <a:rPr sz="2000" b="1" dirty="0">
                <a:solidFill>
                  <a:schemeClr val="tx1"/>
                </a:solidFill>
                <a:sym typeface="+mn-ea"/>
              </a:rPr>
              <a:t>ggplot(movies, aes(x=Budget))+ geom_density()</a:t>
            </a:r>
            <a:endParaRPr sz="2000" b="1" dirty="0">
              <a:solidFill>
                <a:schemeClr val="tx1"/>
              </a:solidFill>
              <a:sym typeface="+mn-ea"/>
            </a:endParaRPr>
          </a:p>
          <a:p>
            <a:pPr algn="l" fontAlgn="auto">
              <a:lnSpc>
                <a:spcPct val="150000"/>
              </a:lnSpc>
              <a:buClrTx/>
              <a:buSzTx/>
              <a:buNone/>
            </a:pPr>
            <a:r>
              <a:rPr sz="2000" b="1" dirty="0">
                <a:solidFill>
                  <a:schemeClr val="tx1"/>
                </a:solidFill>
                <a:sym typeface="+mn-ea"/>
              </a:rPr>
              <a:t>   </a:t>
            </a:r>
            <a:r>
              <a:rPr sz="2000" dirty="0">
                <a:solidFill>
                  <a:schemeClr val="tx1"/>
                </a:solidFill>
                <a:sym typeface="+mn-ea"/>
              </a:rPr>
              <a:t> 运行结果如下图13-9所示：</a:t>
            </a:r>
            <a:endParaRPr sz="2000" dirty="0">
              <a:solidFill>
                <a:schemeClr val="tx1"/>
              </a:solidFill>
              <a:sym typeface="+mn-ea"/>
            </a:endParaRPr>
          </a:p>
        </p:txBody>
      </p:sp>
      <p:pic>
        <p:nvPicPr>
          <p:cNvPr id="2" name="图片 -2147482561" descr="1598942777(1)"/>
          <p:cNvPicPr>
            <a:picLocks noChangeAspect="1"/>
          </p:cNvPicPr>
          <p:nvPr/>
        </p:nvPicPr>
        <p:blipFill>
          <a:blip r:embed="rId2"/>
          <a:stretch>
            <a:fillRect/>
          </a:stretch>
        </p:blipFill>
        <p:spPr>
          <a:xfrm>
            <a:off x="4765040" y="2910840"/>
            <a:ext cx="5672455" cy="3781425"/>
          </a:xfrm>
          <a:prstGeom prst="rect">
            <a:avLst/>
          </a:prstGeom>
          <a:noFill/>
          <a:ln w="9525">
            <a:noFill/>
          </a:ln>
        </p:spPr>
      </p:pic>
    </p:spTree>
  </p:cSld>
  <p:clrMapOvr>
    <a:masterClrMapping/>
  </p:clrMapOvr>
  <p:transition spd="slow" advClick="0" advTm="5000">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
        <p:nvSpPr>
          <p:cNvPr id="8" name="Rectangle 1"/>
          <p:cNvSpPr>
            <a:spLocks noChangeArrowheads="1"/>
          </p:cNvSpPr>
          <p:nvPr/>
        </p:nvSpPr>
        <p:spPr bwMode="auto">
          <a:xfrm>
            <a:off x="229235" y="224790"/>
            <a:ext cx="5643245"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228600" algn="ctr" defTabSz="914400" rtl="0" eaLnBrk="1" fontAlgn="base" latinLnBrk="0" hangingPunct="1">
              <a:lnSpc>
                <a:spcPct val="100000"/>
              </a:lnSpc>
              <a:spcBef>
                <a:spcPct val="0"/>
              </a:spcBef>
              <a:spcAft>
                <a:spcPct val="0"/>
              </a:spcAft>
              <a:buClrTx/>
              <a:buSzTx/>
              <a:buFontTx/>
              <a:buNone/>
            </a:pPr>
            <a:r>
              <a:rPr sz="2800" b="1" dirty="0" smtClean="0">
                <a:ln>
                  <a:noFill/>
                </a:ln>
                <a:effectLst/>
                <a:latin typeface="Calibri" panose="020F0502020204030204" pitchFamily="34" charset="0"/>
                <a:ea typeface="宋体" panose="02010600030101010101" pitchFamily="2" charset="-122"/>
                <a:cs typeface="Calibri" panose="020F0502020204030204" pitchFamily="34" charset="0"/>
                <a:sym typeface="+mn-ea"/>
              </a:rPr>
              <a:t>13.2.3  Density Charts（密度图）</a:t>
            </a:r>
            <a:endPar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0" name="圆角矩形 9"/>
          <p:cNvSpPr/>
          <p:nvPr/>
        </p:nvSpPr>
        <p:spPr>
          <a:xfrm>
            <a:off x="1348740" y="920750"/>
            <a:ext cx="9494520" cy="4795520"/>
          </a:xfrm>
          <a:prstGeom prst="roundRect">
            <a:avLst/>
          </a:prstGeom>
          <a:solidFill>
            <a:schemeClr val="accent3">
              <a:lumMod val="20000"/>
              <a:lumOff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rmAutofit lnSpcReduction="20000"/>
          </a:bodyPr>
          <a:p>
            <a:pPr algn="l" fontAlgn="auto">
              <a:lnSpc>
                <a:spcPct val="150000"/>
              </a:lnSpc>
              <a:buClrTx/>
              <a:buSzTx/>
              <a:buNone/>
            </a:pPr>
            <a:r>
              <a:rPr lang="en-US" altLang="zh-CN" sz="2000" dirty="0">
                <a:solidFill>
                  <a:schemeClr val="tx1"/>
                </a:solidFill>
                <a:sym typeface="+mn-ea"/>
              </a:rPr>
              <a:t>1. </a:t>
            </a:r>
            <a:r>
              <a:rPr lang="zh-CN" altLang="en-US" sz="2000" dirty="0">
                <a:solidFill>
                  <a:schemeClr val="tx1"/>
                </a:solidFill>
                <a:sym typeface="+mn-ea"/>
              </a:rPr>
              <a:t>在此基础上可以</a:t>
            </a:r>
            <a:r>
              <a:rPr lang="zh-CN" altLang="en-US" sz="2000" dirty="0">
                <a:solidFill>
                  <a:schemeClr val="tx1"/>
                </a:solidFill>
                <a:sym typeface="+mn-ea"/>
              </a:rPr>
              <a:t>增加部分映射，代码如下：</a:t>
            </a:r>
            <a:endParaRPr lang="zh-CN" altLang="en-US" sz="2000" dirty="0">
              <a:solidFill>
                <a:schemeClr val="tx1"/>
              </a:solidFill>
              <a:sym typeface="+mn-ea"/>
            </a:endParaRPr>
          </a:p>
          <a:p>
            <a:pPr algn="l" fontAlgn="auto">
              <a:lnSpc>
                <a:spcPct val="150000"/>
              </a:lnSpc>
              <a:buClrTx/>
              <a:buSzTx/>
              <a:buNone/>
            </a:pPr>
            <a:r>
              <a:rPr lang="zh-CN" altLang="en-US" sz="2000" b="1" dirty="0">
                <a:solidFill>
                  <a:schemeClr val="tx1"/>
                </a:solidFill>
                <a:sym typeface="+mn-ea"/>
              </a:rPr>
              <a:t>ggplot(movies, aes(x=Budget))+ geom_density(aes(fill=Genre))</a:t>
            </a:r>
            <a:endParaRPr lang="zh-CN" altLang="en-US" sz="2000" b="1" dirty="0">
              <a:solidFill>
                <a:schemeClr val="tx1"/>
              </a:solidFill>
              <a:sym typeface="+mn-ea"/>
            </a:endParaRPr>
          </a:p>
          <a:p>
            <a:pPr algn="l" fontAlgn="auto">
              <a:lnSpc>
                <a:spcPct val="150000"/>
              </a:lnSpc>
              <a:buClrTx/>
              <a:buSzTx/>
              <a:buNone/>
            </a:pPr>
            <a:r>
              <a:rPr lang="zh-CN" altLang="en-US" sz="2000" dirty="0">
                <a:solidFill>
                  <a:schemeClr val="tx1"/>
                </a:solidFill>
                <a:sym typeface="+mn-ea"/>
              </a:rPr>
              <a:t>       </a:t>
            </a:r>
            <a:endParaRPr lang="zh-CN" altLang="en-US" sz="2000" dirty="0">
              <a:solidFill>
                <a:schemeClr val="tx1"/>
              </a:solidFill>
              <a:sym typeface="+mn-ea"/>
            </a:endParaRPr>
          </a:p>
          <a:p>
            <a:pPr algn="l" fontAlgn="auto">
              <a:lnSpc>
                <a:spcPct val="150000"/>
              </a:lnSpc>
              <a:buClrTx/>
              <a:buSzTx/>
              <a:buNone/>
            </a:pPr>
            <a:r>
              <a:rPr lang="en-US" altLang="zh-CN" sz="2000" dirty="0">
                <a:solidFill>
                  <a:schemeClr val="tx1"/>
                </a:solidFill>
                <a:sym typeface="+mn-ea"/>
              </a:rPr>
              <a:t>2. </a:t>
            </a:r>
            <a:r>
              <a:rPr lang="zh-CN" altLang="en-US" sz="2000" dirty="0">
                <a:solidFill>
                  <a:schemeClr val="tx1"/>
                </a:solidFill>
                <a:sym typeface="+mn-ea"/>
              </a:rPr>
              <a:t>为了使图像数据看起来更加的直观，我们可对图像中元素的位置进行微调。添加位置代码如下：</a:t>
            </a:r>
            <a:endParaRPr lang="zh-CN" altLang="en-US" sz="2000" dirty="0">
              <a:solidFill>
                <a:schemeClr val="tx1"/>
              </a:solidFill>
              <a:sym typeface="+mn-ea"/>
            </a:endParaRPr>
          </a:p>
          <a:p>
            <a:pPr algn="l" fontAlgn="auto">
              <a:lnSpc>
                <a:spcPct val="150000"/>
              </a:lnSpc>
              <a:buClrTx/>
              <a:buSzTx/>
              <a:buNone/>
            </a:pPr>
            <a:r>
              <a:rPr lang="zh-CN" altLang="en-US" sz="2000" b="1" dirty="0">
                <a:solidFill>
                  <a:schemeClr val="tx1"/>
                </a:solidFill>
                <a:sym typeface="+mn-ea"/>
              </a:rPr>
              <a:t>ggplot(movies, aes(x=Budget))+ geom_density(aes(fill=Genre),position="stack") </a:t>
            </a:r>
            <a:r>
              <a:rPr lang="zh-CN" altLang="en-US" sz="2000" dirty="0">
                <a:solidFill>
                  <a:schemeClr val="tx1"/>
                </a:solidFill>
                <a:sym typeface="+mn-ea"/>
              </a:rPr>
              <a:t> #position="stack"表示在元素彼此的顶部堆叠重叠的条形图。</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（案例效果详见教材</a:t>
            </a:r>
            <a:r>
              <a:rPr lang="zh-CN" altLang="en-US" sz="2000" dirty="0">
                <a:solidFill>
                  <a:schemeClr val="tx1"/>
                </a:solidFill>
                <a:sym typeface="+mn-ea"/>
              </a:rPr>
              <a:t>）</a:t>
            </a:r>
            <a:endParaRPr lang="zh-CN" altLang="en-US" sz="2000" dirty="0">
              <a:solidFill>
                <a:schemeClr val="tx1"/>
              </a:solidFill>
              <a:sym typeface="+mn-ea"/>
            </a:endParaRPr>
          </a:p>
        </p:txBody>
      </p:sp>
    </p:spTree>
  </p:cSld>
  <p:clrMapOvr>
    <a:masterClrMapping/>
  </p:clrMapOvr>
  <p:transition spd="slow" advClick="0" advTm="5000">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
        <p:nvSpPr>
          <p:cNvPr id="8" name="Rectangle 1"/>
          <p:cNvSpPr>
            <a:spLocks noChangeArrowheads="1"/>
          </p:cNvSpPr>
          <p:nvPr/>
        </p:nvSpPr>
        <p:spPr bwMode="auto">
          <a:xfrm>
            <a:off x="520700" y="225108"/>
            <a:ext cx="621030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228600" algn="ctr" defTabSz="914400" rtl="0" eaLnBrk="1" fontAlgn="base" latinLnBrk="0" hangingPunct="1">
              <a:lnSpc>
                <a:spcPct val="100000"/>
              </a:lnSpc>
              <a:spcBef>
                <a:spcPct val="0"/>
              </a:spcBef>
              <a:spcAft>
                <a:spcPct val="0"/>
              </a:spcAft>
              <a:buClrTx/>
              <a:buSzTx/>
              <a:buFontTx/>
              <a:buNone/>
            </a:pPr>
            <a:r>
              <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13.2.4 Smooth Line（曲线拟合图）</a:t>
            </a:r>
            <a:endPar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0" name="圆角矩形 9"/>
          <p:cNvSpPr/>
          <p:nvPr/>
        </p:nvSpPr>
        <p:spPr>
          <a:xfrm>
            <a:off x="1348740" y="937260"/>
            <a:ext cx="9494520" cy="3743325"/>
          </a:xfrm>
          <a:prstGeom prst="roundRect">
            <a:avLst/>
          </a:prstGeom>
          <a:solidFill>
            <a:schemeClr val="accent3">
              <a:lumMod val="20000"/>
              <a:lumOff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rmAutofit lnSpcReduction="20000"/>
          </a:bodyPr>
          <a:p>
            <a:pPr algn="l" fontAlgn="auto">
              <a:lnSpc>
                <a:spcPct val="150000"/>
              </a:lnSpc>
              <a:buClrTx/>
              <a:buSzTx/>
              <a:buNone/>
            </a:pPr>
            <a:r>
              <a:rPr lang="en-US" altLang="zh-CN" sz="2000" dirty="0">
                <a:solidFill>
                  <a:schemeClr val="tx1"/>
                </a:solidFill>
                <a:sym typeface="+mn-ea"/>
              </a:rPr>
              <a:t>     </a:t>
            </a:r>
            <a:r>
              <a:rPr sz="2000" dirty="0">
                <a:solidFill>
                  <a:schemeClr val="tx1"/>
                </a:solidFill>
                <a:sym typeface="+mn-ea"/>
              </a:rPr>
              <a:t>如果样本都是离散的，为了直观看到其趋势的变化，我们往往会使用geom_smooth()函数来进行曲线的拟合，达到相关的效果。</a:t>
            </a:r>
            <a:endParaRPr sz="2000" dirty="0">
              <a:solidFill>
                <a:schemeClr val="tx1"/>
              </a:solidFill>
              <a:sym typeface="+mn-ea"/>
            </a:endParaRPr>
          </a:p>
          <a:p>
            <a:pPr algn="l" fontAlgn="auto">
              <a:lnSpc>
                <a:spcPct val="150000"/>
              </a:lnSpc>
              <a:buClrTx/>
              <a:buSzTx/>
              <a:buNone/>
            </a:pPr>
            <a:r>
              <a:rPr sz="2000" dirty="0">
                <a:solidFill>
                  <a:schemeClr val="tx1"/>
                </a:solidFill>
                <a:sym typeface="+mn-ea"/>
              </a:rPr>
              <a:t>输入代码如下：</a:t>
            </a:r>
            <a:endParaRPr sz="2000" dirty="0">
              <a:solidFill>
                <a:schemeClr val="tx1"/>
              </a:solidFill>
              <a:sym typeface="+mn-ea"/>
            </a:endParaRPr>
          </a:p>
          <a:p>
            <a:pPr algn="l" fontAlgn="auto">
              <a:lnSpc>
                <a:spcPct val="150000"/>
              </a:lnSpc>
              <a:buClrTx/>
              <a:buSzTx/>
              <a:buNone/>
            </a:pPr>
            <a:r>
              <a:rPr sz="2000" b="1" dirty="0">
                <a:solidFill>
                  <a:schemeClr val="tx1"/>
                </a:solidFill>
                <a:sym typeface="+mn-ea"/>
              </a:rPr>
              <a:t>ggplot(movies, aes(x=CriticRating, y=AudienceRating, colour=Genre))+ geom_point() + geom_smooth()</a:t>
            </a:r>
            <a:endParaRPr sz="2000" b="1" dirty="0">
              <a:solidFill>
                <a:schemeClr val="tx1"/>
              </a:solidFill>
              <a:sym typeface="+mn-ea"/>
            </a:endParaRPr>
          </a:p>
        </p:txBody>
      </p:sp>
    </p:spTree>
  </p:cSld>
  <p:clrMapOvr>
    <a:masterClrMapping/>
  </p:clrMapOvr>
  <p:transition spd="slow" advClick="0" advTm="5000">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TextBox 5"/>
          <p:cNvSpPr txBox="1"/>
          <p:nvPr/>
        </p:nvSpPr>
        <p:spPr>
          <a:xfrm>
            <a:off x="1968189" y="2921685"/>
            <a:ext cx="2769235" cy="46037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28764" y="2765282"/>
            <a:ext cx="3648075" cy="229870"/>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565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9" name="TextBox 8"/>
          <p:cNvSpPr txBox="1"/>
          <p:nvPr/>
        </p:nvSpPr>
        <p:spPr>
          <a:xfrm>
            <a:off x="1730107" y="1680384"/>
            <a:ext cx="9023685" cy="2399665"/>
          </a:xfrm>
          <a:prstGeom prst="rect">
            <a:avLst/>
          </a:prstGeom>
          <a:noFill/>
        </p:spPr>
        <p:txBody>
          <a:bodyPr wrap="square" rtlCol="0" anchor="ctr" anchorCtr="0">
            <a:spAutoFit/>
          </a:bodyPr>
          <a:lstStyle/>
          <a:p>
            <a:pPr indent="0">
              <a:lnSpc>
                <a:spcPct val="150000"/>
              </a:lnSpc>
              <a:buNone/>
            </a:pPr>
            <a:r>
              <a:rPr lang="en-US" sz="2000" dirty="0"/>
              <a:t>        </a:t>
            </a:r>
            <a:r>
              <a:rPr sz="2000" dirty="0"/>
              <a:t>R语言中除了其系统自有的基础图形系统（graphics包）和网格图形系统（grid包）等，ggplot2软件包是非常重要的一个图形数据包，其与其他图形软件包不同的地方是其背后由一套图形语法所支持的。ggplot2在绘制图形时，图形的每个部分可以依次进行构建，也可在之后进行编辑。因此相比于传统构建方法来说，其更加的简洁，更容易被掌握。</a:t>
            </a:r>
            <a:endParaRPr sz="2000"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2" cstate="screen"/>
          <a:stretch>
            <a:fillRect/>
          </a:stretch>
        </p:blipFill>
        <p:spPr>
          <a:xfrm rot="10800000">
            <a:off x="7441673" y="2"/>
            <a:ext cx="4760987" cy="2590805"/>
          </a:xfrm>
          <a:prstGeom prst="rect">
            <a:avLst/>
          </a:prstGeom>
        </p:spPr>
      </p:pic>
      <p:pic>
        <p:nvPicPr>
          <p:cNvPr id="7" name="图片 6"/>
          <p:cNvPicPr>
            <a:picLocks noChangeAspect="1"/>
          </p:cNvPicPr>
          <p:nvPr>
            <p:custDataLst>
              <p:tags r:id="rId3"/>
            </p:custDataLst>
          </p:nvPr>
        </p:nvPicPr>
        <p:blipFill>
          <a:blip r:embed="rId2" cstate="screen"/>
          <a:stretch>
            <a:fillRect/>
          </a:stretch>
        </p:blipFill>
        <p:spPr>
          <a:xfrm>
            <a:off x="3841" y="4307697"/>
            <a:ext cx="4760987" cy="2590805"/>
          </a:xfrm>
          <a:prstGeom prst="rect">
            <a:avLst/>
          </a:prstGeom>
        </p:spPr>
      </p:pic>
      <p:sp>
        <p:nvSpPr>
          <p:cNvPr id="5" name="文本框 4"/>
          <p:cNvSpPr txBox="1"/>
          <p:nvPr/>
        </p:nvSpPr>
        <p:spPr>
          <a:xfrm>
            <a:off x="363220" y="232410"/>
            <a:ext cx="4401820" cy="398780"/>
          </a:xfrm>
          <a:prstGeom prst="rect">
            <a:avLst/>
          </a:prstGeom>
          <a:noFill/>
          <a:ln w="9525">
            <a:noFill/>
          </a:ln>
        </p:spPr>
        <p:txBody>
          <a:bodyPr wrap="square">
            <a:spAutoFit/>
          </a:bodyPr>
          <a:p>
            <a:pPr indent="228600" algn="ctr"/>
            <a:r>
              <a:rPr sz="2000" b="0">
                <a:latin typeface="Calibri" panose="020F0502020204030204" pitchFamily="34" charset="0"/>
                <a:ea typeface="宋体" panose="02010600030101010101" pitchFamily="2" charset="-122"/>
              </a:rPr>
              <a:t> 运行结果如下图13-12所示：</a:t>
            </a:r>
            <a:endParaRPr sz="2000" b="0">
              <a:latin typeface="Calibri" panose="020F0502020204030204" pitchFamily="34" charset="0"/>
              <a:ea typeface="宋体" panose="02010600030101010101" pitchFamily="2" charset="-122"/>
            </a:endParaRPr>
          </a:p>
        </p:txBody>
      </p:sp>
      <p:pic>
        <p:nvPicPr>
          <p:cNvPr id="2" name="图片 -2147482557" descr="1598945281(1)"/>
          <p:cNvPicPr>
            <a:picLocks noChangeAspect="1"/>
          </p:cNvPicPr>
          <p:nvPr/>
        </p:nvPicPr>
        <p:blipFill>
          <a:blip r:embed="rId4"/>
          <a:stretch>
            <a:fillRect/>
          </a:stretch>
        </p:blipFill>
        <p:spPr>
          <a:xfrm>
            <a:off x="1449705" y="897890"/>
            <a:ext cx="7599680" cy="4930140"/>
          </a:xfrm>
          <a:prstGeom prst="rect">
            <a:avLst/>
          </a:prstGeom>
          <a:noFill/>
          <a:ln w="9525">
            <a:noFill/>
          </a:ln>
        </p:spPr>
      </p:pic>
    </p:spTree>
  </p:cSld>
  <p:clrMapOvr>
    <a:masterClrMapping/>
  </p:clrMapOvr>
  <p:transition spd="slow" advClick="0" advTm="5000">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2" cstate="screen"/>
          <a:stretch>
            <a:fillRect/>
          </a:stretch>
        </p:blipFill>
        <p:spPr>
          <a:xfrm rot="10800000">
            <a:off x="7441673" y="2"/>
            <a:ext cx="4760987" cy="2590805"/>
          </a:xfrm>
          <a:prstGeom prst="rect">
            <a:avLst/>
          </a:prstGeom>
        </p:spPr>
      </p:pic>
      <p:pic>
        <p:nvPicPr>
          <p:cNvPr id="7" name="图片 6"/>
          <p:cNvPicPr>
            <a:picLocks noChangeAspect="1"/>
          </p:cNvPicPr>
          <p:nvPr>
            <p:custDataLst>
              <p:tags r:id="rId3"/>
            </p:custDataLst>
          </p:nvPr>
        </p:nvPicPr>
        <p:blipFill>
          <a:blip r:embed="rId2" cstate="screen"/>
          <a:stretch>
            <a:fillRect/>
          </a:stretch>
        </p:blipFill>
        <p:spPr>
          <a:xfrm>
            <a:off x="3841" y="4307697"/>
            <a:ext cx="4760987" cy="2590805"/>
          </a:xfrm>
          <a:prstGeom prst="rect">
            <a:avLst/>
          </a:prstGeom>
        </p:spPr>
      </p:pic>
      <p:sp>
        <p:nvSpPr>
          <p:cNvPr id="5" name="文本框 4"/>
          <p:cNvSpPr txBox="1"/>
          <p:nvPr/>
        </p:nvSpPr>
        <p:spPr>
          <a:xfrm>
            <a:off x="363220" y="232410"/>
            <a:ext cx="6602730" cy="1014730"/>
          </a:xfrm>
          <a:prstGeom prst="rect">
            <a:avLst/>
          </a:prstGeom>
          <a:noFill/>
          <a:ln w="9525">
            <a:noFill/>
          </a:ln>
        </p:spPr>
        <p:txBody>
          <a:bodyPr wrap="square">
            <a:spAutoFit/>
          </a:bodyPr>
          <a:p>
            <a:pPr indent="228600"/>
            <a:r>
              <a:rPr sz="2000">
                <a:latin typeface="Calibri" panose="020F0502020204030204" pitchFamily="34" charset="0"/>
                <a:ea typeface="宋体" panose="02010600030101010101" pitchFamily="2" charset="-122"/>
              </a:rPr>
              <a:t> 通过进行参数的更改使图像更加直观，添加代码如下：</a:t>
            </a:r>
            <a:endParaRPr sz="2000">
              <a:latin typeface="Calibri" panose="020F0502020204030204" pitchFamily="34" charset="0"/>
              <a:ea typeface="宋体" panose="02010600030101010101" pitchFamily="2" charset="-122"/>
            </a:endParaRPr>
          </a:p>
          <a:p>
            <a:pPr indent="228600"/>
            <a:r>
              <a:rPr sz="2000" b="1">
                <a:latin typeface="Calibri" panose="020F0502020204030204" pitchFamily="34" charset="0"/>
                <a:ea typeface="宋体" panose="02010600030101010101" pitchFamily="2" charset="-122"/>
              </a:rPr>
              <a:t>ggplot(movies, aes(x=CriticRating, y=AudienceRating, colour=Genre))+ geom_point() + geom_smooth(fill=NA)</a:t>
            </a:r>
            <a:endParaRPr sz="2000" b="1">
              <a:latin typeface="Calibri" panose="020F0502020204030204" pitchFamily="34" charset="0"/>
              <a:ea typeface="宋体" panose="02010600030101010101" pitchFamily="2" charset="-122"/>
            </a:endParaRPr>
          </a:p>
        </p:txBody>
      </p:sp>
      <p:pic>
        <p:nvPicPr>
          <p:cNvPr id="2" name="图片 -2147482556" descr="1598945787(1)"/>
          <p:cNvPicPr>
            <a:picLocks noChangeAspect="1"/>
          </p:cNvPicPr>
          <p:nvPr/>
        </p:nvPicPr>
        <p:blipFill>
          <a:blip r:embed="rId4"/>
          <a:stretch>
            <a:fillRect/>
          </a:stretch>
        </p:blipFill>
        <p:spPr>
          <a:xfrm>
            <a:off x="2592070" y="1590040"/>
            <a:ext cx="7879080" cy="4582795"/>
          </a:xfrm>
          <a:prstGeom prst="rect">
            <a:avLst/>
          </a:prstGeom>
          <a:noFill/>
          <a:ln w="9525">
            <a:noFill/>
          </a:ln>
        </p:spPr>
      </p:pic>
    </p:spTree>
  </p:cSld>
  <p:clrMapOvr>
    <a:masterClrMapping/>
  </p:clrMapOvr>
  <p:transition spd="slow" advClick="0" advTm="5000">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
        <p:nvSpPr>
          <p:cNvPr id="8" name="Rectangle 1"/>
          <p:cNvSpPr>
            <a:spLocks noChangeArrowheads="1"/>
          </p:cNvSpPr>
          <p:nvPr/>
        </p:nvSpPr>
        <p:spPr bwMode="auto">
          <a:xfrm>
            <a:off x="354330" y="224790"/>
            <a:ext cx="593598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228600" algn="ctr" defTabSz="914400" rtl="0" eaLnBrk="1" fontAlgn="base" latinLnBrk="0" hangingPunct="1">
              <a:lnSpc>
                <a:spcPct val="100000"/>
              </a:lnSpc>
              <a:spcBef>
                <a:spcPct val="0"/>
              </a:spcBef>
              <a:spcAft>
                <a:spcPct val="0"/>
              </a:spcAft>
              <a:buClrTx/>
              <a:buSzTx/>
              <a:buFontTx/>
              <a:buNone/>
            </a:pPr>
            <a:r>
              <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13.2.5 Adding themes（主题）</a:t>
            </a:r>
            <a:endPar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0" name="圆角矩形 9"/>
          <p:cNvSpPr/>
          <p:nvPr/>
        </p:nvSpPr>
        <p:spPr>
          <a:xfrm>
            <a:off x="1447165" y="970280"/>
            <a:ext cx="9494520" cy="4580890"/>
          </a:xfrm>
          <a:prstGeom prst="roundRect">
            <a:avLst/>
          </a:prstGeom>
          <a:solidFill>
            <a:schemeClr val="accent3">
              <a:lumMod val="20000"/>
              <a:lumOff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rmAutofit lnSpcReduction="20000"/>
          </a:bodyPr>
          <a:p>
            <a:pPr algn="l" fontAlgn="auto">
              <a:lnSpc>
                <a:spcPct val="150000"/>
              </a:lnSpc>
              <a:buClrTx/>
              <a:buSzTx/>
              <a:buNone/>
            </a:pPr>
            <a:r>
              <a:rPr lang="en-US" altLang="zh-CN" sz="2000" dirty="0">
                <a:solidFill>
                  <a:schemeClr val="tx1"/>
                </a:solidFill>
                <a:sym typeface="+mn-ea"/>
              </a:rPr>
              <a:t>    </a:t>
            </a:r>
            <a:r>
              <a:rPr sz="2000" dirty="0">
                <a:solidFill>
                  <a:schemeClr val="tx1"/>
                </a:solidFill>
                <a:sym typeface="+mn-ea"/>
              </a:rPr>
              <a:t>1. 改变坐标轴相关标签格式。输入代码如下：</a:t>
            </a:r>
            <a:endParaRPr sz="2000" dirty="0">
              <a:solidFill>
                <a:schemeClr val="tx1"/>
              </a:solidFill>
              <a:sym typeface="+mn-ea"/>
            </a:endParaRPr>
          </a:p>
          <a:p>
            <a:pPr algn="l" fontAlgn="auto">
              <a:lnSpc>
                <a:spcPct val="150000"/>
              </a:lnSpc>
              <a:buClrTx/>
              <a:buSzTx/>
              <a:buNone/>
            </a:pPr>
            <a:r>
              <a:rPr sz="2000" b="1" dirty="0">
                <a:solidFill>
                  <a:schemeClr val="tx1"/>
                </a:solidFill>
                <a:sym typeface="+mn-ea"/>
              </a:rPr>
              <a:t>h = ggplot(movies, aes(x=Budget)) + geom_histogram(aes(fill=Genre), binwidth=10, colour="grey")</a:t>
            </a:r>
            <a:endParaRPr sz="2000" b="1" dirty="0">
              <a:solidFill>
                <a:schemeClr val="tx1"/>
              </a:solidFill>
              <a:sym typeface="+mn-ea"/>
            </a:endParaRPr>
          </a:p>
          <a:p>
            <a:pPr algn="l" fontAlgn="auto">
              <a:lnSpc>
                <a:spcPct val="150000"/>
              </a:lnSpc>
              <a:buClrTx/>
              <a:buSzTx/>
              <a:buNone/>
            </a:pPr>
            <a:r>
              <a:rPr sz="2000" b="1" dirty="0">
                <a:solidFill>
                  <a:schemeClr val="tx1"/>
                </a:solidFill>
                <a:sym typeface="+mn-ea"/>
              </a:rPr>
              <a:t>h + xlab("Budget Millions") +</a:t>
            </a:r>
            <a:endParaRPr sz="2000" b="1" dirty="0">
              <a:solidFill>
                <a:schemeClr val="tx1"/>
              </a:solidFill>
              <a:sym typeface="+mn-ea"/>
            </a:endParaRPr>
          </a:p>
          <a:p>
            <a:pPr algn="l" fontAlgn="auto">
              <a:lnSpc>
                <a:spcPct val="150000"/>
              </a:lnSpc>
              <a:buClrTx/>
              <a:buSzTx/>
              <a:buNone/>
            </a:pPr>
            <a:r>
              <a:rPr sz="2000" b="1" dirty="0">
                <a:solidFill>
                  <a:schemeClr val="tx1"/>
                </a:solidFill>
                <a:sym typeface="+mn-ea"/>
              </a:rPr>
              <a:t>  ylab("Number of Movies") +</a:t>
            </a:r>
            <a:endParaRPr sz="2000" b="1" dirty="0">
              <a:solidFill>
                <a:schemeClr val="tx1"/>
              </a:solidFill>
              <a:sym typeface="+mn-ea"/>
            </a:endParaRPr>
          </a:p>
          <a:p>
            <a:pPr algn="l" fontAlgn="auto">
              <a:lnSpc>
                <a:spcPct val="150000"/>
              </a:lnSpc>
              <a:buClrTx/>
              <a:buSzTx/>
              <a:buNone/>
            </a:pPr>
            <a:r>
              <a:rPr sz="2000" b="1" dirty="0">
                <a:solidFill>
                  <a:schemeClr val="tx1"/>
                </a:solidFill>
                <a:sym typeface="+mn-ea"/>
              </a:rPr>
              <a:t>  theme(axis.title.x = element_text(size=15, colour="blue"),</a:t>
            </a:r>
            <a:endParaRPr sz="2000" b="1" dirty="0">
              <a:solidFill>
                <a:schemeClr val="tx1"/>
              </a:solidFill>
              <a:sym typeface="+mn-ea"/>
            </a:endParaRPr>
          </a:p>
          <a:p>
            <a:pPr algn="l" fontAlgn="auto">
              <a:lnSpc>
                <a:spcPct val="150000"/>
              </a:lnSpc>
              <a:buClrTx/>
              <a:buSzTx/>
              <a:buNone/>
            </a:pPr>
            <a:r>
              <a:rPr sz="2000" b="1" dirty="0">
                <a:solidFill>
                  <a:schemeClr val="tx1"/>
                </a:solidFill>
                <a:sym typeface="+mn-ea"/>
              </a:rPr>
              <a:t>        axis.title.y = element_text(size=20, colour="red"))</a:t>
            </a:r>
            <a:endParaRPr sz="2000" b="1" dirty="0">
              <a:solidFill>
                <a:schemeClr val="tx1"/>
              </a:solidFill>
              <a:sym typeface="+mn-ea"/>
            </a:endParaRPr>
          </a:p>
          <a:p>
            <a:pPr algn="l" fontAlgn="auto">
              <a:lnSpc>
                <a:spcPct val="150000"/>
              </a:lnSpc>
              <a:buClrTx/>
              <a:buSzTx/>
              <a:buNone/>
            </a:pPr>
            <a:r>
              <a:rPr sz="2000" dirty="0">
                <a:solidFill>
                  <a:schemeClr val="tx1"/>
                </a:solidFill>
                <a:sym typeface="+mn-ea"/>
              </a:rPr>
              <a:t>#axis.title.x与axis.title.y来更改x轴和y轴的标题的大小与颜色。</a:t>
            </a:r>
            <a:endParaRPr sz="2000" dirty="0">
              <a:solidFill>
                <a:schemeClr val="tx1"/>
              </a:solidFill>
              <a:sym typeface="+mn-ea"/>
            </a:endParaRPr>
          </a:p>
        </p:txBody>
      </p:sp>
    </p:spTree>
  </p:cSld>
  <p:clrMapOvr>
    <a:masterClrMapping/>
  </p:clrMapOvr>
  <p:transition spd="slow" advClick="0" advTm="5000">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2" cstate="screen"/>
          <a:stretch>
            <a:fillRect/>
          </a:stretch>
        </p:blipFill>
        <p:spPr>
          <a:xfrm rot="10800000">
            <a:off x="7441673" y="2"/>
            <a:ext cx="4760987" cy="2590805"/>
          </a:xfrm>
          <a:prstGeom prst="rect">
            <a:avLst/>
          </a:prstGeom>
        </p:spPr>
      </p:pic>
      <p:pic>
        <p:nvPicPr>
          <p:cNvPr id="7" name="图片 6"/>
          <p:cNvPicPr>
            <a:picLocks noChangeAspect="1"/>
          </p:cNvPicPr>
          <p:nvPr>
            <p:custDataLst>
              <p:tags r:id="rId3"/>
            </p:custDataLst>
          </p:nvPr>
        </p:nvPicPr>
        <p:blipFill>
          <a:blip r:embed="rId2" cstate="screen"/>
          <a:stretch>
            <a:fillRect/>
          </a:stretch>
        </p:blipFill>
        <p:spPr>
          <a:xfrm>
            <a:off x="3841" y="4307697"/>
            <a:ext cx="4760987" cy="2590805"/>
          </a:xfrm>
          <a:prstGeom prst="rect">
            <a:avLst/>
          </a:prstGeom>
        </p:spPr>
      </p:pic>
      <p:sp>
        <p:nvSpPr>
          <p:cNvPr id="5" name="文本框 4"/>
          <p:cNvSpPr txBox="1"/>
          <p:nvPr/>
        </p:nvSpPr>
        <p:spPr>
          <a:xfrm>
            <a:off x="363220" y="232410"/>
            <a:ext cx="6602730" cy="398780"/>
          </a:xfrm>
          <a:prstGeom prst="rect">
            <a:avLst/>
          </a:prstGeom>
          <a:noFill/>
          <a:ln w="9525">
            <a:noFill/>
          </a:ln>
        </p:spPr>
        <p:txBody>
          <a:bodyPr wrap="square">
            <a:spAutoFit/>
          </a:bodyPr>
          <a:p>
            <a:pPr indent="228600"/>
            <a:r>
              <a:rPr sz="2000">
                <a:latin typeface="Calibri" panose="020F0502020204030204" pitchFamily="34" charset="0"/>
                <a:ea typeface="宋体" panose="02010600030101010101" pitchFamily="2" charset="-122"/>
              </a:rPr>
              <a:t>运行结果如下图13-14所示：</a:t>
            </a:r>
            <a:endParaRPr sz="2000">
              <a:latin typeface="Calibri" panose="020F0502020204030204" pitchFamily="34" charset="0"/>
              <a:ea typeface="宋体" panose="02010600030101010101" pitchFamily="2" charset="-122"/>
            </a:endParaRPr>
          </a:p>
        </p:txBody>
      </p:sp>
      <p:pic>
        <p:nvPicPr>
          <p:cNvPr id="2" name="图片 -2147482554" descr="1598947375(1)"/>
          <p:cNvPicPr>
            <a:picLocks noChangeAspect="1"/>
          </p:cNvPicPr>
          <p:nvPr/>
        </p:nvPicPr>
        <p:blipFill>
          <a:blip r:embed="rId4"/>
          <a:stretch>
            <a:fillRect/>
          </a:stretch>
        </p:blipFill>
        <p:spPr>
          <a:xfrm>
            <a:off x="1193800" y="956945"/>
            <a:ext cx="8407400" cy="4961255"/>
          </a:xfrm>
          <a:prstGeom prst="rect">
            <a:avLst/>
          </a:prstGeom>
          <a:noFill/>
          <a:ln w="9525">
            <a:noFill/>
          </a:ln>
        </p:spPr>
      </p:pic>
    </p:spTree>
  </p:cSld>
  <p:clrMapOvr>
    <a:masterClrMapping/>
  </p:clrMapOvr>
  <p:transition spd="slow" advClick="0" advTm="5000">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2" cstate="screen"/>
          <a:stretch>
            <a:fillRect/>
          </a:stretch>
        </p:blipFill>
        <p:spPr>
          <a:xfrm rot="10800000">
            <a:off x="7441673" y="2"/>
            <a:ext cx="4760987" cy="2590805"/>
          </a:xfrm>
          <a:prstGeom prst="rect">
            <a:avLst/>
          </a:prstGeom>
        </p:spPr>
      </p:pic>
      <p:pic>
        <p:nvPicPr>
          <p:cNvPr id="7" name="图片 6"/>
          <p:cNvPicPr>
            <a:picLocks noChangeAspect="1"/>
          </p:cNvPicPr>
          <p:nvPr>
            <p:custDataLst>
              <p:tags r:id="rId3"/>
            </p:custDataLst>
          </p:nvPr>
        </p:nvPicPr>
        <p:blipFill>
          <a:blip r:embed="rId2" cstate="screen"/>
          <a:stretch>
            <a:fillRect/>
          </a:stretch>
        </p:blipFill>
        <p:spPr>
          <a:xfrm>
            <a:off x="3841" y="4307697"/>
            <a:ext cx="4760987" cy="2590805"/>
          </a:xfrm>
          <a:prstGeom prst="rect">
            <a:avLst/>
          </a:prstGeom>
        </p:spPr>
      </p:pic>
      <p:sp>
        <p:nvSpPr>
          <p:cNvPr id="5" name="文本框 4"/>
          <p:cNvSpPr txBox="1"/>
          <p:nvPr/>
        </p:nvSpPr>
        <p:spPr>
          <a:xfrm>
            <a:off x="1250950" y="758825"/>
            <a:ext cx="8525510" cy="5077460"/>
          </a:xfrm>
          <a:prstGeom prst="rect">
            <a:avLst/>
          </a:prstGeom>
          <a:noFill/>
          <a:ln w="9525">
            <a:noFill/>
          </a:ln>
        </p:spPr>
        <p:txBody>
          <a:bodyPr wrap="square">
            <a:spAutoFit/>
          </a:bodyPr>
          <a:p>
            <a:pPr indent="228600" fontAlgn="auto">
              <a:lnSpc>
                <a:spcPct val="150000"/>
              </a:lnSpc>
            </a:pPr>
            <a:r>
              <a:rPr sz="2400">
                <a:latin typeface="Calibri" panose="020F0502020204030204" pitchFamily="34" charset="0"/>
                <a:ea typeface="宋体" panose="02010600030101010101" pitchFamily="2" charset="-122"/>
              </a:rPr>
              <a:t> 需要注意的是：在用坐标轴元素控制坐标轴外观时，注意区分axis.text与axis.title，前者改变对象为坐标轴的标签，后者改变的对象为坐标轴的标题。</a:t>
            </a:r>
            <a:endParaRPr sz="2400">
              <a:latin typeface="Calibri" panose="020F0502020204030204" pitchFamily="34" charset="0"/>
              <a:ea typeface="宋体" panose="02010600030101010101" pitchFamily="2" charset="-122"/>
            </a:endParaRPr>
          </a:p>
          <a:p>
            <a:pPr indent="228600" fontAlgn="auto">
              <a:lnSpc>
                <a:spcPct val="150000"/>
              </a:lnSpc>
            </a:pPr>
            <a:r>
              <a:rPr sz="2400">
                <a:latin typeface="Calibri" panose="020F0502020204030204" pitchFamily="34" charset="0"/>
                <a:ea typeface="宋体" panose="02010600030101010101" pitchFamily="2" charset="-122"/>
              </a:rPr>
              <a:t>  h + xlab("Budget Millions") +</a:t>
            </a:r>
            <a:endParaRPr sz="2400">
              <a:latin typeface="Calibri" panose="020F0502020204030204" pitchFamily="34" charset="0"/>
              <a:ea typeface="宋体" panose="02010600030101010101" pitchFamily="2" charset="-122"/>
            </a:endParaRPr>
          </a:p>
          <a:p>
            <a:pPr indent="228600" fontAlgn="auto">
              <a:lnSpc>
                <a:spcPct val="150000"/>
              </a:lnSpc>
            </a:pPr>
            <a:r>
              <a:rPr sz="2400">
                <a:latin typeface="Calibri" panose="020F0502020204030204" pitchFamily="34" charset="0"/>
                <a:ea typeface="宋体" panose="02010600030101010101" pitchFamily="2" charset="-122"/>
              </a:rPr>
              <a:t>  ylab("Number of Movies") +</a:t>
            </a:r>
            <a:endParaRPr sz="2400">
              <a:latin typeface="Calibri" panose="020F0502020204030204" pitchFamily="34" charset="0"/>
              <a:ea typeface="宋体" panose="02010600030101010101" pitchFamily="2" charset="-122"/>
            </a:endParaRPr>
          </a:p>
          <a:p>
            <a:pPr indent="228600" fontAlgn="auto">
              <a:lnSpc>
                <a:spcPct val="150000"/>
              </a:lnSpc>
            </a:pPr>
            <a:r>
              <a:rPr sz="2400">
                <a:latin typeface="Calibri" panose="020F0502020204030204" pitchFamily="34" charset="0"/>
                <a:ea typeface="宋体" panose="02010600030101010101" pitchFamily="2" charset="-122"/>
              </a:rPr>
              <a:t>  theme(</a:t>
            </a:r>
            <a:r>
              <a:rPr sz="2400" b="1">
                <a:solidFill>
                  <a:srgbClr val="FF0000"/>
                </a:solidFill>
                <a:latin typeface="Calibri" panose="020F0502020204030204" pitchFamily="34" charset="0"/>
                <a:ea typeface="宋体" panose="02010600030101010101" pitchFamily="2" charset="-122"/>
              </a:rPr>
              <a:t>axis.title.x </a:t>
            </a:r>
            <a:r>
              <a:rPr sz="2400">
                <a:latin typeface="Calibri" panose="020F0502020204030204" pitchFamily="34" charset="0"/>
                <a:ea typeface="宋体" panose="02010600030101010101" pitchFamily="2" charset="-122"/>
              </a:rPr>
              <a:t>= element_text(size=15, colour="green"),</a:t>
            </a:r>
            <a:endParaRPr sz="2400">
              <a:latin typeface="Calibri" panose="020F0502020204030204" pitchFamily="34" charset="0"/>
              <a:ea typeface="宋体" panose="02010600030101010101" pitchFamily="2" charset="-122"/>
            </a:endParaRPr>
          </a:p>
          <a:p>
            <a:pPr indent="228600" fontAlgn="auto">
              <a:lnSpc>
                <a:spcPct val="150000"/>
              </a:lnSpc>
            </a:pPr>
            <a:r>
              <a:rPr sz="2400">
                <a:latin typeface="Calibri" panose="020F0502020204030204" pitchFamily="34" charset="0"/>
                <a:ea typeface="宋体" panose="02010600030101010101" pitchFamily="2" charset="-122"/>
              </a:rPr>
              <a:t>      </a:t>
            </a:r>
            <a:r>
              <a:rPr sz="2400" b="1">
                <a:solidFill>
                  <a:srgbClr val="FF0000"/>
                </a:solidFill>
                <a:latin typeface="Calibri" panose="020F0502020204030204" pitchFamily="34" charset="0"/>
                <a:ea typeface="宋体" panose="02010600030101010101" pitchFamily="2" charset="-122"/>
              </a:rPr>
              <a:t>  axis.title.y </a:t>
            </a:r>
            <a:r>
              <a:rPr sz="2400">
                <a:latin typeface="Calibri" panose="020F0502020204030204" pitchFamily="34" charset="0"/>
                <a:ea typeface="宋体" panose="02010600030101010101" pitchFamily="2" charset="-122"/>
              </a:rPr>
              <a:t>= element_text(size=20, colour="red"),</a:t>
            </a:r>
            <a:endParaRPr sz="2400">
              <a:latin typeface="Calibri" panose="020F0502020204030204" pitchFamily="34" charset="0"/>
              <a:ea typeface="宋体" panose="02010600030101010101" pitchFamily="2" charset="-122"/>
            </a:endParaRPr>
          </a:p>
          <a:p>
            <a:pPr indent="228600" fontAlgn="auto">
              <a:lnSpc>
                <a:spcPct val="150000"/>
              </a:lnSpc>
            </a:pPr>
            <a:r>
              <a:rPr sz="2400">
                <a:latin typeface="Calibri" panose="020F0502020204030204" pitchFamily="34" charset="0"/>
                <a:ea typeface="宋体" panose="02010600030101010101" pitchFamily="2" charset="-122"/>
              </a:rPr>
              <a:t>       </a:t>
            </a:r>
            <a:r>
              <a:rPr sz="2400" b="1">
                <a:solidFill>
                  <a:srgbClr val="FF0000"/>
                </a:solidFill>
                <a:latin typeface="Calibri" panose="020F0502020204030204" pitchFamily="34" charset="0"/>
                <a:ea typeface="宋体" panose="02010600030101010101" pitchFamily="2" charset="-122"/>
              </a:rPr>
              <a:t> axis.text.x</a:t>
            </a:r>
            <a:r>
              <a:rPr sz="2400">
                <a:latin typeface="Calibri" panose="020F0502020204030204" pitchFamily="34" charset="0"/>
                <a:ea typeface="宋体" panose="02010600030101010101" pitchFamily="2" charset="-122"/>
              </a:rPr>
              <a:t> = element_text(size=10,color ="red"),</a:t>
            </a:r>
            <a:endParaRPr sz="2400">
              <a:latin typeface="Calibri" panose="020F0502020204030204" pitchFamily="34" charset="0"/>
              <a:ea typeface="宋体" panose="02010600030101010101" pitchFamily="2" charset="-122"/>
            </a:endParaRPr>
          </a:p>
          <a:p>
            <a:pPr indent="228600" fontAlgn="auto">
              <a:lnSpc>
                <a:spcPct val="150000"/>
              </a:lnSpc>
            </a:pPr>
            <a:r>
              <a:rPr sz="2400">
                <a:latin typeface="Calibri" panose="020F0502020204030204" pitchFamily="34" charset="0"/>
                <a:ea typeface="宋体" panose="02010600030101010101" pitchFamily="2" charset="-122"/>
              </a:rPr>
              <a:t>       </a:t>
            </a:r>
            <a:r>
              <a:rPr sz="2400" b="1">
                <a:solidFill>
                  <a:srgbClr val="FF0000"/>
                </a:solidFill>
                <a:latin typeface="Calibri" panose="020F0502020204030204" pitchFamily="34" charset="0"/>
                <a:ea typeface="宋体" panose="02010600030101010101" pitchFamily="2" charset="-122"/>
              </a:rPr>
              <a:t> axis.text.y </a:t>
            </a:r>
            <a:r>
              <a:rPr sz="2400">
                <a:latin typeface="Calibri" panose="020F0502020204030204" pitchFamily="34" charset="0"/>
                <a:ea typeface="宋体" panose="02010600030101010101" pitchFamily="2" charset="-122"/>
              </a:rPr>
              <a:t>= element_text(size=20)) </a:t>
            </a:r>
            <a:endParaRPr sz="2400">
              <a:latin typeface="Calibri" panose="020F0502020204030204" pitchFamily="34" charset="0"/>
              <a:ea typeface="宋体" panose="02010600030101010101" pitchFamily="2" charset="-122"/>
            </a:endParaRPr>
          </a:p>
        </p:txBody>
      </p:sp>
    </p:spTree>
  </p:cSld>
  <p:clrMapOvr>
    <a:masterClrMapping/>
  </p:clrMapOvr>
  <p:transition spd="slow" advClick="0" advTm="5000">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
        <p:nvSpPr>
          <p:cNvPr id="8" name="Rectangle 1"/>
          <p:cNvSpPr>
            <a:spLocks noChangeArrowheads="1"/>
          </p:cNvSpPr>
          <p:nvPr/>
        </p:nvSpPr>
        <p:spPr bwMode="auto">
          <a:xfrm>
            <a:off x="600710" y="225108"/>
            <a:ext cx="5738495"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228600" algn="ctr" defTabSz="914400" rtl="0" eaLnBrk="1" fontAlgn="base" latinLnBrk="0" hangingPunct="1">
              <a:lnSpc>
                <a:spcPct val="100000"/>
              </a:lnSpc>
              <a:spcBef>
                <a:spcPct val="0"/>
              </a:spcBef>
              <a:spcAft>
                <a:spcPct val="0"/>
              </a:spcAft>
              <a:buClrTx/>
              <a:buSzTx/>
              <a:buFontTx/>
              <a:buNone/>
            </a:pPr>
            <a:r>
              <a:rPr sz="2800" b="1" dirty="0" smtClean="0">
                <a:ln>
                  <a:noFill/>
                </a:ln>
                <a:effectLst/>
                <a:latin typeface="Calibri" panose="020F0502020204030204" pitchFamily="34" charset="0"/>
                <a:ea typeface="宋体" panose="02010600030101010101" pitchFamily="2" charset="-122"/>
                <a:cs typeface="Calibri" panose="020F0502020204030204" pitchFamily="34" charset="0"/>
                <a:sym typeface="+mn-ea"/>
              </a:rPr>
              <a:t>13.2.5 Adding themes（主题）</a:t>
            </a:r>
            <a:r>
              <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 </a:t>
            </a:r>
            <a:endPar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0" name="圆角矩形 9"/>
          <p:cNvSpPr/>
          <p:nvPr/>
        </p:nvSpPr>
        <p:spPr>
          <a:xfrm>
            <a:off x="281305" y="951865"/>
            <a:ext cx="11181715" cy="1950720"/>
          </a:xfrm>
          <a:prstGeom prst="roundRect">
            <a:avLst/>
          </a:prstGeom>
          <a:solidFill>
            <a:schemeClr val="accent3">
              <a:lumMod val="20000"/>
              <a:lumOff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rmAutofit/>
          </a:bodyPr>
          <a:p>
            <a:pPr algn="l" fontAlgn="auto">
              <a:lnSpc>
                <a:spcPct val="150000"/>
              </a:lnSpc>
              <a:buClrTx/>
              <a:buSzTx/>
              <a:buNone/>
            </a:pPr>
            <a:r>
              <a:rPr lang="zh-CN" altLang="en-US" sz="2000" dirty="0">
                <a:solidFill>
                  <a:schemeClr val="tx1"/>
                </a:solidFill>
                <a:sym typeface="+mn-ea"/>
              </a:rPr>
              <a:t>2.改变图例元素。</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图例元素控制着所有图例的外观。guide_legend()或guide_colourbar()等函数用来修改图例的相关元素。</a:t>
            </a:r>
            <a:endParaRPr lang="zh-CN" altLang="en-US" sz="2000" dirty="0">
              <a:solidFill>
                <a:schemeClr val="tx1"/>
              </a:solidFill>
              <a:sym typeface="+mn-ea"/>
            </a:endParaRPr>
          </a:p>
          <a:p>
            <a:pPr algn="l" fontAlgn="auto">
              <a:lnSpc>
                <a:spcPct val="150000"/>
              </a:lnSpc>
              <a:buClrTx/>
              <a:buSzTx/>
              <a:buNone/>
            </a:pPr>
            <a:endParaRPr lang="zh-CN" altLang="en-US" sz="2000" dirty="0">
              <a:solidFill>
                <a:schemeClr val="tx1"/>
              </a:solidFill>
              <a:sym typeface="+mn-ea"/>
            </a:endParaRPr>
          </a:p>
        </p:txBody>
      </p:sp>
      <p:graphicFrame>
        <p:nvGraphicFramePr>
          <p:cNvPr id="2" name="表格 1"/>
          <p:cNvGraphicFramePr/>
          <p:nvPr>
            <p:custDataLst>
              <p:tags r:id="rId2"/>
            </p:custDataLst>
          </p:nvPr>
        </p:nvGraphicFramePr>
        <p:xfrm>
          <a:off x="1303655" y="2097405"/>
          <a:ext cx="10160000" cy="4691380"/>
        </p:xfrm>
        <a:graphic>
          <a:graphicData uri="http://schemas.openxmlformats.org/drawingml/2006/table">
            <a:tbl>
              <a:tblPr firstRow="1" bandRow="1">
                <a:tableStyleId>{5940675A-B579-460E-94D1-54222C63F5DA}</a:tableStyleId>
              </a:tblPr>
              <a:tblGrid>
                <a:gridCol w="2914015"/>
                <a:gridCol w="7245985"/>
              </a:tblGrid>
              <a:tr h="340995">
                <a:tc>
                  <a:txBody>
                    <a:bodyPr/>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元素</a:t>
                      </a:r>
                      <a:endParaRPr lang="en-US" alt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描述</a:t>
                      </a:r>
                      <a:endParaRPr lang="en-US" alt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5765">
                <a:tc>
                  <a:txBody>
                    <a:bodyPr/>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legend.background</a:t>
                      </a:r>
                      <a:endParaRPr lang="en-US" alt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图例背景。</a:t>
                      </a:r>
                      <a:endParaRPr lang="en-US" alt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81990">
                <a:tc>
                  <a:txBody>
                    <a:bodyPr/>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legend.key</a:t>
                      </a:r>
                      <a:endParaRPr lang="en-US" alt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legend.key.size/height/width 图例符号的大小、高度、宽度。</a:t>
                      </a:r>
                      <a:endParaRPr lang="en-US" alt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5765">
                <a:tc>
                  <a:txBody>
                    <a:bodyPr/>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legend.margin</a:t>
                      </a:r>
                      <a:endParaRPr lang="en-US" alt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图例边距。</a:t>
                      </a:r>
                      <a:endParaRPr lang="en-US" alt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80720">
                <a:tc>
                  <a:txBody>
                    <a:bodyPr/>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legend.text</a:t>
                      </a:r>
                      <a:endParaRPr lang="en-US" alt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图例标签，常用legend.text.align，参数为0-1，图例标签对齐（0为右，1为左）。</a:t>
                      </a:r>
                      <a:endParaRPr lang="en-US" alt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81355">
                <a:tc>
                  <a:txBody>
                    <a:bodyPr/>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legend.title</a:t>
                      </a:r>
                      <a:endParaRPr lang="en-US" alt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图例名，常用legend.title.align，参数为0-1，图例标签对齐（0为右，1为左）。</a:t>
                      </a:r>
                      <a:endParaRPr lang="en-US" alt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6400">
                <a:tc>
                  <a:txBody>
                    <a:bodyPr/>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legend.direction</a:t>
                      </a:r>
                      <a:endParaRPr lang="en-US" alt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图例中条目的布局，横或竖。</a:t>
                      </a:r>
                      <a:endParaRPr lang="en-US" alt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81355">
                <a:tc>
                  <a:txBody>
                    <a:bodyPr/>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legend.position</a:t>
                      </a:r>
                      <a:endParaRPr lang="en-US" alt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在面板区域中的相对位置，c(0,1),c(1,0)表示左上角和右下角。</a:t>
                      </a:r>
                      <a:endParaRPr lang="en-US" alt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7035">
                <a:tc>
                  <a:txBody>
                    <a:bodyPr/>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legend.justification</a:t>
                      </a:r>
                      <a:endParaRPr lang="en-US" alt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图例中心点位置</a:t>
                      </a:r>
                      <a:endParaRPr lang="en-US" alt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advClick="0" advTm="5000">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
        <p:nvSpPr>
          <p:cNvPr id="8" name="Rectangle 1"/>
          <p:cNvSpPr>
            <a:spLocks noChangeArrowheads="1"/>
          </p:cNvSpPr>
          <p:nvPr/>
        </p:nvSpPr>
        <p:spPr bwMode="auto">
          <a:xfrm>
            <a:off x="238760" y="224790"/>
            <a:ext cx="534416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228600" algn="ctr" defTabSz="914400" rtl="0" eaLnBrk="1" fontAlgn="base" latinLnBrk="0" hangingPunct="1">
              <a:lnSpc>
                <a:spcPct val="100000"/>
              </a:lnSpc>
              <a:spcBef>
                <a:spcPct val="0"/>
              </a:spcBef>
              <a:spcAft>
                <a:spcPct val="0"/>
              </a:spcAft>
              <a:buClrTx/>
              <a:buSzTx/>
              <a:buFontTx/>
              <a:buNone/>
            </a:pPr>
            <a:r>
              <a:rPr sz="2800" b="1" dirty="0" smtClean="0">
                <a:ln>
                  <a:noFill/>
                </a:ln>
                <a:effectLst/>
                <a:latin typeface="Calibri" panose="020F0502020204030204" pitchFamily="34" charset="0"/>
                <a:ea typeface="宋体" panose="02010600030101010101" pitchFamily="2" charset="-122"/>
                <a:cs typeface="Calibri" panose="020F0502020204030204" pitchFamily="34" charset="0"/>
                <a:sym typeface="+mn-ea"/>
              </a:rPr>
              <a:t>13.2.5 Adding themes（主题）</a:t>
            </a:r>
            <a:endPar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0" name="圆角矩形 9"/>
          <p:cNvSpPr/>
          <p:nvPr/>
        </p:nvSpPr>
        <p:spPr>
          <a:xfrm>
            <a:off x="1348740" y="746760"/>
            <a:ext cx="9494520" cy="5818505"/>
          </a:xfrm>
          <a:prstGeom prst="roundRect">
            <a:avLst/>
          </a:prstGeom>
          <a:solidFill>
            <a:schemeClr val="accent3">
              <a:lumMod val="20000"/>
              <a:lumOff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rmAutofit/>
          </a:bodyPr>
          <a:p>
            <a:pPr algn="l" fontAlgn="auto">
              <a:lnSpc>
                <a:spcPct val="150000"/>
              </a:lnSpc>
              <a:buClrTx/>
              <a:buSzTx/>
              <a:buNone/>
            </a:pPr>
            <a:r>
              <a:rPr lang="zh-CN" altLang="en-US" sz="2000" dirty="0">
                <a:solidFill>
                  <a:schemeClr val="tx1"/>
                </a:solidFill>
                <a:sym typeface="+mn-ea"/>
              </a:rPr>
              <a:t>3.图像标题的设置</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在ggplot2中常用 plot.title = element_text()与 ggtitle()来实现图像标题的设置。添加以下代码：</a:t>
            </a:r>
            <a:endParaRPr lang="zh-CN" altLang="en-US" sz="2000" dirty="0">
              <a:solidFill>
                <a:schemeClr val="tx1"/>
              </a:solidFill>
              <a:sym typeface="+mn-ea"/>
            </a:endParaRPr>
          </a:p>
          <a:p>
            <a:pPr algn="l" fontAlgn="auto" latinLnBrk="1">
              <a:lnSpc>
                <a:spcPct val="150000"/>
              </a:lnSpc>
              <a:buClrTx/>
              <a:buSzTx/>
              <a:buNone/>
            </a:pPr>
            <a:r>
              <a:rPr lang="zh-CN" altLang="en-US" sz="2000" dirty="0">
                <a:solidFill>
                  <a:schemeClr val="tx1"/>
                </a:solidFill>
                <a:sym typeface="+mn-ea"/>
              </a:rPr>
              <a:t>h + xlab("Budget Millions") + ylab("Number of Movies") +</a:t>
            </a:r>
            <a:endParaRPr lang="zh-CN" altLang="en-US" sz="2000" dirty="0">
              <a:solidFill>
                <a:schemeClr val="tx1"/>
              </a:solidFill>
              <a:sym typeface="+mn-ea"/>
            </a:endParaRPr>
          </a:p>
          <a:p>
            <a:pPr algn="l" fontAlgn="auto" latinLnBrk="1">
              <a:lnSpc>
                <a:spcPct val="150000"/>
              </a:lnSpc>
              <a:buClrTx/>
              <a:buSzTx/>
              <a:buNone/>
            </a:pPr>
            <a:r>
              <a:rPr lang="zh-CN" altLang="en-US" sz="2000" dirty="0">
                <a:solidFill>
                  <a:schemeClr val="tx1"/>
                </a:solidFill>
                <a:sym typeface="+mn-ea"/>
              </a:rPr>
              <a:t>theme(axis.title.x = element_text(size=20, colour="Dark Green"),</a:t>
            </a:r>
            <a:r>
              <a:rPr lang="zh-CN" altLang="en-US" sz="3330" dirty="0">
                <a:solidFill>
                  <a:schemeClr val="tx1"/>
                </a:solidFill>
                <a:sym typeface="+mn-ea"/>
              </a:rPr>
              <a:t>  </a:t>
            </a:r>
            <a:r>
              <a:rPr lang="zh-CN" altLang="en-US" sz="2000" dirty="0">
                <a:solidFill>
                  <a:schemeClr val="tx1"/>
                </a:solidFill>
                <a:sym typeface="+mn-ea"/>
              </a:rPr>
              <a:t>axis.title.y = element_text(size=20, colour="red"),axis.text.x = element_text(size=10)，axis.text.y = element_text(size=10), legend.title = element_text(size=15), legend.text = element_text(size=12),legend.position = c(1,1),</a:t>
            </a:r>
            <a:endParaRPr lang="zh-CN" altLang="en-US" sz="2000" dirty="0">
              <a:solidFill>
                <a:schemeClr val="tx1"/>
              </a:solidFill>
              <a:sym typeface="+mn-ea"/>
            </a:endParaRPr>
          </a:p>
          <a:p>
            <a:pPr algn="l" fontAlgn="auto" latinLnBrk="1">
              <a:lnSpc>
                <a:spcPct val="150000"/>
              </a:lnSpc>
              <a:buClrTx/>
              <a:buSzTx/>
              <a:buNone/>
            </a:pPr>
            <a:r>
              <a:rPr lang="zh-CN" altLang="en-US" sz="2000" dirty="0">
                <a:solidFill>
                  <a:schemeClr val="tx1"/>
                </a:solidFill>
                <a:sym typeface="+mn-ea"/>
              </a:rPr>
              <a:t> legend.justification = c(1,1), plot.title = element_text(size=30, colour="blue",</a:t>
            </a:r>
            <a:endParaRPr lang="zh-CN" altLang="en-US" sz="2000" dirty="0">
              <a:solidFill>
                <a:schemeClr val="tx1"/>
              </a:solidFill>
              <a:sym typeface="+mn-ea"/>
            </a:endParaRPr>
          </a:p>
          <a:p>
            <a:pPr algn="l" fontAlgn="auto" latinLnBrk="1">
              <a:lnSpc>
                <a:spcPct val="150000"/>
              </a:lnSpc>
              <a:buClrTx/>
              <a:buSzTx/>
              <a:buNone/>
            </a:pPr>
            <a:r>
              <a:rPr lang="zh-CN" altLang="en-US" sz="2000" dirty="0">
                <a:solidFill>
                  <a:schemeClr val="tx1"/>
                </a:solidFill>
                <a:sym typeface="+mn-ea"/>
              </a:rPr>
              <a:t>    family="Comic Sans MS")) +ggtitle("电影预算与流派分布图")</a:t>
            </a:r>
            <a:endParaRPr lang="zh-CN" altLang="en-US" sz="2000" dirty="0">
              <a:solidFill>
                <a:schemeClr val="tx1"/>
              </a:solidFill>
              <a:sym typeface="+mn-ea"/>
            </a:endParaRPr>
          </a:p>
        </p:txBody>
      </p:sp>
    </p:spTree>
  </p:cSld>
  <p:clrMapOvr>
    <a:masterClrMapping/>
  </p:clrMapOvr>
  <p:transition spd="slow" advClick="0" advTm="5000">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
        <p:nvSpPr>
          <p:cNvPr id="8" name="Rectangle 1"/>
          <p:cNvSpPr>
            <a:spLocks noChangeArrowheads="1"/>
          </p:cNvSpPr>
          <p:nvPr/>
        </p:nvSpPr>
        <p:spPr bwMode="auto">
          <a:xfrm>
            <a:off x="329780" y="269593"/>
            <a:ext cx="4816475"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228600" algn="ctr" defTabSz="914400" rtl="0" eaLnBrk="1" fontAlgn="base" latinLnBrk="0" hangingPunct="1">
              <a:lnSpc>
                <a:spcPct val="100000"/>
              </a:lnSpc>
              <a:spcBef>
                <a:spcPct val="0"/>
              </a:spcBef>
              <a:spcAft>
                <a:spcPct val="0"/>
              </a:spcAft>
              <a:buClrTx/>
              <a:buSzTx/>
              <a:buFontTx/>
              <a:buNone/>
            </a:pPr>
            <a:r>
              <a:rPr sz="2800" b="1" dirty="0" smtClean="0">
                <a:ln>
                  <a:noFill/>
                </a:ln>
                <a:effectLst/>
                <a:latin typeface="Calibri" panose="020F0502020204030204" pitchFamily="34" charset="0"/>
                <a:ea typeface="宋体" panose="02010600030101010101" pitchFamily="2" charset="-122"/>
                <a:cs typeface="Calibri" panose="020F0502020204030204" pitchFamily="34" charset="0"/>
                <a:sym typeface="+mn-ea"/>
              </a:rPr>
              <a:t>运行结果如下图13-17所示：</a:t>
            </a:r>
            <a:endParaRPr sz="2800" b="1" dirty="0" smtClean="0">
              <a:ln>
                <a:noFill/>
              </a:ln>
              <a:effectLst/>
              <a:latin typeface="Calibri" panose="020F0502020204030204" pitchFamily="34" charset="0"/>
              <a:ea typeface="宋体" panose="02010600030101010101" pitchFamily="2" charset="-122"/>
              <a:cs typeface="Calibri" panose="020F0502020204030204" pitchFamily="34" charset="0"/>
              <a:sym typeface="+mn-ea"/>
            </a:endParaRPr>
          </a:p>
        </p:txBody>
      </p:sp>
      <p:pic>
        <p:nvPicPr>
          <p:cNvPr id="2" name="图片 -2147482550" descr="1598951544(1)"/>
          <p:cNvPicPr>
            <a:picLocks noChangeAspect="1"/>
          </p:cNvPicPr>
          <p:nvPr/>
        </p:nvPicPr>
        <p:blipFill>
          <a:blip r:embed="rId2"/>
          <a:stretch>
            <a:fillRect/>
          </a:stretch>
        </p:blipFill>
        <p:spPr>
          <a:xfrm>
            <a:off x="1503045" y="791210"/>
            <a:ext cx="9121140" cy="5173980"/>
          </a:xfrm>
          <a:prstGeom prst="rect">
            <a:avLst/>
          </a:prstGeom>
          <a:noFill/>
          <a:ln w="9525">
            <a:noFill/>
          </a:ln>
        </p:spPr>
      </p:pic>
    </p:spTree>
  </p:cSld>
  <p:clrMapOvr>
    <a:masterClrMapping/>
  </p:clrMapOvr>
  <p:transition spd="slow" advClick="0" advTm="5000">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2621280" y="1444625"/>
            <a:ext cx="6949440" cy="3389630"/>
          </a:xfrm>
          <a:prstGeom prst="roundRect">
            <a:avLst/>
          </a:prstGeom>
          <a:solidFill>
            <a:schemeClr val="tx2">
              <a:lumMod val="20000"/>
              <a:lumOff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rmAutofit/>
          </a:bodyPr>
          <a:p>
            <a:pPr algn="l" fontAlgn="auto">
              <a:lnSpc>
                <a:spcPct val="150000"/>
              </a:lnSpc>
            </a:pPr>
            <a:r>
              <a:rPr lang="en-US" altLang="zh-CN" b="1" dirty="0">
                <a:solidFill>
                  <a:schemeClr val="tx1"/>
                </a:solidFill>
              </a:rPr>
              <a:t>       </a:t>
            </a:r>
            <a:r>
              <a:rPr lang="zh-CN" altLang="en-US" b="1" dirty="0">
                <a:solidFill>
                  <a:schemeClr val="tx1"/>
                </a:solidFill>
              </a:rPr>
              <a:t>使用ggplot2包提供了大量的绘图参数，许多参数都需要反复的实验才能达到一个满意的度，因此希望学习者可以多加练习，绘制出科学合理的图像，在数据可视化的学习中更上一层楼！</a:t>
            </a:r>
            <a:endParaRPr lang="zh-CN" altLang="en-US"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938693" y="2812385"/>
            <a:ext cx="7228205" cy="2861310"/>
          </a:xfrm>
          <a:prstGeom prst="rect">
            <a:avLst/>
          </a:prstGeom>
          <a:noFill/>
        </p:spPr>
        <p:txBody>
          <a:bodyPr wrap="none" rtlCol="0">
            <a:spAutoFit/>
            <a:scene3d>
              <a:camera prst="orthographicFront"/>
              <a:lightRig rig="threePt" dir="t"/>
            </a:scene3d>
            <a:sp3d contourW="12700"/>
          </a:bodyPr>
          <a:lstStyle/>
          <a:p>
            <a:pPr algn="l" fontAlgn="auto">
              <a:lnSpc>
                <a:spcPct val="150000"/>
              </a:lnSpc>
            </a:pPr>
            <a:r>
              <a:rPr lang="en-US" sz="2400" dirty="0">
                <a:solidFill>
                  <a:schemeClr val="tx1">
                    <a:lumMod val="85000"/>
                    <a:lumOff val="15000"/>
                  </a:schemeClr>
                </a:solidFill>
                <a:cs typeface="+mn-ea"/>
                <a:sym typeface="+mn-lt"/>
              </a:rPr>
              <a:t>1.</a:t>
            </a:r>
            <a:r>
              <a:rPr sz="2400" dirty="0">
                <a:solidFill>
                  <a:schemeClr val="tx1">
                    <a:lumMod val="85000"/>
                    <a:lumOff val="15000"/>
                  </a:schemeClr>
                </a:solidFill>
                <a:cs typeface="+mn-ea"/>
                <a:sym typeface="+mn-lt"/>
              </a:rPr>
              <a:t>了解ggplot2的发展历史</a:t>
            </a:r>
            <a:endParaRPr sz="2400" dirty="0">
              <a:solidFill>
                <a:schemeClr val="tx1">
                  <a:lumMod val="85000"/>
                  <a:lumOff val="15000"/>
                </a:schemeClr>
              </a:solidFill>
              <a:cs typeface="+mn-ea"/>
              <a:sym typeface="+mn-lt"/>
            </a:endParaRPr>
          </a:p>
          <a:p>
            <a:pPr algn="l" fontAlgn="auto">
              <a:lnSpc>
                <a:spcPct val="150000"/>
              </a:lnSpc>
            </a:pPr>
            <a:r>
              <a:rPr lang="en-US" sz="2400" dirty="0">
                <a:solidFill>
                  <a:schemeClr val="tx1">
                    <a:lumMod val="85000"/>
                    <a:lumOff val="15000"/>
                  </a:schemeClr>
                </a:solidFill>
                <a:cs typeface="+mn-ea"/>
                <a:sym typeface="+mn-lt"/>
              </a:rPr>
              <a:t>2.</a:t>
            </a:r>
            <a:r>
              <a:rPr sz="2400" dirty="0">
                <a:solidFill>
                  <a:schemeClr val="tx1">
                    <a:lumMod val="85000"/>
                    <a:lumOff val="15000"/>
                  </a:schemeClr>
                </a:solidFill>
                <a:cs typeface="+mn-ea"/>
                <a:sym typeface="+mn-lt"/>
              </a:rPr>
              <a:t>掌握ggplot2图像的三个基本构成</a:t>
            </a:r>
            <a:endParaRPr sz="2400" dirty="0">
              <a:solidFill>
                <a:schemeClr val="tx1">
                  <a:lumMod val="85000"/>
                  <a:lumOff val="15000"/>
                </a:schemeClr>
              </a:solidFill>
              <a:cs typeface="+mn-ea"/>
              <a:sym typeface="+mn-lt"/>
            </a:endParaRPr>
          </a:p>
          <a:p>
            <a:pPr algn="l" fontAlgn="auto">
              <a:lnSpc>
                <a:spcPct val="150000"/>
              </a:lnSpc>
            </a:pPr>
            <a:r>
              <a:rPr lang="en-US" sz="2400" dirty="0">
                <a:solidFill>
                  <a:schemeClr val="tx1">
                    <a:lumMod val="85000"/>
                    <a:lumOff val="15000"/>
                  </a:schemeClr>
                </a:solidFill>
                <a:cs typeface="+mn-ea"/>
                <a:sym typeface="+mn-lt"/>
              </a:rPr>
              <a:t>3.</a:t>
            </a:r>
            <a:r>
              <a:rPr sz="2400" dirty="0">
                <a:solidFill>
                  <a:schemeClr val="tx1">
                    <a:lumMod val="85000"/>
                    <a:lumOff val="15000"/>
                  </a:schemeClr>
                </a:solidFill>
                <a:cs typeface="+mn-ea"/>
                <a:sym typeface="+mn-lt"/>
              </a:rPr>
              <a:t>掌握ggplot2包的语法特征、分面、图层</a:t>
            </a:r>
            <a:endParaRPr sz="2400" dirty="0">
              <a:solidFill>
                <a:schemeClr val="tx1">
                  <a:lumMod val="85000"/>
                  <a:lumOff val="15000"/>
                </a:schemeClr>
              </a:solidFill>
              <a:cs typeface="+mn-ea"/>
              <a:sym typeface="+mn-lt"/>
            </a:endParaRPr>
          </a:p>
          <a:p>
            <a:pPr algn="l" fontAlgn="auto">
              <a:lnSpc>
                <a:spcPct val="150000"/>
              </a:lnSpc>
            </a:pPr>
            <a:r>
              <a:rPr lang="en-US" sz="2400" dirty="0">
                <a:solidFill>
                  <a:schemeClr val="tx1">
                    <a:lumMod val="85000"/>
                    <a:lumOff val="15000"/>
                  </a:schemeClr>
                </a:solidFill>
                <a:cs typeface="+mn-ea"/>
                <a:sym typeface="+mn-lt"/>
              </a:rPr>
              <a:t>4.</a:t>
            </a:r>
            <a:r>
              <a:rPr sz="2400" dirty="0">
                <a:solidFill>
                  <a:schemeClr val="tx1">
                    <a:lumMod val="85000"/>
                    <a:lumOff val="15000"/>
                  </a:schemeClr>
                </a:solidFill>
                <a:cs typeface="+mn-ea"/>
                <a:sym typeface="+mn-lt"/>
              </a:rPr>
              <a:t>掌握主题以及其中参数的微调</a:t>
            </a:r>
            <a:endParaRPr sz="2400" dirty="0">
              <a:solidFill>
                <a:schemeClr val="tx1">
                  <a:lumMod val="85000"/>
                  <a:lumOff val="15000"/>
                </a:schemeClr>
              </a:solidFill>
              <a:cs typeface="+mn-ea"/>
              <a:sym typeface="+mn-lt"/>
            </a:endParaRPr>
          </a:p>
          <a:p>
            <a:pPr algn="l" fontAlgn="auto">
              <a:lnSpc>
                <a:spcPct val="150000"/>
              </a:lnSpc>
            </a:pPr>
            <a:r>
              <a:rPr lang="en-US" sz="2400" dirty="0">
                <a:solidFill>
                  <a:schemeClr val="tx1">
                    <a:lumMod val="85000"/>
                    <a:lumOff val="15000"/>
                  </a:schemeClr>
                </a:solidFill>
                <a:cs typeface="+mn-ea"/>
                <a:sym typeface="+mn-lt"/>
              </a:rPr>
              <a:t>5.</a:t>
            </a:r>
            <a:r>
              <a:rPr sz="2400" dirty="0">
                <a:solidFill>
                  <a:schemeClr val="tx1">
                    <a:lumMod val="85000"/>
                    <a:lumOff val="15000"/>
                  </a:schemeClr>
                </a:solidFill>
                <a:cs typeface="+mn-ea"/>
                <a:sym typeface="+mn-lt"/>
              </a:rPr>
              <a:t>掌握ggplot2中函数的使用并能够绘制出常用的图形</a:t>
            </a:r>
            <a:endParaRPr sz="2400" dirty="0">
              <a:solidFill>
                <a:schemeClr val="tx1">
                  <a:lumMod val="85000"/>
                  <a:lumOff val="15000"/>
                </a:schemeClr>
              </a:solidFill>
              <a:cs typeface="+mn-ea"/>
              <a:sym typeface="+mn-lt"/>
            </a:endParaRPr>
          </a:p>
        </p:txBody>
      </p:sp>
      <p:sp>
        <p:nvSpPr>
          <p:cNvPr id="4" name="文本框 3"/>
          <p:cNvSpPr txBox="1"/>
          <p:nvPr/>
        </p:nvSpPr>
        <p:spPr>
          <a:xfrm>
            <a:off x="821086" y="1544955"/>
            <a:ext cx="3943743" cy="1106805"/>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职业技能</a:t>
            </a:r>
            <a:endParaRPr lang="en-US" altLang="zh-CN" sz="6600" b="1" dirty="0">
              <a:solidFill>
                <a:schemeClr val="accent1">
                  <a:lumMod val="75000"/>
                </a:schemeClr>
              </a:solidFill>
              <a:cs typeface="+mn-ea"/>
              <a:sym typeface="+mn-lt"/>
            </a:endParaRPr>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796665" y="1080135"/>
            <a:ext cx="3179445" cy="2953385"/>
          </a:xfrm>
          <a:prstGeom prst="rect">
            <a:avLst/>
          </a:prstGeom>
          <a:noFill/>
        </p:spPr>
        <p:txBody>
          <a:bodyPr wrap="none" rtlCol="0">
            <a:spAutoFit/>
            <a:scene3d>
              <a:camera prst="orthographicFront"/>
              <a:lightRig rig="threePt" dir="t"/>
            </a:scene3d>
            <a:sp3d contourW="12700"/>
          </a:bodyPr>
          <a:lstStyle/>
          <a:p>
            <a:pPr algn="l" fontAlgn="auto">
              <a:lnSpc>
                <a:spcPct val="150000"/>
              </a:lnSpc>
            </a:pPr>
            <a:r>
              <a:rPr sz="2400" b="1" dirty="0">
                <a:solidFill>
                  <a:schemeClr val="tx1">
                    <a:lumMod val="75000"/>
                    <a:lumOff val="25000"/>
                  </a:schemeClr>
                </a:solidFill>
                <a:cs typeface="+mn-ea"/>
                <a:sym typeface="+mn-lt"/>
              </a:rPr>
              <a:t>13.1 ggplot2相关</a:t>
            </a:r>
            <a:r>
              <a:rPr lang="zh-CN" sz="2400" b="1" dirty="0">
                <a:solidFill>
                  <a:schemeClr val="tx1">
                    <a:lumMod val="75000"/>
                    <a:lumOff val="25000"/>
                  </a:schemeClr>
                </a:solidFill>
                <a:cs typeface="+mn-ea"/>
                <a:sym typeface="+mn-lt"/>
              </a:rPr>
              <a:t>概念</a:t>
            </a:r>
            <a:endParaRPr sz="2400" b="1" dirty="0">
              <a:solidFill>
                <a:schemeClr val="tx1">
                  <a:lumMod val="75000"/>
                  <a:lumOff val="25000"/>
                </a:schemeClr>
              </a:solidFill>
              <a:cs typeface="+mn-ea"/>
              <a:sym typeface="+mn-lt"/>
            </a:endParaRPr>
          </a:p>
          <a:p>
            <a:pPr algn="l" fontAlgn="auto">
              <a:lnSpc>
                <a:spcPct val="150000"/>
              </a:lnSpc>
            </a:pPr>
            <a:r>
              <a:rPr sz="2000" dirty="0">
                <a:solidFill>
                  <a:schemeClr val="tx1">
                    <a:lumMod val="75000"/>
                    <a:lumOff val="25000"/>
                  </a:schemeClr>
                </a:solidFill>
                <a:cs typeface="+mn-ea"/>
                <a:sym typeface="+mn-lt"/>
              </a:rPr>
              <a:t>13.1.1 ggplot2的发展历史</a:t>
            </a:r>
            <a:endParaRPr sz="2000" dirty="0">
              <a:solidFill>
                <a:schemeClr val="tx1">
                  <a:lumMod val="75000"/>
                  <a:lumOff val="25000"/>
                </a:schemeClr>
              </a:solidFill>
              <a:cs typeface="+mn-ea"/>
              <a:sym typeface="+mn-lt"/>
            </a:endParaRPr>
          </a:p>
          <a:p>
            <a:pPr algn="l" fontAlgn="auto">
              <a:lnSpc>
                <a:spcPct val="150000"/>
              </a:lnSpc>
            </a:pPr>
            <a:r>
              <a:rPr sz="2000" dirty="0">
                <a:solidFill>
                  <a:schemeClr val="tx1">
                    <a:lumMod val="75000"/>
                    <a:lumOff val="25000"/>
                  </a:schemeClr>
                </a:solidFill>
                <a:cs typeface="+mn-ea"/>
                <a:sym typeface="+mn-lt"/>
              </a:rPr>
              <a:t>13.1.2 语法特征</a:t>
            </a:r>
            <a:endParaRPr sz="2000" dirty="0">
              <a:solidFill>
                <a:schemeClr val="tx1">
                  <a:lumMod val="75000"/>
                  <a:lumOff val="25000"/>
                </a:schemeClr>
              </a:solidFill>
              <a:cs typeface="+mn-ea"/>
              <a:sym typeface="+mn-lt"/>
            </a:endParaRPr>
          </a:p>
          <a:p>
            <a:pPr algn="l" fontAlgn="auto">
              <a:lnSpc>
                <a:spcPct val="150000"/>
              </a:lnSpc>
            </a:pPr>
            <a:r>
              <a:rPr sz="2000" dirty="0">
                <a:solidFill>
                  <a:schemeClr val="tx1">
                    <a:lumMod val="75000"/>
                    <a:lumOff val="25000"/>
                  </a:schemeClr>
                </a:solidFill>
                <a:cs typeface="+mn-ea"/>
                <a:sym typeface="+mn-lt"/>
              </a:rPr>
              <a:t>13.1.3 分面</a:t>
            </a:r>
            <a:endParaRPr sz="2000" dirty="0">
              <a:solidFill>
                <a:schemeClr val="tx1">
                  <a:lumMod val="75000"/>
                  <a:lumOff val="25000"/>
                </a:schemeClr>
              </a:solidFill>
              <a:cs typeface="+mn-ea"/>
              <a:sym typeface="+mn-lt"/>
            </a:endParaRPr>
          </a:p>
          <a:p>
            <a:pPr algn="l" fontAlgn="auto">
              <a:lnSpc>
                <a:spcPct val="150000"/>
              </a:lnSpc>
            </a:pPr>
            <a:r>
              <a:rPr sz="2000" dirty="0">
                <a:solidFill>
                  <a:schemeClr val="tx1">
                    <a:lumMod val="75000"/>
                    <a:lumOff val="25000"/>
                  </a:schemeClr>
                </a:solidFill>
                <a:cs typeface="+mn-ea"/>
                <a:sym typeface="+mn-lt"/>
              </a:rPr>
              <a:t>13.1.4 图层</a:t>
            </a:r>
            <a:endParaRPr sz="2000" dirty="0">
              <a:solidFill>
                <a:schemeClr val="tx1">
                  <a:lumMod val="75000"/>
                  <a:lumOff val="25000"/>
                </a:schemeClr>
              </a:solidFill>
              <a:cs typeface="+mn-ea"/>
              <a:sym typeface="+mn-lt"/>
            </a:endParaRPr>
          </a:p>
          <a:p>
            <a:pPr algn="l" fontAlgn="auto">
              <a:lnSpc>
                <a:spcPct val="150000"/>
              </a:lnSpc>
            </a:pPr>
            <a:r>
              <a:rPr sz="2000" dirty="0">
                <a:solidFill>
                  <a:schemeClr val="tx1">
                    <a:lumMod val="75000"/>
                    <a:lumOff val="25000"/>
                  </a:schemeClr>
                </a:solidFill>
                <a:cs typeface="+mn-ea"/>
                <a:sym typeface="+mn-lt"/>
              </a:rPr>
              <a:t>13.1.5 主题</a:t>
            </a:r>
            <a:endParaRPr sz="2000" dirty="0">
              <a:solidFill>
                <a:schemeClr val="tx1">
                  <a:lumMod val="75000"/>
                  <a:lumOff val="25000"/>
                </a:schemeClr>
              </a:solidFill>
              <a:cs typeface="+mn-ea"/>
              <a:sym typeface="+mn-lt"/>
            </a:endParaRPr>
          </a:p>
        </p:txBody>
      </p:sp>
      <p:sp>
        <p:nvSpPr>
          <p:cNvPr id="7" name="文本框 6"/>
          <p:cNvSpPr txBox="1"/>
          <p:nvPr/>
        </p:nvSpPr>
        <p:spPr>
          <a:xfrm>
            <a:off x="7106920" y="3380105"/>
            <a:ext cx="4597400" cy="3046095"/>
          </a:xfrm>
          <a:prstGeom prst="rect">
            <a:avLst/>
          </a:prstGeom>
          <a:noFill/>
        </p:spPr>
        <p:txBody>
          <a:bodyPr wrap="none" rtlCol="0">
            <a:spAutoFit/>
            <a:scene3d>
              <a:camera prst="orthographicFront"/>
              <a:lightRig rig="threePt" dir="t"/>
            </a:scene3d>
            <a:sp3d contourW="12700"/>
          </a:bodyPr>
          <a:lstStyle/>
          <a:p>
            <a:pPr algn="l" fontAlgn="auto">
              <a:lnSpc>
                <a:spcPct val="150000"/>
              </a:lnSpc>
            </a:pPr>
            <a:r>
              <a:rPr sz="2400" b="1" dirty="0">
                <a:solidFill>
                  <a:schemeClr val="tx1">
                    <a:lumMod val="75000"/>
                    <a:lumOff val="25000"/>
                  </a:schemeClr>
                </a:solidFill>
                <a:cs typeface="+mn-ea"/>
                <a:sym typeface="+mn-lt"/>
              </a:rPr>
              <a:t>13.2 相关案例</a:t>
            </a:r>
            <a:endParaRPr sz="2400" b="1" dirty="0">
              <a:solidFill>
                <a:schemeClr val="tx1">
                  <a:lumMod val="75000"/>
                  <a:lumOff val="25000"/>
                </a:schemeClr>
              </a:solidFill>
              <a:cs typeface="+mn-ea"/>
              <a:sym typeface="+mn-lt"/>
            </a:endParaRPr>
          </a:p>
          <a:p>
            <a:pPr algn="l" fontAlgn="auto">
              <a:lnSpc>
                <a:spcPct val="150000"/>
              </a:lnSpc>
            </a:pPr>
            <a:r>
              <a:rPr sz="2400" b="1" dirty="0">
                <a:solidFill>
                  <a:schemeClr val="tx1">
                    <a:lumMod val="75000"/>
                    <a:lumOff val="25000"/>
                  </a:schemeClr>
                </a:solidFill>
                <a:cs typeface="+mn-ea"/>
                <a:sym typeface="+mn-lt"/>
              </a:rPr>
              <a:t> </a:t>
            </a:r>
            <a:r>
              <a:rPr sz="2000" dirty="0">
                <a:solidFill>
                  <a:schemeClr val="tx1">
                    <a:lumMod val="75000"/>
                    <a:lumOff val="25000"/>
                  </a:schemeClr>
                </a:solidFill>
                <a:cs typeface="+mn-ea"/>
                <a:sym typeface="+mn-lt"/>
              </a:rPr>
              <a:t>13.2.1  Histogram example（直方图）</a:t>
            </a:r>
            <a:endParaRPr sz="2000" dirty="0">
              <a:solidFill>
                <a:schemeClr val="tx1">
                  <a:lumMod val="75000"/>
                  <a:lumOff val="25000"/>
                </a:schemeClr>
              </a:solidFill>
              <a:cs typeface="+mn-ea"/>
              <a:sym typeface="+mn-lt"/>
            </a:endParaRPr>
          </a:p>
          <a:p>
            <a:pPr algn="l" fontAlgn="auto">
              <a:lnSpc>
                <a:spcPct val="150000"/>
              </a:lnSpc>
            </a:pPr>
            <a:r>
              <a:rPr sz="2000" dirty="0">
                <a:solidFill>
                  <a:schemeClr val="tx1">
                    <a:lumMod val="75000"/>
                    <a:lumOff val="25000"/>
                  </a:schemeClr>
                </a:solidFill>
                <a:cs typeface="+mn-ea"/>
                <a:sym typeface="+mn-lt"/>
              </a:rPr>
              <a:t>13.2.2 Scatterplots example（散点图）</a:t>
            </a:r>
            <a:endParaRPr sz="2000" dirty="0">
              <a:solidFill>
                <a:schemeClr val="tx1">
                  <a:lumMod val="75000"/>
                  <a:lumOff val="25000"/>
                </a:schemeClr>
              </a:solidFill>
              <a:cs typeface="+mn-ea"/>
              <a:sym typeface="+mn-lt"/>
            </a:endParaRPr>
          </a:p>
          <a:p>
            <a:pPr algn="l" fontAlgn="auto">
              <a:lnSpc>
                <a:spcPct val="150000"/>
              </a:lnSpc>
            </a:pPr>
            <a:r>
              <a:rPr sz="2000" dirty="0">
                <a:solidFill>
                  <a:schemeClr val="tx1">
                    <a:lumMod val="75000"/>
                    <a:lumOff val="25000"/>
                  </a:schemeClr>
                </a:solidFill>
                <a:cs typeface="+mn-ea"/>
                <a:sym typeface="+mn-lt"/>
              </a:rPr>
              <a:t>13.2.3  Density Charts（密度图）</a:t>
            </a:r>
            <a:endParaRPr sz="2000" dirty="0">
              <a:solidFill>
                <a:schemeClr val="tx1">
                  <a:lumMod val="75000"/>
                  <a:lumOff val="25000"/>
                </a:schemeClr>
              </a:solidFill>
              <a:cs typeface="+mn-ea"/>
              <a:sym typeface="+mn-lt"/>
            </a:endParaRPr>
          </a:p>
          <a:p>
            <a:pPr algn="l" fontAlgn="auto">
              <a:lnSpc>
                <a:spcPct val="150000"/>
              </a:lnSpc>
            </a:pPr>
            <a:r>
              <a:rPr sz="2000" dirty="0">
                <a:solidFill>
                  <a:schemeClr val="tx1">
                    <a:lumMod val="75000"/>
                    <a:lumOff val="25000"/>
                  </a:schemeClr>
                </a:solidFill>
                <a:cs typeface="+mn-ea"/>
                <a:sym typeface="+mn-lt"/>
              </a:rPr>
              <a:t>13.2.4 Smooth Line（曲线拟合图）</a:t>
            </a:r>
            <a:endParaRPr sz="2000" dirty="0">
              <a:solidFill>
                <a:schemeClr val="tx1">
                  <a:lumMod val="75000"/>
                  <a:lumOff val="25000"/>
                </a:schemeClr>
              </a:solidFill>
              <a:cs typeface="+mn-ea"/>
              <a:sym typeface="+mn-lt"/>
            </a:endParaRPr>
          </a:p>
          <a:p>
            <a:pPr algn="l" fontAlgn="auto">
              <a:lnSpc>
                <a:spcPct val="150000"/>
              </a:lnSpc>
            </a:pPr>
            <a:r>
              <a:rPr sz="2000" dirty="0">
                <a:solidFill>
                  <a:schemeClr val="tx1">
                    <a:lumMod val="75000"/>
                    <a:lumOff val="25000"/>
                  </a:schemeClr>
                </a:solidFill>
                <a:cs typeface="+mn-ea"/>
                <a:sym typeface="+mn-lt"/>
              </a:rPr>
              <a:t>13.2.5 Adding themes（主题）</a:t>
            </a:r>
            <a:endParaRPr sz="2000" dirty="0">
              <a:solidFill>
                <a:schemeClr val="tx1">
                  <a:lumMod val="75000"/>
                  <a:lumOff val="25000"/>
                </a:schemeClr>
              </a:solidFill>
              <a:cs typeface="+mn-ea"/>
              <a:sym typeface="+mn-lt"/>
            </a:endParaRPr>
          </a:p>
        </p:txBody>
      </p:sp>
      <p:sp>
        <p:nvSpPr>
          <p:cNvPr id="14" name="PA_文本框 1"/>
          <p:cNvSpPr txBox="1"/>
          <p:nvPr>
            <p:custDataLst>
              <p:tags r:id="rId1"/>
            </p:custDataLst>
          </p:nvPr>
        </p:nvSpPr>
        <p:spPr>
          <a:xfrm>
            <a:off x="349626" y="198507"/>
            <a:ext cx="3686175" cy="707886"/>
          </a:xfrm>
          <a:prstGeom prst="rect">
            <a:avLst/>
          </a:prstGeom>
          <a:noFill/>
          <a:ln>
            <a:noFill/>
          </a:ln>
        </p:spPr>
        <p:txBody>
          <a:bodyPr wrap="square" rtlCol="0" anchor="ctr" anchorCtr="0">
            <a:spAutoFit/>
          </a:bodyPr>
          <a:lstStyle/>
          <a:p>
            <a:r>
              <a:rPr lang="zh-CN" altLang="en-US" sz="4000" dirty="0">
                <a:solidFill>
                  <a:schemeClr val="accent1"/>
                </a:solidFill>
                <a:cs typeface="+mn-ea"/>
                <a:sym typeface="+mn-lt"/>
              </a:rPr>
              <a:t>目录</a:t>
            </a:r>
            <a:r>
              <a:rPr lang="en-US" altLang="zh-CN" sz="4000" dirty="0">
                <a:solidFill>
                  <a:schemeClr val="accent1"/>
                </a:solidFill>
                <a:cs typeface="+mn-ea"/>
                <a:sym typeface="+mn-lt"/>
              </a:rPr>
              <a:t>/</a:t>
            </a:r>
            <a:r>
              <a:rPr lang="en-US" altLang="zh-CN" sz="2800" dirty="0">
                <a:cs typeface="+mn-ea"/>
                <a:sym typeface="+mn-lt"/>
              </a:rPr>
              <a:t>CONTENTS</a:t>
            </a:r>
            <a:endParaRPr lang="zh-CN" altLang="en-US" sz="4000" dirty="0">
              <a:cs typeface="+mn-ea"/>
              <a:sym typeface="+mn-lt"/>
            </a:endParaRPr>
          </a:p>
        </p:txBody>
      </p:sp>
      <p:cxnSp>
        <p:nvCxnSpPr>
          <p:cNvPr id="15" name="PA_直接连接符 2"/>
          <p:cNvCxnSpPr/>
          <p:nvPr>
            <p:custDataLst>
              <p:tags r:id="rId2"/>
            </p:custDataLst>
          </p:nvPr>
        </p:nvCxnSpPr>
        <p:spPr>
          <a:xfrm>
            <a:off x="349625" y="906393"/>
            <a:ext cx="11492753"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31" name="PA_组合 12"/>
          <p:cNvGrpSpPr/>
          <p:nvPr>
            <p:custDataLst>
              <p:tags r:id="rId3"/>
            </p:custDataLst>
          </p:nvPr>
        </p:nvGrpSpPr>
        <p:grpSpPr>
          <a:xfrm>
            <a:off x="9348245" y="274075"/>
            <a:ext cx="540395" cy="540394"/>
            <a:chOff x="7489371" y="4542971"/>
            <a:chExt cx="711200" cy="711200"/>
          </a:xfrm>
        </p:grpSpPr>
        <p:sp>
          <p:nvSpPr>
            <p:cNvPr id="32" name="椭圆 31"/>
            <p:cNvSpPr/>
            <p:nvPr/>
          </p:nvSpPr>
          <p:spPr>
            <a:xfrm>
              <a:off x="7489371"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3" name="椭圆 8"/>
            <p:cNvSpPr/>
            <p:nvPr/>
          </p:nvSpPr>
          <p:spPr>
            <a:xfrm>
              <a:off x="7649029" y="4739974"/>
              <a:ext cx="391884" cy="31719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34" name="PA_组合 15"/>
          <p:cNvGrpSpPr/>
          <p:nvPr>
            <p:custDataLst>
              <p:tags r:id="rId4"/>
            </p:custDataLst>
          </p:nvPr>
        </p:nvGrpSpPr>
        <p:grpSpPr>
          <a:xfrm>
            <a:off x="10316569" y="274075"/>
            <a:ext cx="540395" cy="540394"/>
            <a:chOff x="8638974" y="4542971"/>
            <a:chExt cx="711200" cy="711200"/>
          </a:xfrm>
        </p:grpSpPr>
        <p:sp>
          <p:nvSpPr>
            <p:cNvPr id="35" name="椭圆 34"/>
            <p:cNvSpPr/>
            <p:nvPr/>
          </p:nvSpPr>
          <p:spPr>
            <a:xfrm>
              <a:off x="8638974"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6" name="椭圆 9"/>
            <p:cNvSpPr/>
            <p:nvPr/>
          </p:nvSpPr>
          <p:spPr>
            <a:xfrm>
              <a:off x="8798632" y="4702918"/>
              <a:ext cx="391884" cy="391305"/>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37" name="PA_组合 18"/>
          <p:cNvGrpSpPr/>
          <p:nvPr>
            <p:custDataLst>
              <p:tags r:id="rId5"/>
            </p:custDataLst>
          </p:nvPr>
        </p:nvGrpSpPr>
        <p:grpSpPr>
          <a:xfrm>
            <a:off x="11284893" y="274075"/>
            <a:ext cx="540395" cy="540394"/>
            <a:chOff x="9788577" y="4542971"/>
            <a:chExt cx="711200" cy="711200"/>
          </a:xfrm>
        </p:grpSpPr>
        <p:sp>
          <p:nvSpPr>
            <p:cNvPr id="38" name="椭圆 37"/>
            <p:cNvSpPr/>
            <p:nvPr/>
          </p:nvSpPr>
          <p:spPr>
            <a:xfrm>
              <a:off x="9788577"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9" name="椭圆 10"/>
            <p:cNvSpPr/>
            <p:nvPr/>
          </p:nvSpPr>
          <p:spPr>
            <a:xfrm>
              <a:off x="9948235" y="4702925"/>
              <a:ext cx="391884" cy="391292"/>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pic>
        <p:nvPicPr>
          <p:cNvPr id="42" name="图片 41"/>
          <p:cNvPicPr>
            <a:picLocks noChangeAspect="1"/>
          </p:cNvPicPr>
          <p:nvPr/>
        </p:nvPicPr>
        <p:blipFill>
          <a:blip r:embed="rId6" cstate="screen"/>
          <a:stretch>
            <a:fillRect/>
          </a:stretch>
        </p:blipFill>
        <p:spPr>
          <a:xfrm>
            <a:off x="31" y="3195141"/>
            <a:ext cx="6730787" cy="36627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5000">
        <p14:prism dir="u" isInverted="1"/>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by="(-#ppt_w*2)" calcmode="lin" valueType="num">
                                      <p:cBhvr rctx="PPT">
                                        <p:cTn id="7" dur="500" autoRev="1" fill="hold">
                                          <p:stCondLst>
                                            <p:cond delay="0"/>
                                          </p:stCondLst>
                                        </p:cTn>
                                        <p:tgtEl>
                                          <p:spTgt spid="14"/>
                                        </p:tgtEl>
                                        <p:attrNameLst>
                                          <p:attrName>ppt_w</p:attrName>
                                        </p:attrNameLst>
                                      </p:cBhvr>
                                    </p:anim>
                                    <p:anim by="(#ppt_w*0.50)" calcmode="lin" valueType="num">
                                      <p:cBhvr>
                                        <p:cTn id="8" dur="500" decel="50000" autoRev="1" fill="hold">
                                          <p:stCondLst>
                                            <p:cond delay="0"/>
                                          </p:stCondLst>
                                        </p:cTn>
                                        <p:tgtEl>
                                          <p:spTgt spid="14"/>
                                        </p:tgtEl>
                                        <p:attrNameLst>
                                          <p:attrName>ppt_x</p:attrName>
                                        </p:attrNameLst>
                                      </p:cBhvr>
                                    </p:anim>
                                    <p:anim from="(-#ppt_h/2)" to="(#ppt_y)" calcmode="lin" valueType="num">
                                      <p:cBhvr>
                                        <p:cTn id="9" dur="1000" fill="hold">
                                          <p:stCondLst>
                                            <p:cond delay="0"/>
                                          </p:stCondLst>
                                        </p:cTn>
                                        <p:tgtEl>
                                          <p:spTgt spid="14"/>
                                        </p:tgtEl>
                                        <p:attrNameLst>
                                          <p:attrName>ppt_y</p:attrName>
                                        </p:attrNameLst>
                                      </p:cBhvr>
                                    </p:anim>
                                    <p:animRot by="21600000">
                                      <p:cBhvr>
                                        <p:cTn id="10" dur="1000" fill="hold">
                                          <p:stCondLst>
                                            <p:cond delay="0"/>
                                          </p:stCondLst>
                                        </p:cTn>
                                        <p:tgtEl>
                                          <p:spTgt spid="14"/>
                                        </p:tgtEl>
                                        <p:attrNameLst>
                                          <p:attrName>r</p:attrName>
                                        </p:attrNameLst>
                                      </p:cBhvr>
                                    </p:animRot>
                                  </p:childTnLst>
                                </p:cTn>
                              </p:par>
                            </p:childTnLst>
                          </p:cTn>
                        </p:par>
                        <p:par>
                          <p:cTn id="11" fill="hold">
                            <p:stCondLst>
                              <p:cond delay="2000"/>
                            </p:stCondLst>
                            <p:childTnLst>
                              <p:par>
                                <p:cTn id="12" presetID="22" presetClass="entr" presetSubtype="8"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left)">
                                      <p:cBhvr>
                                        <p:cTn id="14" dur="500"/>
                                        <p:tgtEl>
                                          <p:spTgt spid="15"/>
                                        </p:tgtEl>
                                      </p:cBhvr>
                                    </p:animEffect>
                                  </p:childTnLst>
                                </p:cTn>
                              </p:par>
                            </p:childTnLst>
                          </p:cTn>
                        </p:par>
                        <p:par>
                          <p:cTn id="15" fill="hold">
                            <p:stCondLst>
                              <p:cond delay="2500"/>
                            </p:stCondLst>
                            <p:childTnLst>
                              <p:par>
                                <p:cTn id="16" presetID="53" presetClass="entr" presetSubtype="16"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par>
                                <p:cTn id="21" presetID="53" presetClass="entr" presetSubtype="16"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p:cTn id="23" dur="500" fill="hold"/>
                                        <p:tgtEl>
                                          <p:spTgt spid="34"/>
                                        </p:tgtEl>
                                        <p:attrNameLst>
                                          <p:attrName>ppt_w</p:attrName>
                                        </p:attrNameLst>
                                      </p:cBhvr>
                                      <p:tavLst>
                                        <p:tav tm="0">
                                          <p:val>
                                            <p:fltVal val="0"/>
                                          </p:val>
                                        </p:tav>
                                        <p:tav tm="100000">
                                          <p:val>
                                            <p:strVal val="#ppt_w"/>
                                          </p:val>
                                        </p:tav>
                                      </p:tavLst>
                                    </p:anim>
                                    <p:anim calcmode="lin" valueType="num">
                                      <p:cBhvr>
                                        <p:cTn id="24" dur="500" fill="hold"/>
                                        <p:tgtEl>
                                          <p:spTgt spid="34"/>
                                        </p:tgtEl>
                                        <p:attrNameLst>
                                          <p:attrName>ppt_h</p:attrName>
                                        </p:attrNameLst>
                                      </p:cBhvr>
                                      <p:tavLst>
                                        <p:tav tm="0">
                                          <p:val>
                                            <p:fltVal val="0"/>
                                          </p:val>
                                        </p:tav>
                                        <p:tav tm="100000">
                                          <p:val>
                                            <p:strVal val="#ppt_h"/>
                                          </p:val>
                                        </p:tav>
                                      </p:tavLst>
                                    </p:anim>
                                    <p:animEffect transition="in" filter="fade">
                                      <p:cBhvr>
                                        <p:cTn id="25" dur="500"/>
                                        <p:tgtEl>
                                          <p:spTgt spid="34"/>
                                        </p:tgtEl>
                                      </p:cBhvr>
                                    </p:animEffect>
                                  </p:childTnLst>
                                </p:cTn>
                              </p:par>
                              <p:par>
                                <p:cTn id="26" presetID="53" presetClass="entr" presetSubtype="16" fill="hold" nodeType="withEffect">
                                  <p:stCondLst>
                                    <p:cond delay="0"/>
                                  </p:stCondLst>
                                  <p:childTnLst>
                                    <p:set>
                                      <p:cBhvr>
                                        <p:cTn id="27" dur="1" fill="hold">
                                          <p:stCondLst>
                                            <p:cond delay="0"/>
                                          </p:stCondLst>
                                        </p:cTn>
                                        <p:tgtEl>
                                          <p:spTgt spid="37"/>
                                        </p:tgtEl>
                                        <p:attrNameLst>
                                          <p:attrName>style.visibility</p:attrName>
                                        </p:attrNameLst>
                                      </p:cBhvr>
                                      <p:to>
                                        <p:strVal val="visible"/>
                                      </p:to>
                                    </p:set>
                                    <p:anim calcmode="lin" valueType="num">
                                      <p:cBhvr>
                                        <p:cTn id="28" dur="500" fill="hold"/>
                                        <p:tgtEl>
                                          <p:spTgt spid="37"/>
                                        </p:tgtEl>
                                        <p:attrNameLst>
                                          <p:attrName>ppt_w</p:attrName>
                                        </p:attrNameLst>
                                      </p:cBhvr>
                                      <p:tavLst>
                                        <p:tav tm="0">
                                          <p:val>
                                            <p:fltVal val="0"/>
                                          </p:val>
                                        </p:tav>
                                        <p:tav tm="100000">
                                          <p:val>
                                            <p:strVal val="#ppt_w"/>
                                          </p:val>
                                        </p:tav>
                                      </p:tavLst>
                                    </p:anim>
                                    <p:anim calcmode="lin" valueType="num">
                                      <p:cBhvr>
                                        <p:cTn id="29" dur="500" fill="hold"/>
                                        <p:tgtEl>
                                          <p:spTgt spid="37"/>
                                        </p:tgtEl>
                                        <p:attrNameLst>
                                          <p:attrName>ppt_h</p:attrName>
                                        </p:attrNameLst>
                                      </p:cBhvr>
                                      <p:tavLst>
                                        <p:tav tm="0">
                                          <p:val>
                                            <p:fltVal val="0"/>
                                          </p:val>
                                        </p:tav>
                                        <p:tav tm="100000">
                                          <p:val>
                                            <p:strVal val="#ppt_h"/>
                                          </p:val>
                                        </p:tav>
                                      </p:tavLst>
                                    </p:anim>
                                    <p:animEffect transition="in" filter="fade">
                                      <p:cBhvr>
                                        <p:cTn id="3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256828" y="3314670"/>
            <a:ext cx="5320030" cy="706755"/>
          </a:xfrm>
          <a:prstGeom prst="rect">
            <a:avLst/>
          </a:prstGeom>
          <a:noFill/>
        </p:spPr>
        <p:txBody>
          <a:bodyPr wrap="none" rtlCol="0">
            <a:spAutoFit/>
            <a:scene3d>
              <a:camera prst="orthographicFront"/>
              <a:lightRig rig="threePt" dir="t"/>
            </a:scene3d>
            <a:sp3d contourW="12700"/>
          </a:bodyPr>
          <a:lstStyle/>
          <a:p>
            <a:pPr algn="l"/>
            <a:r>
              <a:rPr lang="zh-CN" altLang="en-US" sz="4000" b="1" dirty="0">
                <a:solidFill>
                  <a:schemeClr val="tx1">
                    <a:lumMod val="85000"/>
                    <a:lumOff val="15000"/>
                  </a:schemeClr>
                </a:solidFill>
                <a:cs typeface="+mn-ea"/>
                <a:sym typeface="+mn-lt"/>
              </a:rPr>
              <a:t> 13.1 ggplot2相关概念</a:t>
            </a:r>
            <a:endParaRPr lang="zh-CN" altLang="en-US" sz="4000" b="1" dirty="0">
              <a:solidFill>
                <a:schemeClr val="tx1">
                  <a:lumMod val="85000"/>
                  <a:lumOff val="15000"/>
                </a:schemeClr>
              </a:solidFill>
              <a:cs typeface="+mn-ea"/>
              <a:sym typeface="+mn-lt"/>
            </a:endParaRPr>
          </a:p>
        </p:txBody>
      </p:sp>
      <p:sp>
        <p:nvSpPr>
          <p:cNvPr id="4" name="文本框 3"/>
          <p:cNvSpPr txBox="1"/>
          <p:nvPr/>
        </p:nvSpPr>
        <p:spPr>
          <a:xfrm>
            <a:off x="821086" y="1544955"/>
            <a:ext cx="3943743" cy="2122805"/>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endParaRPr lang="en-US" altLang="zh-CN" sz="6600" b="1" dirty="0">
              <a:solidFill>
                <a:schemeClr val="accent1">
                  <a:lumMod val="75000"/>
                </a:schemeClr>
              </a:solidFill>
              <a:cs typeface="+mn-ea"/>
              <a:sym typeface="+mn-lt"/>
            </a:endParaRPr>
          </a:p>
          <a:p>
            <a:pPr algn="ctr"/>
            <a:r>
              <a:rPr lang="en-US" altLang="zh-CN" sz="6600" b="1" dirty="0">
                <a:solidFill>
                  <a:schemeClr val="accent1">
                    <a:lumMod val="75000"/>
                  </a:schemeClr>
                </a:solidFill>
                <a:cs typeface="+mn-ea"/>
                <a:sym typeface="+mn-lt"/>
              </a:rPr>
              <a:t>01</a:t>
            </a:r>
            <a:endParaRPr lang="en-US" altLang="zh-CN" sz="6600" b="1" dirty="0">
              <a:solidFill>
                <a:schemeClr val="accent1">
                  <a:lumMod val="75000"/>
                </a:schemeClr>
              </a:solidFill>
              <a:cs typeface="+mn-ea"/>
              <a:sym typeface="+mn-lt"/>
            </a:endParaRPr>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
        <p:nvSpPr>
          <p:cNvPr id="8" name="Rectangle 1"/>
          <p:cNvSpPr>
            <a:spLocks noChangeArrowheads="1"/>
          </p:cNvSpPr>
          <p:nvPr/>
        </p:nvSpPr>
        <p:spPr bwMode="auto">
          <a:xfrm>
            <a:off x="459637" y="257528"/>
            <a:ext cx="430530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228600" algn="ctr" defTabSz="914400" rtl="0" eaLnBrk="1" fontAlgn="base" latinLnBrk="0" hangingPunct="1">
              <a:lnSpc>
                <a:spcPct val="100000"/>
              </a:lnSpc>
              <a:spcBef>
                <a:spcPct val="0"/>
              </a:spcBef>
              <a:spcAft>
                <a:spcPct val="0"/>
              </a:spcAft>
              <a:buClrTx/>
              <a:buSzTx/>
              <a:buFontTx/>
              <a:buNone/>
            </a:pPr>
            <a:r>
              <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13.1.1 ggplot2的发展历史</a:t>
            </a:r>
            <a:endPar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0" name="圆角矩形 9"/>
          <p:cNvSpPr/>
          <p:nvPr/>
        </p:nvSpPr>
        <p:spPr>
          <a:xfrm>
            <a:off x="1772920" y="1163955"/>
            <a:ext cx="9494520" cy="4530725"/>
          </a:xfrm>
          <a:prstGeom prst="roundRect">
            <a:avLst/>
          </a:prstGeom>
          <a:solidFill>
            <a:schemeClr val="accent3">
              <a:lumMod val="20000"/>
              <a:lumOff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rmAutofit lnSpcReduction="20000"/>
          </a:bodyPr>
          <a:p>
            <a:pPr algn="l" fontAlgn="auto">
              <a:lnSpc>
                <a:spcPct val="150000"/>
              </a:lnSpc>
              <a:buClrTx/>
              <a:buSzTx/>
              <a:buNone/>
            </a:pPr>
            <a:r>
              <a:rPr lang="en-US" altLang="zh-CN" sz="2000" dirty="0">
                <a:solidFill>
                  <a:schemeClr val="tx1"/>
                </a:solidFill>
                <a:sym typeface="+mn-ea"/>
              </a:rPr>
              <a:t>     </a:t>
            </a:r>
            <a:r>
              <a:rPr lang="zh-CN" altLang="en-US" sz="2000" dirty="0">
                <a:solidFill>
                  <a:schemeClr val="tx1"/>
                </a:solidFill>
                <a:sym typeface="+mn-ea"/>
              </a:rPr>
              <a:t>ggplot2是Hadley Wickham在爱荷华州立大学博士期间的作品，ggplot2中的gg表示图形语法（grammar of graphic），这是一个通过使用“语法”来绘图的图形概念，其语法更加易学且便捷，主张模块间的协调与分工，截止到目前最新的版本号为0.9.3，其较上一代而言修复了一些漏洞，主要包含下面几个方面：</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1. 不再支持plotmatrix()函数；</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2.geom_polygon()提速，如世界地图的绘制快了12倍；</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3.新增加了部分主题。</a:t>
            </a:r>
            <a:endParaRPr lang="zh-CN" altLang="en-US" sz="2000" dirty="0">
              <a:solidFill>
                <a:schemeClr val="tx1"/>
              </a:solidFill>
              <a:sym typeface="+mn-ea"/>
            </a:endParaRPr>
          </a:p>
        </p:txBody>
      </p:sp>
    </p:spTree>
  </p:cSld>
  <p:clrMapOvr>
    <a:masterClrMapping/>
  </p:clrMapOvr>
  <p:transition spd="slow" advClick="0" advTm="5000">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
        <p:nvSpPr>
          <p:cNvPr id="8" name="Rectangle 1"/>
          <p:cNvSpPr>
            <a:spLocks noChangeArrowheads="1"/>
          </p:cNvSpPr>
          <p:nvPr/>
        </p:nvSpPr>
        <p:spPr bwMode="auto">
          <a:xfrm>
            <a:off x="533614" y="224508"/>
            <a:ext cx="2834005"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228600" algn="ctr" defTabSz="914400" rtl="0" eaLnBrk="1" fontAlgn="base" latinLnBrk="0" hangingPunct="1">
              <a:lnSpc>
                <a:spcPct val="100000"/>
              </a:lnSpc>
              <a:spcBef>
                <a:spcPct val="0"/>
              </a:spcBef>
              <a:spcAft>
                <a:spcPct val="0"/>
              </a:spcAft>
              <a:buClrTx/>
              <a:buSzTx/>
              <a:buFontTx/>
              <a:buNone/>
            </a:pPr>
            <a:r>
              <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13.1.2 语法特征</a:t>
            </a:r>
            <a:endPar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0" name="圆角矩形 9"/>
          <p:cNvSpPr/>
          <p:nvPr/>
        </p:nvSpPr>
        <p:spPr>
          <a:xfrm>
            <a:off x="1348740" y="951865"/>
            <a:ext cx="9494520" cy="4742180"/>
          </a:xfrm>
          <a:prstGeom prst="roundRect">
            <a:avLst/>
          </a:prstGeom>
          <a:solidFill>
            <a:schemeClr val="accent3">
              <a:lumMod val="20000"/>
              <a:lumOff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rmAutofit lnSpcReduction="20000"/>
          </a:bodyPr>
          <a:p>
            <a:pPr algn="l" fontAlgn="auto">
              <a:lnSpc>
                <a:spcPct val="150000"/>
              </a:lnSpc>
              <a:buClrTx/>
              <a:buSzTx/>
              <a:buNone/>
            </a:pPr>
            <a:r>
              <a:rPr lang="en-US" altLang="zh-CN" sz="2000" dirty="0">
                <a:solidFill>
                  <a:schemeClr val="tx1"/>
                </a:solidFill>
                <a:sym typeface="+mn-ea"/>
              </a:rPr>
              <a:t>     </a:t>
            </a:r>
            <a:r>
              <a:rPr lang="zh-CN" altLang="en-US" sz="2000" dirty="0">
                <a:solidFill>
                  <a:schemeClr val="tx1"/>
                </a:solidFill>
                <a:sym typeface="+mn-ea"/>
              </a:rPr>
              <a:t>ggplot2主要由数据、图形属性映射、几何图形三个为基本构成。如：ggplot(mpg,aes(cty))+geom_histogram()，其语法特征同其他图形包而言是不同的，主要表现在以下几个方面：</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1. 采用图层的设计方式，有利于结构化思维实现数据可视化。由ggplot()开始，图层之间的叠加是通过“+”来实现，越往后，其图层越在上方。通常一条 geom_×××()函数或stat_×××()函数便可以绘制一个图层。</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2. 扩展包（extension package）非常丰富，有专门调整颜色、字体、形状和主题等辅助包，学习者可以更容易做出一个色彩丰富而又美观的图像。</a:t>
            </a:r>
            <a:endParaRPr lang="zh-CN" altLang="en-US" sz="2000" dirty="0">
              <a:solidFill>
                <a:schemeClr val="tx1"/>
              </a:solidFill>
              <a:sym typeface="+mn-ea"/>
            </a:endParaRPr>
          </a:p>
        </p:txBody>
      </p:sp>
    </p:spTree>
  </p:cSld>
  <p:clrMapOvr>
    <a:masterClrMapping/>
  </p:clrMapOvr>
  <p:transition spd="slow" advClick="0" advTm="5000">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
        <p:nvSpPr>
          <p:cNvPr id="8" name="Rectangle 1"/>
          <p:cNvSpPr>
            <a:spLocks noChangeArrowheads="1"/>
          </p:cNvSpPr>
          <p:nvPr/>
        </p:nvSpPr>
        <p:spPr bwMode="auto">
          <a:xfrm>
            <a:off x="891119" y="224508"/>
            <a:ext cx="2118995"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228600" algn="ctr" defTabSz="914400" rtl="0" eaLnBrk="1" fontAlgn="base" latinLnBrk="0" hangingPunct="1">
              <a:lnSpc>
                <a:spcPct val="100000"/>
              </a:lnSpc>
              <a:spcBef>
                <a:spcPct val="0"/>
              </a:spcBef>
              <a:spcAft>
                <a:spcPct val="0"/>
              </a:spcAft>
              <a:buClrTx/>
              <a:buSzTx/>
              <a:buFontTx/>
              <a:buNone/>
            </a:pPr>
            <a:r>
              <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13.1.3 分面</a:t>
            </a:r>
            <a:endPar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0" name="圆角矩形 9"/>
          <p:cNvSpPr/>
          <p:nvPr/>
        </p:nvSpPr>
        <p:spPr>
          <a:xfrm>
            <a:off x="1212215" y="989330"/>
            <a:ext cx="9494520" cy="3778885"/>
          </a:xfrm>
          <a:prstGeom prst="roundRect">
            <a:avLst/>
          </a:prstGeom>
          <a:solidFill>
            <a:schemeClr val="accent3">
              <a:lumMod val="20000"/>
              <a:lumOff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rmAutofit lnSpcReduction="20000"/>
          </a:bodyPr>
          <a:p>
            <a:pPr algn="l" fontAlgn="auto">
              <a:lnSpc>
                <a:spcPct val="150000"/>
              </a:lnSpc>
              <a:buClrTx/>
              <a:buSzTx/>
              <a:buNone/>
            </a:pPr>
            <a:r>
              <a:rPr lang="en-US" altLang="zh-CN" sz="2000" dirty="0">
                <a:solidFill>
                  <a:schemeClr val="tx1"/>
                </a:solidFill>
                <a:sym typeface="+mn-ea"/>
              </a:rPr>
              <a:t>      </a:t>
            </a:r>
            <a:r>
              <a:rPr sz="2000" dirty="0">
                <a:solidFill>
                  <a:schemeClr val="tx1"/>
                </a:solidFill>
                <a:sym typeface="+mn-ea"/>
              </a:rPr>
              <a:t>分面即是将数据分为不同的子集，从而绘制多个图形，形成一个图形矩阵，每一个子集绘制在其中一个窗格中。有三种分面类型：</a:t>
            </a:r>
            <a:endParaRPr sz="2000" dirty="0">
              <a:solidFill>
                <a:schemeClr val="tx1"/>
              </a:solidFill>
              <a:sym typeface="+mn-ea"/>
            </a:endParaRPr>
          </a:p>
          <a:p>
            <a:pPr algn="l" fontAlgn="auto">
              <a:lnSpc>
                <a:spcPct val="150000"/>
              </a:lnSpc>
              <a:buClrTx/>
              <a:buSzTx/>
              <a:buNone/>
            </a:pPr>
            <a:r>
              <a:rPr sz="2000" dirty="0">
                <a:solidFill>
                  <a:schemeClr val="tx1"/>
                </a:solidFill>
                <a:sym typeface="+mn-ea"/>
              </a:rPr>
              <a:t>      1.facet_null()：默认条件下，单个图像。</a:t>
            </a:r>
            <a:endParaRPr sz="2000" dirty="0">
              <a:solidFill>
                <a:schemeClr val="tx1"/>
              </a:solidFill>
              <a:sym typeface="+mn-ea"/>
            </a:endParaRPr>
          </a:p>
          <a:p>
            <a:pPr algn="l" fontAlgn="auto">
              <a:lnSpc>
                <a:spcPct val="150000"/>
              </a:lnSpc>
              <a:buClrTx/>
              <a:buSzTx/>
              <a:buNone/>
            </a:pPr>
            <a:r>
              <a:rPr sz="2000" dirty="0">
                <a:solidFill>
                  <a:schemeClr val="tx1"/>
                </a:solidFill>
                <a:sym typeface="+mn-ea"/>
              </a:rPr>
              <a:t>      2.facet_warp()：把一维面板条块“封装”在二维中。</a:t>
            </a:r>
            <a:endParaRPr sz="2000" dirty="0">
              <a:solidFill>
                <a:schemeClr val="tx1"/>
              </a:solidFill>
              <a:sym typeface="+mn-ea"/>
            </a:endParaRPr>
          </a:p>
          <a:p>
            <a:pPr algn="l" fontAlgn="auto">
              <a:lnSpc>
                <a:spcPct val="150000"/>
              </a:lnSpc>
              <a:buClrTx/>
              <a:buSzTx/>
              <a:buNone/>
            </a:pPr>
            <a:r>
              <a:rPr sz="2000" dirty="0">
                <a:solidFill>
                  <a:schemeClr val="tx1"/>
                </a:solidFill>
                <a:sym typeface="+mn-ea"/>
              </a:rPr>
              <a:t>      </a:t>
            </a:r>
            <a:r>
              <a:rPr lang="en-US" sz="2000" dirty="0">
                <a:solidFill>
                  <a:schemeClr val="tx1"/>
                </a:solidFill>
                <a:sym typeface="+mn-ea"/>
              </a:rPr>
              <a:t>3.</a:t>
            </a:r>
            <a:r>
              <a:rPr sz="2000" dirty="0">
                <a:solidFill>
                  <a:schemeClr val="tx1"/>
                </a:solidFill>
                <a:sym typeface="+mn-ea"/>
              </a:rPr>
              <a:t>facet_grid()：生成一个二维的面板网格，其中行和列由变量组成。</a:t>
            </a:r>
            <a:endParaRPr sz="2000" dirty="0">
              <a:solidFill>
                <a:schemeClr val="tx1"/>
              </a:solidFill>
              <a:sym typeface="+mn-ea"/>
            </a:endParaRPr>
          </a:p>
          <a:p>
            <a:pPr algn="l" fontAlgn="auto">
              <a:lnSpc>
                <a:spcPct val="150000"/>
              </a:lnSpc>
              <a:buClrTx/>
              <a:buSzTx/>
              <a:buNone/>
            </a:pPr>
            <a:r>
              <a:rPr sz="2000" dirty="0">
                <a:solidFill>
                  <a:schemeClr val="tx1"/>
                </a:solidFill>
                <a:sym typeface="+mn-ea"/>
              </a:rPr>
              <a:t>       </a:t>
            </a:r>
            <a:r>
              <a:rPr lang="zh-CN" sz="2000" dirty="0">
                <a:solidFill>
                  <a:schemeClr val="tx1"/>
                </a:solidFill>
                <a:sym typeface="+mn-ea"/>
              </a:rPr>
              <a:t>分面形式主要包含两种：封装分面与网格分面。</a:t>
            </a:r>
            <a:endParaRPr lang="zh-CN" sz="2000" dirty="0">
              <a:solidFill>
                <a:schemeClr val="tx1"/>
              </a:solidFill>
              <a:sym typeface="+mn-ea"/>
            </a:endParaRPr>
          </a:p>
        </p:txBody>
      </p:sp>
    </p:spTree>
  </p:cSld>
  <p:clrMapOvr>
    <a:masterClrMapping/>
  </p:clrMapOvr>
  <p:transition spd="slow" advClick="0" advTm="5000">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
        <p:nvSpPr>
          <p:cNvPr id="8" name="Rectangle 1"/>
          <p:cNvSpPr>
            <a:spLocks noChangeArrowheads="1"/>
          </p:cNvSpPr>
          <p:nvPr/>
        </p:nvSpPr>
        <p:spPr bwMode="auto">
          <a:xfrm>
            <a:off x="891119" y="224508"/>
            <a:ext cx="2118995"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228600" algn="ctr" defTabSz="914400" rtl="0" eaLnBrk="1" fontAlgn="base" latinLnBrk="0" hangingPunct="1">
              <a:lnSpc>
                <a:spcPct val="100000"/>
              </a:lnSpc>
              <a:spcBef>
                <a:spcPct val="0"/>
              </a:spcBef>
              <a:spcAft>
                <a:spcPct val="0"/>
              </a:spcAft>
              <a:buClrTx/>
              <a:buSzTx/>
              <a:buFontTx/>
              <a:buNone/>
            </a:pPr>
            <a:r>
              <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13.1.4 图层</a:t>
            </a:r>
            <a:endPar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0" name="圆角矩形 9"/>
          <p:cNvSpPr/>
          <p:nvPr/>
        </p:nvSpPr>
        <p:spPr>
          <a:xfrm>
            <a:off x="1212215" y="854075"/>
            <a:ext cx="8426450" cy="1917700"/>
          </a:xfrm>
          <a:prstGeom prst="roundRect">
            <a:avLst/>
          </a:prstGeom>
          <a:solidFill>
            <a:schemeClr val="accent3">
              <a:lumMod val="20000"/>
              <a:lumOff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rmAutofit/>
          </a:bodyPr>
          <a:p>
            <a:pPr algn="l" fontAlgn="auto">
              <a:lnSpc>
                <a:spcPct val="150000"/>
              </a:lnSpc>
              <a:buClrTx/>
              <a:buSzTx/>
              <a:buNone/>
            </a:pPr>
            <a:r>
              <a:rPr lang="en-US" altLang="zh-CN" sz="2000" dirty="0">
                <a:solidFill>
                  <a:schemeClr val="tx1"/>
                </a:solidFill>
                <a:sym typeface="+mn-ea"/>
              </a:rPr>
              <a:t>   </a:t>
            </a:r>
            <a:r>
              <a:rPr sz="2000" dirty="0">
                <a:solidFill>
                  <a:schemeClr val="tx1"/>
                </a:solidFill>
                <a:sym typeface="+mn-ea"/>
              </a:rPr>
              <a:t>我们使用“+”在代码中增加一个或多个图层来实现整个图像的处理。图层一般包含5类组件：数据、图形属性映射、几何对象、统计变换、位置的调整。</a:t>
            </a:r>
            <a:endParaRPr sz="2000" dirty="0">
              <a:solidFill>
                <a:schemeClr val="tx1"/>
              </a:solidFill>
              <a:sym typeface="+mn-ea"/>
            </a:endParaRPr>
          </a:p>
          <a:p>
            <a:pPr algn="l" fontAlgn="auto">
              <a:lnSpc>
                <a:spcPct val="150000"/>
              </a:lnSpc>
              <a:buClrTx/>
              <a:buSzTx/>
              <a:buNone/>
            </a:pPr>
            <a:endParaRPr sz="2000" dirty="0">
              <a:solidFill>
                <a:schemeClr val="tx1"/>
              </a:solidFill>
              <a:sym typeface="+mn-ea"/>
            </a:endParaRPr>
          </a:p>
        </p:txBody>
      </p:sp>
      <p:graphicFrame>
        <p:nvGraphicFramePr>
          <p:cNvPr id="2" name="表格 1"/>
          <p:cNvGraphicFramePr/>
          <p:nvPr>
            <p:custDataLst>
              <p:tags r:id="rId2"/>
            </p:custDataLst>
          </p:nvPr>
        </p:nvGraphicFramePr>
        <p:xfrm>
          <a:off x="3009900" y="2901950"/>
          <a:ext cx="8086725" cy="3573145"/>
        </p:xfrm>
        <a:graphic>
          <a:graphicData uri="http://schemas.openxmlformats.org/drawingml/2006/table">
            <a:tbl>
              <a:tblPr firstRow="1" bandRow="1">
                <a:tableStyleId>{5940675A-B579-460E-94D1-54222C63F5DA}</a:tableStyleId>
              </a:tblPr>
              <a:tblGrid>
                <a:gridCol w="1878330"/>
                <a:gridCol w="6208395"/>
              </a:tblGrid>
              <a:tr h="375285">
                <a:tc>
                  <a:txBody>
                    <a:bodyPr/>
                    <a:p>
                      <a:pPr indent="0" algn="ctr">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数据 </a:t>
                      </a:r>
                      <a:endParaRPr lang="en-US" alt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data，被函数ggplot()调用。</a:t>
                      </a:r>
                      <a:endParaRPr lang="en-US" alt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99465">
                <a:tc>
                  <a:txBody>
                    <a:bodyPr/>
                    <a:p>
                      <a:pPr indent="0" algn="ctr">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图形属性映射</a:t>
                      </a:r>
                      <a:endParaRPr lang="en-US" alt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通过aes()函数来进行设定并结合图形属性映射中使用画图的默认属性。</a:t>
                      </a:r>
                      <a:endParaRPr lang="en-US" alt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99465">
                <a:tc>
                  <a:txBody>
                    <a:bodyPr/>
                    <a:p>
                      <a:pPr indent="0" algn="ctr">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几何对象</a:t>
                      </a:r>
                      <a:endParaRPr lang="en-US" alt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geom_XXX()用来创建图形的类型，其可设置三个变量，可创建点图、线图等等。</a:t>
                      </a:r>
                      <a:endParaRPr lang="en-US" alt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99465">
                <a:tc>
                  <a:txBody>
                    <a:bodyPr/>
                    <a:p>
                      <a:pPr indent="0" algn="ctr">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统计变换</a:t>
                      </a:r>
                      <a:endParaRPr lang="en-US" alt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stat_XXX()用来进行数据的转换。</a:t>
                      </a:r>
                      <a:endParaRPr lang="en-US" alt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99465">
                <a:tc>
                  <a:txBody>
                    <a:bodyPr/>
                    <a:p>
                      <a:pPr indent="0" algn="ctr">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位置的调整</a:t>
                      </a:r>
                      <a:endParaRPr lang="en-US" alt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solidFill>
                            <a:srgbClr val="333333"/>
                          </a:solidFill>
                          <a:latin typeface="宋体" panose="02010600030101010101" pitchFamily="2" charset="-122"/>
                          <a:ea typeface="宋体" panose="02010600030101010101" pitchFamily="2" charset="-122"/>
                          <a:cs typeface="宋体" panose="02010600030101010101" pitchFamily="2" charset="-122"/>
                        </a:rPr>
                        <a:t>position_XXX()即对该层中的元素位置进行微调。</a:t>
                      </a:r>
                      <a:endParaRPr lang="en-US" altLang="en-US" sz="20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advClick="0" advTm="5000">
    <p:fade/>
  </p:transition>
  <p:timing>
    <p:tnLst>
      <p:par>
        <p:cTn id="1" dur="indefinite" restart="never" nodeType="tmRoot"/>
      </p:par>
    </p:tnLst>
  </p:timing>
</p:sld>
</file>

<file path=ppt/tags/tag1.xml><?xml version="1.0" encoding="utf-8"?>
<p:tagLst xmlns:p="http://schemas.openxmlformats.org/presentationml/2006/main">
  <p:tag name="PA" val="v4.2.2"/>
</p:tagLst>
</file>

<file path=ppt/tags/tag10.xml><?xml version="1.0" encoding="utf-8"?>
<p:tagLst xmlns:p="http://schemas.openxmlformats.org/presentationml/2006/main">
  <p:tag name="PA" val="v4.2.3"/>
</p:tagLst>
</file>

<file path=ppt/tags/tag11.xml><?xml version="1.0" encoding="utf-8"?>
<p:tagLst xmlns:p="http://schemas.openxmlformats.org/presentationml/2006/main">
  <p:tag name="KSO_WM_UNIT_TABLE_BEAUTIFY" val="smartTable{3e35231c-eb55-4351-9ee3-35b0789fe830}"/>
</p:tagLst>
</file>

<file path=ppt/tags/tag12.xml><?xml version="1.0" encoding="utf-8"?>
<p:tagLst xmlns:p="http://schemas.openxmlformats.org/presentationml/2006/main">
  <p:tag name="KSO_WM_UNIT_PLACING_PICTURE_USER_VIEWPORT" val="{&quot;height&quot;:4080.0078740157478,&quot;width&quot;:7497.6173228346452}"/>
</p:tagLst>
</file>

<file path=ppt/tags/tag13.xml><?xml version="1.0" encoding="utf-8"?>
<p:tagLst xmlns:p="http://schemas.openxmlformats.org/presentationml/2006/main">
  <p:tag name="KSO_WM_UNIT_PLACING_PICTURE_USER_VIEWPORT" val="{&quot;height&quot;:4080.0078740157478,&quot;width&quot;:7497.6173228346452}"/>
</p:tagLst>
</file>

<file path=ppt/tags/tag14.xml><?xml version="1.0" encoding="utf-8"?>
<p:tagLst xmlns:p="http://schemas.openxmlformats.org/presentationml/2006/main">
  <p:tag name="KSO_WM_UNIT_PLACING_PICTURE_USER_VIEWPORT" val="{&quot;height&quot;:4080.0078740157478,&quot;width&quot;:7497.6173228346452}"/>
</p:tagLst>
</file>

<file path=ppt/tags/tag15.xml><?xml version="1.0" encoding="utf-8"?>
<p:tagLst xmlns:p="http://schemas.openxmlformats.org/presentationml/2006/main">
  <p:tag name="KSO_WM_UNIT_PLACING_PICTURE_USER_VIEWPORT" val="{&quot;height&quot;:4080.0078740157478,&quot;width&quot;:7497.6173228346452}"/>
</p:tagLst>
</file>

<file path=ppt/tags/tag16.xml><?xml version="1.0" encoding="utf-8"?>
<p:tagLst xmlns:p="http://schemas.openxmlformats.org/presentationml/2006/main">
  <p:tag name="KSO_WM_UNIT_PLACING_PICTURE_USER_VIEWPORT" val="{&quot;height&quot;:4080.0078740157478,&quot;width&quot;:7497.6173228346452}"/>
</p:tagLst>
</file>

<file path=ppt/tags/tag17.xml><?xml version="1.0" encoding="utf-8"?>
<p:tagLst xmlns:p="http://schemas.openxmlformats.org/presentationml/2006/main">
  <p:tag name="KSO_WM_UNIT_PLACING_PICTURE_USER_VIEWPORT" val="{&quot;height&quot;:4080.0078740157478,&quot;width&quot;:7497.6173228346452}"/>
</p:tagLst>
</file>

<file path=ppt/tags/tag18.xml><?xml version="1.0" encoding="utf-8"?>
<p:tagLst xmlns:p="http://schemas.openxmlformats.org/presentationml/2006/main">
  <p:tag name="KSO_WM_UNIT_PLACING_PICTURE_USER_VIEWPORT" val="{&quot;height&quot;:4080.0078740157478,&quot;width&quot;:7497.6173228346452}"/>
</p:tagLst>
</file>

<file path=ppt/tags/tag19.xml><?xml version="1.0" encoding="utf-8"?>
<p:tagLst xmlns:p="http://schemas.openxmlformats.org/presentationml/2006/main">
  <p:tag name="KSO_WM_UNIT_PLACING_PICTURE_USER_VIEWPORT" val="{&quot;height&quot;:4080.0078740157478,&quot;width&quot;:7497.6173228346452}"/>
</p:tagLst>
</file>

<file path=ppt/tags/tag2.xml><?xml version="1.0" encoding="utf-8"?>
<p:tagLst xmlns:p="http://schemas.openxmlformats.org/presentationml/2006/main">
  <p:tag name="PA" val="v4.2.2"/>
</p:tagLst>
</file>

<file path=ppt/tags/tag20.xml><?xml version="1.0" encoding="utf-8"?>
<p:tagLst xmlns:p="http://schemas.openxmlformats.org/presentationml/2006/main">
  <p:tag name="KSO_WM_UNIT_PLACING_PICTURE_USER_VIEWPORT" val="{&quot;height&quot;:4080.0078740157478,&quot;width&quot;:7497.6173228346452}"/>
</p:tagLst>
</file>

<file path=ppt/tags/tag21.xml><?xml version="1.0" encoding="utf-8"?>
<p:tagLst xmlns:p="http://schemas.openxmlformats.org/presentationml/2006/main">
  <p:tag name="KSO_WM_UNIT_PLACING_PICTURE_USER_VIEWPORT" val="{&quot;height&quot;:4080.0078740157478,&quot;width&quot;:7497.6173228346452}"/>
</p:tagLst>
</file>

<file path=ppt/tags/tag22.xml><?xml version="1.0" encoding="utf-8"?>
<p:tagLst xmlns:p="http://schemas.openxmlformats.org/presentationml/2006/main">
  <p:tag name="KSO_WM_UNIT_PLACING_PICTURE_USER_VIEWPORT" val="{&quot;height&quot;:4080.0078740157478,&quot;width&quot;:7497.6173228346452}"/>
</p:tagLst>
</file>

<file path=ppt/tags/tag23.xml><?xml version="1.0" encoding="utf-8"?>
<p:tagLst xmlns:p="http://schemas.openxmlformats.org/presentationml/2006/main">
  <p:tag name="KSO_WM_UNIT_PLACING_PICTURE_USER_VIEWPORT" val="{&quot;height&quot;:4080.0078740157478,&quot;width&quot;:7497.6173228346452}"/>
</p:tagLst>
</file>

<file path=ppt/tags/tag24.xml><?xml version="1.0" encoding="utf-8"?>
<p:tagLst xmlns:p="http://schemas.openxmlformats.org/presentationml/2006/main">
  <p:tag name="KSO_WM_UNIT_TABLE_BEAUTIFY" val="smartTable{b4ead158-b19a-4610-8b1b-51b34ef1e708}"/>
</p:tagLst>
</file>

<file path=ppt/tags/tag25.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Lst>
</file>

<file path=ppt/tags/tag3.xml><?xml version="1.0" encoding="utf-8"?>
<p:tagLst xmlns:p="http://schemas.openxmlformats.org/presentationml/2006/main">
  <p:tag name="PA" val="v4.2.2"/>
</p:tagLst>
</file>

<file path=ppt/tags/tag4.xml><?xml version="1.0" encoding="utf-8"?>
<p:tagLst xmlns:p="http://schemas.openxmlformats.org/presentationml/2006/main">
  <p:tag name="PA" val="v4.2.2"/>
</p:tagLst>
</file>

<file path=ppt/tags/tag5.xml><?xml version="1.0" encoding="utf-8"?>
<p:tagLst xmlns:p="http://schemas.openxmlformats.org/presentationml/2006/main">
  <p:tag name="PA" val="v4.2.2"/>
</p:tagLst>
</file>

<file path=ppt/tags/tag6.xml><?xml version="1.0" encoding="utf-8"?>
<p:tagLst xmlns:p="http://schemas.openxmlformats.org/presentationml/2006/main">
  <p:tag name="PA" val="v4.2.2"/>
</p:tagLst>
</file>

<file path=ppt/tags/tag7.xml><?xml version="1.0" encoding="utf-8"?>
<p:tagLst xmlns:p="http://schemas.openxmlformats.org/presentationml/2006/main">
  <p:tag name="PA" val="v4.2.2"/>
</p:tagLst>
</file>

<file path=ppt/tags/tag8.xml><?xml version="1.0" encoding="utf-8"?>
<p:tagLst xmlns:p="http://schemas.openxmlformats.org/presentationml/2006/main">
  <p:tag name="PA" val="v4.2.3"/>
</p:tagLst>
</file>

<file path=ppt/tags/tag9.xml><?xml version="1.0" encoding="utf-8"?>
<p:tagLst xmlns:p="http://schemas.openxmlformats.org/presentationml/2006/main">
  <p:tag name="PA" val="v4.2.3"/>
</p:tagLst>
</file>

<file path=ppt/theme/theme1.xml><?xml version="1.0" encoding="utf-8"?>
<a:theme xmlns:a="http://schemas.openxmlformats.org/drawingml/2006/main" name="第一PPT，www.1ppt.com">
  <a:themeElements>
    <a:clrScheme name="LvyhTools保存的主题色-20171125-171832">
      <a:dk1>
        <a:srgbClr val="000000"/>
      </a:dk1>
      <a:lt1>
        <a:srgbClr val="FFFFFF"/>
      </a:lt1>
      <a:dk2>
        <a:srgbClr val="778495"/>
      </a:dk2>
      <a:lt2>
        <a:srgbClr val="F0F0F0"/>
      </a:lt2>
      <a:accent1>
        <a:srgbClr val="18459C"/>
      </a:accent1>
      <a:accent2>
        <a:srgbClr val="396AB0"/>
      </a:accent2>
      <a:accent3>
        <a:srgbClr val="235F90"/>
      </a:accent3>
      <a:accent4>
        <a:srgbClr val="18459C"/>
      </a:accent4>
      <a:accent5>
        <a:srgbClr val="396AB0"/>
      </a:accent5>
      <a:accent6>
        <a:srgbClr val="235F90"/>
      </a:accent6>
      <a:hlink>
        <a:srgbClr val="4276AA"/>
      </a:hlink>
      <a:folHlink>
        <a:srgbClr val="BFBFBF"/>
      </a:folHlink>
    </a:clrScheme>
    <a:fontScheme name="qye2rwpl">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0">
          <a:noFill/>
        </a:ln>
      </a:spPr>
      <a:bodyPr rot="0" spcFirstLastPara="0" vertOverflow="overflow" horzOverflow="overflow" vert="horz" wrap="square" lIns="91440" tIns="45720" rIns="91440" bIns="45720" numCol="1" spcCol="0" rtlCol="0" fromWordArt="0" anchor="ctr" anchorCtr="0" forceAA="0" compatLnSpc="1">
        <a:normAutofit/>
      </a:bodyP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nchor="ctr" anchorCtr="0">
        <a:spAutoFit/>
      </a:bodyPr>
      <a:lstStyle>
        <a:defPPr algn="l">
          <a:defRPr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BAOTU</Template>
  <TotalTime>0</TotalTime>
  <Words>5665</Words>
  <Application>WPS 演示</Application>
  <PresentationFormat>自定义</PresentationFormat>
  <Paragraphs>231</Paragraphs>
  <Slides>28</Slides>
  <Notes>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28</vt:i4>
      </vt:variant>
    </vt:vector>
  </HeadingPairs>
  <TitlesOfParts>
    <vt:vector size="39" baseType="lpstr">
      <vt:lpstr>Arial</vt:lpstr>
      <vt:lpstr>宋体</vt:lpstr>
      <vt:lpstr>Wingdings</vt:lpstr>
      <vt:lpstr>Calibri</vt:lpstr>
      <vt:lpstr>汉仪大宋简</vt:lpstr>
      <vt:lpstr>微软雅黑</vt:lpstr>
      <vt:lpstr>Calibri</vt:lpstr>
      <vt:lpstr>Arial Unicode MS</vt:lpstr>
      <vt:lpstr>等线</vt:lpstr>
      <vt:lpstr>Helvetica</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彩色点线多边形</dc:title>
  <dc:creator>第一PPT</dc:creator>
  <cp:keywords>www.1ppt.com</cp:keywords>
  <dc:description>www.1ppt.com</dc:description>
  <cp:lastModifiedBy>ZK</cp:lastModifiedBy>
  <cp:revision>100</cp:revision>
  <dcterms:created xsi:type="dcterms:W3CDTF">2018-03-10T07:16:00Z</dcterms:created>
  <dcterms:modified xsi:type="dcterms:W3CDTF">2020-09-08T05:14:42Z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