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338" r:id="rId8"/>
    <p:sldId id="282" r:id="rId9"/>
    <p:sldId id="324" r:id="rId10"/>
    <p:sldId id="325" r:id="rId11"/>
    <p:sldId id="326" r:id="rId12"/>
    <p:sldId id="339" r:id="rId13"/>
    <p:sldId id="340" r:id="rId14"/>
    <p:sldId id="341" r:id="rId15"/>
    <p:sldId id="342" r:id="rId16"/>
    <p:sldId id="343" r:id="rId17"/>
    <p:sldId id="344" r:id="rId18"/>
    <p:sldId id="283" r:id="rId19"/>
    <p:sldId id="284" r:id="rId20"/>
    <p:sldId id="327" r:id="rId21"/>
    <p:sldId id="285" r:id="rId22"/>
    <p:sldId id="345" r:id="rId23"/>
    <p:sldId id="328" r:id="rId24"/>
    <p:sldId id="346" r:id="rId25"/>
    <p:sldId id="347" r:id="rId26"/>
    <p:sldId id="348" r:id="rId27"/>
    <p:sldId id="349" r:id="rId28"/>
    <p:sldId id="350" r:id="rId29"/>
    <p:sldId id="351" r:id="rId30"/>
    <p:sldId id="352" r:id="rId31"/>
    <p:sldId id="353" r:id="rId32"/>
    <p:sldId id="354" r:id="rId33"/>
    <p:sldId id="355" r:id="rId34"/>
    <p:sldId id="357" r:id="rId35"/>
    <p:sldId id="356" r:id="rId36"/>
    <p:sldId id="358" r:id="rId37"/>
    <p:sldId id="261"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2714" autoAdjust="0"/>
  </p:normalViewPr>
  <p:slideViewPr>
    <p:cSldViewPr snapToGrid="0" showGuides="1">
      <p:cViewPr varScale="1">
        <p:scale>
          <a:sx n="48" d="100"/>
          <a:sy n="48" d="100"/>
        </p:scale>
        <p:origin x="67" y="88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4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3" y="2742746"/>
            <a:ext cx="9475693" cy="923330"/>
          </a:xfrm>
          <a:prstGeom prst="rect">
            <a:avLst/>
          </a:prstGeom>
          <a:noFill/>
        </p:spPr>
        <p:txBody>
          <a:bodyPr wrap="square" rtlCol="0" anchor="ctr" anchorCtr="0">
            <a:spAutoFit/>
          </a:bodyPr>
          <a:lstStyle/>
          <a:p>
            <a:pPr algn="ctr"/>
            <a:r>
              <a:rPr lang="zh-CN" altLang="en-US" sz="5400" spc="600">
                <a:solidFill>
                  <a:schemeClr val="accent1"/>
                </a:solidFill>
                <a:latin typeface="汉仪大宋简" panose="02010609000101010101" pitchFamily="49" charset="-122"/>
                <a:ea typeface="汉仪大宋简" panose="02010609000101010101" pitchFamily="49" charset="-122"/>
                <a:cs typeface="+mn-ea"/>
                <a:sym typeface="+mn-lt"/>
              </a:rPr>
              <a:t>第四章 多模式数据结构</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pic>
        <p:nvPicPr>
          <p:cNvPr id="26" name="图片 25"/>
          <p:cNvPicPr>
            <a:picLocks noChangeAspect="1"/>
          </p:cNvPicPr>
          <p:nvPr/>
        </p:nvPicPr>
        <p:blipFill>
          <a:blip r:embed="rId1"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1"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4.2.4</a:t>
            </a:r>
            <a:r>
              <a:rPr lang="zh-CN" altLang="en-US" sz="2400" spc="300">
                <a:solidFill>
                  <a:schemeClr val="accent1"/>
                </a:solidFill>
                <a:latin typeface="+mj-ea"/>
                <a:ea typeface="+mj-ea"/>
              </a:rPr>
              <a:t> 列表属性</a:t>
            </a:r>
            <a:endParaRPr lang="zh-CN" altLang="en-US" sz="2400" spc="300" dirty="0">
              <a:solidFill>
                <a:schemeClr val="accent1"/>
              </a:solidFill>
              <a:latin typeface="+mj-ea"/>
              <a:ea typeface="+mj-ea"/>
            </a:endParaRPr>
          </a:p>
        </p:txBody>
      </p:sp>
      <p:sp>
        <p:nvSpPr>
          <p:cNvPr id="9" name="文本框 8"/>
          <p:cNvSpPr txBox="1"/>
          <p:nvPr/>
        </p:nvSpPr>
        <p:spPr>
          <a:xfrm>
            <a:off x="1510791" y="2782266"/>
            <a:ext cx="9721516" cy="170303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由于列表实质上也是向量，可以使用</a:t>
            </a:r>
            <a:r>
              <a:rPr lang="en-US" altLang="zh-CN"/>
              <a:t>length()</a:t>
            </a:r>
            <a:r>
              <a:rPr lang="zh-CN" altLang="en-US"/>
              <a:t>得到列表的组件个数。</a:t>
            </a:r>
            <a:endParaRPr lang="zh-CN" altLang="en-US"/>
          </a:p>
          <a:p>
            <a:pPr marL="342900" indent="-342900">
              <a:lnSpc>
                <a:spcPct val="150000"/>
              </a:lnSpc>
              <a:buFont typeface="Arial" panose="020B0604020202020204" pitchFamily="34" charset="0"/>
              <a:buChar char="•"/>
            </a:pPr>
            <a:r>
              <a:rPr lang="en-US" altLang="zh-CN"/>
              <a:t>&gt; length(zs)</a:t>
            </a:r>
            <a:endParaRPr lang="en-US" altLang="zh-CN"/>
          </a:p>
          <a:p>
            <a:pPr marL="342900" indent="-342900">
              <a:lnSpc>
                <a:spcPct val="150000"/>
              </a:lnSpc>
              <a:buFont typeface="Arial" panose="020B0604020202020204" pitchFamily="34" charset="0"/>
              <a:buChar char="•"/>
            </a:pPr>
            <a:r>
              <a:rPr lang="en-US" altLang="zh-CN"/>
              <a:t>[1] 3</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4.2.5</a:t>
            </a:r>
            <a:r>
              <a:rPr lang="zh-CN" altLang="en-US" sz="2400" spc="300">
                <a:solidFill>
                  <a:schemeClr val="accent1"/>
                </a:solidFill>
                <a:latin typeface="+mj-ea"/>
                <a:ea typeface="+mj-ea"/>
              </a:rPr>
              <a:t>索引列表</a:t>
            </a:r>
            <a:endParaRPr lang="zh-CN" altLang="en-US" sz="2400" spc="300" dirty="0">
              <a:solidFill>
                <a:schemeClr val="accent1"/>
              </a:solidFill>
              <a:latin typeface="+mj-ea"/>
              <a:ea typeface="+mj-ea"/>
            </a:endParaRPr>
          </a:p>
        </p:txBody>
      </p:sp>
      <p:sp>
        <p:nvSpPr>
          <p:cNvPr id="9" name="文本框 8"/>
          <p:cNvSpPr txBox="1"/>
          <p:nvPr/>
        </p:nvSpPr>
        <p:spPr>
          <a:xfrm>
            <a:off x="1510791" y="2366768"/>
            <a:ext cx="9721516" cy="2534027"/>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访问列表的组件有多种方法：可以像在向量中一样，使用双重中括号。因此共有三种方法访问列表</a:t>
            </a:r>
            <a:r>
              <a:rPr lang="en-US" altLang="zh-CN"/>
              <a:t>lst</a:t>
            </a:r>
            <a:r>
              <a:rPr lang="zh-CN" altLang="en-US"/>
              <a:t>的组件</a:t>
            </a:r>
            <a:r>
              <a:rPr lang="en-US" altLang="zh-CN"/>
              <a:t>c</a:t>
            </a:r>
            <a:r>
              <a:rPr lang="zh-CN" altLang="en-US"/>
              <a:t>。语法如下：</a:t>
            </a:r>
            <a:endParaRPr lang="zh-CN" altLang="en-US"/>
          </a:p>
          <a:p>
            <a:pPr marL="342900" indent="-342900">
              <a:lnSpc>
                <a:spcPct val="150000"/>
              </a:lnSpc>
              <a:buFont typeface="Arial" panose="020B0604020202020204" pitchFamily="34" charset="0"/>
              <a:buChar char="•"/>
            </a:pPr>
            <a:r>
              <a:rPr lang="en-US" altLang="zh-CN"/>
              <a:t>lst$c</a:t>
            </a:r>
            <a:endParaRPr lang="en-US" altLang="zh-CN"/>
          </a:p>
          <a:p>
            <a:pPr marL="342900" indent="-342900">
              <a:lnSpc>
                <a:spcPct val="150000"/>
              </a:lnSpc>
              <a:buFont typeface="Arial" panose="020B0604020202020204" pitchFamily="34" charset="0"/>
              <a:buChar char="•"/>
            </a:pPr>
            <a:r>
              <a:rPr lang="en-US" altLang="zh-CN"/>
              <a:t>lst[[“c”]]</a:t>
            </a:r>
            <a:endParaRPr lang="en-US" altLang="zh-CN"/>
          </a:p>
          <a:p>
            <a:pPr marL="342900" indent="-342900">
              <a:lnSpc>
                <a:spcPct val="150000"/>
              </a:lnSpc>
              <a:buFont typeface="Arial" panose="020B0604020202020204" pitchFamily="34" charset="0"/>
              <a:buChar char="•"/>
            </a:pPr>
            <a:r>
              <a:rPr lang="en-US" altLang="zh-CN"/>
              <a:t>Lst[[i]],i</a:t>
            </a:r>
            <a:r>
              <a:rPr lang="zh-CN" altLang="en-US"/>
              <a:t>是</a:t>
            </a:r>
            <a:r>
              <a:rPr lang="en-US" altLang="zh-CN"/>
              <a:t>c</a:t>
            </a:r>
            <a:r>
              <a:rPr lang="zh-CN" altLang="en-US"/>
              <a:t>在</a:t>
            </a:r>
            <a:r>
              <a:rPr lang="en-US" altLang="zh-CN"/>
              <a:t>lst</a:t>
            </a:r>
            <a:r>
              <a:rPr lang="zh-CN" altLang="en-US"/>
              <a:t>中的数字编号</a:t>
            </a:r>
            <a:endParaRPr lang="zh-CN" altLang="en-US"/>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4.2.5</a:t>
            </a:r>
            <a:r>
              <a:rPr lang="zh-CN" altLang="en-US" sz="2400" spc="300">
                <a:solidFill>
                  <a:schemeClr val="accent1"/>
                </a:solidFill>
                <a:latin typeface="+mj-ea"/>
                <a:ea typeface="+mj-ea"/>
              </a:rPr>
              <a:t>索引列表的子集</a:t>
            </a:r>
            <a:endParaRPr lang="zh-CN" altLang="en-US" sz="2400" spc="300" dirty="0">
              <a:solidFill>
                <a:schemeClr val="accent1"/>
              </a:solidFill>
              <a:latin typeface="+mj-ea"/>
              <a:ea typeface="+mj-ea"/>
            </a:endParaRPr>
          </a:p>
        </p:txBody>
      </p:sp>
      <p:sp>
        <p:nvSpPr>
          <p:cNvPr id="9" name="文本框 8"/>
          <p:cNvSpPr txBox="1"/>
          <p:nvPr/>
        </p:nvSpPr>
        <p:spPr>
          <a:xfrm>
            <a:off x="1510791" y="1075234"/>
            <a:ext cx="9721516" cy="5442516"/>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使用单中括号和双重中括号都可以提取列表的元素。但是与普通向量索引不同，单中括号返回的是一个新的列表，它是原来列表的子集。例如：</a:t>
            </a:r>
            <a:endParaRPr lang="zh-CN" altLang="en-US"/>
          </a:p>
          <a:p>
            <a:pPr marL="342900" indent="-342900">
              <a:lnSpc>
                <a:spcPct val="150000"/>
              </a:lnSpc>
              <a:buFont typeface="Arial" panose="020B0604020202020204" pitchFamily="34" charset="0"/>
              <a:buChar char="•"/>
            </a:pPr>
            <a:r>
              <a:rPr lang="en-US" altLang="zh-CN"/>
              <a:t>&gt; zs[1:2]</a:t>
            </a:r>
            <a:endParaRPr lang="en-US" altLang="zh-CN"/>
          </a:p>
          <a:p>
            <a:pPr marL="342900" indent="-342900">
              <a:lnSpc>
                <a:spcPct val="150000"/>
              </a:lnSpc>
              <a:buFont typeface="Arial" panose="020B0604020202020204" pitchFamily="34" charset="0"/>
              <a:buChar char="•"/>
            </a:pPr>
            <a:r>
              <a:rPr lang="en-US" altLang="zh-CN"/>
              <a:t>$name</a:t>
            </a:r>
            <a:endParaRPr lang="en-US" altLang="zh-CN"/>
          </a:p>
          <a:p>
            <a:pPr marL="342900" indent="-342900">
              <a:lnSpc>
                <a:spcPct val="150000"/>
              </a:lnSpc>
              <a:buFont typeface="Arial" panose="020B0604020202020204" pitchFamily="34" charset="0"/>
              <a:buChar char="•"/>
            </a:pPr>
            <a:r>
              <a:rPr lang="en-US" altLang="zh-CN"/>
              <a:t>[1] "zhangsan"</a:t>
            </a:r>
            <a:endParaRPr lang="en-US" altLang="zh-CN"/>
          </a:p>
          <a:p>
            <a:pPr marL="342900" indent="-342900">
              <a:lnSpc>
                <a:spcPct val="150000"/>
              </a:lnSpc>
              <a:buFont typeface="Arial" panose="020B0604020202020204" pitchFamily="34" charset="0"/>
              <a:buChar char="•"/>
            </a:pPr>
            <a:r>
              <a:rPr lang="en-US" altLang="zh-CN"/>
              <a:t>$salary</a:t>
            </a:r>
            <a:endParaRPr lang="en-US" altLang="zh-CN"/>
          </a:p>
          <a:p>
            <a:pPr marL="342900" indent="-342900">
              <a:lnSpc>
                <a:spcPct val="150000"/>
              </a:lnSpc>
              <a:buFont typeface="Arial" panose="020B0604020202020204" pitchFamily="34" charset="0"/>
              <a:buChar char="•"/>
            </a:pPr>
            <a:r>
              <a:rPr lang="en-US" altLang="zh-CN"/>
              <a:t>[1] 10000</a:t>
            </a:r>
            <a:endParaRPr lang="en-US" altLang="zh-CN"/>
          </a:p>
          <a:p>
            <a:pPr marL="342900" indent="-342900">
              <a:lnSpc>
                <a:spcPct val="150000"/>
              </a:lnSpc>
              <a:buFont typeface="Arial" panose="020B0604020202020204" pitchFamily="34" charset="0"/>
              <a:buChar char="•"/>
            </a:pPr>
            <a:r>
              <a:rPr lang="en-US" altLang="zh-CN"/>
              <a:t>&gt; zs2 &lt;-zs[2]</a:t>
            </a:r>
            <a:endParaRPr lang="en-US" altLang="zh-CN"/>
          </a:p>
          <a:p>
            <a:pPr marL="342900" indent="-342900">
              <a:lnSpc>
                <a:spcPct val="150000"/>
              </a:lnSpc>
              <a:buFont typeface="Arial" panose="020B0604020202020204" pitchFamily="34" charset="0"/>
              <a:buChar char="•"/>
            </a:pPr>
            <a:r>
              <a:rPr lang="en-US" altLang="zh-CN"/>
              <a:t>&gt; zs2</a:t>
            </a:r>
            <a:endParaRPr lang="en-US" altLang="zh-CN"/>
          </a:p>
          <a:p>
            <a:pPr marL="342900" indent="-342900">
              <a:lnSpc>
                <a:spcPct val="150000"/>
              </a:lnSpc>
              <a:buFont typeface="Arial" panose="020B0604020202020204" pitchFamily="34" charset="0"/>
              <a:buChar char="•"/>
            </a:pPr>
            <a:r>
              <a:rPr lang="en-US" altLang="zh-CN"/>
              <a:t>$salary</a:t>
            </a:r>
            <a:endParaRPr lang="en-US" altLang="zh-CN"/>
          </a:p>
          <a:p>
            <a:pPr marL="342900" indent="-342900">
              <a:lnSpc>
                <a:spcPct val="150000"/>
              </a:lnSpc>
              <a:buFont typeface="Arial" panose="020B0604020202020204" pitchFamily="34" charset="0"/>
              <a:buChar char="•"/>
            </a:pPr>
            <a:r>
              <a:rPr lang="en-US" altLang="zh-CN"/>
              <a:t>[1] 10000</a:t>
            </a:r>
            <a:endParaRPr lang="en-US" altLang="zh-CN"/>
          </a:p>
          <a:p>
            <a:pPr marL="342900" indent="-342900">
              <a:lnSpc>
                <a:spcPct val="150000"/>
              </a:lnSpc>
              <a:buFont typeface="Arial" panose="020B0604020202020204" pitchFamily="34" charset="0"/>
              <a:buChar char="•"/>
            </a:pPr>
            <a:r>
              <a:rPr lang="en-US" altLang="zh-CN"/>
              <a:t>&gt; class(zs2)</a:t>
            </a:r>
            <a:endParaRPr lang="en-US" altLang="zh-CN"/>
          </a:p>
          <a:p>
            <a:pPr marL="342900" indent="-342900">
              <a:lnSpc>
                <a:spcPct val="150000"/>
              </a:lnSpc>
              <a:buFont typeface="Arial" panose="020B0604020202020204" pitchFamily="34" charset="0"/>
              <a:buChar char="•"/>
            </a:pPr>
            <a:r>
              <a:rPr lang="en-US" altLang="zh-CN"/>
              <a:t>[1] "list"</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4.2.5</a:t>
            </a:r>
            <a:r>
              <a:rPr lang="zh-CN" altLang="en-US" sz="2400" spc="300">
                <a:solidFill>
                  <a:schemeClr val="accent1"/>
                </a:solidFill>
                <a:latin typeface="+mj-ea"/>
                <a:ea typeface="+mj-ea"/>
              </a:rPr>
              <a:t>引用列表的元素</a:t>
            </a:r>
            <a:endParaRPr lang="zh-CN" altLang="en-US" sz="2400" spc="300" dirty="0">
              <a:solidFill>
                <a:schemeClr val="accent1"/>
              </a:solidFill>
              <a:latin typeface="+mj-ea"/>
              <a:ea typeface="+mj-ea"/>
            </a:endParaRPr>
          </a:p>
        </p:txBody>
      </p:sp>
      <p:sp>
        <p:nvSpPr>
          <p:cNvPr id="9" name="文本框 8"/>
          <p:cNvSpPr txBox="1"/>
          <p:nvPr/>
        </p:nvSpPr>
        <p:spPr>
          <a:xfrm>
            <a:off x="1510791" y="2113980"/>
            <a:ext cx="9721516" cy="3365024"/>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通过双重中括号</a:t>
            </a:r>
            <a:r>
              <a:rPr lang="en-US" altLang="zh-CN"/>
              <a:t>[[]]</a:t>
            </a:r>
            <a:r>
              <a:rPr lang="zh-CN" altLang="en-US"/>
              <a:t>可以引用列表的元素，返回的也是元素本身的类型，而不是列表。如下列所示：</a:t>
            </a:r>
            <a:endParaRPr lang="zh-CN" altLang="en-US"/>
          </a:p>
          <a:p>
            <a:pPr marL="342900" indent="-342900">
              <a:lnSpc>
                <a:spcPct val="150000"/>
              </a:lnSpc>
              <a:buFont typeface="Arial" panose="020B0604020202020204" pitchFamily="34" charset="0"/>
              <a:buChar char="•"/>
            </a:pPr>
            <a:r>
              <a:rPr lang="en-US" altLang="zh-CN"/>
              <a:t>&gt; zs3 &lt;- zs[[2]]</a:t>
            </a:r>
            <a:endParaRPr lang="en-US" altLang="zh-CN"/>
          </a:p>
          <a:p>
            <a:pPr marL="342900" indent="-342900">
              <a:lnSpc>
                <a:spcPct val="150000"/>
              </a:lnSpc>
              <a:buFont typeface="Arial" panose="020B0604020202020204" pitchFamily="34" charset="0"/>
              <a:buChar char="•"/>
            </a:pPr>
            <a:r>
              <a:rPr lang="en-US" altLang="zh-CN"/>
              <a:t>&gt; zs3</a:t>
            </a:r>
            <a:endParaRPr lang="en-US" altLang="zh-CN"/>
          </a:p>
          <a:p>
            <a:pPr marL="342900" indent="-342900">
              <a:lnSpc>
                <a:spcPct val="150000"/>
              </a:lnSpc>
              <a:buFont typeface="Arial" panose="020B0604020202020204" pitchFamily="34" charset="0"/>
              <a:buChar char="•"/>
            </a:pPr>
            <a:r>
              <a:rPr lang="en-US" altLang="zh-CN"/>
              <a:t>[1] 10000</a:t>
            </a:r>
            <a:endParaRPr lang="en-US" altLang="zh-CN"/>
          </a:p>
          <a:p>
            <a:pPr marL="342900" indent="-342900">
              <a:lnSpc>
                <a:spcPct val="150000"/>
              </a:lnSpc>
              <a:buFont typeface="Arial" panose="020B0604020202020204" pitchFamily="34" charset="0"/>
              <a:buChar char="•"/>
            </a:pPr>
            <a:r>
              <a:rPr lang="en-US" altLang="zh-CN"/>
              <a:t>&gt; class(zs3)</a:t>
            </a:r>
            <a:endParaRPr lang="en-US" altLang="zh-CN"/>
          </a:p>
          <a:p>
            <a:pPr marL="342900" indent="-342900">
              <a:lnSpc>
                <a:spcPct val="150000"/>
              </a:lnSpc>
              <a:buFont typeface="Arial" panose="020B0604020202020204" pitchFamily="34" charset="0"/>
              <a:buChar char="•"/>
            </a:pPr>
            <a:r>
              <a:rPr lang="en-US" altLang="zh-CN"/>
              <a:t>[1] "numeric"</a:t>
            </a:r>
            <a:endParaRPr lang="en-US" altLang="zh-CN"/>
          </a:p>
          <a:p>
            <a:pPr marL="342900" indent="-34290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4.2.8</a:t>
            </a:r>
            <a:r>
              <a:rPr lang="zh-CN" altLang="en-US" sz="2400" spc="300">
                <a:solidFill>
                  <a:schemeClr val="accent1"/>
                </a:solidFill>
                <a:latin typeface="+mj-ea"/>
                <a:ea typeface="+mj-ea"/>
              </a:rPr>
              <a:t>添加列表分量</a:t>
            </a:r>
            <a:endParaRPr lang="zh-CN" altLang="en-US" sz="2400" spc="300" dirty="0">
              <a:solidFill>
                <a:schemeClr val="accent1"/>
              </a:solidFill>
              <a:latin typeface="+mj-ea"/>
              <a:ea typeface="+mj-ea"/>
            </a:endParaRPr>
          </a:p>
        </p:txBody>
      </p:sp>
      <p:sp>
        <p:nvSpPr>
          <p:cNvPr id="9" name="文本框 8"/>
          <p:cNvSpPr txBox="1"/>
          <p:nvPr/>
        </p:nvSpPr>
        <p:spPr>
          <a:xfrm>
            <a:off x="1510791" y="1282984"/>
            <a:ext cx="9721516" cy="5027017"/>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列表创建后添加新的列表分量的方法如下：</a:t>
            </a:r>
            <a:endParaRPr lang="zh-CN" altLang="en-US"/>
          </a:p>
          <a:p>
            <a:pPr marL="342900" indent="-342900">
              <a:lnSpc>
                <a:spcPct val="150000"/>
              </a:lnSpc>
              <a:buFont typeface="Arial" panose="020B0604020202020204" pitchFamily="34" charset="0"/>
              <a:buChar char="•"/>
            </a:pPr>
            <a:r>
              <a:rPr lang="en-US" altLang="zh-CN"/>
              <a:t>&gt; zs &lt;- c(zs,age=list(c(28)))</a:t>
            </a:r>
            <a:endParaRPr lang="en-US" altLang="zh-CN"/>
          </a:p>
          <a:p>
            <a:pPr marL="342900" indent="-342900">
              <a:lnSpc>
                <a:spcPct val="150000"/>
              </a:lnSpc>
              <a:buFont typeface="Arial" panose="020B0604020202020204" pitchFamily="34" charset="0"/>
              <a:buChar char="•"/>
            </a:pPr>
            <a:r>
              <a:rPr lang="en-US" altLang="zh-CN"/>
              <a:t>&gt; zs</a:t>
            </a:r>
            <a:endParaRPr lang="en-US" altLang="zh-CN"/>
          </a:p>
          <a:p>
            <a:pPr marL="342900" indent="-342900">
              <a:lnSpc>
                <a:spcPct val="150000"/>
              </a:lnSpc>
              <a:buFont typeface="Arial" panose="020B0604020202020204" pitchFamily="34" charset="0"/>
              <a:buChar char="•"/>
            </a:pPr>
            <a:r>
              <a:rPr lang="en-US" altLang="zh-CN"/>
              <a:t>$name</a:t>
            </a:r>
            <a:endParaRPr lang="en-US" altLang="zh-CN"/>
          </a:p>
          <a:p>
            <a:pPr marL="342900" indent="-342900">
              <a:lnSpc>
                <a:spcPct val="150000"/>
              </a:lnSpc>
              <a:buFont typeface="Arial" panose="020B0604020202020204" pitchFamily="34" charset="0"/>
              <a:buChar char="•"/>
            </a:pPr>
            <a:r>
              <a:rPr lang="en-US" altLang="zh-CN"/>
              <a:t>[1] "zhangsan"</a:t>
            </a:r>
            <a:endParaRPr lang="en-US" altLang="zh-CN"/>
          </a:p>
          <a:p>
            <a:pPr marL="342900" indent="-342900">
              <a:lnSpc>
                <a:spcPct val="150000"/>
              </a:lnSpc>
              <a:buFont typeface="Arial" panose="020B0604020202020204" pitchFamily="34" charset="0"/>
              <a:buChar char="•"/>
            </a:pPr>
            <a:r>
              <a:rPr lang="en-US" altLang="zh-CN"/>
              <a:t>$salary</a:t>
            </a:r>
            <a:endParaRPr lang="en-US" altLang="zh-CN"/>
          </a:p>
          <a:p>
            <a:pPr marL="342900" indent="-342900">
              <a:lnSpc>
                <a:spcPct val="150000"/>
              </a:lnSpc>
              <a:buFont typeface="Arial" panose="020B0604020202020204" pitchFamily="34" charset="0"/>
              <a:buChar char="•"/>
            </a:pPr>
            <a:r>
              <a:rPr lang="en-US" altLang="zh-CN"/>
              <a:t>[1] 20000</a:t>
            </a:r>
            <a:endParaRPr lang="en-US" altLang="zh-CN"/>
          </a:p>
          <a:p>
            <a:pPr marL="342900" indent="-342900">
              <a:lnSpc>
                <a:spcPct val="150000"/>
              </a:lnSpc>
              <a:buFont typeface="Arial" panose="020B0604020202020204" pitchFamily="34" charset="0"/>
              <a:buChar char="•"/>
            </a:pPr>
            <a:r>
              <a:rPr lang="en-US" altLang="zh-CN"/>
              <a:t>$union</a:t>
            </a:r>
            <a:endParaRPr lang="en-US" altLang="zh-CN"/>
          </a:p>
          <a:p>
            <a:pPr marL="342900" indent="-342900">
              <a:lnSpc>
                <a:spcPct val="150000"/>
              </a:lnSpc>
              <a:buFont typeface="Arial" panose="020B0604020202020204" pitchFamily="34" charset="0"/>
              <a:buChar char="•"/>
            </a:pPr>
            <a:r>
              <a:rPr lang="en-US" altLang="zh-CN"/>
              <a:t>[1] FALSE</a:t>
            </a:r>
            <a:endParaRPr lang="en-US" altLang="zh-CN"/>
          </a:p>
          <a:p>
            <a:pPr marL="342900" indent="-342900">
              <a:lnSpc>
                <a:spcPct val="150000"/>
              </a:lnSpc>
              <a:buFont typeface="Arial" panose="020B0604020202020204" pitchFamily="34" charset="0"/>
              <a:buChar char="•"/>
            </a:pPr>
            <a:r>
              <a:rPr lang="en-US" altLang="zh-CN"/>
              <a:t>$age</a:t>
            </a:r>
            <a:endParaRPr lang="en-US" altLang="zh-CN"/>
          </a:p>
          <a:p>
            <a:pPr marL="342900" indent="-342900">
              <a:lnSpc>
                <a:spcPct val="150000"/>
              </a:lnSpc>
              <a:buFont typeface="Arial" panose="020B0604020202020204" pitchFamily="34" charset="0"/>
              <a:buChar char="•"/>
            </a:pPr>
            <a:r>
              <a:rPr lang="en-US" altLang="zh-CN"/>
              <a:t>[1] 28</a:t>
            </a:r>
            <a:endParaRPr lang="en-US" altLang="zh-CN"/>
          </a:p>
          <a:p>
            <a:pPr marL="342900" indent="-34290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4.2.9</a:t>
            </a:r>
            <a:r>
              <a:rPr lang="zh-CN" altLang="en-US" sz="2400" spc="300">
                <a:solidFill>
                  <a:schemeClr val="accent1"/>
                </a:solidFill>
                <a:latin typeface="+mj-ea"/>
                <a:ea typeface="+mj-ea"/>
              </a:rPr>
              <a:t>修改列表元素</a:t>
            </a:r>
            <a:endParaRPr lang="zh-CN" altLang="en-US" sz="2400" spc="300" dirty="0">
              <a:solidFill>
                <a:schemeClr val="accent1"/>
              </a:solidFill>
              <a:latin typeface="+mj-ea"/>
              <a:ea typeface="+mj-ea"/>
            </a:endParaRPr>
          </a:p>
        </p:txBody>
      </p:sp>
      <p:sp>
        <p:nvSpPr>
          <p:cNvPr id="9" name="文本框 8"/>
          <p:cNvSpPr txBox="1"/>
          <p:nvPr/>
        </p:nvSpPr>
        <p:spPr>
          <a:xfrm>
            <a:off x="1510791" y="1698482"/>
            <a:ext cx="9721516" cy="419602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修改列表的某一分量的元素的值的方法如下：</a:t>
            </a:r>
            <a:endParaRPr lang="zh-CN" altLang="en-US"/>
          </a:p>
          <a:p>
            <a:pPr marL="342900" indent="-342900">
              <a:lnSpc>
                <a:spcPct val="150000"/>
              </a:lnSpc>
              <a:buFont typeface="Arial" panose="020B0604020202020204" pitchFamily="34" charset="0"/>
              <a:buChar char="•"/>
            </a:pPr>
            <a:r>
              <a:rPr lang="en-US" altLang="zh-CN"/>
              <a:t>&gt; zs[[2]]=20000</a:t>
            </a:r>
            <a:endParaRPr lang="en-US" altLang="zh-CN"/>
          </a:p>
          <a:p>
            <a:pPr marL="342900" indent="-342900">
              <a:lnSpc>
                <a:spcPct val="150000"/>
              </a:lnSpc>
              <a:buFont typeface="Arial" panose="020B0604020202020204" pitchFamily="34" charset="0"/>
              <a:buChar char="•"/>
            </a:pPr>
            <a:r>
              <a:rPr lang="en-US" altLang="zh-CN"/>
              <a:t>&gt; zs</a:t>
            </a:r>
            <a:endParaRPr lang="en-US" altLang="zh-CN"/>
          </a:p>
          <a:p>
            <a:pPr marL="342900" indent="-342900">
              <a:lnSpc>
                <a:spcPct val="150000"/>
              </a:lnSpc>
              <a:buFont typeface="Arial" panose="020B0604020202020204" pitchFamily="34" charset="0"/>
              <a:buChar char="•"/>
            </a:pPr>
            <a:r>
              <a:rPr lang="en-US" altLang="zh-CN"/>
              <a:t>$name</a:t>
            </a:r>
            <a:endParaRPr lang="en-US" altLang="zh-CN"/>
          </a:p>
          <a:p>
            <a:pPr marL="342900" indent="-342900">
              <a:lnSpc>
                <a:spcPct val="150000"/>
              </a:lnSpc>
              <a:buFont typeface="Arial" panose="020B0604020202020204" pitchFamily="34" charset="0"/>
              <a:buChar char="•"/>
            </a:pPr>
            <a:r>
              <a:rPr lang="en-US" altLang="zh-CN"/>
              <a:t>[1] "zhangsan"</a:t>
            </a:r>
            <a:endParaRPr lang="en-US" altLang="zh-CN"/>
          </a:p>
          <a:p>
            <a:pPr marL="342900" indent="-342900">
              <a:lnSpc>
                <a:spcPct val="150000"/>
              </a:lnSpc>
              <a:buFont typeface="Arial" panose="020B0604020202020204" pitchFamily="34" charset="0"/>
              <a:buChar char="•"/>
            </a:pPr>
            <a:r>
              <a:rPr lang="en-US" altLang="zh-CN"/>
              <a:t>$salary</a:t>
            </a:r>
            <a:endParaRPr lang="en-US" altLang="zh-CN"/>
          </a:p>
          <a:p>
            <a:pPr marL="342900" indent="-342900">
              <a:lnSpc>
                <a:spcPct val="150000"/>
              </a:lnSpc>
              <a:buFont typeface="Arial" panose="020B0604020202020204" pitchFamily="34" charset="0"/>
              <a:buChar char="•"/>
            </a:pPr>
            <a:r>
              <a:rPr lang="en-US" altLang="zh-CN"/>
              <a:t>[1] 20000</a:t>
            </a:r>
            <a:endParaRPr lang="en-US" altLang="zh-CN"/>
          </a:p>
          <a:p>
            <a:pPr marL="342900" indent="-342900">
              <a:lnSpc>
                <a:spcPct val="150000"/>
              </a:lnSpc>
              <a:buFont typeface="Arial" panose="020B0604020202020204" pitchFamily="34" charset="0"/>
              <a:buChar char="•"/>
            </a:pPr>
            <a:r>
              <a:rPr lang="en-US" altLang="zh-CN"/>
              <a:t>$union</a:t>
            </a:r>
            <a:endParaRPr lang="en-US" altLang="zh-CN"/>
          </a:p>
          <a:p>
            <a:pPr marL="342900" indent="-342900">
              <a:lnSpc>
                <a:spcPct val="150000"/>
              </a:lnSpc>
              <a:buFont typeface="Arial" panose="020B0604020202020204" pitchFamily="34" charset="0"/>
              <a:buChar char="•"/>
            </a:pPr>
            <a:r>
              <a:rPr lang="en-US" altLang="zh-CN"/>
              <a:t>[1] FALSE</a:t>
            </a:r>
            <a:endParaRPr lang="en-US" altLang="zh-CN"/>
          </a:p>
          <a:p>
            <a:pPr marL="342900" indent="-34290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723549"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数据框</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4.3.1</a:t>
            </a:r>
            <a:r>
              <a:rPr lang="zh-CN" altLang="en-US" sz="2400" spc="300">
                <a:solidFill>
                  <a:schemeClr val="accent1"/>
                </a:solidFill>
                <a:latin typeface="+mj-ea"/>
                <a:ea typeface="+mj-ea"/>
              </a:rPr>
              <a:t> 创建数据框</a:t>
            </a:r>
            <a:endParaRPr lang="zh-CN" altLang="en-US" sz="2400" spc="300" dirty="0">
              <a:solidFill>
                <a:schemeClr val="accent1"/>
              </a:solidFill>
              <a:latin typeface="+mj-ea"/>
              <a:ea typeface="+mj-ea"/>
            </a:endParaRPr>
          </a:p>
        </p:txBody>
      </p:sp>
      <p:sp>
        <p:nvSpPr>
          <p:cNvPr id="9" name="文本框 8"/>
          <p:cNvSpPr txBox="1"/>
          <p:nvPr/>
        </p:nvSpPr>
        <p:spPr>
          <a:xfrm>
            <a:off x="1235242" y="1328941"/>
            <a:ext cx="9721516" cy="41088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a:t>
            </a:r>
            <a:r>
              <a:rPr lang="en-US" altLang="zh-CN"/>
              <a:t>R</a:t>
            </a:r>
            <a:r>
              <a:rPr lang="zh-CN" altLang="en-US"/>
              <a:t>语言中，数据框使用</a:t>
            </a:r>
            <a:r>
              <a:rPr lang="en-US" altLang="zh-CN"/>
              <a:t>data.frame()</a:t>
            </a:r>
            <a:r>
              <a:rPr lang="zh-CN" altLang="en-US"/>
              <a:t>函数来创建，其格式如下：</a:t>
            </a:r>
            <a:endParaRPr lang="zh-CN" altLang="en-US"/>
          </a:p>
          <a:p>
            <a:pPr marL="285750" indent="-285750">
              <a:lnSpc>
                <a:spcPct val="150000"/>
              </a:lnSpc>
              <a:buFont typeface="Arial" panose="020B0604020202020204" pitchFamily="34" charset="0"/>
              <a:buChar char="•"/>
            </a:pPr>
            <a:r>
              <a:rPr lang="en-US" altLang="zh-CN"/>
              <a:t>data.frame(col1, col2, ..., row.name=NULL, check.rows = FALSE, check.names=TRUE, stringsAsFactors = default.stringsAsFactors())</a:t>
            </a:r>
            <a:endParaRPr lang="en-US" altLang="zh-CN"/>
          </a:p>
          <a:p>
            <a:pPr marL="285750" indent="-285750">
              <a:lnSpc>
                <a:spcPct val="150000"/>
              </a:lnSpc>
              <a:buFont typeface="Arial" panose="020B0604020202020204" pitchFamily="34" charset="0"/>
              <a:buChar char="•"/>
            </a:pPr>
            <a:r>
              <a:rPr lang="zh-CN" altLang="en-US"/>
              <a:t>其中，</a:t>
            </a:r>
            <a:r>
              <a:rPr lang="en-US" altLang="zh-CN"/>
              <a:t>row.name</a:t>
            </a:r>
            <a:r>
              <a:rPr lang="zh-CN" altLang="en-US"/>
              <a:t>用于指定各行（样本）的名称，默认没有名称，使用从</a:t>
            </a:r>
            <a:r>
              <a:rPr lang="en-US" altLang="zh-CN"/>
              <a:t>1</a:t>
            </a:r>
            <a:r>
              <a:rPr lang="zh-CN" altLang="en-US"/>
              <a:t>开始自增的序列来标识每一行；</a:t>
            </a:r>
            <a:endParaRPr lang="zh-CN" altLang="en-US"/>
          </a:p>
          <a:p>
            <a:pPr marL="285750" indent="-285750">
              <a:lnSpc>
                <a:spcPct val="150000"/>
              </a:lnSpc>
              <a:buFont typeface="Arial" panose="020B0604020202020204" pitchFamily="34" charset="0"/>
              <a:buChar char="•"/>
            </a:pPr>
            <a:r>
              <a:rPr lang="en-US" altLang="zh-CN"/>
              <a:t>check.rows</a:t>
            </a:r>
            <a:r>
              <a:rPr lang="zh-CN" altLang="en-US"/>
              <a:t>用于用来检查行的名称和数量是否一致，默认为</a:t>
            </a:r>
            <a:r>
              <a:rPr lang="en-US" altLang="zh-CN"/>
              <a:t>FALSE</a:t>
            </a:r>
            <a:r>
              <a:rPr lang="zh-CN" altLang="en-US"/>
              <a:t>；</a:t>
            </a:r>
            <a:endParaRPr lang="zh-CN" altLang="en-US"/>
          </a:p>
          <a:p>
            <a:pPr marL="285750" indent="-285750">
              <a:lnSpc>
                <a:spcPct val="150000"/>
              </a:lnSpc>
              <a:buFont typeface="Arial" panose="020B0604020202020204" pitchFamily="34" charset="0"/>
              <a:buChar char="•"/>
            </a:pPr>
            <a:r>
              <a:rPr lang="en-US" altLang="zh-CN"/>
              <a:t>check.names</a:t>
            </a:r>
            <a:r>
              <a:rPr lang="zh-CN" altLang="en-US"/>
              <a:t>来检查变量（列）的名称是否唯一且符合语法，默认为</a:t>
            </a:r>
            <a:r>
              <a:rPr lang="en-US" altLang="zh-CN"/>
              <a:t>TRUE</a:t>
            </a:r>
            <a:r>
              <a:rPr lang="zh-CN" altLang="en-US"/>
              <a:t>；</a:t>
            </a:r>
            <a:endParaRPr lang="zh-CN" altLang="en-US"/>
          </a:p>
          <a:p>
            <a:pPr marL="285750" indent="-285750">
              <a:lnSpc>
                <a:spcPct val="150000"/>
              </a:lnSpc>
              <a:buFont typeface="Arial" panose="020B0604020202020204" pitchFamily="34" charset="0"/>
              <a:buChar char="•"/>
            </a:pPr>
            <a:r>
              <a:rPr lang="en-US" altLang="zh-CN"/>
              <a:t>stringsAsFactors</a:t>
            </a:r>
            <a:r>
              <a:rPr lang="zh-CN" altLang="en-US"/>
              <a:t>用来描述是否将字符型向量自动转换为因子，默认转换，若不改变的话使用</a:t>
            </a:r>
            <a:r>
              <a:rPr lang="en-US" altLang="zh-CN"/>
              <a:t>stringsAsFactors = FALSE</a:t>
            </a:r>
            <a:r>
              <a:rPr lang="zh-CN" altLang="en-US"/>
              <a:t>来指定即可。</a:t>
            </a: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4.3.1</a:t>
            </a:r>
            <a:r>
              <a:rPr lang="zh-CN" altLang="en-US" sz="2400" spc="300">
                <a:solidFill>
                  <a:schemeClr val="accent1"/>
                </a:solidFill>
                <a:latin typeface="+mj-ea"/>
                <a:ea typeface="+mj-ea"/>
              </a:rPr>
              <a:t> 创建数据框</a:t>
            </a:r>
            <a:endParaRPr lang="zh-CN" altLang="en-US" sz="2400" spc="300" dirty="0">
              <a:solidFill>
                <a:schemeClr val="accent1"/>
              </a:solidFill>
              <a:latin typeface="+mj-ea"/>
              <a:ea typeface="+mj-ea"/>
            </a:endParaRPr>
          </a:p>
        </p:txBody>
      </p:sp>
      <p:sp>
        <p:nvSpPr>
          <p:cNvPr id="9" name="文本框 8"/>
          <p:cNvSpPr txBox="1"/>
          <p:nvPr/>
        </p:nvSpPr>
        <p:spPr>
          <a:xfrm>
            <a:off x="1235242" y="2211350"/>
            <a:ext cx="100263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&gt; d1 &lt;- data.frame(name=c("zs","ls","ww"),sex=c("</a:t>
            </a:r>
            <a:r>
              <a:rPr lang="zh-CN" altLang="en-US"/>
              <a:t>男</a:t>
            </a:r>
            <a:r>
              <a:rPr lang="en-US" altLang="zh-CN"/>
              <a:t>","</a:t>
            </a:r>
            <a:r>
              <a:rPr lang="zh-CN" altLang="en-US"/>
              <a:t>女</a:t>
            </a:r>
            <a:r>
              <a:rPr lang="en-US" altLang="zh-CN"/>
              <a:t>","</a:t>
            </a:r>
            <a:r>
              <a:rPr lang="zh-CN" altLang="en-US"/>
              <a:t>男</a:t>
            </a:r>
            <a:r>
              <a:rPr lang="en-US" altLang="zh-CN"/>
              <a:t>"),score=c(90,85,76))</a:t>
            </a:r>
            <a:endParaRPr lang="en-US" altLang="zh-CN"/>
          </a:p>
          <a:p>
            <a:pPr marL="285750" indent="-285750">
              <a:lnSpc>
                <a:spcPct val="150000"/>
              </a:lnSpc>
              <a:buFont typeface="Arial" panose="020B0604020202020204" pitchFamily="34" charset="0"/>
              <a:buChar char="•"/>
            </a:pPr>
            <a:r>
              <a:rPr lang="en-US" altLang="zh-CN"/>
              <a:t>&gt; d1</a:t>
            </a:r>
            <a:endParaRPr lang="en-US" altLang="zh-CN"/>
          </a:p>
          <a:p>
            <a:pPr marL="285750" indent="-285750">
              <a:lnSpc>
                <a:spcPct val="150000"/>
              </a:lnSpc>
              <a:buFont typeface="Arial" panose="020B0604020202020204" pitchFamily="34" charset="0"/>
              <a:buChar char="•"/>
            </a:pPr>
            <a:r>
              <a:rPr lang="en-US" altLang="zh-CN"/>
              <a:t>  name sex score</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85</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4.3.1</a:t>
            </a:r>
            <a:r>
              <a:rPr lang="zh-CN" altLang="en-US" sz="2400" spc="300">
                <a:solidFill>
                  <a:schemeClr val="accent1"/>
                </a:solidFill>
                <a:latin typeface="+mj-ea"/>
                <a:ea typeface="+mj-ea"/>
              </a:rPr>
              <a:t>创建数据框</a:t>
            </a:r>
            <a:endParaRPr lang="zh-CN" altLang="en-US" sz="2400" spc="300" dirty="0">
              <a:solidFill>
                <a:schemeClr val="accent1"/>
              </a:solidFill>
              <a:latin typeface="+mj-ea"/>
              <a:ea typeface="+mj-ea"/>
            </a:endParaRPr>
          </a:p>
        </p:txBody>
      </p:sp>
      <p:sp>
        <p:nvSpPr>
          <p:cNvPr id="9" name="文本框 8"/>
          <p:cNvSpPr txBox="1"/>
          <p:nvPr/>
        </p:nvSpPr>
        <p:spPr>
          <a:xfrm>
            <a:off x="1235242" y="1098109"/>
            <a:ext cx="9721516" cy="41088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设定</a:t>
            </a:r>
            <a:r>
              <a:rPr lang="en-US" altLang="zh-CN"/>
              <a:t>row.name</a:t>
            </a:r>
            <a:r>
              <a:rPr lang="zh-CN" altLang="en-US"/>
              <a:t>的例子。如下所示</a:t>
            </a:r>
            <a:endParaRPr lang="zh-CN" altLang="en-US"/>
          </a:p>
          <a:p>
            <a:pPr marL="285750" indent="-285750">
              <a:lnSpc>
                <a:spcPct val="150000"/>
              </a:lnSpc>
              <a:buFont typeface="Arial" panose="020B0604020202020204" pitchFamily="34" charset="0"/>
              <a:buChar char="•"/>
            </a:pPr>
            <a:r>
              <a:rPr lang="en-US" altLang="zh-CN"/>
              <a:t>&gt; &gt; raw(4)</a:t>
            </a:r>
            <a:endParaRPr lang="en-US" altLang="zh-CN"/>
          </a:p>
          <a:p>
            <a:pPr marL="285750" indent="-285750">
              <a:lnSpc>
                <a:spcPct val="150000"/>
              </a:lnSpc>
              <a:buFont typeface="Arial" panose="020B0604020202020204" pitchFamily="34" charset="0"/>
              <a:buChar char="•"/>
            </a:pPr>
            <a:r>
              <a:rPr lang="en-US" altLang="zh-CN"/>
              <a:t>[1] 00 00 00 00</a:t>
            </a:r>
            <a:endParaRPr lang="en-US" altLang="zh-CN"/>
          </a:p>
          <a:p>
            <a:pPr marL="285750" indent="-285750">
              <a:lnSpc>
                <a:spcPct val="150000"/>
              </a:lnSpc>
              <a:buFont typeface="Arial" panose="020B0604020202020204" pitchFamily="34" charset="0"/>
              <a:buChar char="•"/>
            </a:pPr>
            <a:r>
              <a:rPr lang="en-US" altLang="zh-CN"/>
              <a:t>&gt; typeof(raw(4))</a:t>
            </a:r>
            <a:endParaRPr lang="en-US" altLang="zh-CN"/>
          </a:p>
          <a:p>
            <a:pPr marL="285750" indent="-285750">
              <a:lnSpc>
                <a:spcPct val="150000"/>
              </a:lnSpc>
              <a:buFont typeface="Arial" panose="020B0604020202020204" pitchFamily="34" charset="0"/>
              <a:buChar char="•"/>
            </a:pPr>
            <a:r>
              <a:rPr lang="en-US" altLang="zh-CN"/>
              <a:t>[1] "raw"</a:t>
            </a:r>
            <a:endParaRPr lang="en-US" altLang="zh-CN"/>
          </a:p>
          <a:p>
            <a:pPr marL="285750" indent="-285750">
              <a:lnSpc>
                <a:spcPct val="150000"/>
              </a:lnSpc>
              <a:buFont typeface="Arial" panose="020B0604020202020204" pitchFamily="34" charset="0"/>
              <a:buChar char="•"/>
            </a:pPr>
            <a:r>
              <a:rPr lang="en-US" altLang="zh-CN"/>
              <a:t>   name sex score</a:t>
            </a:r>
            <a:endParaRPr lang="en-US" altLang="zh-CN"/>
          </a:p>
          <a:p>
            <a:pPr marL="285750" indent="-285750">
              <a:lnSpc>
                <a:spcPct val="150000"/>
              </a:lnSpc>
              <a:buFont typeface="Arial" panose="020B0604020202020204" pitchFamily="34" charset="0"/>
              <a:buChar char="•"/>
            </a:pPr>
            <a:r>
              <a:rPr lang="en-US" altLang="zh-CN"/>
              <a:t>s1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s2   ls  </a:t>
            </a:r>
            <a:r>
              <a:rPr lang="zh-CN" altLang="en-US"/>
              <a:t>女    </a:t>
            </a:r>
            <a:r>
              <a:rPr lang="en-US" altLang="zh-CN"/>
              <a:t>85</a:t>
            </a:r>
            <a:endParaRPr lang="en-US" altLang="zh-CN"/>
          </a:p>
          <a:p>
            <a:pPr marL="285750" indent="-285750">
              <a:lnSpc>
                <a:spcPct val="150000"/>
              </a:lnSpc>
              <a:buFont typeface="Arial" panose="020B0604020202020204" pitchFamily="34" charset="0"/>
              <a:buChar char="•"/>
            </a:pPr>
            <a:r>
              <a:rPr lang="en-US" altLang="zh-CN"/>
              <a:t>s3   ww  </a:t>
            </a:r>
            <a:r>
              <a:rPr lang="zh-CN" altLang="en-US"/>
              <a:t>男    </a:t>
            </a:r>
            <a:r>
              <a:rPr lang="en-US" altLang="zh-CN"/>
              <a:t>76</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337" y="2149011"/>
            <a:ext cx="215155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01.</a:t>
            </a:r>
            <a:r>
              <a:rPr lang="zh-CN" altLang="en-US" sz="2400" b="1">
                <a:solidFill>
                  <a:schemeClr val="tx1">
                    <a:lumMod val="75000"/>
                    <a:lumOff val="25000"/>
                  </a:schemeClr>
                </a:solidFill>
                <a:cs typeface="+mn-ea"/>
                <a:sym typeface="+mn-lt"/>
              </a:rPr>
              <a:t>多模式结构</a:t>
            </a:r>
            <a:endParaRPr lang="zh-CN" altLang="en-US" sz="2400" b="1" dirty="0">
              <a:solidFill>
                <a:schemeClr val="tx1">
                  <a:lumMod val="75000"/>
                  <a:lumOff val="25000"/>
                </a:schemeClr>
              </a:solidFill>
              <a:cs typeface="+mn-ea"/>
              <a:sym typeface="+mn-lt"/>
            </a:endParaRPr>
          </a:p>
        </p:txBody>
      </p:sp>
      <p:sp>
        <p:nvSpPr>
          <p:cNvPr id="7" name="文本框 6"/>
          <p:cNvSpPr txBox="1"/>
          <p:nvPr/>
        </p:nvSpPr>
        <p:spPr>
          <a:xfrm>
            <a:off x="6000337" y="2964123"/>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02.</a:t>
            </a:r>
            <a:r>
              <a:rPr lang="zh-CN" altLang="en-US" sz="2400" b="1">
                <a:solidFill>
                  <a:schemeClr val="tx1">
                    <a:lumMod val="75000"/>
                    <a:lumOff val="25000"/>
                  </a:schemeClr>
                </a:solidFill>
                <a:cs typeface="+mn-ea"/>
                <a:sym typeface="+mn-lt"/>
              </a:rPr>
              <a:t>列表</a:t>
            </a:r>
            <a:endParaRPr lang="zh-CN" altLang="en-US" sz="2400" b="1" dirty="0">
              <a:solidFill>
                <a:schemeClr val="tx1">
                  <a:lumMod val="75000"/>
                  <a:lumOff val="25000"/>
                </a:schemeClr>
              </a:solidFill>
              <a:cs typeface="+mn-ea"/>
              <a:sym typeface="+mn-lt"/>
            </a:endParaRPr>
          </a:p>
        </p:txBody>
      </p:sp>
      <p:sp>
        <p:nvSpPr>
          <p:cNvPr id="10" name="文本框 9"/>
          <p:cNvSpPr txBox="1"/>
          <p:nvPr/>
        </p:nvSpPr>
        <p:spPr>
          <a:xfrm>
            <a:off x="6000337" y="3779235"/>
            <a:ext cx="1535998"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03.</a:t>
            </a:r>
            <a:r>
              <a:rPr lang="zh-CN" altLang="en-US" sz="2400" b="1">
                <a:solidFill>
                  <a:schemeClr val="tx1">
                    <a:lumMod val="75000"/>
                    <a:lumOff val="25000"/>
                  </a:schemeClr>
                </a:solidFill>
                <a:cs typeface="+mn-ea"/>
                <a:sym typeface="+mn-lt"/>
              </a:rPr>
              <a:t>数据框</a:t>
            </a:r>
            <a:endParaRPr lang="zh-CN" altLang="en-US"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316626"/>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4.3.1</a:t>
            </a:r>
            <a:r>
              <a:rPr lang="zh-CN" altLang="en-US" sz="2400" spc="300">
                <a:solidFill>
                  <a:schemeClr val="accent1"/>
                </a:solidFill>
                <a:latin typeface="+mj-ea"/>
                <a:ea typeface="+mj-ea"/>
              </a:rPr>
              <a:t>创建数据框</a:t>
            </a:r>
            <a:endParaRPr lang="zh-CN" altLang="en-US" sz="2400" spc="300" dirty="0">
              <a:solidFill>
                <a:schemeClr val="accent1"/>
              </a:solidFill>
              <a:latin typeface="+mj-ea"/>
              <a:ea typeface="+mj-ea"/>
            </a:endParaRPr>
          </a:p>
        </p:txBody>
      </p:sp>
      <p:sp>
        <p:nvSpPr>
          <p:cNvPr id="9" name="文本框 8"/>
          <p:cNvSpPr txBox="1"/>
          <p:nvPr/>
        </p:nvSpPr>
        <p:spPr>
          <a:xfrm>
            <a:off x="1235242" y="1166842"/>
            <a:ext cx="9721516" cy="452431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使用向量定义数据框</a:t>
            </a:r>
            <a:endParaRPr lang="zh-CN" altLang="en-US"/>
          </a:p>
          <a:p>
            <a:pPr marL="285750" indent="-285750">
              <a:lnSpc>
                <a:spcPct val="150000"/>
              </a:lnSpc>
              <a:buFont typeface="Arial" panose="020B0604020202020204" pitchFamily="34" charset="0"/>
              <a:buChar char="•"/>
            </a:pPr>
            <a:r>
              <a:rPr lang="en-US" altLang="zh-CN"/>
              <a:t>&gt; name &lt;- c("zs","ls","ww")</a:t>
            </a:r>
            <a:endParaRPr lang="en-US" altLang="zh-CN"/>
          </a:p>
          <a:p>
            <a:pPr marL="285750" indent="-285750">
              <a:lnSpc>
                <a:spcPct val="150000"/>
              </a:lnSpc>
              <a:buFont typeface="Arial" panose="020B0604020202020204" pitchFamily="34" charset="0"/>
              <a:buChar char="•"/>
            </a:pPr>
            <a:r>
              <a:rPr lang="en-US" altLang="zh-CN"/>
              <a:t>&gt; sex &lt;- c("</a:t>
            </a:r>
            <a:r>
              <a:rPr lang="zh-CN" altLang="en-US"/>
              <a:t>男</a:t>
            </a:r>
            <a:r>
              <a:rPr lang="en-US" altLang="zh-CN"/>
              <a:t>","</a:t>
            </a:r>
            <a:r>
              <a:rPr lang="zh-CN" altLang="en-US"/>
              <a:t>女</a:t>
            </a:r>
            <a:r>
              <a:rPr lang="en-US" altLang="zh-CN"/>
              <a:t>","</a:t>
            </a:r>
            <a:r>
              <a:rPr lang="zh-CN" altLang="en-US"/>
              <a:t>男</a:t>
            </a:r>
            <a:r>
              <a:rPr lang="en-US" altLang="zh-CN"/>
              <a:t>")</a:t>
            </a:r>
            <a:endParaRPr lang="en-US" altLang="zh-CN"/>
          </a:p>
          <a:p>
            <a:pPr marL="285750" indent="-285750">
              <a:lnSpc>
                <a:spcPct val="150000"/>
              </a:lnSpc>
              <a:buFont typeface="Arial" panose="020B0604020202020204" pitchFamily="34" charset="0"/>
              <a:buChar char="•"/>
            </a:pPr>
            <a:r>
              <a:rPr lang="en-US" altLang="zh-CN"/>
              <a:t>&gt; score &lt;- c(90,85,76)</a:t>
            </a:r>
            <a:endParaRPr lang="en-US" altLang="zh-CN"/>
          </a:p>
          <a:p>
            <a:pPr marL="285750" indent="-285750">
              <a:lnSpc>
                <a:spcPct val="150000"/>
              </a:lnSpc>
              <a:buFont typeface="Arial" panose="020B0604020202020204" pitchFamily="34" charset="0"/>
              <a:buChar char="•"/>
            </a:pPr>
            <a:r>
              <a:rPr lang="en-US" altLang="zh-CN"/>
              <a:t>&gt; d3 &lt;- data.frame(name,sex,score)</a:t>
            </a:r>
            <a:endParaRPr lang="en-US" altLang="zh-CN"/>
          </a:p>
          <a:p>
            <a:pPr marL="285750" indent="-285750">
              <a:lnSpc>
                <a:spcPct val="150000"/>
              </a:lnSpc>
              <a:buFont typeface="Arial" panose="020B0604020202020204" pitchFamily="34" charset="0"/>
              <a:buChar char="•"/>
            </a:pPr>
            <a:r>
              <a:rPr lang="en-US" altLang="zh-CN"/>
              <a:t>&gt; d3</a:t>
            </a:r>
            <a:endParaRPr lang="en-US" altLang="zh-CN"/>
          </a:p>
          <a:p>
            <a:pPr marL="285750" indent="-285750">
              <a:lnSpc>
                <a:spcPct val="150000"/>
              </a:lnSpc>
              <a:buFont typeface="Arial" panose="020B0604020202020204" pitchFamily="34" charset="0"/>
              <a:buChar char="•"/>
            </a:pPr>
            <a:r>
              <a:rPr lang="en-US" altLang="zh-CN"/>
              <a:t>  name sex score</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85</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4.3.2</a:t>
            </a:r>
            <a:r>
              <a:rPr lang="zh-CN" altLang="en-US" sz="2400" spc="300">
                <a:solidFill>
                  <a:schemeClr val="accent1"/>
                </a:solidFill>
                <a:latin typeface="+mj-ea"/>
                <a:ea typeface="+mj-ea"/>
              </a:rPr>
              <a:t>数据框的引用</a:t>
            </a:r>
            <a:endParaRPr lang="zh-CN" altLang="en-US" sz="2400" spc="300" dirty="0">
              <a:solidFill>
                <a:schemeClr val="accent1"/>
              </a:solidFill>
              <a:latin typeface="+mj-ea"/>
              <a:ea typeface="+mj-ea"/>
            </a:endParaRPr>
          </a:p>
        </p:txBody>
      </p:sp>
      <p:sp>
        <p:nvSpPr>
          <p:cNvPr id="9" name="文本框 8"/>
          <p:cNvSpPr txBox="1"/>
          <p:nvPr/>
        </p:nvSpPr>
        <p:spPr>
          <a:xfrm>
            <a:off x="959693" y="1282983"/>
            <a:ext cx="9721516" cy="50270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各种矩阵操作也可以应用到数据框对象。通过数据框的索引值来访问数据框的分量以及数据元素。主要通过双重中括号来引用。</a:t>
            </a:r>
            <a:endParaRPr lang="en-US" altLang="zh-CN"/>
          </a:p>
          <a:p>
            <a:pPr marL="285750" indent="-285750">
              <a:lnSpc>
                <a:spcPct val="150000"/>
              </a:lnSpc>
              <a:buFont typeface="Arial" panose="020B0604020202020204" pitchFamily="34" charset="0"/>
              <a:buChar char="•"/>
            </a:pPr>
            <a:r>
              <a:rPr lang="en-US" altLang="zh-CN"/>
              <a:t>1.</a:t>
            </a:r>
            <a:r>
              <a:rPr lang="zh-CN" altLang="en-US"/>
              <a:t>查看列数据</a:t>
            </a:r>
            <a:endParaRPr lang="zh-CN" altLang="en-US"/>
          </a:p>
          <a:p>
            <a:pPr marL="285750" indent="-285750">
              <a:lnSpc>
                <a:spcPct val="150000"/>
              </a:lnSpc>
              <a:buFont typeface="Arial" panose="020B0604020202020204" pitchFamily="34" charset="0"/>
              <a:buChar char="•"/>
            </a:pPr>
            <a:r>
              <a:rPr lang="en-US" altLang="zh-CN"/>
              <a:t>&gt; d3["score"]   #</a:t>
            </a:r>
            <a:r>
              <a:rPr lang="zh-CN" altLang="en-US"/>
              <a:t>仍是一个数据框，也是一个列表</a:t>
            </a:r>
            <a:endParaRPr lang="zh-CN" altLang="en-US"/>
          </a:p>
          <a:p>
            <a:pPr marL="285750" indent="-285750">
              <a:lnSpc>
                <a:spcPct val="150000"/>
              </a:lnSpc>
              <a:buFont typeface="Arial" panose="020B0604020202020204" pitchFamily="34" charset="0"/>
              <a:buChar char="•"/>
            </a:pPr>
            <a:r>
              <a:rPr lang="zh-CN" altLang="en-US"/>
              <a:t>  </a:t>
            </a:r>
            <a:r>
              <a:rPr lang="en-US" altLang="zh-CN"/>
              <a:t>score</a:t>
            </a:r>
            <a:endParaRPr lang="en-US" altLang="zh-CN"/>
          </a:p>
          <a:p>
            <a:pPr marL="285750" indent="-285750">
              <a:lnSpc>
                <a:spcPct val="150000"/>
              </a:lnSpc>
              <a:buFont typeface="Arial" panose="020B0604020202020204" pitchFamily="34" charset="0"/>
              <a:buChar char="•"/>
            </a:pPr>
            <a:r>
              <a:rPr lang="en-US" altLang="zh-CN"/>
              <a:t>1    90</a:t>
            </a:r>
            <a:endParaRPr lang="en-US" altLang="zh-CN"/>
          </a:p>
          <a:p>
            <a:pPr marL="285750" indent="-285750">
              <a:lnSpc>
                <a:spcPct val="150000"/>
              </a:lnSpc>
              <a:buFont typeface="Arial" panose="020B0604020202020204" pitchFamily="34" charset="0"/>
              <a:buChar char="•"/>
            </a:pPr>
            <a:r>
              <a:rPr lang="en-US" altLang="zh-CN"/>
              <a:t>2    85</a:t>
            </a:r>
            <a:endParaRPr lang="en-US" altLang="zh-CN"/>
          </a:p>
          <a:p>
            <a:pPr marL="285750" indent="-285750">
              <a:lnSpc>
                <a:spcPct val="150000"/>
              </a:lnSpc>
              <a:buFont typeface="Arial" panose="020B0604020202020204" pitchFamily="34" charset="0"/>
              <a:buChar char="•"/>
            </a:pPr>
            <a:r>
              <a:rPr lang="en-US" altLang="zh-CN"/>
              <a:t>3    76</a:t>
            </a:r>
            <a:endParaRPr lang="en-US" altLang="zh-CN"/>
          </a:p>
          <a:p>
            <a:pPr marL="285750" indent="-285750">
              <a:lnSpc>
                <a:spcPct val="150000"/>
              </a:lnSpc>
              <a:buFont typeface="Arial" panose="020B0604020202020204" pitchFamily="34" charset="0"/>
              <a:buChar char="•"/>
            </a:pPr>
            <a:r>
              <a:rPr lang="en-US" altLang="zh-CN"/>
              <a:t>&gt; d3[,"score"] #</a:t>
            </a:r>
            <a:r>
              <a:rPr lang="zh-CN" altLang="en-US"/>
              <a:t>返回的是向量</a:t>
            </a:r>
            <a:endParaRPr lang="zh-CN" altLang="en-US"/>
          </a:p>
          <a:p>
            <a:pPr marL="285750" indent="-285750">
              <a:lnSpc>
                <a:spcPct val="150000"/>
              </a:lnSpc>
              <a:buFont typeface="Arial" panose="020B0604020202020204" pitchFamily="34" charset="0"/>
              <a:buChar char="•"/>
            </a:pPr>
            <a:r>
              <a:rPr lang="en-US" altLang="zh-CN"/>
              <a:t>[1] 90 85 76</a:t>
            </a:r>
            <a:endParaRPr lang="en-US" altLang="zh-CN"/>
          </a:p>
          <a:p>
            <a:pPr marL="285750" indent="-285750">
              <a:lnSpc>
                <a:spcPct val="150000"/>
              </a:lnSpc>
              <a:buFont typeface="Arial" panose="020B0604020202020204" pitchFamily="34" charset="0"/>
              <a:buChar char="•"/>
            </a:pPr>
            <a:r>
              <a:rPr lang="en-US" altLang="zh-CN"/>
              <a:t>&gt; d3[3]</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4.3.2</a:t>
            </a:r>
            <a:r>
              <a:rPr lang="zh-CN" altLang="en-US" sz="2400" spc="300">
                <a:solidFill>
                  <a:schemeClr val="accent1"/>
                </a:solidFill>
                <a:latin typeface="+mj-ea"/>
                <a:ea typeface="+mj-ea"/>
              </a:rPr>
              <a:t>数据框的引用</a:t>
            </a:r>
            <a:endParaRPr lang="zh-CN" altLang="en-US" sz="2400" spc="300" dirty="0">
              <a:solidFill>
                <a:schemeClr val="accent1"/>
              </a:solidFill>
              <a:latin typeface="+mj-ea"/>
              <a:ea typeface="+mj-ea"/>
            </a:endParaRPr>
          </a:p>
        </p:txBody>
      </p:sp>
      <p:sp>
        <p:nvSpPr>
          <p:cNvPr id="9" name="文本框 8"/>
          <p:cNvSpPr txBox="1"/>
          <p:nvPr/>
        </p:nvSpPr>
        <p:spPr>
          <a:xfrm>
            <a:off x="959693" y="1908587"/>
            <a:ext cx="97215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 90 85 76</a:t>
            </a:r>
            <a:endParaRPr lang="en-US" altLang="zh-CN"/>
          </a:p>
          <a:p>
            <a:pPr marL="285750" indent="-285750">
              <a:lnSpc>
                <a:spcPct val="150000"/>
              </a:lnSpc>
              <a:buFont typeface="Arial" panose="020B0604020202020204" pitchFamily="34" charset="0"/>
              <a:buChar char="•"/>
            </a:pPr>
            <a:r>
              <a:rPr lang="en-US" altLang="zh-CN"/>
              <a:t>&gt; d3[c(1,3)]  #</a:t>
            </a:r>
            <a:r>
              <a:rPr lang="zh-CN" altLang="en-US"/>
              <a:t>返回第</a:t>
            </a:r>
            <a:r>
              <a:rPr lang="en-US" altLang="zh-CN"/>
              <a:t>1</a:t>
            </a:r>
            <a:r>
              <a:rPr lang="zh-CN" altLang="en-US"/>
              <a:t>列和第</a:t>
            </a:r>
            <a:r>
              <a:rPr lang="en-US" altLang="zh-CN"/>
              <a:t>3</a:t>
            </a:r>
            <a:r>
              <a:rPr lang="zh-CN" altLang="en-US"/>
              <a:t>列的数据</a:t>
            </a:r>
            <a:endParaRPr lang="zh-CN" altLang="en-US"/>
          </a:p>
          <a:p>
            <a:pPr marL="285750" indent="-285750">
              <a:lnSpc>
                <a:spcPct val="150000"/>
              </a:lnSpc>
              <a:buFont typeface="Arial" panose="020B0604020202020204" pitchFamily="34" charset="0"/>
              <a:buChar char="•"/>
            </a:pPr>
            <a:r>
              <a:rPr lang="zh-CN" altLang="en-US"/>
              <a:t>  </a:t>
            </a:r>
            <a:r>
              <a:rPr lang="en-US" altLang="zh-CN"/>
              <a:t>name score</a:t>
            </a:r>
            <a:endParaRPr lang="en-US" altLang="zh-CN"/>
          </a:p>
          <a:p>
            <a:pPr marL="285750" indent="-285750">
              <a:lnSpc>
                <a:spcPct val="150000"/>
              </a:lnSpc>
              <a:buFont typeface="Arial" panose="020B0604020202020204" pitchFamily="34" charset="0"/>
              <a:buChar char="•"/>
            </a:pPr>
            <a:r>
              <a:rPr lang="en-US" altLang="zh-CN"/>
              <a:t>1   zs    90</a:t>
            </a:r>
            <a:endParaRPr lang="en-US" altLang="zh-CN"/>
          </a:p>
          <a:p>
            <a:pPr marL="285750" indent="-285750">
              <a:lnSpc>
                <a:spcPct val="150000"/>
              </a:lnSpc>
              <a:buFont typeface="Arial" panose="020B0604020202020204" pitchFamily="34" charset="0"/>
              <a:buChar char="•"/>
            </a:pPr>
            <a:r>
              <a:rPr lang="en-US" altLang="zh-CN"/>
              <a:t>2   ls    85</a:t>
            </a:r>
            <a:endParaRPr lang="en-US" altLang="zh-CN"/>
          </a:p>
          <a:p>
            <a:pPr marL="285750" indent="-285750">
              <a:lnSpc>
                <a:spcPct val="150000"/>
              </a:lnSpc>
              <a:buFont typeface="Arial" panose="020B0604020202020204" pitchFamily="34" charset="0"/>
              <a:buChar char="•"/>
            </a:pPr>
            <a:r>
              <a:rPr lang="en-US" altLang="zh-CN"/>
              <a:t>3   ww    76</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4.3.2</a:t>
            </a:r>
            <a:r>
              <a:rPr lang="zh-CN" altLang="en-US" sz="2400" spc="300">
                <a:solidFill>
                  <a:schemeClr val="accent1"/>
                </a:solidFill>
                <a:latin typeface="+mj-ea"/>
                <a:ea typeface="+mj-ea"/>
              </a:rPr>
              <a:t>数据框的引用</a:t>
            </a:r>
            <a:endParaRPr lang="zh-CN" altLang="en-US" sz="2400" spc="300" dirty="0">
              <a:solidFill>
                <a:schemeClr val="accent1"/>
              </a:solidFill>
              <a:latin typeface="+mj-ea"/>
              <a:ea typeface="+mj-ea"/>
            </a:endParaRPr>
          </a:p>
        </p:txBody>
      </p:sp>
      <p:sp>
        <p:nvSpPr>
          <p:cNvPr id="9" name="文本框 8"/>
          <p:cNvSpPr txBox="1"/>
          <p:nvPr/>
        </p:nvSpPr>
        <p:spPr>
          <a:xfrm>
            <a:off x="959693" y="1075234"/>
            <a:ext cx="9721516" cy="5442516"/>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查看行数据</a:t>
            </a:r>
            <a:endParaRPr lang="zh-CN" altLang="en-US"/>
          </a:p>
          <a:p>
            <a:pPr marL="285750" indent="-285750">
              <a:lnSpc>
                <a:spcPct val="150000"/>
              </a:lnSpc>
              <a:buFont typeface="Arial" panose="020B0604020202020204" pitchFamily="34" charset="0"/>
              <a:buChar char="•"/>
            </a:pPr>
            <a:r>
              <a:rPr lang="en-US" altLang="zh-CN"/>
              <a:t>&gt; d3[c(1),]  #</a:t>
            </a:r>
            <a:r>
              <a:rPr lang="zh-CN" altLang="en-US"/>
              <a:t>返回第</a:t>
            </a:r>
            <a:r>
              <a:rPr lang="en-US" altLang="zh-CN"/>
              <a:t>1</a:t>
            </a:r>
            <a:r>
              <a:rPr lang="zh-CN" altLang="en-US"/>
              <a:t>行的数据</a:t>
            </a:r>
            <a:endParaRPr lang="zh-CN" altLang="en-US"/>
          </a:p>
          <a:p>
            <a:pPr marL="285750" indent="-285750">
              <a:lnSpc>
                <a:spcPct val="150000"/>
              </a:lnSpc>
              <a:buFont typeface="Arial" panose="020B0604020202020204" pitchFamily="34" charset="0"/>
              <a:buChar char="•"/>
            </a:pPr>
            <a:r>
              <a:rPr lang="zh-CN" altLang="en-US"/>
              <a:t>  </a:t>
            </a:r>
            <a:r>
              <a:rPr lang="en-US" altLang="zh-CN"/>
              <a:t>name sex score</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&gt; d3[c(1,3),]  #</a:t>
            </a:r>
            <a:r>
              <a:rPr lang="zh-CN" altLang="en-US"/>
              <a:t>返回第</a:t>
            </a:r>
            <a:r>
              <a:rPr lang="en-US" altLang="zh-CN"/>
              <a:t>1</a:t>
            </a:r>
            <a:r>
              <a:rPr lang="zh-CN" altLang="en-US"/>
              <a:t>行和第</a:t>
            </a:r>
            <a:r>
              <a:rPr lang="en-US" altLang="zh-CN"/>
              <a:t>3</a:t>
            </a:r>
            <a:r>
              <a:rPr lang="zh-CN" altLang="en-US"/>
              <a:t>行的数据</a:t>
            </a:r>
            <a:endParaRPr lang="zh-CN" altLang="en-US"/>
          </a:p>
          <a:p>
            <a:pPr marL="285750" indent="-285750">
              <a:lnSpc>
                <a:spcPct val="150000"/>
              </a:lnSpc>
              <a:buFont typeface="Arial" panose="020B0604020202020204" pitchFamily="34" charset="0"/>
              <a:buChar char="•"/>
            </a:pPr>
            <a:r>
              <a:rPr lang="zh-CN" altLang="en-US"/>
              <a:t>  </a:t>
            </a:r>
            <a:r>
              <a:rPr lang="en-US" altLang="zh-CN"/>
              <a:t>name sex score</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pPr marL="285750" indent="-285750">
              <a:lnSpc>
                <a:spcPct val="150000"/>
              </a:lnSpc>
              <a:buFont typeface="Arial" panose="020B0604020202020204" pitchFamily="34" charset="0"/>
              <a:buChar char="•"/>
            </a:pPr>
            <a:r>
              <a:rPr lang="en-US" altLang="zh-CN"/>
              <a:t>&gt; d3[c(1,3),c(2,3)]  #</a:t>
            </a:r>
            <a:r>
              <a:rPr lang="zh-CN" altLang="en-US"/>
              <a:t>返回第</a:t>
            </a:r>
            <a:r>
              <a:rPr lang="en-US" altLang="zh-CN"/>
              <a:t>1</a:t>
            </a:r>
            <a:r>
              <a:rPr lang="zh-CN" altLang="en-US"/>
              <a:t>行和第</a:t>
            </a:r>
            <a:r>
              <a:rPr lang="en-US" altLang="zh-CN"/>
              <a:t>3</a:t>
            </a:r>
            <a:r>
              <a:rPr lang="zh-CN" altLang="en-US"/>
              <a:t>行与第</a:t>
            </a:r>
            <a:r>
              <a:rPr lang="en-US" altLang="zh-CN"/>
              <a:t>2</a:t>
            </a:r>
            <a:r>
              <a:rPr lang="zh-CN" altLang="en-US"/>
              <a:t>列和第</a:t>
            </a:r>
            <a:r>
              <a:rPr lang="en-US" altLang="zh-CN"/>
              <a:t>3</a:t>
            </a:r>
            <a:r>
              <a:rPr lang="zh-CN" altLang="en-US"/>
              <a:t>列交叉处的数据</a:t>
            </a:r>
            <a:endParaRPr lang="zh-CN" altLang="en-US"/>
          </a:p>
          <a:p>
            <a:pPr marL="285750" indent="-285750">
              <a:lnSpc>
                <a:spcPct val="150000"/>
              </a:lnSpc>
              <a:buFont typeface="Arial" panose="020B0604020202020204" pitchFamily="34" charset="0"/>
              <a:buChar char="•"/>
            </a:pPr>
            <a:r>
              <a:rPr lang="zh-CN" altLang="en-US"/>
              <a:t>  </a:t>
            </a:r>
            <a:r>
              <a:rPr lang="en-US" altLang="zh-CN"/>
              <a:t>sex score</a:t>
            </a:r>
            <a:endParaRPr lang="en-US" altLang="zh-CN"/>
          </a:p>
          <a:p>
            <a:pPr marL="285750" indent="-285750">
              <a:lnSpc>
                <a:spcPct val="150000"/>
              </a:lnSpc>
              <a:buFont typeface="Arial" panose="020B0604020202020204" pitchFamily="34" charset="0"/>
              <a:buChar char="•"/>
            </a:pPr>
            <a:r>
              <a:rPr lang="en-US" altLang="zh-CN"/>
              <a:t>1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3  </a:t>
            </a:r>
            <a:r>
              <a:rPr lang="zh-CN" altLang="en-US"/>
              <a:t>男    </a:t>
            </a:r>
            <a:r>
              <a:rPr lang="en-US" altLang="zh-CN"/>
              <a:t>76</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4.3.2</a:t>
            </a:r>
            <a:r>
              <a:rPr lang="zh-CN" altLang="en-US" sz="2400" spc="300">
                <a:solidFill>
                  <a:schemeClr val="accent1"/>
                </a:solidFill>
                <a:latin typeface="+mj-ea"/>
                <a:ea typeface="+mj-ea"/>
              </a:rPr>
              <a:t>数据框的引用</a:t>
            </a:r>
            <a:endParaRPr lang="zh-CN" altLang="en-US" sz="2400" spc="300" dirty="0">
              <a:solidFill>
                <a:schemeClr val="accent1"/>
              </a:solidFill>
              <a:latin typeface="+mj-ea"/>
              <a:ea typeface="+mj-ea"/>
            </a:endParaRPr>
          </a:p>
        </p:txBody>
      </p:sp>
      <p:sp>
        <p:nvSpPr>
          <p:cNvPr id="9" name="文本框 8"/>
          <p:cNvSpPr txBox="1"/>
          <p:nvPr/>
        </p:nvSpPr>
        <p:spPr>
          <a:xfrm>
            <a:off x="959693" y="1698482"/>
            <a:ext cx="9721516" cy="41960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3.</a:t>
            </a:r>
            <a:r>
              <a:rPr lang="zh-CN" altLang="en-US"/>
              <a:t>查看数据的元素</a:t>
            </a:r>
            <a:endParaRPr lang="zh-CN" altLang="en-US"/>
          </a:p>
          <a:p>
            <a:pPr marL="285750" indent="-285750">
              <a:lnSpc>
                <a:spcPct val="150000"/>
              </a:lnSpc>
              <a:buFont typeface="Arial" panose="020B0604020202020204" pitchFamily="34" charset="0"/>
              <a:buChar char="•"/>
            </a:pPr>
            <a:r>
              <a:rPr lang="en-US" altLang="zh-CN"/>
              <a:t>&gt; d3[["name"]]   #</a:t>
            </a:r>
            <a:r>
              <a:rPr lang="zh-CN" altLang="en-US"/>
              <a:t>以因子的形式返回那么列</a:t>
            </a:r>
            <a:endParaRPr lang="zh-CN" altLang="en-US"/>
          </a:p>
          <a:p>
            <a:pPr marL="285750" indent="-285750">
              <a:lnSpc>
                <a:spcPct val="150000"/>
              </a:lnSpc>
              <a:buFont typeface="Arial" panose="020B0604020202020204" pitchFamily="34" charset="0"/>
              <a:buChar char="•"/>
            </a:pPr>
            <a:r>
              <a:rPr lang="en-US" altLang="zh-CN"/>
              <a:t>[1] "zs" "ls" "ww"</a:t>
            </a:r>
            <a:endParaRPr lang="en-US" altLang="zh-CN"/>
          </a:p>
          <a:p>
            <a:pPr marL="285750" indent="-285750">
              <a:lnSpc>
                <a:spcPct val="150000"/>
              </a:lnSpc>
              <a:buFont typeface="Arial" panose="020B0604020202020204" pitchFamily="34" charset="0"/>
              <a:buChar char="•"/>
            </a:pPr>
            <a:r>
              <a:rPr lang="en-US" altLang="zh-CN"/>
              <a:t>&gt; d3[["name"]][1]  #</a:t>
            </a:r>
            <a:r>
              <a:rPr lang="zh-CN" altLang="en-US"/>
              <a:t>返回</a:t>
            </a:r>
            <a:r>
              <a:rPr lang="en-US" altLang="zh-CN"/>
              <a:t>name</a:t>
            </a:r>
            <a:r>
              <a:rPr lang="zh-CN" altLang="en-US"/>
              <a:t>分量第一个元素值</a:t>
            </a:r>
            <a:endParaRPr lang="zh-CN" altLang="en-US"/>
          </a:p>
          <a:p>
            <a:pPr marL="285750" indent="-285750">
              <a:lnSpc>
                <a:spcPct val="150000"/>
              </a:lnSpc>
              <a:buFont typeface="Arial" panose="020B0604020202020204" pitchFamily="34" charset="0"/>
              <a:buChar char="•"/>
            </a:pPr>
            <a:r>
              <a:rPr lang="en-US" altLang="zh-CN"/>
              <a:t>[1] "zs"</a:t>
            </a:r>
            <a:endParaRPr lang="en-US" altLang="zh-CN"/>
          </a:p>
          <a:p>
            <a:pPr marL="285750" indent="-285750">
              <a:lnSpc>
                <a:spcPct val="150000"/>
              </a:lnSpc>
              <a:buFont typeface="Arial" panose="020B0604020202020204" pitchFamily="34" charset="0"/>
              <a:buChar char="•"/>
            </a:pPr>
            <a:r>
              <a:rPr lang="en-US" altLang="zh-CN"/>
              <a:t>&gt; d3[[1]][1]     #</a:t>
            </a:r>
            <a:r>
              <a:rPr lang="zh-CN" altLang="en-US"/>
              <a:t>返回第</a:t>
            </a:r>
            <a:r>
              <a:rPr lang="en-US" altLang="zh-CN"/>
              <a:t>1</a:t>
            </a:r>
            <a:r>
              <a:rPr lang="zh-CN" altLang="en-US"/>
              <a:t>分量第一个元素</a:t>
            </a:r>
            <a:endParaRPr lang="zh-CN" altLang="en-US"/>
          </a:p>
          <a:p>
            <a:pPr marL="285750" indent="-285750">
              <a:lnSpc>
                <a:spcPct val="150000"/>
              </a:lnSpc>
              <a:buFont typeface="Arial" panose="020B0604020202020204" pitchFamily="34" charset="0"/>
              <a:buChar char="•"/>
            </a:pPr>
            <a:r>
              <a:rPr lang="en-US" altLang="zh-CN"/>
              <a:t>[1] "zs"</a:t>
            </a:r>
            <a:endParaRPr lang="en-US" altLang="zh-CN"/>
          </a:p>
          <a:p>
            <a:pPr marL="285750" indent="-285750">
              <a:lnSpc>
                <a:spcPct val="150000"/>
              </a:lnSpc>
              <a:buFont typeface="Arial" panose="020B0604020202020204" pitchFamily="34" charset="0"/>
              <a:buChar char="•"/>
            </a:pPr>
            <a:r>
              <a:rPr lang="en-US" altLang="zh-CN"/>
              <a:t>&gt; d3$name[1]   #</a:t>
            </a:r>
            <a:r>
              <a:rPr lang="zh-CN" altLang="en-US"/>
              <a:t>返回</a:t>
            </a:r>
            <a:r>
              <a:rPr lang="en-US" altLang="zh-CN"/>
              <a:t>name</a:t>
            </a:r>
            <a:r>
              <a:rPr lang="zh-CN" altLang="en-US"/>
              <a:t>分量第一个元素值</a:t>
            </a:r>
            <a:endParaRPr lang="zh-CN" altLang="en-US"/>
          </a:p>
          <a:p>
            <a:pPr marL="285750" indent="-285750">
              <a:lnSpc>
                <a:spcPct val="150000"/>
              </a:lnSpc>
              <a:buFont typeface="Arial" panose="020B0604020202020204" pitchFamily="34" charset="0"/>
              <a:buChar char="•"/>
            </a:pPr>
            <a:r>
              <a:rPr lang="en-US" altLang="zh-CN"/>
              <a:t>[1] "zs"</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912294"/>
            <a:ext cx="9721516" cy="627351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a:t>
            </a:r>
            <a:r>
              <a:rPr lang="zh-CN" altLang="en-US"/>
              <a:t>增加样本数据或变量</a:t>
            </a:r>
            <a:endParaRPr lang="zh-CN" altLang="en-US"/>
          </a:p>
          <a:p>
            <a:pPr marL="285750" indent="-285750">
              <a:lnSpc>
                <a:spcPct val="150000"/>
              </a:lnSpc>
              <a:buFont typeface="Arial" panose="020B0604020202020204" pitchFamily="34" charset="0"/>
              <a:buChar char="•"/>
            </a:pPr>
            <a:r>
              <a:rPr lang="zh-CN" altLang="en-US"/>
              <a:t>可以使用</a:t>
            </a:r>
            <a:r>
              <a:rPr lang="en-US" altLang="zh-CN"/>
              <a:t>rbind()</a:t>
            </a:r>
            <a:r>
              <a:rPr lang="zh-CN" altLang="en-US"/>
              <a:t>函数和</a:t>
            </a:r>
            <a:r>
              <a:rPr lang="en-US" altLang="zh-CN"/>
              <a:t>cbind()</a:t>
            </a:r>
            <a:r>
              <a:rPr lang="zh-CN" altLang="en-US"/>
              <a:t>函数将新行或新列添加到数据框变量中。</a:t>
            </a:r>
            <a:endParaRPr lang="zh-CN" altLang="en-US"/>
          </a:p>
          <a:p>
            <a:pPr marL="285750" indent="-285750">
              <a:lnSpc>
                <a:spcPct val="150000"/>
              </a:lnSpc>
              <a:buFont typeface="Arial" panose="020B0604020202020204" pitchFamily="34" charset="0"/>
              <a:buChar char="•"/>
            </a:pPr>
            <a:r>
              <a:rPr lang="en-US" altLang="zh-CN"/>
              <a:t>lst1&lt;-list(name="</a:t>
            </a:r>
            <a:r>
              <a:rPr lang="zh-CN" altLang="en-US"/>
              <a:t>马宇</a:t>
            </a:r>
            <a:r>
              <a:rPr lang="en-US" altLang="zh-CN"/>
              <a:t>",sex="</a:t>
            </a:r>
            <a:r>
              <a:rPr lang="zh-CN" altLang="en-US"/>
              <a:t>男</a:t>
            </a:r>
            <a:r>
              <a:rPr lang="en-US" altLang="zh-CN"/>
              <a:t>",score=92) #</a:t>
            </a:r>
            <a:r>
              <a:rPr lang="zh-CN" altLang="en-US"/>
              <a:t>创建一个新列表</a:t>
            </a:r>
            <a:endParaRPr lang="zh-CN" altLang="en-US"/>
          </a:p>
          <a:p>
            <a:pPr marL="285750" indent="-285750">
              <a:lnSpc>
                <a:spcPct val="150000"/>
              </a:lnSpc>
              <a:buFont typeface="Arial" panose="020B0604020202020204" pitchFamily="34" charset="0"/>
              <a:buChar char="•"/>
            </a:pPr>
            <a:r>
              <a:rPr lang="en-US" altLang="zh-CN"/>
              <a:t>df1&lt;-rbind(d3, as.data.frame(lst1)) #</a:t>
            </a:r>
            <a:r>
              <a:rPr lang="zh-CN" altLang="en-US"/>
              <a:t>将列表</a:t>
            </a:r>
            <a:r>
              <a:rPr lang="en-US" altLang="zh-CN"/>
              <a:t>lst1</a:t>
            </a:r>
            <a:r>
              <a:rPr lang="zh-CN" altLang="en-US"/>
              <a:t>添加到</a:t>
            </a:r>
            <a:r>
              <a:rPr lang="en-US" altLang="zh-CN"/>
              <a:t>df1</a:t>
            </a:r>
            <a:r>
              <a:rPr lang="zh-CN" altLang="en-US"/>
              <a:t>中</a:t>
            </a:r>
            <a:endParaRPr lang="zh-CN" altLang="en-US"/>
          </a:p>
          <a:p>
            <a:pPr marL="285750" indent="-285750">
              <a:lnSpc>
                <a:spcPct val="150000"/>
              </a:lnSpc>
              <a:buFont typeface="Arial" panose="020B0604020202020204" pitchFamily="34" charset="0"/>
              <a:buChar char="•"/>
            </a:pPr>
            <a:r>
              <a:rPr lang="en-US" altLang="zh-CN"/>
              <a:t>lst2&lt;-list(height=c(170,178,185,190,178,175)) #</a:t>
            </a:r>
            <a:r>
              <a:rPr lang="zh-CN" altLang="en-US"/>
              <a:t>创建一个新列表，保存身高</a:t>
            </a:r>
            <a:endParaRPr lang="zh-CN" altLang="en-US"/>
          </a:p>
          <a:p>
            <a:pPr marL="285750" indent="-285750">
              <a:lnSpc>
                <a:spcPct val="150000"/>
              </a:lnSpc>
              <a:buFont typeface="Arial" panose="020B0604020202020204" pitchFamily="34" charset="0"/>
              <a:buChar char="•"/>
            </a:pPr>
            <a:r>
              <a:rPr lang="en-US" altLang="zh-CN"/>
              <a:t>df1&lt;-cbind(d3,lst2) #</a:t>
            </a:r>
            <a:r>
              <a:rPr lang="zh-CN" altLang="en-US"/>
              <a:t>使用</a:t>
            </a:r>
            <a:r>
              <a:rPr lang="en-US" altLang="zh-CN"/>
              <a:t>cbind</a:t>
            </a:r>
            <a:r>
              <a:rPr lang="zh-CN" altLang="en-US"/>
              <a:t>将</a:t>
            </a:r>
            <a:r>
              <a:rPr lang="en-US" altLang="zh-CN"/>
              <a:t>lst2</a:t>
            </a:r>
            <a:r>
              <a:rPr lang="zh-CN" altLang="en-US"/>
              <a:t>添加到</a:t>
            </a:r>
            <a:r>
              <a:rPr lang="en-US" altLang="zh-CN"/>
              <a:t>df1</a:t>
            </a:r>
            <a:r>
              <a:rPr lang="zh-CN" altLang="en-US"/>
              <a:t>中</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name sex score height</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90    170</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85    178</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76    185</a:t>
            </a:r>
            <a:endParaRPr lang="en-US" altLang="zh-CN"/>
          </a:p>
          <a:p>
            <a:pPr marL="285750" indent="-285750">
              <a:lnSpc>
                <a:spcPct val="150000"/>
              </a:lnSpc>
              <a:buFont typeface="Arial" panose="020B0604020202020204" pitchFamily="34" charset="0"/>
              <a:buChar char="•"/>
            </a:pPr>
            <a:r>
              <a:rPr lang="en-US" altLang="zh-CN"/>
              <a:t>4   zs  </a:t>
            </a:r>
            <a:r>
              <a:rPr lang="zh-CN" altLang="en-US"/>
              <a:t>男    </a:t>
            </a:r>
            <a:r>
              <a:rPr lang="en-US" altLang="zh-CN"/>
              <a:t>90    190</a:t>
            </a:r>
            <a:endParaRPr lang="en-US" altLang="zh-CN"/>
          </a:p>
          <a:p>
            <a:pPr marL="285750" indent="-285750">
              <a:lnSpc>
                <a:spcPct val="150000"/>
              </a:lnSpc>
              <a:buFont typeface="Arial" panose="020B0604020202020204" pitchFamily="34" charset="0"/>
              <a:buChar char="•"/>
            </a:pPr>
            <a:r>
              <a:rPr lang="en-US" altLang="zh-CN"/>
              <a:t>5   ls  </a:t>
            </a:r>
            <a:r>
              <a:rPr lang="zh-CN" altLang="en-US"/>
              <a:t>女    </a:t>
            </a:r>
            <a:r>
              <a:rPr lang="en-US" altLang="zh-CN"/>
              <a:t>85    178</a:t>
            </a:r>
            <a:endParaRPr lang="en-US" altLang="zh-CN"/>
          </a:p>
          <a:p>
            <a:pPr marL="285750" indent="-285750">
              <a:lnSpc>
                <a:spcPct val="150000"/>
              </a:lnSpc>
              <a:buFont typeface="Arial" panose="020B0604020202020204" pitchFamily="34" charset="0"/>
              <a:buChar char="•"/>
            </a:pPr>
            <a:r>
              <a:rPr lang="en-US" altLang="zh-CN"/>
              <a:t>6   ww  </a:t>
            </a:r>
            <a:r>
              <a:rPr lang="zh-CN" altLang="en-US"/>
              <a:t>男    </a:t>
            </a:r>
            <a:r>
              <a:rPr lang="en-US" altLang="zh-CN"/>
              <a:t>76    175</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1282983"/>
            <a:ext cx="9721516" cy="50270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修改某列的一个值</a:t>
            </a:r>
            <a:endParaRPr lang="zh-CN" altLang="en-US"/>
          </a:p>
          <a:p>
            <a:pPr marL="285750" indent="-285750">
              <a:lnSpc>
                <a:spcPct val="150000"/>
              </a:lnSpc>
              <a:buFont typeface="Arial" panose="020B0604020202020204" pitchFamily="34" charset="0"/>
              <a:buChar char="•"/>
            </a:pPr>
            <a:r>
              <a:rPr lang="en-US" altLang="zh-CN"/>
              <a:t>df1$name[1] &lt;- "wh" #</a:t>
            </a:r>
            <a:r>
              <a:rPr lang="zh-CN" altLang="en-US"/>
              <a:t>将王宏的值修改为王宏伟</a:t>
            </a:r>
            <a:endParaRPr lang="zh-CN" altLang="en-US"/>
          </a:p>
          <a:p>
            <a:pPr marL="285750" indent="-285750">
              <a:lnSpc>
                <a:spcPct val="150000"/>
              </a:lnSpc>
              <a:buFont typeface="Arial" panose="020B0604020202020204" pitchFamily="34" charset="0"/>
              <a:buChar char="•"/>
            </a:pPr>
            <a:r>
              <a:rPr lang="en-US" altLang="zh-CN"/>
              <a:t>df1[1,2] &lt;- "</a:t>
            </a:r>
            <a:r>
              <a:rPr lang="zh-CN" altLang="en-US"/>
              <a:t>女</a:t>
            </a:r>
            <a:r>
              <a:rPr lang="en-US" altLang="zh-CN"/>
              <a:t>" #</a:t>
            </a:r>
            <a:r>
              <a:rPr lang="zh-CN" altLang="en-US"/>
              <a:t>将第一行第</a:t>
            </a:r>
            <a:r>
              <a:rPr lang="en-US" altLang="zh-CN"/>
              <a:t>2</a:t>
            </a:r>
            <a:r>
              <a:rPr lang="zh-CN" altLang="en-US"/>
              <a:t>列的值修改为“女”</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name sex score height</a:t>
            </a:r>
            <a:endParaRPr lang="en-US" altLang="zh-CN"/>
          </a:p>
          <a:p>
            <a:pPr marL="285750" indent="-285750">
              <a:lnSpc>
                <a:spcPct val="150000"/>
              </a:lnSpc>
              <a:buFont typeface="Arial" panose="020B0604020202020204" pitchFamily="34" charset="0"/>
              <a:buChar char="•"/>
            </a:pPr>
            <a:r>
              <a:rPr lang="en-US" altLang="zh-CN"/>
              <a:t>1   wh  </a:t>
            </a:r>
            <a:r>
              <a:rPr lang="zh-CN" altLang="en-US"/>
              <a:t>女    </a:t>
            </a:r>
            <a:r>
              <a:rPr lang="en-US" altLang="zh-CN"/>
              <a:t>90    170</a:t>
            </a:r>
            <a:endParaRPr lang="en-US" altLang="zh-CN"/>
          </a:p>
          <a:p>
            <a:pPr marL="285750" indent="-285750">
              <a:lnSpc>
                <a:spcPct val="150000"/>
              </a:lnSpc>
              <a:buFont typeface="Arial" panose="020B0604020202020204" pitchFamily="34" charset="0"/>
              <a:buChar char="•"/>
            </a:pPr>
            <a:r>
              <a:rPr lang="en-US" altLang="zh-CN"/>
              <a:t>2   ml  </a:t>
            </a:r>
            <a:r>
              <a:rPr lang="zh-CN" altLang="en-US"/>
              <a:t>女    </a:t>
            </a:r>
            <a:r>
              <a:rPr lang="en-US" altLang="zh-CN"/>
              <a:t>85    178</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76    185</a:t>
            </a:r>
            <a:endParaRPr lang="en-US" altLang="zh-CN"/>
          </a:p>
          <a:p>
            <a:pPr marL="285750" indent="-285750">
              <a:lnSpc>
                <a:spcPct val="150000"/>
              </a:lnSpc>
              <a:buFont typeface="Arial" panose="020B0604020202020204" pitchFamily="34" charset="0"/>
              <a:buChar char="•"/>
            </a:pPr>
            <a:r>
              <a:rPr lang="en-US" altLang="zh-CN"/>
              <a:t>4   zs  </a:t>
            </a:r>
            <a:r>
              <a:rPr lang="zh-CN" altLang="en-US"/>
              <a:t>男    </a:t>
            </a:r>
            <a:r>
              <a:rPr lang="en-US" altLang="zh-CN"/>
              <a:t>90    190</a:t>
            </a:r>
            <a:endParaRPr lang="en-US" altLang="zh-CN"/>
          </a:p>
          <a:p>
            <a:pPr marL="285750" indent="-285750">
              <a:lnSpc>
                <a:spcPct val="150000"/>
              </a:lnSpc>
              <a:buFont typeface="Arial" panose="020B0604020202020204" pitchFamily="34" charset="0"/>
              <a:buChar char="•"/>
            </a:pPr>
            <a:r>
              <a:rPr lang="en-US" altLang="zh-CN"/>
              <a:t>5   ls  </a:t>
            </a:r>
            <a:r>
              <a:rPr lang="zh-CN" altLang="en-US"/>
              <a:t>女    </a:t>
            </a:r>
            <a:r>
              <a:rPr lang="en-US" altLang="zh-CN"/>
              <a:t>85    178</a:t>
            </a:r>
            <a:endParaRPr lang="en-US" altLang="zh-CN"/>
          </a:p>
          <a:p>
            <a:pPr marL="285750" indent="-285750">
              <a:lnSpc>
                <a:spcPct val="150000"/>
              </a:lnSpc>
              <a:buFont typeface="Arial" panose="020B0604020202020204" pitchFamily="34" charset="0"/>
              <a:buChar char="•"/>
            </a:pPr>
            <a:r>
              <a:rPr lang="en-US" altLang="zh-CN"/>
              <a:t>6   ww  </a:t>
            </a:r>
            <a:r>
              <a:rPr lang="zh-CN" altLang="en-US"/>
              <a:t>男    </a:t>
            </a:r>
            <a:r>
              <a:rPr lang="en-US" altLang="zh-CN"/>
              <a:t>76    1751[[1]][2]&lt;-"ml" #</a:t>
            </a:r>
            <a:r>
              <a:rPr lang="zh-CN" altLang="en-US"/>
              <a:t>将第一列第二个值改为“马兰兰”</a:t>
            </a:r>
            <a:endParaRPr lang="zh-CN" altLang="en-US"/>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1490732"/>
            <a:ext cx="9721516" cy="46115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3.</a:t>
            </a:r>
            <a:r>
              <a:rPr lang="zh-CN" altLang="en-US"/>
              <a:t>删除行或者列</a:t>
            </a:r>
            <a:endParaRPr lang="zh-CN" altLang="en-US"/>
          </a:p>
          <a:p>
            <a:pPr marL="285750" indent="-285750">
              <a:lnSpc>
                <a:spcPct val="150000"/>
              </a:lnSpc>
              <a:buFont typeface="Arial" panose="020B0604020202020204" pitchFamily="34" charset="0"/>
              <a:buChar char="•"/>
            </a:pPr>
            <a:r>
              <a:rPr lang="en-US" altLang="zh-CN"/>
              <a:t>1</a:t>
            </a:r>
            <a:r>
              <a:rPr lang="zh-CN" altLang="en-US"/>
              <a:t>）删除行</a:t>
            </a:r>
            <a:endParaRPr lang="zh-CN" altLang="en-US"/>
          </a:p>
          <a:p>
            <a:pPr marL="285750" indent="-285750">
              <a:lnSpc>
                <a:spcPct val="150000"/>
              </a:lnSpc>
              <a:buFont typeface="Arial" panose="020B0604020202020204" pitchFamily="34" charset="0"/>
              <a:buChar char="•"/>
            </a:pPr>
            <a:r>
              <a:rPr lang="en-US" altLang="zh-CN"/>
              <a:t>df1&lt;-df1[-2,] #</a:t>
            </a:r>
            <a:r>
              <a:rPr lang="zh-CN" altLang="en-US"/>
              <a:t>删除第</a:t>
            </a:r>
            <a:r>
              <a:rPr lang="en-US" altLang="zh-CN"/>
              <a:t>2</a:t>
            </a:r>
            <a:r>
              <a:rPr lang="zh-CN" altLang="en-US"/>
              <a:t>行数据</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name sex score height</a:t>
            </a:r>
            <a:endParaRPr lang="en-US" altLang="zh-CN"/>
          </a:p>
          <a:p>
            <a:pPr marL="285750" indent="-285750">
              <a:lnSpc>
                <a:spcPct val="150000"/>
              </a:lnSpc>
              <a:buFont typeface="Arial" panose="020B0604020202020204" pitchFamily="34" charset="0"/>
              <a:buChar char="•"/>
            </a:pPr>
            <a:r>
              <a:rPr lang="en-US" altLang="zh-CN"/>
              <a:t>1   wh  </a:t>
            </a:r>
            <a:r>
              <a:rPr lang="zh-CN" altLang="en-US"/>
              <a:t>女    </a:t>
            </a:r>
            <a:r>
              <a:rPr lang="en-US" altLang="zh-CN"/>
              <a:t>90    170</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76    185</a:t>
            </a:r>
            <a:endParaRPr lang="en-US" altLang="zh-CN"/>
          </a:p>
          <a:p>
            <a:pPr marL="285750" indent="-285750">
              <a:lnSpc>
                <a:spcPct val="150000"/>
              </a:lnSpc>
              <a:buFont typeface="Arial" panose="020B0604020202020204" pitchFamily="34" charset="0"/>
              <a:buChar char="•"/>
            </a:pPr>
            <a:r>
              <a:rPr lang="en-US" altLang="zh-CN"/>
              <a:t>4   zs  </a:t>
            </a:r>
            <a:r>
              <a:rPr lang="zh-CN" altLang="en-US"/>
              <a:t>男    </a:t>
            </a:r>
            <a:r>
              <a:rPr lang="en-US" altLang="zh-CN"/>
              <a:t>90    190</a:t>
            </a:r>
            <a:endParaRPr lang="en-US" altLang="zh-CN"/>
          </a:p>
          <a:p>
            <a:pPr marL="285750" indent="-285750">
              <a:lnSpc>
                <a:spcPct val="150000"/>
              </a:lnSpc>
              <a:buFont typeface="Arial" panose="020B0604020202020204" pitchFamily="34" charset="0"/>
              <a:buChar char="•"/>
            </a:pPr>
            <a:r>
              <a:rPr lang="en-US" altLang="zh-CN"/>
              <a:t>5   ls  </a:t>
            </a:r>
            <a:r>
              <a:rPr lang="zh-CN" altLang="en-US"/>
              <a:t>女    </a:t>
            </a:r>
            <a:r>
              <a:rPr lang="en-US" altLang="zh-CN"/>
              <a:t>85    178</a:t>
            </a:r>
            <a:endParaRPr lang="en-US" altLang="zh-CN"/>
          </a:p>
          <a:p>
            <a:pPr marL="285750" indent="-285750">
              <a:lnSpc>
                <a:spcPct val="150000"/>
              </a:lnSpc>
              <a:buFont typeface="Arial" panose="020B0604020202020204" pitchFamily="34" charset="0"/>
              <a:buChar char="•"/>
            </a:pPr>
            <a:r>
              <a:rPr lang="en-US" altLang="zh-CN"/>
              <a:t>6   ww  </a:t>
            </a:r>
            <a:r>
              <a:rPr lang="zh-CN" altLang="en-US"/>
              <a:t>男    </a:t>
            </a:r>
            <a:r>
              <a:rPr lang="en-US" altLang="zh-CN"/>
              <a:t>76    175</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1698481"/>
            <a:ext cx="9721516" cy="41960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）删除列</a:t>
            </a:r>
            <a:endParaRPr lang="zh-CN" altLang="en-US"/>
          </a:p>
          <a:p>
            <a:pPr marL="285750" indent="-285750">
              <a:lnSpc>
                <a:spcPct val="150000"/>
              </a:lnSpc>
              <a:buFont typeface="Arial" panose="020B0604020202020204" pitchFamily="34" charset="0"/>
              <a:buChar char="•"/>
            </a:pPr>
            <a:r>
              <a:rPr lang="en-US" altLang="zh-CN"/>
              <a:t>df1&lt;-df1[,-3] #</a:t>
            </a:r>
            <a:r>
              <a:rPr lang="zh-CN" altLang="en-US"/>
              <a:t>删除第</a:t>
            </a:r>
            <a:r>
              <a:rPr lang="en-US" altLang="zh-CN"/>
              <a:t>3</a:t>
            </a:r>
            <a:r>
              <a:rPr lang="zh-CN" altLang="en-US"/>
              <a:t>列的数据</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name sex height</a:t>
            </a:r>
            <a:endParaRPr lang="en-US" altLang="zh-CN"/>
          </a:p>
          <a:p>
            <a:pPr marL="285750" indent="-285750">
              <a:lnSpc>
                <a:spcPct val="150000"/>
              </a:lnSpc>
              <a:buFont typeface="Arial" panose="020B0604020202020204" pitchFamily="34" charset="0"/>
              <a:buChar char="•"/>
            </a:pPr>
            <a:r>
              <a:rPr lang="en-US" altLang="zh-CN"/>
              <a:t>1   wh  </a:t>
            </a:r>
            <a:r>
              <a:rPr lang="zh-CN" altLang="en-US"/>
              <a:t>女    </a:t>
            </a:r>
            <a:r>
              <a:rPr lang="en-US" altLang="zh-CN"/>
              <a:t>170</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185</a:t>
            </a:r>
            <a:endParaRPr lang="en-US" altLang="zh-CN"/>
          </a:p>
          <a:p>
            <a:pPr marL="285750" indent="-285750">
              <a:lnSpc>
                <a:spcPct val="150000"/>
              </a:lnSpc>
              <a:buFont typeface="Arial" panose="020B0604020202020204" pitchFamily="34" charset="0"/>
              <a:buChar char="•"/>
            </a:pPr>
            <a:r>
              <a:rPr lang="en-US" altLang="zh-CN"/>
              <a:t>4   zs  </a:t>
            </a:r>
            <a:r>
              <a:rPr lang="zh-CN" altLang="en-US"/>
              <a:t>男    </a:t>
            </a:r>
            <a:r>
              <a:rPr lang="en-US" altLang="zh-CN"/>
              <a:t>190</a:t>
            </a:r>
            <a:endParaRPr lang="en-US" altLang="zh-CN"/>
          </a:p>
          <a:p>
            <a:pPr marL="285750" indent="-285750">
              <a:lnSpc>
                <a:spcPct val="150000"/>
              </a:lnSpc>
              <a:buFont typeface="Arial" panose="020B0604020202020204" pitchFamily="34" charset="0"/>
              <a:buChar char="•"/>
            </a:pPr>
            <a:r>
              <a:rPr lang="en-US" altLang="zh-CN"/>
              <a:t>5   ls  </a:t>
            </a:r>
            <a:r>
              <a:rPr lang="zh-CN" altLang="en-US"/>
              <a:t>女    </a:t>
            </a:r>
            <a:r>
              <a:rPr lang="en-US" altLang="zh-CN"/>
              <a:t>178</a:t>
            </a:r>
            <a:endParaRPr lang="en-US" altLang="zh-CN"/>
          </a:p>
          <a:p>
            <a:pPr marL="285750" indent="-285750">
              <a:lnSpc>
                <a:spcPct val="150000"/>
              </a:lnSpc>
              <a:buFont typeface="Arial" panose="020B0604020202020204" pitchFamily="34" charset="0"/>
              <a:buChar char="•"/>
            </a:pPr>
            <a:r>
              <a:rPr lang="en-US" altLang="zh-CN"/>
              <a:t>6   ww  </a:t>
            </a:r>
            <a:r>
              <a:rPr lang="zh-CN" altLang="en-US"/>
              <a:t>男    </a:t>
            </a:r>
            <a:r>
              <a:rPr lang="en-US" altLang="zh-CN"/>
              <a:t>175</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2113979"/>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3</a:t>
            </a:r>
            <a:r>
              <a:rPr lang="zh-CN" altLang="en-US"/>
              <a:t>）删除连续行</a:t>
            </a:r>
            <a:endParaRPr lang="zh-CN" altLang="en-US"/>
          </a:p>
          <a:p>
            <a:pPr marL="285750" indent="-285750">
              <a:lnSpc>
                <a:spcPct val="150000"/>
              </a:lnSpc>
              <a:buFont typeface="Arial" panose="020B0604020202020204" pitchFamily="34" charset="0"/>
              <a:buChar char="•"/>
            </a:pPr>
            <a:r>
              <a:rPr lang="en-US" altLang="zh-CN"/>
              <a:t>df1&lt;-df1[-c(1,3),] #</a:t>
            </a:r>
            <a:r>
              <a:rPr lang="zh-CN" altLang="en-US"/>
              <a:t>删除第</a:t>
            </a:r>
            <a:r>
              <a:rPr lang="en-US" altLang="zh-CN"/>
              <a:t>1</a:t>
            </a:r>
            <a:r>
              <a:rPr lang="zh-CN" altLang="en-US"/>
              <a:t>行和第</a:t>
            </a:r>
            <a:r>
              <a:rPr lang="en-US" altLang="zh-CN"/>
              <a:t>3</a:t>
            </a:r>
            <a:r>
              <a:rPr lang="zh-CN" altLang="en-US"/>
              <a:t>行的数据</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name sex height</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185</a:t>
            </a:r>
            <a:endParaRPr lang="en-US" altLang="zh-CN"/>
          </a:p>
          <a:p>
            <a:pPr marL="285750" indent="-285750">
              <a:lnSpc>
                <a:spcPct val="150000"/>
              </a:lnSpc>
              <a:buFont typeface="Arial" panose="020B0604020202020204" pitchFamily="34" charset="0"/>
              <a:buChar char="•"/>
            </a:pPr>
            <a:r>
              <a:rPr lang="en-US" altLang="zh-CN"/>
              <a:t>5   ls  </a:t>
            </a:r>
            <a:r>
              <a:rPr lang="zh-CN" altLang="en-US"/>
              <a:t>女    </a:t>
            </a:r>
            <a:r>
              <a:rPr lang="en-US" altLang="zh-CN"/>
              <a:t>178</a:t>
            </a:r>
            <a:endParaRPr lang="en-US" altLang="zh-CN"/>
          </a:p>
          <a:p>
            <a:pPr marL="285750" indent="-285750">
              <a:lnSpc>
                <a:spcPct val="150000"/>
              </a:lnSpc>
              <a:buFont typeface="Arial" panose="020B0604020202020204" pitchFamily="34" charset="0"/>
              <a:buChar char="•"/>
            </a:pPr>
            <a:r>
              <a:rPr lang="en-US" altLang="zh-CN"/>
              <a:t>6   ww  </a:t>
            </a:r>
            <a:r>
              <a:rPr lang="zh-CN" altLang="en-US"/>
              <a:t>男    </a:t>
            </a:r>
            <a:r>
              <a:rPr lang="en-US" altLang="zh-CN"/>
              <a:t>175</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749471"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多模式结构</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4.3.3</a:t>
            </a:r>
            <a:r>
              <a:rPr lang="zh-CN" altLang="en-US" sz="2400" spc="300">
                <a:solidFill>
                  <a:schemeClr val="accent1"/>
                </a:solidFill>
                <a:latin typeface="+mj-ea"/>
                <a:ea typeface="+mj-ea"/>
              </a:rPr>
              <a:t>数据框的修改</a:t>
            </a:r>
            <a:endParaRPr lang="zh-CN" altLang="en-US" sz="2400" spc="300" dirty="0">
              <a:solidFill>
                <a:schemeClr val="accent1"/>
              </a:solidFill>
              <a:latin typeface="+mj-ea"/>
              <a:ea typeface="+mj-ea"/>
            </a:endParaRPr>
          </a:p>
        </p:txBody>
      </p:sp>
      <p:sp>
        <p:nvSpPr>
          <p:cNvPr id="9" name="文本框 8"/>
          <p:cNvSpPr txBox="1"/>
          <p:nvPr/>
        </p:nvSpPr>
        <p:spPr>
          <a:xfrm>
            <a:off x="959693" y="1873347"/>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4</a:t>
            </a:r>
            <a:r>
              <a:rPr lang="zh-CN" altLang="en-US"/>
              <a:t>）删除连续列</a:t>
            </a:r>
            <a:endParaRPr lang="zh-CN" altLang="en-US"/>
          </a:p>
          <a:p>
            <a:pPr marL="285750" indent="-285750">
              <a:lnSpc>
                <a:spcPct val="150000"/>
              </a:lnSpc>
              <a:buFont typeface="Arial" panose="020B0604020202020204" pitchFamily="34" charset="0"/>
              <a:buChar char="•"/>
            </a:pPr>
            <a:r>
              <a:rPr lang="en-US" altLang="zh-CN"/>
              <a:t>df1&lt;-df1[,-c(1,4)] #</a:t>
            </a:r>
            <a:r>
              <a:rPr lang="zh-CN" altLang="en-US"/>
              <a:t>删除第</a:t>
            </a:r>
            <a:r>
              <a:rPr lang="en-US" altLang="zh-CN"/>
              <a:t>1</a:t>
            </a:r>
            <a:r>
              <a:rPr lang="zh-CN" altLang="en-US"/>
              <a:t>列和第</a:t>
            </a:r>
            <a:r>
              <a:rPr lang="en-US" altLang="zh-CN"/>
              <a:t>4</a:t>
            </a:r>
            <a:r>
              <a:rPr lang="zh-CN" altLang="en-US"/>
              <a:t>列的数据</a:t>
            </a:r>
            <a:endParaRPr lang="zh-CN" altLang="en-US"/>
          </a:p>
          <a:p>
            <a:pPr marL="285750" indent="-285750">
              <a:lnSpc>
                <a:spcPct val="150000"/>
              </a:lnSpc>
              <a:buFont typeface="Arial" panose="020B0604020202020204" pitchFamily="34" charset="0"/>
              <a:buChar char="•"/>
            </a:pPr>
            <a:r>
              <a:rPr lang="en-US" altLang="zh-CN"/>
              <a:t>&gt; df1</a:t>
            </a:r>
            <a:endParaRPr lang="en-US" altLang="zh-CN"/>
          </a:p>
          <a:p>
            <a:pPr marL="285750" indent="-285750">
              <a:lnSpc>
                <a:spcPct val="150000"/>
              </a:lnSpc>
              <a:buFont typeface="Arial" panose="020B0604020202020204" pitchFamily="34" charset="0"/>
              <a:buChar char="•"/>
            </a:pPr>
            <a:r>
              <a:rPr lang="en-US" altLang="zh-CN"/>
              <a:t>  sex height</a:t>
            </a:r>
            <a:endParaRPr lang="en-US" altLang="zh-CN"/>
          </a:p>
          <a:p>
            <a:pPr marL="285750" indent="-285750">
              <a:lnSpc>
                <a:spcPct val="150000"/>
              </a:lnSpc>
              <a:buFont typeface="Arial" panose="020B0604020202020204" pitchFamily="34" charset="0"/>
              <a:buChar char="•"/>
            </a:pPr>
            <a:r>
              <a:rPr lang="en-US" altLang="zh-CN"/>
              <a:t>3  </a:t>
            </a:r>
            <a:r>
              <a:rPr lang="zh-CN" altLang="en-US"/>
              <a:t>男    </a:t>
            </a:r>
            <a:r>
              <a:rPr lang="en-US" altLang="zh-CN"/>
              <a:t>185</a:t>
            </a:r>
            <a:endParaRPr lang="en-US" altLang="zh-CN"/>
          </a:p>
          <a:p>
            <a:pPr marL="285750" indent="-285750">
              <a:lnSpc>
                <a:spcPct val="150000"/>
              </a:lnSpc>
              <a:buFont typeface="Arial" panose="020B0604020202020204" pitchFamily="34" charset="0"/>
              <a:buChar char="•"/>
            </a:pPr>
            <a:r>
              <a:rPr lang="en-US" altLang="zh-CN"/>
              <a:t>5  </a:t>
            </a:r>
            <a:r>
              <a:rPr lang="zh-CN" altLang="en-US"/>
              <a:t>女    </a:t>
            </a:r>
            <a:r>
              <a:rPr lang="en-US" altLang="zh-CN"/>
              <a:t>178</a:t>
            </a:r>
            <a:endParaRPr lang="en-US" altLang="zh-CN"/>
          </a:p>
          <a:p>
            <a:pPr marL="285750" indent="-285750">
              <a:lnSpc>
                <a:spcPct val="150000"/>
              </a:lnSpc>
              <a:buFont typeface="Arial" panose="020B0604020202020204" pitchFamily="34" charset="0"/>
              <a:buChar char="•"/>
            </a:pPr>
            <a:r>
              <a:rPr lang="en-US" altLang="zh-CN"/>
              <a:t>6  </a:t>
            </a:r>
            <a:r>
              <a:rPr lang="zh-CN" altLang="en-US"/>
              <a:t>男    </a:t>
            </a:r>
            <a:r>
              <a:rPr lang="en-US" altLang="zh-CN"/>
              <a:t>175</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4.3.4</a:t>
            </a:r>
            <a:r>
              <a:rPr lang="zh-CN" altLang="en-US" sz="2400" spc="300">
                <a:solidFill>
                  <a:schemeClr val="accent1"/>
                </a:solidFill>
                <a:latin typeface="+mj-ea"/>
                <a:ea typeface="+mj-ea"/>
              </a:rPr>
              <a:t>合并数据框</a:t>
            </a:r>
            <a:endParaRPr lang="zh-CN" altLang="en-US" sz="2400" spc="300" dirty="0">
              <a:solidFill>
                <a:schemeClr val="accent1"/>
              </a:solidFill>
              <a:latin typeface="+mj-ea"/>
              <a:ea typeface="+mj-ea"/>
            </a:endParaRPr>
          </a:p>
        </p:txBody>
      </p:sp>
      <p:sp>
        <p:nvSpPr>
          <p:cNvPr id="9" name="文本框 8"/>
          <p:cNvSpPr txBox="1"/>
          <p:nvPr/>
        </p:nvSpPr>
        <p:spPr>
          <a:xfrm>
            <a:off x="959693" y="1665598"/>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在关系型数据库里，最重要的一个操作是合并：两张表根据其中一个共同变量的值组合到一起。在</a:t>
            </a:r>
            <a:r>
              <a:rPr lang="en-US" altLang="zh-CN"/>
              <a:t>R</a:t>
            </a:r>
            <a:r>
              <a:rPr lang="zh-CN" altLang="en-US"/>
              <a:t>语言里两个数据框也可以用</a:t>
            </a:r>
            <a:r>
              <a:rPr lang="en-US" altLang="zh-CN"/>
              <a:t>merge()</a:t>
            </a:r>
            <a:r>
              <a:rPr lang="zh-CN" altLang="en-US"/>
              <a:t>函数合并在一起。最简单的形式如下：</a:t>
            </a:r>
            <a:endParaRPr lang="zh-CN" altLang="en-US"/>
          </a:p>
          <a:p>
            <a:pPr marL="285750" indent="-285750">
              <a:lnSpc>
                <a:spcPct val="150000"/>
              </a:lnSpc>
              <a:buFont typeface="Arial" panose="020B0604020202020204" pitchFamily="34" charset="0"/>
              <a:buChar char="•"/>
            </a:pPr>
            <a:r>
              <a:rPr lang="en-US" altLang="zh-CN"/>
              <a:t>merge(x,y),</a:t>
            </a:r>
            <a:r>
              <a:rPr lang="zh-CN" altLang="en-US"/>
              <a:t>其中数据框</a:t>
            </a:r>
            <a:r>
              <a:rPr lang="en-US" altLang="zh-CN"/>
              <a:t>x</a:t>
            </a:r>
            <a:r>
              <a:rPr lang="zh-CN" altLang="en-US"/>
              <a:t>和</a:t>
            </a:r>
            <a:r>
              <a:rPr lang="en-US" altLang="zh-CN"/>
              <a:t>y</a:t>
            </a:r>
            <a:r>
              <a:rPr lang="zh-CN" altLang="en-US"/>
              <a:t>都有一个或多个同名的列。举例如下所示：</a:t>
            </a:r>
            <a:endParaRPr lang="zh-CN" altLang="en-US"/>
          </a:p>
          <a:p>
            <a:pPr marL="285750" indent="-285750">
              <a:lnSpc>
                <a:spcPct val="150000"/>
              </a:lnSpc>
              <a:buFont typeface="Arial" panose="020B0604020202020204" pitchFamily="34" charset="0"/>
              <a:buChar char="•"/>
            </a:pPr>
            <a:r>
              <a:rPr lang="en-US" altLang="zh-CN"/>
              <a:t>&gt; d1</a:t>
            </a:r>
            <a:endParaRPr lang="en-US" altLang="zh-CN"/>
          </a:p>
          <a:p>
            <a:pPr marL="285750" indent="-285750">
              <a:lnSpc>
                <a:spcPct val="150000"/>
              </a:lnSpc>
              <a:buFont typeface="Arial" panose="020B0604020202020204" pitchFamily="34" charset="0"/>
              <a:buChar char="•"/>
            </a:pPr>
            <a:r>
              <a:rPr lang="en-US" altLang="zh-CN"/>
              <a:t>  name sex score1</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85</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4.3.4</a:t>
            </a:r>
            <a:r>
              <a:rPr lang="zh-CN" altLang="en-US" sz="2400" spc="300">
                <a:solidFill>
                  <a:schemeClr val="accent1"/>
                </a:solidFill>
                <a:latin typeface="+mj-ea"/>
                <a:ea typeface="+mj-ea"/>
              </a:rPr>
              <a:t>合并数据框</a:t>
            </a:r>
            <a:endParaRPr lang="zh-CN" altLang="en-US" sz="2400" spc="300" dirty="0">
              <a:solidFill>
                <a:schemeClr val="accent1"/>
              </a:solidFill>
              <a:latin typeface="+mj-ea"/>
              <a:ea typeface="+mj-ea"/>
            </a:endParaRPr>
          </a:p>
        </p:txBody>
      </p:sp>
      <p:sp>
        <p:nvSpPr>
          <p:cNvPr id="9" name="文本框 8"/>
          <p:cNvSpPr txBox="1"/>
          <p:nvPr/>
        </p:nvSpPr>
        <p:spPr>
          <a:xfrm>
            <a:off x="959693" y="834601"/>
            <a:ext cx="9721516" cy="5442516"/>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&gt; d2</a:t>
            </a:r>
            <a:endParaRPr lang="en-US" altLang="zh-CN"/>
          </a:p>
          <a:p>
            <a:pPr marL="285750" indent="-285750">
              <a:lnSpc>
                <a:spcPct val="150000"/>
              </a:lnSpc>
              <a:buFont typeface="Arial" panose="020B0604020202020204" pitchFamily="34" charset="0"/>
              <a:buChar char="•"/>
            </a:pPr>
            <a:r>
              <a:rPr lang="en-US" altLang="zh-CN"/>
              <a:t>  name sex score2</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85</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80</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pPr marL="285750" indent="-285750">
              <a:lnSpc>
                <a:spcPct val="150000"/>
              </a:lnSpc>
              <a:buFont typeface="Arial" panose="020B0604020202020204" pitchFamily="34" charset="0"/>
              <a:buChar char="•"/>
            </a:pPr>
            <a:r>
              <a:rPr lang="en-US" altLang="zh-CN"/>
              <a:t>&gt; merge(d1,d2)</a:t>
            </a:r>
            <a:endParaRPr lang="en-US" altLang="zh-CN"/>
          </a:p>
          <a:p>
            <a:pPr marL="285750" indent="-285750">
              <a:lnSpc>
                <a:spcPct val="150000"/>
              </a:lnSpc>
              <a:buFont typeface="Arial" panose="020B0604020202020204" pitchFamily="34" charset="0"/>
              <a:buChar char="•"/>
            </a:pPr>
            <a:r>
              <a:rPr lang="en-US" altLang="zh-CN"/>
              <a:t>  name sex score1 score2</a:t>
            </a:r>
            <a:endParaRPr lang="en-US" altLang="zh-CN"/>
          </a:p>
          <a:p>
            <a:pPr marL="285750" indent="-285750">
              <a:lnSpc>
                <a:spcPct val="150000"/>
              </a:lnSpc>
              <a:buFont typeface="Arial" panose="020B0604020202020204" pitchFamily="34" charset="0"/>
              <a:buChar char="•"/>
            </a:pPr>
            <a:r>
              <a:rPr lang="en-US" altLang="zh-CN"/>
              <a:t>1   ls  </a:t>
            </a:r>
            <a:r>
              <a:rPr lang="zh-CN" altLang="en-US"/>
              <a:t>女     </a:t>
            </a:r>
            <a:r>
              <a:rPr lang="en-US" altLang="zh-CN"/>
              <a:t>85     80</a:t>
            </a:r>
            <a:endParaRPr lang="en-US" altLang="zh-CN"/>
          </a:p>
          <a:p>
            <a:pPr marL="285750" indent="-285750">
              <a:lnSpc>
                <a:spcPct val="150000"/>
              </a:lnSpc>
              <a:buFont typeface="Arial" panose="020B0604020202020204" pitchFamily="34" charset="0"/>
              <a:buChar char="•"/>
            </a:pPr>
            <a:r>
              <a:rPr lang="en-US" altLang="zh-CN"/>
              <a:t>2   ww  </a:t>
            </a:r>
            <a:r>
              <a:rPr lang="zh-CN" altLang="en-US"/>
              <a:t>男     </a:t>
            </a:r>
            <a:r>
              <a:rPr lang="en-US" altLang="zh-CN"/>
              <a:t>76     76</a:t>
            </a:r>
            <a:endParaRPr lang="en-US" altLang="zh-CN"/>
          </a:p>
          <a:p>
            <a:pPr marL="285750" indent="-285750">
              <a:lnSpc>
                <a:spcPct val="150000"/>
              </a:lnSpc>
              <a:buFont typeface="Arial" panose="020B0604020202020204" pitchFamily="34" charset="0"/>
              <a:buChar char="•"/>
            </a:pPr>
            <a:r>
              <a:rPr lang="en-US" altLang="zh-CN"/>
              <a:t>3   zs  </a:t>
            </a:r>
            <a:r>
              <a:rPr lang="zh-CN" altLang="en-US"/>
              <a:t>男     </a:t>
            </a:r>
            <a:r>
              <a:rPr lang="en-US" altLang="zh-CN"/>
              <a:t>90     85</a:t>
            </a:r>
            <a:endParaRPr lang="en-US" altLang="zh-CN"/>
          </a:p>
          <a:p>
            <a:pPr marL="285750" indent="-285750">
              <a:lnSpc>
                <a:spcPct val="150000"/>
              </a:lnSpc>
              <a:buFont typeface="Arial" panose="020B0604020202020204" pitchFamily="34" charset="0"/>
              <a:buChar char="•"/>
            </a:pPr>
            <a:r>
              <a:rPr lang="zh-CN" altLang="en-US"/>
              <a:t>这两个数据框都有变量</a:t>
            </a:r>
            <a:r>
              <a:rPr lang="en-US" altLang="zh-CN"/>
              <a:t>name</a:t>
            </a:r>
            <a:r>
              <a:rPr lang="zh-CN" altLang="en-US"/>
              <a:t>。</a:t>
            </a:r>
            <a:r>
              <a:rPr lang="en-US" altLang="zh-CN"/>
              <a:t>R</a:t>
            </a:r>
            <a:r>
              <a:rPr lang="zh-CN" altLang="en-US"/>
              <a:t>在两个数据框里查找</a:t>
            </a:r>
            <a:r>
              <a:rPr lang="en-US" altLang="zh-CN"/>
              <a:t>name</a:t>
            </a:r>
            <a:r>
              <a:rPr lang="zh-CN" altLang="en-US"/>
              <a:t>变量值相同的行，在用查找到的行和两个数据框里所有列，然后创建新的数据框。</a:t>
            </a:r>
            <a:endParaRPr lang="zh-CN" altLang="en-US"/>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15848" y="1233776"/>
            <a:ext cx="6096000" cy="5028941"/>
          </a:xfrm>
          <a:prstGeom prst="rect">
            <a:avLst/>
          </a:prstGeom>
        </p:spPr>
        <p:txBody>
          <a:bodyPr>
            <a:spAutoFit/>
          </a:bodyPr>
          <a:lstStyle/>
          <a:p>
            <a:pPr marL="285750" indent="-285750">
              <a:lnSpc>
                <a:spcPct val="150000"/>
              </a:lnSpc>
              <a:buFont typeface="Arial" panose="020B0604020202020204" pitchFamily="34" charset="0"/>
              <a:buChar char="•"/>
            </a:pPr>
            <a:r>
              <a:rPr lang="en-US" altLang="zh-CN"/>
              <a:t>merge()</a:t>
            </a:r>
            <a:r>
              <a:rPr lang="zh-CN" altLang="en-US"/>
              <a:t>有两个参数</a:t>
            </a:r>
            <a:r>
              <a:rPr lang="en-US" altLang="zh-CN"/>
              <a:t>by.x</a:t>
            </a:r>
            <a:r>
              <a:rPr lang="zh-CN" altLang="en-US"/>
              <a:t>和</a:t>
            </a:r>
            <a:r>
              <a:rPr lang="en-US" altLang="zh-CN"/>
              <a:t>by.y</a:t>
            </a:r>
            <a:r>
              <a:rPr lang="zh-CN" altLang="en-US"/>
              <a:t>，用于标出两个数据框里含有相同信息但名称不同的两个变量。举例如下：</a:t>
            </a:r>
            <a:endParaRPr lang="zh-CN" altLang="en-US"/>
          </a:p>
          <a:p>
            <a:pPr marL="285750" indent="-285750">
              <a:lnSpc>
                <a:spcPct val="150000"/>
              </a:lnSpc>
              <a:buFont typeface="Arial" panose="020B0604020202020204" pitchFamily="34" charset="0"/>
              <a:buChar char="•"/>
            </a:pPr>
            <a:r>
              <a:rPr lang="en-US" altLang="zh-CN"/>
              <a:t>&gt; d1</a:t>
            </a:r>
            <a:endParaRPr lang="en-US" altLang="zh-CN"/>
          </a:p>
          <a:p>
            <a:pPr marL="285750" indent="-285750">
              <a:lnSpc>
                <a:spcPct val="150000"/>
              </a:lnSpc>
              <a:buFont typeface="Arial" panose="020B0604020202020204" pitchFamily="34" charset="0"/>
              <a:buChar char="•"/>
            </a:pPr>
            <a:r>
              <a:rPr lang="en-US" altLang="zh-CN"/>
              <a:t>  xingming sex score1</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90</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85</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a:p>
            <a:pPr marL="285750" indent="-285750">
              <a:lnSpc>
                <a:spcPct val="150000"/>
              </a:lnSpc>
              <a:buFont typeface="Arial" panose="020B0604020202020204" pitchFamily="34" charset="0"/>
              <a:buChar char="•"/>
            </a:pPr>
            <a:r>
              <a:rPr lang="en-US" altLang="zh-CN"/>
              <a:t>&gt; d2</a:t>
            </a:r>
            <a:endParaRPr lang="en-US" altLang="zh-CN"/>
          </a:p>
          <a:p>
            <a:pPr marL="285750" indent="-285750">
              <a:lnSpc>
                <a:spcPct val="150000"/>
              </a:lnSpc>
              <a:buFont typeface="Arial" panose="020B0604020202020204" pitchFamily="34" charset="0"/>
              <a:buChar char="•"/>
            </a:pPr>
            <a:r>
              <a:rPr lang="en-US" altLang="zh-CN"/>
              <a:t>  name sex score2</a:t>
            </a:r>
            <a:endParaRPr lang="en-US" altLang="zh-CN"/>
          </a:p>
          <a:p>
            <a:pPr marL="285750" indent="-285750">
              <a:lnSpc>
                <a:spcPct val="150000"/>
              </a:lnSpc>
              <a:buFont typeface="Arial" panose="020B0604020202020204" pitchFamily="34" charset="0"/>
              <a:buChar char="•"/>
            </a:pPr>
            <a:r>
              <a:rPr lang="en-US" altLang="zh-CN"/>
              <a:t>1   zs  </a:t>
            </a:r>
            <a:r>
              <a:rPr lang="zh-CN" altLang="en-US"/>
              <a:t>男     </a:t>
            </a:r>
            <a:r>
              <a:rPr lang="en-US" altLang="zh-CN"/>
              <a:t>85</a:t>
            </a:r>
            <a:endParaRPr lang="en-US" altLang="zh-CN"/>
          </a:p>
          <a:p>
            <a:pPr marL="285750" indent="-285750">
              <a:lnSpc>
                <a:spcPct val="150000"/>
              </a:lnSpc>
              <a:buFont typeface="Arial" panose="020B0604020202020204" pitchFamily="34" charset="0"/>
              <a:buChar char="•"/>
            </a:pPr>
            <a:r>
              <a:rPr lang="en-US" altLang="zh-CN"/>
              <a:t>2   ls  </a:t>
            </a:r>
            <a:r>
              <a:rPr lang="zh-CN" altLang="en-US"/>
              <a:t>女     </a:t>
            </a:r>
            <a:r>
              <a:rPr lang="en-US" altLang="zh-CN"/>
              <a:t>80</a:t>
            </a:r>
            <a:endParaRPr lang="en-US" altLang="zh-CN"/>
          </a:p>
          <a:p>
            <a:pPr marL="285750" indent="-285750">
              <a:lnSpc>
                <a:spcPct val="150000"/>
              </a:lnSpc>
              <a:buFont typeface="Arial" panose="020B0604020202020204" pitchFamily="34" charset="0"/>
              <a:buChar char="•"/>
            </a:pPr>
            <a:r>
              <a:rPr lang="en-US" altLang="zh-CN"/>
              <a:t>3   ww  </a:t>
            </a:r>
            <a:r>
              <a:rPr lang="zh-CN" altLang="en-US"/>
              <a:t>男     </a:t>
            </a:r>
            <a:r>
              <a:rPr lang="en-US" altLang="zh-CN"/>
              <a:t>76</a:t>
            </a:r>
            <a:endParaRPr lang="en-US" altLang="zh-CN"/>
          </a:p>
        </p:txBody>
      </p:sp>
      <p:sp>
        <p:nvSpPr>
          <p:cNvPr id="3" name="矩形 2"/>
          <p:cNvSpPr/>
          <p:nvPr/>
        </p:nvSpPr>
        <p:spPr>
          <a:xfrm>
            <a:off x="1815848" y="655896"/>
            <a:ext cx="3125120" cy="461665"/>
          </a:xfrm>
          <a:prstGeom prst="rect">
            <a:avLst/>
          </a:prstGeom>
        </p:spPr>
        <p:txBody>
          <a:bodyPr wrap="square">
            <a:spAutoFit/>
          </a:bodyPr>
          <a:lstStyle/>
          <a:p>
            <a:r>
              <a:rPr lang="en-US" altLang="zh-CN" sz="2400" spc="300">
                <a:solidFill>
                  <a:schemeClr val="accent1"/>
                </a:solidFill>
                <a:latin typeface="+mj-ea"/>
              </a:rPr>
              <a:t>4.3.4</a:t>
            </a:r>
            <a:r>
              <a:rPr lang="zh-CN" altLang="en-US" sz="2400" spc="300">
                <a:solidFill>
                  <a:schemeClr val="accent1"/>
                </a:solidFill>
                <a:latin typeface="+mj-ea"/>
              </a:rPr>
              <a:t>合并数据框</a:t>
            </a:r>
            <a:endParaRPr lang="zh-CN" altLang="en-US" sz="2400" spc="300" dirty="0">
              <a:solidFill>
                <a:schemeClr val="accent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55427" y="1955671"/>
            <a:ext cx="6096000" cy="3365024"/>
          </a:xfrm>
          <a:prstGeom prst="rect">
            <a:avLst/>
          </a:prstGeom>
        </p:spPr>
        <p:txBody>
          <a:bodyPr>
            <a:spAutoFit/>
          </a:bodyPr>
          <a:lstStyle/>
          <a:p>
            <a:pPr marL="285750" indent="-285750">
              <a:lnSpc>
                <a:spcPct val="150000"/>
              </a:lnSpc>
              <a:buFont typeface="Arial" panose="020B0604020202020204" pitchFamily="34" charset="0"/>
              <a:buChar char="•"/>
            </a:pPr>
            <a:r>
              <a:rPr lang="en-US" altLang="zh-CN"/>
              <a:t>&gt; merge(d1,d2,by.x = "xingming",by.y = "name")</a:t>
            </a:r>
            <a:endParaRPr lang="en-US" altLang="zh-CN"/>
          </a:p>
          <a:p>
            <a:pPr marL="285750" indent="-285750">
              <a:lnSpc>
                <a:spcPct val="150000"/>
              </a:lnSpc>
              <a:buFont typeface="Arial" panose="020B0604020202020204" pitchFamily="34" charset="0"/>
              <a:buChar char="•"/>
            </a:pPr>
            <a:r>
              <a:rPr lang="en-US" altLang="zh-CN"/>
              <a:t>  xingming sex.x score1 sex.y score2</a:t>
            </a:r>
            <a:endParaRPr lang="en-US" altLang="zh-CN"/>
          </a:p>
          <a:p>
            <a:pPr marL="285750" indent="-285750">
              <a:lnSpc>
                <a:spcPct val="150000"/>
              </a:lnSpc>
              <a:buFont typeface="Arial" panose="020B0604020202020204" pitchFamily="34" charset="0"/>
              <a:buChar char="•"/>
            </a:pPr>
            <a:r>
              <a:rPr lang="en-US" altLang="zh-CN"/>
              <a:t>1       ls    </a:t>
            </a:r>
            <a:r>
              <a:rPr lang="zh-CN" altLang="en-US"/>
              <a:t>女     </a:t>
            </a:r>
            <a:r>
              <a:rPr lang="en-US" altLang="zh-CN"/>
              <a:t>85    </a:t>
            </a:r>
            <a:r>
              <a:rPr lang="zh-CN" altLang="en-US"/>
              <a:t>女     </a:t>
            </a:r>
            <a:r>
              <a:rPr lang="en-US" altLang="zh-CN"/>
              <a:t>80</a:t>
            </a:r>
            <a:endParaRPr lang="en-US" altLang="zh-CN"/>
          </a:p>
          <a:p>
            <a:pPr marL="285750" indent="-285750">
              <a:lnSpc>
                <a:spcPct val="150000"/>
              </a:lnSpc>
              <a:buFont typeface="Arial" panose="020B0604020202020204" pitchFamily="34" charset="0"/>
              <a:buChar char="•"/>
            </a:pPr>
            <a:r>
              <a:rPr lang="en-US" altLang="zh-CN"/>
              <a:t>2       ww    </a:t>
            </a:r>
            <a:r>
              <a:rPr lang="zh-CN" altLang="en-US"/>
              <a:t>男     </a:t>
            </a:r>
            <a:r>
              <a:rPr lang="en-US" altLang="zh-CN"/>
              <a:t>76    </a:t>
            </a:r>
            <a:r>
              <a:rPr lang="zh-CN" altLang="en-US"/>
              <a:t>男     </a:t>
            </a:r>
            <a:r>
              <a:rPr lang="en-US" altLang="zh-CN"/>
              <a:t>76</a:t>
            </a:r>
            <a:endParaRPr lang="en-US" altLang="zh-CN"/>
          </a:p>
          <a:p>
            <a:pPr marL="285750" indent="-285750">
              <a:lnSpc>
                <a:spcPct val="150000"/>
              </a:lnSpc>
              <a:buFont typeface="Arial" panose="020B0604020202020204" pitchFamily="34" charset="0"/>
              <a:buChar char="•"/>
            </a:pPr>
            <a:r>
              <a:rPr lang="en-US" altLang="zh-CN"/>
              <a:t>3       zs    </a:t>
            </a:r>
            <a:r>
              <a:rPr lang="zh-CN" altLang="en-US"/>
              <a:t>男     </a:t>
            </a:r>
            <a:r>
              <a:rPr lang="en-US" altLang="zh-CN"/>
              <a:t>90    </a:t>
            </a:r>
            <a:r>
              <a:rPr lang="zh-CN" altLang="en-US"/>
              <a:t>男     </a:t>
            </a:r>
            <a:r>
              <a:rPr lang="en-US" altLang="zh-CN"/>
              <a:t>85</a:t>
            </a:r>
            <a:endParaRPr lang="en-US" altLang="zh-CN"/>
          </a:p>
          <a:p>
            <a:pPr marL="285750" indent="-285750">
              <a:lnSpc>
                <a:spcPct val="150000"/>
              </a:lnSpc>
              <a:buFont typeface="Arial" panose="020B0604020202020204" pitchFamily="34" charset="0"/>
              <a:buChar char="•"/>
            </a:pPr>
            <a:r>
              <a:rPr lang="zh-CN" altLang="en-US"/>
              <a:t>虽然在两个数据框里，两个变量一个是</a:t>
            </a:r>
            <a:r>
              <a:rPr lang="en-US" altLang="zh-CN"/>
              <a:t>xingming</a:t>
            </a:r>
            <a:r>
              <a:rPr lang="zh-CN" altLang="en-US"/>
              <a:t>一个名为</a:t>
            </a:r>
            <a:r>
              <a:rPr lang="en-US" altLang="zh-CN"/>
              <a:t>name,</a:t>
            </a:r>
            <a:r>
              <a:rPr lang="zh-CN" altLang="en-US"/>
              <a:t>但这连个变量包含相同的信息。</a:t>
            </a:r>
            <a:endParaRPr lang="zh-CN" altLang="en-US"/>
          </a:p>
          <a:p>
            <a:pPr marL="285750" indent="-285750">
              <a:lnSpc>
                <a:spcPct val="150000"/>
              </a:lnSpc>
              <a:buFont typeface="Arial" panose="020B0604020202020204" pitchFamily="34" charset="0"/>
              <a:buChar char="•"/>
            </a:pPr>
            <a:endParaRPr lang="en-US" altLang="zh-CN"/>
          </a:p>
        </p:txBody>
      </p:sp>
      <p:sp>
        <p:nvSpPr>
          <p:cNvPr id="3" name="矩形 2"/>
          <p:cNvSpPr/>
          <p:nvPr/>
        </p:nvSpPr>
        <p:spPr>
          <a:xfrm>
            <a:off x="1815848" y="655896"/>
            <a:ext cx="3125120" cy="461665"/>
          </a:xfrm>
          <a:prstGeom prst="rect">
            <a:avLst/>
          </a:prstGeom>
        </p:spPr>
        <p:txBody>
          <a:bodyPr wrap="square">
            <a:spAutoFit/>
          </a:bodyPr>
          <a:lstStyle/>
          <a:p>
            <a:r>
              <a:rPr lang="en-US" altLang="zh-CN" sz="2400" spc="300">
                <a:solidFill>
                  <a:schemeClr val="accent1"/>
                </a:solidFill>
                <a:latin typeface="+mj-ea"/>
              </a:rPr>
              <a:t>4.3.4</a:t>
            </a:r>
            <a:r>
              <a:rPr lang="zh-CN" altLang="en-US" sz="2400" spc="300">
                <a:solidFill>
                  <a:schemeClr val="accent1"/>
                </a:solidFill>
                <a:latin typeface="+mj-ea"/>
              </a:rPr>
              <a:t>合并数据框</a:t>
            </a:r>
            <a:endParaRPr lang="zh-CN" altLang="en-US" sz="2400" spc="300" dirty="0">
              <a:solidFill>
                <a:schemeClr val="accent1"/>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4.1</a:t>
            </a:r>
            <a:r>
              <a:rPr lang="zh-CN" altLang="en-US" sz="2400" spc="300">
                <a:solidFill>
                  <a:schemeClr val="accent1"/>
                </a:solidFill>
                <a:latin typeface="+mj-ea"/>
                <a:ea typeface="+mj-ea"/>
              </a:rPr>
              <a:t> 多模式结构</a:t>
            </a:r>
            <a:endParaRPr lang="zh-CN" altLang="en-US" sz="2400" spc="300" dirty="0">
              <a:solidFill>
                <a:schemeClr val="accent1"/>
              </a:solidFill>
              <a:latin typeface="+mj-ea"/>
              <a:ea typeface="+mj-ea"/>
            </a:endParaRPr>
          </a:p>
        </p:txBody>
      </p:sp>
      <p:sp>
        <p:nvSpPr>
          <p:cNvPr id="9" name="文本框 8"/>
          <p:cNvSpPr txBox="1"/>
          <p:nvPr/>
        </p:nvSpPr>
        <p:spPr>
          <a:xfrm>
            <a:off x="1235242" y="1677754"/>
            <a:ext cx="9721516" cy="2949525"/>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在向量，矩阵和数组的数据元素都是同类型因此是单模式结构。多模式结构与单模式结构不同，数据元素可以是多个数据类型。列表和数据框都属于多模式数据结构。</a:t>
            </a:r>
            <a:endParaRPr lang="en-US" altLang="zh-CN"/>
          </a:p>
          <a:p>
            <a:pPr marL="342900" indent="-342900">
              <a:lnSpc>
                <a:spcPct val="150000"/>
              </a:lnSpc>
              <a:buFont typeface="Arial" panose="020B0604020202020204" pitchFamily="34" charset="0"/>
              <a:buChar char="•"/>
            </a:pPr>
            <a:r>
              <a:rPr lang="zh-CN" altLang="en-US"/>
              <a:t>列表是一种特殊的对象集合，跟数组一样，他的元素也有序号确定，但是不同点在于可以存在不同类型的元素。</a:t>
            </a:r>
            <a:endParaRPr lang="zh-CN" altLang="en-US"/>
          </a:p>
          <a:p>
            <a:pPr marL="342900" indent="-342900">
              <a:lnSpc>
                <a:spcPct val="150000"/>
              </a:lnSpc>
              <a:buFont typeface="Arial" panose="020B0604020202020204" pitchFamily="34" charset="0"/>
              <a:buChar char="•"/>
            </a:pPr>
            <a:r>
              <a:rPr lang="zh-CN" altLang="en-US"/>
              <a:t>数据框是</a:t>
            </a:r>
            <a:r>
              <a:rPr lang="en-US" altLang="zh-CN"/>
              <a:t>R</a:t>
            </a:r>
            <a:r>
              <a:rPr lang="zh-CN" altLang="en-US"/>
              <a:t>中的一个数据结构，他通常是矩阵形式的数据，但矩阵各列可以是不同类型的，数据框每列是一个变量，每行是一个观测值。</a:t>
            </a:r>
            <a:endParaRPr lang="zh-CN" altLang="en-US"/>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列表</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4.2.1</a:t>
            </a:r>
            <a:r>
              <a:rPr lang="zh-CN" altLang="en-US" sz="2400" spc="300">
                <a:solidFill>
                  <a:schemeClr val="accent1"/>
                </a:solidFill>
                <a:latin typeface="+mj-ea"/>
                <a:ea typeface="+mj-ea"/>
              </a:rPr>
              <a:t> 列表概念</a:t>
            </a:r>
            <a:endParaRPr lang="zh-CN" altLang="en-US" sz="2400" spc="300" dirty="0">
              <a:solidFill>
                <a:schemeClr val="accent1"/>
              </a:solidFill>
              <a:latin typeface="+mj-ea"/>
              <a:ea typeface="+mj-ea"/>
            </a:endParaRPr>
          </a:p>
        </p:txBody>
      </p:sp>
      <p:sp>
        <p:nvSpPr>
          <p:cNvPr id="9" name="文本框 8"/>
          <p:cNvSpPr txBox="1"/>
          <p:nvPr/>
        </p:nvSpPr>
        <p:spPr>
          <a:xfrm>
            <a:off x="1013486" y="1750796"/>
            <a:ext cx="9526177" cy="1704954"/>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en-US" altLang="zh-CN"/>
              <a:t>R</a:t>
            </a:r>
            <a:r>
              <a:rPr lang="zh-CN" altLang="en-US"/>
              <a:t>语言中的列表与</a:t>
            </a:r>
            <a:r>
              <a:rPr lang="en-US" altLang="zh-CN"/>
              <a:t>R</a:t>
            </a:r>
            <a:r>
              <a:rPr lang="zh-CN" altLang="en-US"/>
              <a:t>语言中的向量、数组和矩阵不同，它的每个分量的数据类型可以是不同的。列表是对象的集合，可以包含向量、矩阵、数组，数据框，甚至是另外一个列表，且在列表中要求每一个成分都要有一个名称。列表中的对象又称为它的分量（</a:t>
            </a:r>
            <a:r>
              <a:rPr lang="en-US" altLang="zh-CN"/>
              <a:t>components</a:t>
            </a:r>
            <a:r>
              <a:rPr lang="zh-CN" altLang="en-US"/>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4.2.2</a:t>
            </a:r>
            <a:r>
              <a:rPr lang="zh-CN" altLang="en-US" sz="2400" spc="300">
                <a:solidFill>
                  <a:schemeClr val="accent1"/>
                </a:solidFill>
                <a:latin typeface="+mj-ea"/>
                <a:ea typeface="+mj-ea"/>
              </a:rPr>
              <a:t> 创建列表</a:t>
            </a:r>
            <a:endParaRPr lang="zh-CN" altLang="en-US" sz="2400" spc="300" dirty="0">
              <a:solidFill>
                <a:schemeClr val="accent1"/>
              </a:solidFill>
              <a:latin typeface="+mj-ea"/>
              <a:ea typeface="+mj-ea"/>
            </a:endParaRPr>
          </a:p>
        </p:txBody>
      </p:sp>
      <p:sp>
        <p:nvSpPr>
          <p:cNvPr id="9" name="文本框 8"/>
          <p:cNvSpPr txBox="1"/>
          <p:nvPr/>
        </p:nvSpPr>
        <p:spPr>
          <a:xfrm>
            <a:off x="1510791" y="1700838"/>
            <a:ext cx="9721516" cy="3365024"/>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在</a:t>
            </a:r>
            <a:r>
              <a:rPr lang="en-US" altLang="zh-CN"/>
              <a:t>R</a:t>
            </a:r>
            <a:r>
              <a:rPr lang="zh-CN" altLang="en-US"/>
              <a:t>语言中可以使用</a:t>
            </a:r>
            <a:r>
              <a:rPr lang="en-US" altLang="zh-CN"/>
              <a:t>list()</a:t>
            </a:r>
            <a:r>
              <a:rPr lang="zh-CN" altLang="en-US"/>
              <a:t>函数来创建列表，其语法格式为：</a:t>
            </a:r>
            <a:endParaRPr lang="zh-CN" altLang="en-US"/>
          </a:p>
          <a:p>
            <a:pPr marL="342900" indent="-342900">
              <a:lnSpc>
                <a:spcPct val="150000"/>
              </a:lnSpc>
              <a:buFont typeface="Arial" panose="020B0604020202020204" pitchFamily="34" charset="0"/>
              <a:buChar char="•"/>
            </a:pPr>
            <a:r>
              <a:rPr lang="en-US" altLang="zh-CN"/>
              <a:t>list(name_1=object_1, name_2 = object_2,...name_m=object_m)</a:t>
            </a:r>
            <a:endParaRPr lang="en-US" altLang="zh-CN"/>
          </a:p>
          <a:p>
            <a:pPr marL="342900" indent="-342900">
              <a:lnSpc>
                <a:spcPct val="150000"/>
              </a:lnSpc>
              <a:buFont typeface="Arial" panose="020B0604020202020204" pitchFamily="34" charset="0"/>
              <a:buChar char="•"/>
            </a:pPr>
            <a:r>
              <a:rPr lang="zh-CN" altLang="en-US"/>
              <a:t>这将创建一个包含</a:t>
            </a:r>
            <a:r>
              <a:rPr lang="en-US" altLang="zh-CN"/>
              <a:t>m</a:t>
            </a:r>
            <a:r>
              <a:rPr lang="zh-CN" altLang="en-US"/>
              <a:t>个组件的列表，并根据参数中指定的名称为其命名。如果它们的名称被省略，组件将只是编号。</a:t>
            </a:r>
            <a:endParaRPr lang="zh-CN" altLang="en-US"/>
          </a:p>
          <a:p>
            <a:pPr marL="342900" indent="-342900">
              <a:lnSpc>
                <a:spcPct val="150000"/>
              </a:lnSpc>
              <a:buFont typeface="Arial" panose="020B0604020202020204" pitchFamily="34" charset="0"/>
              <a:buChar char="•"/>
            </a:pPr>
            <a:r>
              <a:rPr lang="zh-CN" altLang="en-US"/>
              <a:t>以一个雇员数据库作为一个例子。对于每个雇员，我们存储其名称姓名、工资以及一个布尔变量，表示是否工会成员。这三个变量是不同的数据类型：字符型、数值、逻辑值，因此使用列表。整个数据库可以是一个由列表组成的列表。</a:t>
            </a:r>
            <a:endParaRPr lang="zh-CN" altLang="en-US"/>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4.2.2</a:t>
            </a:r>
            <a:r>
              <a:rPr lang="zh-CN" altLang="en-US" sz="2400" spc="300">
                <a:solidFill>
                  <a:schemeClr val="accent1"/>
                </a:solidFill>
                <a:latin typeface="+mj-ea"/>
                <a:ea typeface="+mj-ea"/>
              </a:rPr>
              <a:t> 创建列表</a:t>
            </a:r>
            <a:endParaRPr lang="zh-CN" altLang="en-US" sz="2400" spc="300" dirty="0">
              <a:solidFill>
                <a:schemeClr val="accent1"/>
              </a:solidFill>
              <a:latin typeface="+mj-ea"/>
              <a:ea typeface="+mj-ea"/>
            </a:endParaRPr>
          </a:p>
        </p:txBody>
      </p:sp>
      <p:sp>
        <p:nvSpPr>
          <p:cNvPr id="9" name="文本框 8"/>
          <p:cNvSpPr txBox="1"/>
          <p:nvPr/>
        </p:nvSpPr>
        <p:spPr>
          <a:xfrm>
            <a:off x="1510791" y="1535771"/>
            <a:ext cx="9721516" cy="419602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创建一个列表来表示某个职员，如下：</a:t>
            </a:r>
            <a:endParaRPr lang="zh-CN" altLang="en-US"/>
          </a:p>
          <a:p>
            <a:pPr marL="342900" indent="-342900">
              <a:lnSpc>
                <a:spcPct val="150000"/>
              </a:lnSpc>
              <a:buFont typeface="Arial" panose="020B0604020202020204" pitchFamily="34" charset="0"/>
              <a:buChar char="•"/>
            </a:pPr>
            <a:r>
              <a:rPr lang="en-US" altLang="zh-CN"/>
              <a:t>&gt; zs &lt;-list(name="zhangsan",salary=10000,union=F)</a:t>
            </a:r>
            <a:endParaRPr lang="en-US" altLang="zh-CN"/>
          </a:p>
          <a:p>
            <a:pPr marL="342900" indent="-342900">
              <a:lnSpc>
                <a:spcPct val="150000"/>
              </a:lnSpc>
              <a:buFont typeface="Arial" panose="020B0604020202020204" pitchFamily="34" charset="0"/>
              <a:buChar char="•"/>
            </a:pPr>
            <a:r>
              <a:rPr lang="en-US" altLang="zh-CN"/>
              <a:t>&gt; zs</a:t>
            </a:r>
            <a:endParaRPr lang="en-US" altLang="zh-CN"/>
          </a:p>
          <a:p>
            <a:pPr marL="342900" indent="-342900">
              <a:lnSpc>
                <a:spcPct val="150000"/>
              </a:lnSpc>
              <a:buFont typeface="Arial" panose="020B0604020202020204" pitchFamily="34" charset="0"/>
              <a:buChar char="•"/>
            </a:pPr>
            <a:r>
              <a:rPr lang="en-US" altLang="zh-CN"/>
              <a:t>$name</a:t>
            </a:r>
            <a:endParaRPr lang="en-US" altLang="zh-CN"/>
          </a:p>
          <a:p>
            <a:pPr marL="342900" indent="-342900">
              <a:lnSpc>
                <a:spcPct val="150000"/>
              </a:lnSpc>
              <a:buFont typeface="Arial" panose="020B0604020202020204" pitchFamily="34" charset="0"/>
              <a:buChar char="•"/>
            </a:pPr>
            <a:r>
              <a:rPr lang="en-US" altLang="zh-CN"/>
              <a:t>[1] "zhangsan"</a:t>
            </a:r>
            <a:endParaRPr lang="en-US" altLang="zh-CN"/>
          </a:p>
          <a:p>
            <a:pPr marL="342900" indent="-342900">
              <a:lnSpc>
                <a:spcPct val="150000"/>
              </a:lnSpc>
              <a:buFont typeface="Arial" panose="020B0604020202020204" pitchFamily="34" charset="0"/>
              <a:buChar char="•"/>
            </a:pPr>
            <a:r>
              <a:rPr lang="en-US" altLang="zh-CN"/>
              <a:t>$salary</a:t>
            </a:r>
            <a:endParaRPr lang="en-US" altLang="zh-CN"/>
          </a:p>
          <a:p>
            <a:pPr marL="342900" indent="-342900">
              <a:lnSpc>
                <a:spcPct val="150000"/>
              </a:lnSpc>
              <a:buFont typeface="Arial" panose="020B0604020202020204" pitchFamily="34" charset="0"/>
              <a:buChar char="•"/>
            </a:pPr>
            <a:r>
              <a:rPr lang="en-US" altLang="zh-CN"/>
              <a:t>[1] 10000</a:t>
            </a:r>
            <a:endParaRPr lang="en-US" altLang="zh-CN"/>
          </a:p>
          <a:p>
            <a:pPr marL="342900" indent="-342900">
              <a:lnSpc>
                <a:spcPct val="150000"/>
              </a:lnSpc>
              <a:buFont typeface="Arial" panose="020B0604020202020204" pitchFamily="34" charset="0"/>
              <a:buChar char="•"/>
            </a:pPr>
            <a:r>
              <a:rPr lang="en-US" altLang="zh-CN"/>
              <a:t>$union</a:t>
            </a:r>
            <a:endParaRPr lang="en-US" altLang="zh-CN"/>
          </a:p>
          <a:p>
            <a:pPr marL="342900" indent="-342900">
              <a:lnSpc>
                <a:spcPct val="150000"/>
              </a:lnSpc>
              <a:buFont typeface="Arial" panose="020B0604020202020204" pitchFamily="34" charset="0"/>
              <a:buChar char="•"/>
            </a:pPr>
            <a:r>
              <a:rPr lang="en-US" altLang="zh-CN"/>
              <a:t>[1] FALSE</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4.2.3</a:t>
            </a:r>
            <a:r>
              <a:rPr lang="zh-CN" altLang="en-US" sz="2400" spc="300">
                <a:solidFill>
                  <a:schemeClr val="accent1"/>
                </a:solidFill>
                <a:latin typeface="+mj-ea"/>
                <a:ea typeface="+mj-ea"/>
              </a:rPr>
              <a:t> 创建有元素名的列表</a:t>
            </a:r>
            <a:endParaRPr lang="zh-CN" altLang="en-US" sz="2400" spc="300" dirty="0">
              <a:solidFill>
                <a:schemeClr val="accent1"/>
              </a:solidFill>
              <a:latin typeface="+mj-ea"/>
              <a:ea typeface="+mj-ea"/>
            </a:endParaRPr>
          </a:p>
        </p:txBody>
      </p:sp>
      <p:sp>
        <p:nvSpPr>
          <p:cNvPr id="9" name="文本框 8"/>
          <p:cNvSpPr txBox="1"/>
          <p:nvPr/>
        </p:nvSpPr>
        <p:spPr>
          <a:xfrm>
            <a:off x="1510791" y="1328022"/>
            <a:ext cx="9721516" cy="4611519"/>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en-US" altLang="zh-CN"/>
              <a:t>R</a:t>
            </a:r>
            <a:r>
              <a:rPr lang="zh-CN" altLang="en-US"/>
              <a:t>语言中各组件的元素名称叫做标签，比如上面代码中的</a:t>
            </a:r>
            <a:r>
              <a:rPr lang="en-US" altLang="zh-CN"/>
              <a:t>name</a:t>
            </a:r>
            <a:r>
              <a:rPr lang="zh-CN" altLang="en-US"/>
              <a:t>。实际上标签是可选的，也可以不指定。上面的代码也可以这样写：</a:t>
            </a:r>
            <a:endParaRPr lang="zh-CN" altLang="en-US"/>
          </a:p>
          <a:p>
            <a:pPr marL="342900" indent="-342900">
              <a:lnSpc>
                <a:spcPct val="150000"/>
              </a:lnSpc>
              <a:buFont typeface="Arial" panose="020B0604020202020204" pitchFamily="34" charset="0"/>
              <a:buChar char="•"/>
            </a:pPr>
            <a:r>
              <a:rPr lang="en-US" altLang="zh-CN"/>
              <a:t>&gt; zs &lt;-list("zhangsan",10000,F)</a:t>
            </a:r>
            <a:endParaRPr lang="en-US" altLang="zh-CN"/>
          </a:p>
          <a:p>
            <a:pPr marL="342900" indent="-342900">
              <a:lnSpc>
                <a:spcPct val="150000"/>
              </a:lnSpc>
              <a:buFont typeface="Arial" panose="020B0604020202020204" pitchFamily="34" charset="0"/>
              <a:buChar char="•"/>
            </a:pPr>
            <a:r>
              <a:rPr lang="en-US" altLang="zh-CN"/>
              <a:t>&gt; zs</a:t>
            </a:r>
            <a:endParaRPr lang="en-US" altLang="zh-CN"/>
          </a:p>
          <a:p>
            <a:pPr marL="342900" indent="-342900">
              <a:lnSpc>
                <a:spcPct val="150000"/>
              </a:lnSpc>
              <a:buFont typeface="Arial" panose="020B0604020202020204" pitchFamily="34" charset="0"/>
              <a:buChar char="•"/>
            </a:pPr>
            <a:r>
              <a:rPr lang="en-US" altLang="zh-CN"/>
              <a:t>[[1]]</a:t>
            </a:r>
            <a:endParaRPr lang="en-US" altLang="zh-CN"/>
          </a:p>
          <a:p>
            <a:pPr marL="342900" indent="-342900">
              <a:lnSpc>
                <a:spcPct val="150000"/>
              </a:lnSpc>
              <a:buFont typeface="Arial" panose="020B0604020202020204" pitchFamily="34" charset="0"/>
              <a:buChar char="•"/>
            </a:pPr>
            <a:r>
              <a:rPr lang="en-US" altLang="zh-CN"/>
              <a:t>[1] "zhangsan"</a:t>
            </a:r>
            <a:endParaRPr lang="en-US" altLang="zh-CN"/>
          </a:p>
          <a:p>
            <a:pPr marL="342900" indent="-342900">
              <a:lnSpc>
                <a:spcPct val="150000"/>
              </a:lnSpc>
              <a:buFont typeface="Arial" panose="020B0604020202020204" pitchFamily="34" charset="0"/>
              <a:buChar char="•"/>
            </a:pPr>
            <a:r>
              <a:rPr lang="en-US" altLang="zh-CN"/>
              <a:t>[[2]]</a:t>
            </a:r>
            <a:endParaRPr lang="en-US" altLang="zh-CN"/>
          </a:p>
          <a:p>
            <a:pPr marL="342900" indent="-342900">
              <a:lnSpc>
                <a:spcPct val="150000"/>
              </a:lnSpc>
              <a:buFont typeface="Arial" panose="020B0604020202020204" pitchFamily="34" charset="0"/>
              <a:buChar char="•"/>
            </a:pPr>
            <a:r>
              <a:rPr lang="en-US" altLang="zh-CN"/>
              <a:t>[1] 10000</a:t>
            </a:r>
            <a:endParaRPr lang="en-US" altLang="zh-CN"/>
          </a:p>
          <a:p>
            <a:pPr marL="342900" indent="-342900">
              <a:lnSpc>
                <a:spcPct val="150000"/>
              </a:lnSpc>
              <a:buFont typeface="Arial" panose="020B0604020202020204" pitchFamily="34" charset="0"/>
              <a:buChar char="•"/>
            </a:pPr>
            <a:r>
              <a:rPr lang="en-US" altLang="zh-CN"/>
              <a:t>[[3]]</a:t>
            </a:r>
            <a:endParaRPr lang="en-US" altLang="zh-CN"/>
          </a:p>
          <a:p>
            <a:pPr marL="342900" indent="-342900">
              <a:lnSpc>
                <a:spcPct val="150000"/>
              </a:lnSpc>
              <a:buFont typeface="Arial" panose="020B0604020202020204" pitchFamily="34" charset="0"/>
              <a:buChar char="•"/>
            </a:pPr>
            <a:r>
              <a:rPr lang="en-US" altLang="zh-CN"/>
              <a:t>[1] FALSE</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3"/>
</p:tagLst>
</file>

<file path=ppt/tags/tag11.xml><?xml version="1.0" encoding="utf-8"?>
<p:tagLst xmlns:p="http://schemas.openxmlformats.org/presentationml/2006/main">
  <p:tag name="PA" val="v4.2.3"/>
</p:tagLst>
</file>

<file path=ppt/tags/tag12.xml><?xml version="1.0" encoding="utf-8"?>
<p:tagLst xmlns:p="http://schemas.openxmlformats.org/presentationml/2006/main">
  <p:tag name="PA" val="v4.2.2"/>
</p:tagLst>
</file>

<file path=ppt/tags/tag13.xml><?xml version="1.0" encoding="utf-8"?>
<p:tagLst xmlns:p="http://schemas.openxmlformats.org/presentationml/2006/main">
  <p:tag name="PA" val="v4.2.2"/>
</p:tagLst>
</file>

<file path=ppt/tags/tag14.xml><?xml version="1.0" encoding="utf-8"?>
<p:tagLst xmlns:p="http://schemas.openxmlformats.org/presentationml/2006/main">
  <p:tag name="PA" val="v4.2.2"/>
</p:tagLst>
</file>

<file path=ppt/tags/tag15.xml><?xml version="1.0" encoding="utf-8"?>
<p:tagLst xmlns:p="http://schemas.openxmlformats.org/presentationml/2006/main">
  <p:tag name="PA" val="v4.2.2"/>
</p:tagLst>
</file>

<file path=ppt/tags/tag16.xml><?xml version="1.0" encoding="utf-8"?>
<p:tagLst xmlns:p="http://schemas.openxmlformats.org/presentationml/2006/main">
  <p:tag name="PA" val="v4.2.2"/>
</p:tagLst>
</file>

<file path=ppt/tags/tag17.xml><?xml version="1.0" encoding="utf-8"?>
<p:tagLst xmlns:p="http://schemas.openxmlformats.org/presentationml/2006/main">
  <p:tag name="PA" val="v4.2.2"/>
</p:tagLst>
</file>

<file path=ppt/tags/tag18.xml><?xml version="1.0" encoding="utf-8"?>
<p:tagLst xmlns:p="http://schemas.openxmlformats.org/presentationml/2006/main">
  <p:tag name="PA" val="v4.2.2"/>
</p:tagLst>
</file>

<file path=ppt/tags/tag19.xml><?xml version="1.0" encoding="utf-8"?>
<p:tagLst xmlns:p="http://schemas.openxmlformats.org/presentationml/2006/main">
  <p:tag name="PA" val="v4.2.2"/>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PA" val="v4.2.2"/>
</p:tagLst>
</file>

<file path=ppt/tags/tag21.xml><?xml version="1.0" encoding="utf-8"?>
<p:tagLst xmlns:p="http://schemas.openxmlformats.org/presentationml/2006/main">
  <p:tag name="PA" val="v4.2.2"/>
</p:tagLst>
</file>

<file path=ppt/tags/tag22.xml><?xml version="1.0" encoding="utf-8"?>
<p:tagLst xmlns:p="http://schemas.openxmlformats.org/presentationml/2006/main">
  <p:tag name="PA" val="v4.2.2"/>
</p:tagLst>
</file>

<file path=ppt/tags/tag23.xml><?xml version="1.0" encoding="utf-8"?>
<p:tagLst xmlns:p="http://schemas.openxmlformats.org/presentationml/2006/main">
  <p:tag name="PA" val="v4.2.2"/>
</p:tagLst>
</file>

<file path=ppt/tags/tag24.xml><?xml version="1.0" encoding="utf-8"?>
<p:tagLst xmlns:p="http://schemas.openxmlformats.org/presentationml/2006/main">
  <p:tag name="PA" val="v4.2.2"/>
</p:tagLst>
</file>

<file path=ppt/tags/tag25.xml><?xml version="1.0" encoding="utf-8"?>
<p:tagLst xmlns:p="http://schemas.openxmlformats.org/presentationml/2006/main">
  <p:tag name="PA" val="v4.2.2"/>
</p:tagLst>
</file>

<file path=ppt/tags/tag26.xml><?xml version="1.0" encoding="utf-8"?>
<p:tagLst xmlns:p="http://schemas.openxmlformats.org/presentationml/2006/main">
  <p:tag name="PA" val="v4.2.2"/>
</p:tagLst>
</file>

<file path=ppt/tags/tag27.xml><?xml version="1.0" encoding="utf-8"?>
<p:tagLst xmlns:p="http://schemas.openxmlformats.org/presentationml/2006/main">
  <p:tag name="PA" val="v4.2.2"/>
</p:tagLst>
</file>

<file path=ppt/tags/tag28.xml><?xml version="1.0" encoding="utf-8"?>
<p:tagLst xmlns:p="http://schemas.openxmlformats.org/presentationml/2006/main">
  <p:tag name="PA" val="v4.2.2"/>
</p:tagLst>
</file>

<file path=ppt/tags/tag29.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30.xml><?xml version="1.0" encoding="utf-8"?>
<p:tagLst xmlns:p="http://schemas.openxmlformats.org/presentationml/2006/main">
  <p:tag name="PA" val="v4.2.2"/>
</p:tagLst>
</file>

<file path=ppt/tags/tag31.xml><?xml version="1.0" encoding="utf-8"?>
<p:tagLst xmlns:p="http://schemas.openxmlformats.org/presentationml/2006/main">
  <p:tag name="PA" val="v4.2.2"/>
</p:tagLst>
</file>

<file path=ppt/tags/tag32.xml><?xml version="1.0" encoding="utf-8"?>
<p:tagLst xmlns:p="http://schemas.openxmlformats.org/presentationml/2006/main">
  <p:tag name="PA" val="v4.2.2"/>
</p:tagLst>
</file>

<file path=ppt/tags/tag33.xml><?xml version="1.0" encoding="utf-8"?>
<p:tagLst xmlns:p="http://schemas.openxmlformats.org/presentationml/2006/main">
  <p:tag name="PA" val="v4.2.2"/>
</p:tagLst>
</file>

<file path=ppt/tags/tag34.xml><?xml version="1.0" encoding="utf-8"?>
<p:tagLst xmlns:p="http://schemas.openxmlformats.org/presentationml/2006/main">
  <p:tag name="PA" val="v4.2.2"/>
</p:tagLst>
</file>

<file path=ppt/tags/tag35.xml><?xml version="1.0" encoding="utf-8"?>
<p:tagLst xmlns:p="http://schemas.openxmlformats.org/presentationml/2006/main">
  <p:tag name="PA" val="v4.2.2"/>
</p:tagLst>
</file>

<file path=ppt/tags/tag36.xml><?xml version="1.0" encoding="utf-8"?>
<p:tagLst xmlns:p="http://schemas.openxmlformats.org/presentationml/2006/main">
  <p:tag name="PA" val="v4.2.2"/>
</p:tagLst>
</file>

<file path=ppt/tags/tag37.xml><?xml version="1.0" encoding="utf-8"?>
<p:tagLst xmlns:p="http://schemas.openxmlformats.org/presentationml/2006/main">
  <p:tag name="PA" val="v4.2.2"/>
</p:tagLst>
</file>

<file path=ppt/tags/tag38.xml><?xml version="1.0" encoding="utf-8"?>
<p:tagLst xmlns:p="http://schemas.openxmlformats.org/presentationml/2006/main">
  <p:tag name="PA" val="v4.2.2"/>
</p:tagLst>
</file>

<file path=ppt/tags/tag39.xml><?xml version="1.0" encoding="utf-8"?>
<p:tagLst xmlns:p="http://schemas.openxmlformats.org/presentationml/2006/main">
  <p:tag name="PA" val="v4.2.3"/>
</p:tagLst>
</file>

<file path=ppt/tags/tag4.xml><?xml version="1.0" encoding="utf-8"?>
<p:tagLst xmlns:p="http://schemas.openxmlformats.org/presentationml/2006/main">
  <p:tag name="PA" val="v4.2.2"/>
</p:tagLst>
</file>

<file path=ppt/tags/tag40.xml><?xml version="1.0" encoding="utf-8"?>
<p:tagLst xmlns:p="http://schemas.openxmlformats.org/presentationml/2006/main">
  <p:tag name="PA" val="v4.2.3"/>
</p:tagLst>
</file>

<file path=ppt/tags/tag41.xml><?xml version="1.0" encoding="utf-8"?>
<p:tagLst xmlns:p="http://schemas.openxmlformats.org/presentationml/2006/main">
  <p:tag name="PA" val="v4.2.3"/>
</p:tagLst>
</file>

<file path=ppt/tags/tag42.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2"/>
</p:tagLst>
</file>

<file path=ppt/tags/tag8.xml><?xml version="1.0" encoding="utf-8"?>
<p:tagLst xmlns:p="http://schemas.openxmlformats.org/presentationml/2006/main">
  <p:tag name="PA" val="v4.2.2"/>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13509</Words>
  <Application>WPS 演示</Application>
  <PresentationFormat>宽屏</PresentationFormat>
  <Paragraphs>534</Paragraphs>
  <Slides>35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vt:i4>
      </vt:variant>
    </vt:vector>
  </HeadingPairs>
  <TitlesOfParts>
    <vt:vector size="44" baseType="lpstr">
      <vt:lpstr>Arial</vt:lpstr>
      <vt:lpstr>宋体</vt:lpstr>
      <vt:lpstr>Wingdings</vt:lpstr>
      <vt:lpstr>Calibri</vt:lpstr>
      <vt:lpstr>汉仪大宋简</vt:lpstr>
      <vt:lpstr>微软雅黑</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38</cp:revision>
  <dcterms:created xsi:type="dcterms:W3CDTF">2018-03-10T07:16:00Z</dcterms:created>
  <dcterms:modified xsi:type="dcterms:W3CDTF">2020-09-08T05:14:00Z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