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578" r:id="rId4"/>
    <p:sldId id="260" r:id="rId6"/>
    <p:sldId id="288" r:id="rId7"/>
    <p:sldId id="259" r:id="rId8"/>
    <p:sldId id="448" r:id="rId9"/>
    <p:sldId id="450" r:id="rId10"/>
    <p:sldId id="451" r:id="rId11"/>
    <p:sldId id="452" r:id="rId12"/>
    <p:sldId id="453" r:id="rId13"/>
    <p:sldId id="454" r:id="rId14"/>
    <p:sldId id="455" r:id="rId15"/>
    <p:sldId id="456" r:id="rId16"/>
    <p:sldId id="449" r:id="rId17"/>
    <p:sldId id="457" r:id="rId18"/>
    <p:sldId id="458" r:id="rId19"/>
    <p:sldId id="459" r:id="rId20"/>
    <p:sldId id="528" r:id="rId21"/>
    <p:sldId id="460" r:id="rId22"/>
    <p:sldId id="467" r:id="rId23"/>
    <p:sldId id="468" r:id="rId24"/>
    <p:sldId id="480" r:id="rId25"/>
    <p:sldId id="469" r:id="rId26"/>
    <p:sldId id="479" r:id="rId27"/>
    <p:sldId id="474" r:id="rId28"/>
    <p:sldId id="475" r:id="rId29"/>
    <p:sldId id="476" r:id="rId30"/>
    <p:sldId id="477" r:id="rId31"/>
    <p:sldId id="478" r:id="rId32"/>
    <p:sldId id="481" r:id="rId33"/>
    <p:sldId id="489" r:id="rId34"/>
    <p:sldId id="490" r:id="rId35"/>
    <p:sldId id="491" r:id="rId36"/>
    <p:sldId id="492" r:id="rId37"/>
    <p:sldId id="493" r:id="rId38"/>
    <p:sldId id="494" r:id="rId39"/>
    <p:sldId id="495" r:id="rId40"/>
    <p:sldId id="496" r:id="rId41"/>
    <p:sldId id="497" r:id="rId42"/>
    <p:sldId id="498" r:id="rId43"/>
    <p:sldId id="499" r:id="rId44"/>
    <p:sldId id="500" r:id="rId45"/>
    <p:sldId id="529" r:id="rId46"/>
    <p:sldId id="501" r:id="rId47"/>
    <p:sldId id="505" r:id="rId48"/>
    <p:sldId id="506" r:id="rId49"/>
    <p:sldId id="507" r:id="rId50"/>
    <p:sldId id="508" r:id="rId51"/>
    <p:sldId id="509" r:id="rId52"/>
    <p:sldId id="510" r:id="rId53"/>
    <p:sldId id="511" r:id="rId54"/>
    <p:sldId id="512" r:id="rId55"/>
    <p:sldId id="513" r:id="rId56"/>
    <p:sldId id="514" r:id="rId57"/>
    <p:sldId id="515" r:id="rId58"/>
    <p:sldId id="516" r:id="rId59"/>
    <p:sldId id="530" r:id="rId60"/>
    <p:sldId id="517" r:id="rId61"/>
    <p:sldId id="518" r:id="rId62"/>
    <p:sldId id="519" r:id="rId63"/>
    <p:sldId id="520" r:id="rId64"/>
    <p:sldId id="521" r:id="rId65"/>
    <p:sldId id="522" r:id="rId66"/>
    <p:sldId id="523" r:id="rId67"/>
    <p:sldId id="644" r:id="rId68"/>
    <p:sldId id="434"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87A4"/>
    <a:srgbClr val="FFFFFF"/>
    <a:srgbClr val="036EB8"/>
    <a:srgbClr val="F8F8F8"/>
    <a:srgbClr val="279136"/>
    <a:srgbClr val="175520"/>
    <a:srgbClr val="2A9A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36" autoAdjust="0"/>
    <p:restoredTop sz="94667" autoAdjust="0"/>
  </p:normalViewPr>
  <p:slideViewPr>
    <p:cSldViewPr snapToGrid="0" showGuides="1">
      <p:cViewPr varScale="1">
        <p:scale>
          <a:sx n="106" d="100"/>
          <a:sy n="106" d="100"/>
        </p:scale>
        <p:origin x="84" y="78"/>
      </p:cViewPr>
      <p:guideLst>
        <p:guide pos="3840"/>
        <p:guide pos="189"/>
        <p:guide pos="2688"/>
        <p:guide pos="7446"/>
        <p:guide orient="horz" pos="3915"/>
        <p:guide orient="horz" pos="2594"/>
        <p:guide orient="horz" pos="43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2808" y="-90"/>
      </p:cViewPr>
      <p:guideLst>
        <p:guide orient="horz" pos="295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F8B746-3CD4-4AC0-AD25-71A25EF76EA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53D535-AB13-49B2-8DB6-9DBD7D277F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53D535-AB13-49B2-8DB6-9DBD7D277F7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53D535-AB13-49B2-8DB6-9DBD7D277F7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53D535-AB13-49B2-8DB6-9DBD7D277F7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53D535-AB13-49B2-8DB6-9DBD7D277F7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5000">
        <p15:prstTrans prst="prestige"/>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8879" y="0"/>
            <a:ext cx="12200879" cy="106914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511550" y="97657"/>
            <a:ext cx="8680450" cy="3092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矩形 8"/>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a:t>
            </a:r>
            <a:r>
              <a:rPr lang="zh-CN" altLang="en-US" sz="1600">
                <a:solidFill>
                  <a:schemeClr val="bg1"/>
                </a:solidFill>
                <a:latin typeface="微软雅黑" panose="020B0503020204020204" pitchFamily="34" charset="-122"/>
                <a:ea typeface="微软雅黑" panose="020B0503020204020204" pitchFamily="34" charset="-122"/>
              </a:rPr>
              <a:t>（微课版）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8879" y="93874"/>
            <a:ext cx="1100831" cy="3195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73025" y="82550"/>
            <a:ext cx="3380389" cy="371475"/>
            <a:chOff x="73025" y="69850"/>
            <a:chExt cx="3380389" cy="371475"/>
          </a:xfrm>
        </p:grpSpPr>
        <p:sp>
          <p:nvSpPr>
            <p:cNvPr id="14" name="文本框 9"/>
            <p:cNvSpPr txBox="1"/>
            <p:nvPr/>
          </p:nvSpPr>
          <p:spPr>
            <a:xfrm>
              <a:off x="73025" y="73025"/>
              <a:ext cx="1019175" cy="368300"/>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第</a:t>
              </a:r>
              <a:r>
                <a:rPr lang="en-US" altLang="zh-CN">
                  <a:solidFill>
                    <a:schemeClr val="bg1"/>
                  </a:solidFill>
                  <a:latin typeface="微软雅黑" panose="020B0503020204020204" pitchFamily="34" charset="-122"/>
                  <a:ea typeface="微软雅黑" panose="020B0503020204020204" pitchFamily="34" charset="-122"/>
                </a:rPr>
                <a:t>11</a:t>
              </a:r>
              <a:r>
                <a:rPr lang="zh-CN" altLang="en-US">
                  <a:solidFill>
                    <a:schemeClr val="bg1"/>
                  </a:solidFill>
                  <a:latin typeface="微软雅黑" panose="020B0503020204020204" pitchFamily="34" charset="-122"/>
                  <a:ea typeface="微软雅黑" panose="020B0503020204020204" pitchFamily="34" charset="-122"/>
                </a:rPr>
                <a:t>章</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文本框 10"/>
            <p:cNvSpPr txBox="1"/>
            <p:nvPr/>
          </p:nvSpPr>
          <p:spPr>
            <a:xfrm>
              <a:off x="1092200" y="69850"/>
              <a:ext cx="2361214" cy="368300"/>
            </a:xfrm>
            <a:prstGeom prst="rect">
              <a:avLst/>
            </a:prstGeom>
            <a:noFill/>
          </p:spPr>
          <p:txBody>
            <a:bodyPr wrap="square" rtlCol="0">
              <a:spAutoFit/>
            </a:bodyPr>
            <a:lstStyle/>
            <a:p>
              <a:pPr algn="ct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类与对象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内容占位符 2"/>
          <p:cNvSpPr>
            <a:spLocks noGrp="1"/>
          </p:cNvSpPr>
          <p:nvPr userDrawn="1">
            <p:ph idx="1" hasCustomPrompt="1"/>
          </p:nvPr>
        </p:nvSpPr>
        <p:spPr>
          <a:xfrm>
            <a:off x="541536" y="1674054"/>
            <a:ext cx="11134649" cy="4186995"/>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sz="2000">
                <a:solidFill>
                  <a:schemeClr val="tx1">
                    <a:lumMod val="65000"/>
                    <a:lumOff val="35000"/>
                  </a:schemeClr>
                </a:solidFill>
                <a:latin typeface="微软雅黑" panose="020B0503020204020204" pitchFamily="34" charset="-122"/>
                <a:ea typeface="微软雅黑" panose="020B0503020204020204" pitchFamily="34" charset="-122"/>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 name="标题 1"/>
          <p:cNvSpPr>
            <a:spLocks noGrp="1"/>
          </p:cNvSpPr>
          <p:nvPr userDrawn="1">
            <p:ph type="title"/>
          </p:nvPr>
        </p:nvSpPr>
        <p:spPr>
          <a:xfrm>
            <a:off x="655844" y="545558"/>
            <a:ext cx="9965184" cy="452805"/>
          </a:xfrm>
        </p:spPr>
        <p:txBody>
          <a:bodyPr>
            <a:normAutofit/>
          </a:bodyPr>
          <a:lstStyle>
            <a:lvl1pPr>
              <a:lnSpc>
                <a:spcPct val="100000"/>
              </a:lnSpc>
              <a:defRPr sz="2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21" name="副标题 2"/>
          <p:cNvSpPr>
            <a:spLocks noGrp="1"/>
          </p:cNvSpPr>
          <p:nvPr userDrawn="1">
            <p:ph type="subTitle" idx="10" hasCustomPrompt="1"/>
          </p:nvPr>
        </p:nvSpPr>
        <p:spPr>
          <a:xfrm>
            <a:off x="640012" y="1210532"/>
            <a:ext cx="9144000" cy="393187"/>
          </a:xfrm>
        </p:spPr>
        <p:txBody>
          <a:bodyPr>
            <a:noAutofit/>
          </a:bodyPr>
          <a:lstStyle>
            <a:lvl1pPr marL="0" indent="0" algn="l">
              <a:buNone/>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cxnSp>
        <p:nvCxnSpPr>
          <p:cNvPr id="3" name="直接连接符 2"/>
          <p:cNvCxnSpPr/>
          <p:nvPr userDrawn="1"/>
        </p:nvCxnSpPr>
        <p:spPr>
          <a:xfrm>
            <a:off x="-182880" y="1069145"/>
            <a:ext cx="1257651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6" name="矩形 35"/>
          <p:cNvSpPr/>
          <p:nvPr userDrawn="1"/>
        </p:nvSpPr>
        <p:spPr>
          <a:xfrm>
            <a:off x="-8879" y="0"/>
            <a:ext cx="12200879" cy="106914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3511550" y="97657"/>
            <a:ext cx="8680450" cy="3092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20" name="组合 19"/>
          <p:cNvGrpSpPr/>
          <p:nvPr userDrawn="1"/>
        </p:nvGrpSpPr>
        <p:grpSpPr>
          <a:xfrm>
            <a:off x="-8879" y="6504542"/>
            <a:ext cx="12192000" cy="353458"/>
            <a:chOff x="0" y="6513463"/>
            <a:chExt cx="12192000" cy="353458"/>
          </a:xfrm>
        </p:grpSpPr>
        <p:sp>
          <p:nvSpPr>
            <p:cNvPr id="21" name="矩形 20"/>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17"/>
            <p:cNvSpPr txBox="1"/>
            <p:nvPr userDrawn="1"/>
          </p:nvSpPr>
          <p:spPr>
            <a:xfrm>
              <a:off x="239697" y="6528367"/>
              <a:ext cx="3213717" cy="338554"/>
            </a:xfrm>
            <a:prstGeom prst="rect">
              <a:avLst/>
            </a:prstGeom>
            <a:noFill/>
          </p:spPr>
          <p:txBody>
            <a:bodyPr wrap="squar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大学计算机基础（微课版）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userDrawn="1"/>
        </p:nvSpPr>
        <p:spPr>
          <a:xfrm>
            <a:off x="-8879" y="93874"/>
            <a:ext cx="1100831" cy="3195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userDrawn="1"/>
        </p:nvGrpSpPr>
        <p:grpSpPr>
          <a:xfrm>
            <a:off x="73025" y="82550"/>
            <a:ext cx="3380389" cy="372507"/>
            <a:chOff x="73025" y="69850"/>
            <a:chExt cx="3380389" cy="372507"/>
          </a:xfrm>
        </p:grpSpPr>
        <p:sp>
          <p:nvSpPr>
            <p:cNvPr id="26" name="文本框 9"/>
            <p:cNvSpPr txBox="1"/>
            <p:nvPr/>
          </p:nvSpPr>
          <p:spPr>
            <a:xfrm>
              <a:off x="73025" y="73025"/>
              <a:ext cx="1019175" cy="369332"/>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项目一</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文本框 10"/>
            <p:cNvSpPr txBox="1"/>
            <p:nvPr/>
          </p:nvSpPr>
          <p:spPr>
            <a:xfrm>
              <a:off x="1092200" y="69850"/>
              <a:ext cx="2361214" cy="369332"/>
            </a:xfrm>
            <a:prstGeom prst="rect">
              <a:avLst/>
            </a:prstGeom>
            <a:noFill/>
          </p:spPr>
          <p:txBody>
            <a:bodyPr wrap="square" rtlCol="0">
              <a:spAutoFit/>
            </a:bodyPr>
            <a:lstStyle/>
            <a:p>
              <a:pPr algn="ct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计算机基础知识</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内容占位符 2"/>
          <p:cNvSpPr>
            <a:spLocks noGrp="1"/>
          </p:cNvSpPr>
          <p:nvPr>
            <p:ph idx="1" hasCustomPrompt="1"/>
          </p:nvPr>
        </p:nvSpPr>
        <p:spPr>
          <a:xfrm>
            <a:off x="541536" y="1702190"/>
            <a:ext cx="5198082" cy="4158859"/>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 name="内容占位符 2"/>
          <p:cNvSpPr>
            <a:spLocks noGrp="1"/>
          </p:cNvSpPr>
          <p:nvPr>
            <p:ph idx="10" hasCustomPrompt="1"/>
          </p:nvPr>
        </p:nvSpPr>
        <p:spPr>
          <a:xfrm>
            <a:off x="6302326" y="1716258"/>
            <a:ext cx="5311263" cy="4144792"/>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lang="zh-CN" altLang="en-US" sz="2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 name="副标题 2"/>
          <p:cNvSpPr>
            <a:spLocks noGrp="1"/>
          </p:cNvSpPr>
          <p:nvPr>
            <p:ph type="subTitle" idx="11" hasCustomPrompt="1"/>
          </p:nvPr>
        </p:nvSpPr>
        <p:spPr>
          <a:xfrm>
            <a:off x="640012" y="1210532"/>
            <a:ext cx="9144000" cy="393187"/>
          </a:xfrm>
        </p:spPr>
        <p:txBody>
          <a:bodyPr>
            <a:noAutofit/>
          </a:bodyPr>
          <a:lstStyle>
            <a:lvl1pPr marL="0" indent="0" algn="l">
              <a:buNone/>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37" name="标题 1"/>
          <p:cNvSpPr>
            <a:spLocks noGrp="1"/>
          </p:cNvSpPr>
          <p:nvPr>
            <p:ph type="title"/>
          </p:nvPr>
        </p:nvSpPr>
        <p:spPr>
          <a:xfrm>
            <a:off x="655844" y="545558"/>
            <a:ext cx="9965184" cy="452805"/>
          </a:xfrm>
        </p:spPr>
        <p:txBody>
          <a:bodyPr>
            <a:normAutofit/>
          </a:bodyPr>
          <a:lstStyle>
            <a:lvl1pPr>
              <a:lnSpc>
                <a:spcPct val="100000"/>
              </a:lnSpc>
              <a:defRPr sz="2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cxnSp>
        <p:nvCxnSpPr>
          <p:cNvPr id="38" name="直接连接符 37"/>
          <p:cNvCxnSpPr/>
          <p:nvPr userDrawn="1"/>
        </p:nvCxnSpPr>
        <p:spPr>
          <a:xfrm>
            <a:off x="-182880" y="1069145"/>
            <a:ext cx="1257651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userDrawn="1"/>
        </p:nvSpPr>
        <p:spPr>
          <a:xfrm>
            <a:off x="9129286" y="6566561"/>
            <a:ext cx="3020379" cy="276999"/>
          </a:xfrm>
          <a:prstGeom prst="rect">
            <a:avLst/>
          </a:prstGeom>
        </p:spPr>
        <p:txBody>
          <a:bodyPr wrap="none">
            <a:spAutoFit/>
          </a:bodyPr>
          <a:lstStyle/>
          <a:p>
            <a:r>
              <a:rPr lang="zh-CN" altLang="en-US" sz="1200" dirty="0">
                <a:solidFill>
                  <a:schemeClr val="bg1"/>
                </a:solidFill>
              </a:rPr>
              <a:t>☎</a:t>
            </a:r>
            <a:r>
              <a:rPr lang="en-US" altLang="zh-CN" sz="1200" dirty="0">
                <a:solidFill>
                  <a:schemeClr val="bg1"/>
                </a:solidFill>
              </a:rPr>
              <a:t>:15520757921   〠:358861176@qq.com</a:t>
            </a:r>
            <a:endParaRPr lang="zh-CN" altLang="en-US" sz="1200" dirty="0">
              <a:solidFill>
                <a:schemeClr val="bg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8879" y="0"/>
            <a:ext cx="12200879" cy="106914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内容占位符 2"/>
          <p:cNvSpPr>
            <a:spLocks noGrp="1"/>
          </p:cNvSpPr>
          <p:nvPr>
            <p:ph idx="1" hasCustomPrompt="1"/>
          </p:nvPr>
        </p:nvSpPr>
        <p:spPr>
          <a:xfrm>
            <a:off x="541536" y="1674054"/>
            <a:ext cx="11134649" cy="4186995"/>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sz="2000">
                <a:solidFill>
                  <a:schemeClr val="tx1">
                    <a:lumMod val="65000"/>
                    <a:lumOff val="35000"/>
                  </a:schemeClr>
                </a:solidFill>
                <a:latin typeface="微软雅黑" panose="020B0503020204020204" pitchFamily="34" charset="-122"/>
                <a:ea typeface="微软雅黑" panose="020B0503020204020204" pitchFamily="34" charset="-122"/>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 name="标题 1"/>
          <p:cNvSpPr>
            <a:spLocks noGrp="1"/>
          </p:cNvSpPr>
          <p:nvPr>
            <p:ph type="title"/>
          </p:nvPr>
        </p:nvSpPr>
        <p:spPr>
          <a:xfrm>
            <a:off x="655844" y="545558"/>
            <a:ext cx="9965184" cy="452805"/>
          </a:xfrm>
        </p:spPr>
        <p:txBody>
          <a:bodyPr>
            <a:normAutofit/>
          </a:bodyPr>
          <a:lstStyle>
            <a:lvl1pPr>
              <a:lnSpc>
                <a:spcPct val="100000"/>
              </a:lnSpc>
              <a:defRPr sz="2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21" name="副标题 2"/>
          <p:cNvSpPr>
            <a:spLocks noGrp="1"/>
          </p:cNvSpPr>
          <p:nvPr>
            <p:ph type="subTitle" idx="10" hasCustomPrompt="1"/>
          </p:nvPr>
        </p:nvSpPr>
        <p:spPr>
          <a:xfrm>
            <a:off x="640012" y="1210532"/>
            <a:ext cx="9144000" cy="393187"/>
          </a:xfrm>
        </p:spPr>
        <p:txBody>
          <a:bodyPr>
            <a:noAutofit/>
          </a:bodyPr>
          <a:lstStyle>
            <a:lvl1pPr marL="0" indent="0" algn="l">
              <a:buNone/>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cxnSp>
        <p:nvCxnSpPr>
          <p:cNvPr id="3" name="直接连接符 2"/>
          <p:cNvCxnSpPr/>
          <p:nvPr userDrawn="1"/>
        </p:nvCxnSpPr>
        <p:spPr>
          <a:xfrm>
            <a:off x="-182880" y="1069145"/>
            <a:ext cx="1257651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userDrawn="1"/>
        </p:nvPicPr>
        <p:blipFill>
          <a:blip r:embed="rId2" cstate="screen"/>
          <a:stretch>
            <a:fillRect/>
          </a:stretch>
        </p:blipFill>
        <p:spPr>
          <a:xfrm rot="10800000" flipH="1">
            <a:off x="0" y="0"/>
            <a:ext cx="1833880" cy="998855"/>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E69630-C091-46B6-A379-DDF72F9DECC5}"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3" name="矩形 22"/>
          <p:cNvSpPr/>
          <p:nvPr userDrawn="1"/>
        </p:nvSpPr>
        <p:spPr>
          <a:xfrm>
            <a:off x="3511550" y="97657"/>
            <a:ext cx="8680450" cy="3092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24" name="组合 23"/>
          <p:cNvGrpSpPr/>
          <p:nvPr userDrawn="1"/>
        </p:nvGrpSpPr>
        <p:grpSpPr>
          <a:xfrm>
            <a:off x="0" y="6513463"/>
            <a:ext cx="12192000" cy="352089"/>
            <a:chOff x="0" y="6513463"/>
            <a:chExt cx="12192000" cy="352089"/>
          </a:xfrm>
        </p:grpSpPr>
        <p:sp>
          <p:nvSpPr>
            <p:cNvPr id="25" name="矩形 24"/>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a:t>
              </a:r>
              <a:r>
                <a:rPr lang="zh-CN" altLang="en-US" sz="1600">
                  <a:solidFill>
                    <a:schemeClr val="bg1"/>
                  </a:solidFill>
                  <a:latin typeface="微软雅黑" panose="020B0503020204020204" pitchFamily="34" charset="-122"/>
                  <a:ea typeface="微软雅黑" panose="020B0503020204020204" pitchFamily="34" charset="-122"/>
                </a:rPr>
                <a:t>（微课版）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userDrawn="1"/>
        </p:nvSpPr>
        <p:spPr>
          <a:xfrm>
            <a:off x="-8879" y="93874"/>
            <a:ext cx="1100831" cy="3195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nvGrpSpPr>
        <p:grpSpPr>
          <a:xfrm>
            <a:off x="73025" y="82550"/>
            <a:ext cx="3380389" cy="371475"/>
            <a:chOff x="73025" y="69850"/>
            <a:chExt cx="3380389" cy="371475"/>
          </a:xfrm>
        </p:grpSpPr>
        <p:sp>
          <p:nvSpPr>
            <p:cNvPr id="31" name="文本框 9"/>
            <p:cNvSpPr txBox="1"/>
            <p:nvPr/>
          </p:nvSpPr>
          <p:spPr>
            <a:xfrm>
              <a:off x="73025" y="73025"/>
              <a:ext cx="1019175" cy="368300"/>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第</a:t>
              </a:r>
              <a:r>
                <a:rPr lang="en-US" altLang="zh-CN">
                  <a:solidFill>
                    <a:schemeClr val="bg1"/>
                  </a:solidFill>
                  <a:latin typeface="微软雅黑" panose="020B0503020204020204" pitchFamily="34" charset="-122"/>
                  <a:ea typeface="微软雅黑" panose="020B0503020204020204" pitchFamily="34" charset="-122"/>
                </a:rPr>
                <a:t>11</a:t>
              </a:r>
              <a:r>
                <a:rPr lang="zh-CN" altLang="en-US">
                  <a:solidFill>
                    <a:schemeClr val="bg1"/>
                  </a:solidFill>
                  <a:latin typeface="微软雅黑" panose="020B0503020204020204" pitchFamily="34" charset="-122"/>
                  <a:ea typeface="微软雅黑" panose="020B0503020204020204" pitchFamily="34" charset="-122"/>
                </a:rPr>
                <a:t>章</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文本框 10"/>
            <p:cNvSpPr txBox="1"/>
            <p:nvPr/>
          </p:nvSpPr>
          <p:spPr>
            <a:xfrm>
              <a:off x="1092200" y="69850"/>
              <a:ext cx="2361214" cy="368300"/>
            </a:xfrm>
            <a:prstGeom prst="rect">
              <a:avLst/>
            </a:prstGeom>
            <a:noFill/>
          </p:spPr>
          <p:txBody>
            <a:bodyPr wrap="square" rtlCol="0">
              <a:spAutoFit/>
            </a:bodyPr>
            <a:lstStyle/>
            <a:p>
              <a:pPr algn="ct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类与对象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endParaRPr lang="zh-CN" altLang="en-US" dirty="0"/>
          </a:p>
        </p:txBody>
      </p:sp>
      <p:sp>
        <p:nvSpPr>
          <p:cNvPr id="5" name="日期占位符 4"/>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E69630-C091-46B6-A379-DDF72F9DECC5}"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6" name="矩形 35"/>
          <p:cNvSpPr/>
          <p:nvPr userDrawn="1"/>
        </p:nvSpPr>
        <p:spPr>
          <a:xfrm>
            <a:off x="-8879" y="0"/>
            <a:ext cx="12200879" cy="106914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3511550" y="97657"/>
            <a:ext cx="8680450" cy="3092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20" name="组合 19"/>
          <p:cNvGrpSpPr/>
          <p:nvPr userDrawn="1"/>
        </p:nvGrpSpPr>
        <p:grpSpPr>
          <a:xfrm>
            <a:off x="-8879" y="6504542"/>
            <a:ext cx="12192000" cy="353458"/>
            <a:chOff x="0" y="6513463"/>
            <a:chExt cx="12192000" cy="353458"/>
          </a:xfrm>
        </p:grpSpPr>
        <p:sp>
          <p:nvSpPr>
            <p:cNvPr id="21" name="矩形 20"/>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17"/>
            <p:cNvSpPr txBox="1"/>
            <p:nvPr userDrawn="1"/>
          </p:nvSpPr>
          <p:spPr>
            <a:xfrm>
              <a:off x="239697" y="6528367"/>
              <a:ext cx="3213717" cy="338554"/>
            </a:xfrm>
            <a:prstGeom prst="rect">
              <a:avLst/>
            </a:prstGeom>
            <a:noFill/>
          </p:spPr>
          <p:txBody>
            <a:bodyPr wrap="square" rtlCol="0">
              <a:spAutoFit/>
            </a:bodyPr>
            <a:lstStyle/>
            <a:p>
              <a:r>
                <a:rPr lang="zh-CN" altLang="en-US" sz="1600">
                  <a:solidFill>
                    <a:schemeClr val="bg1"/>
                  </a:solidFill>
                  <a:latin typeface="微软雅黑" panose="020B0503020204020204" pitchFamily="34" charset="-122"/>
                  <a:ea typeface="微软雅黑" panose="020B0503020204020204" pitchFamily="34" charset="-122"/>
                </a:rPr>
                <a:t>大学计算机基础（微课版）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4" name="矩形 23"/>
          <p:cNvSpPr/>
          <p:nvPr userDrawn="1"/>
        </p:nvSpPr>
        <p:spPr>
          <a:xfrm>
            <a:off x="-8879" y="93874"/>
            <a:ext cx="1100831" cy="3195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userDrawn="1"/>
        </p:nvGrpSpPr>
        <p:grpSpPr>
          <a:xfrm>
            <a:off x="73025" y="82550"/>
            <a:ext cx="3380389" cy="372507"/>
            <a:chOff x="73025" y="69850"/>
            <a:chExt cx="3380389" cy="372507"/>
          </a:xfrm>
        </p:grpSpPr>
        <p:sp>
          <p:nvSpPr>
            <p:cNvPr id="26" name="文本框 9"/>
            <p:cNvSpPr txBox="1"/>
            <p:nvPr/>
          </p:nvSpPr>
          <p:spPr>
            <a:xfrm>
              <a:off x="73025" y="73025"/>
              <a:ext cx="1019175" cy="369332"/>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项目一</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文本框 10"/>
            <p:cNvSpPr txBox="1"/>
            <p:nvPr/>
          </p:nvSpPr>
          <p:spPr>
            <a:xfrm>
              <a:off x="1092200" y="69850"/>
              <a:ext cx="2361214" cy="369332"/>
            </a:xfrm>
            <a:prstGeom prst="rect">
              <a:avLst/>
            </a:prstGeom>
            <a:noFill/>
          </p:spPr>
          <p:txBody>
            <a:bodyPr wrap="square" rtlCol="0">
              <a:spAutoFit/>
            </a:bodyPr>
            <a:lstStyle/>
            <a:p>
              <a:pPr algn="ct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计算机基础知识</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9" name="内容占位符 2"/>
          <p:cNvSpPr>
            <a:spLocks noGrp="1"/>
          </p:cNvSpPr>
          <p:nvPr>
            <p:ph idx="1" hasCustomPrompt="1"/>
          </p:nvPr>
        </p:nvSpPr>
        <p:spPr>
          <a:xfrm>
            <a:off x="541536" y="1702190"/>
            <a:ext cx="5198082" cy="4158859"/>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 name="内容占位符 2"/>
          <p:cNvSpPr>
            <a:spLocks noGrp="1"/>
          </p:cNvSpPr>
          <p:nvPr>
            <p:ph idx="10" hasCustomPrompt="1"/>
          </p:nvPr>
        </p:nvSpPr>
        <p:spPr>
          <a:xfrm>
            <a:off x="6302326" y="1716258"/>
            <a:ext cx="5311263" cy="4144792"/>
          </a:xfrm>
        </p:spPr>
        <p:txBody>
          <a:bodyPr/>
          <a:lstStyle>
            <a:lvl1pPr marL="228600" indent="-228600">
              <a:lnSpc>
                <a:spcPct val="100000"/>
              </a:lnSpc>
              <a:spcBef>
                <a:spcPts val="0"/>
              </a:spcBef>
              <a:buClr>
                <a:srgbClr val="0070C0"/>
              </a:buClr>
              <a:buSzPct val="99000"/>
              <a:buFont typeface="Wingdings" panose="05000000000000000000" pitchFamily="2" charset="2"/>
              <a:buChar char="n"/>
              <a:defRPr lang="zh-CN" altLang="en-US" sz="2200" kern="1200" dirty="0" smtClean="0">
                <a:solidFill>
                  <a:schemeClr val="tx1">
                    <a:lumMod val="65000"/>
                    <a:lumOff val="35000"/>
                  </a:schemeClr>
                </a:solidFill>
                <a:latin typeface="微软雅黑" panose="020B0503020204020204" pitchFamily="34" charset="-122"/>
                <a:ea typeface="微软雅黑" panose="020B0503020204020204" pitchFamily="34" charset="-122"/>
                <a:cs typeface="+mn-cs"/>
              </a:defRPr>
            </a:lvl1pPr>
            <a:lvl2pPr>
              <a:defRPr sz="2000">
                <a:solidFill>
                  <a:schemeClr val="tx1">
                    <a:lumMod val="50000"/>
                    <a:lumOff val="50000"/>
                  </a:schemeClr>
                </a:solidFill>
                <a:latin typeface="微软雅黑" panose="020B0503020204020204" pitchFamily="34" charset="-122"/>
                <a:ea typeface="微软雅黑" panose="020B0503020204020204" pitchFamily="34" charset="-122"/>
              </a:defRPr>
            </a:lvl2pPr>
            <a:lvl3pPr>
              <a:defRPr sz="1800">
                <a:solidFill>
                  <a:schemeClr val="tx1">
                    <a:lumMod val="50000"/>
                    <a:lumOff val="50000"/>
                  </a:schemeClr>
                </a:solidFill>
                <a:latin typeface="微软雅黑" panose="020B0503020204020204" pitchFamily="34" charset="-122"/>
                <a:ea typeface="微软雅黑" panose="020B0503020204020204" pitchFamily="34" charset="-122"/>
              </a:defRPr>
            </a:lvl3pPr>
            <a:lvl4pPr>
              <a:defRPr sz="2000">
                <a:solidFill>
                  <a:schemeClr val="tx1">
                    <a:lumMod val="50000"/>
                    <a:lumOff val="50000"/>
                  </a:schemeClr>
                </a:solidFill>
                <a:latin typeface="微软雅黑" panose="020B0503020204020204" pitchFamily="34" charset="-122"/>
                <a:ea typeface="微软雅黑" panose="020B0503020204020204" pitchFamily="34" charset="-122"/>
              </a:defRPr>
            </a:lvl4pPr>
            <a:lvl5pPr>
              <a:defRPr sz="2000">
                <a:solidFill>
                  <a:schemeClr val="tx1">
                    <a:lumMod val="50000"/>
                    <a:lumOff val="50000"/>
                  </a:schemeClr>
                </a:solidFill>
                <a:latin typeface="微软雅黑" panose="020B0503020204020204" pitchFamily="34" charset="-122"/>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  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 name="副标题 2"/>
          <p:cNvSpPr>
            <a:spLocks noGrp="1"/>
          </p:cNvSpPr>
          <p:nvPr>
            <p:ph type="subTitle" idx="11" hasCustomPrompt="1"/>
          </p:nvPr>
        </p:nvSpPr>
        <p:spPr>
          <a:xfrm>
            <a:off x="640012" y="1210532"/>
            <a:ext cx="9144000" cy="393187"/>
          </a:xfrm>
        </p:spPr>
        <p:txBody>
          <a:bodyPr>
            <a:noAutofit/>
          </a:bodyPr>
          <a:lstStyle>
            <a:lvl1pPr marL="0" indent="0" algn="l">
              <a:buNone/>
              <a:defRPr sz="2200">
                <a:solidFill>
                  <a:schemeClr val="tx1">
                    <a:lumMod val="65000"/>
                    <a:lumOff val="35000"/>
                  </a:schemeClr>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
        <p:nvSpPr>
          <p:cNvPr id="37" name="标题 1"/>
          <p:cNvSpPr>
            <a:spLocks noGrp="1"/>
          </p:cNvSpPr>
          <p:nvPr>
            <p:ph type="title"/>
          </p:nvPr>
        </p:nvSpPr>
        <p:spPr>
          <a:xfrm>
            <a:off x="655844" y="545558"/>
            <a:ext cx="9965184" cy="452805"/>
          </a:xfrm>
        </p:spPr>
        <p:txBody>
          <a:bodyPr>
            <a:normAutofit/>
          </a:bodyPr>
          <a:lstStyle>
            <a:lvl1pPr>
              <a:lnSpc>
                <a:spcPct val="100000"/>
              </a:lnSpc>
              <a:defRPr sz="2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cxnSp>
        <p:nvCxnSpPr>
          <p:cNvPr id="38" name="直接连接符 37"/>
          <p:cNvCxnSpPr/>
          <p:nvPr userDrawn="1"/>
        </p:nvCxnSpPr>
        <p:spPr>
          <a:xfrm>
            <a:off x="-182880" y="1069145"/>
            <a:ext cx="12576517"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userDrawn="1"/>
        </p:nvSpPr>
        <p:spPr>
          <a:xfrm>
            <a:off x="9129286" y="6566561"/>
            <a:ext cx="3020379" cy="276999"/>
          </a:xfrm>
          <a:prstGeom prst="rect">
            <a:avLst/>
          </a:prstGeom>
        </p:spPr>
        <p:txBody>
          <a:bodyPr wrap="none">
            <a:spAutoFit/>
          </a:bodyPr>
          <a:lstStyle/>
          <a:p>
            <a:r>
              <a:rPr lang="zh-CN" altLang="en-US" sz="1200" dirty="0">
                <a:solidFill>
                  <a:schemeClr val="bg1"/>
                </a:solidFill>
              </a:rPr>
              <a:t>☎</a:t>
            </a:r>
            <a:r>
              <a:rPr lang="en-US" altLang="zh-CN" sz="1200" dirty="0">
                <a:solidFill>
                  <a:schemeClr val="bg1"/>
                </a:solidFill>
              </a:rPr>
              <a:t>:15520757921   〠:358861176@qq.com</a:t>
            </a:r>
            <a:endParaRPr lang="zh-CN" altLang="en-US" sz="1200" dirty="0">
              <a:solidFill>
                <a:schemeClr val="bg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E69630-C091-46B6-A379-DDF72F9DECC5}"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3" name="矩形 22"/>
          <p:cNvSpPr/>
          <p:nvPr userDrawn="1"/>
        </p:nvSpPr>
        <p:spPr>
          <a:xfrm>
            <a:off x="3511550" y="97657"/>
            <a:ext cx="8680450" cy="3092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24" name="组合 23"/>
          <p:cNvGrpSpPr/>
          <p:nvPr userDrawn="1"/>
        </p:nvGrpSpPr>
        <p:grpSpPr>
          <a:xfrm>
            <a:off x="0" y="6513463"/>
            <a:ext cx="12192000" cy="352089"/>
            <a:chOff x="0" y="6513463"/>
            <a:chExt cx="12192000" cy="352089"/>
          </a:xfrm>
        </p:grpSpPr>
        <p:sp>
          <p:nvSpPr>
            <p:cNvPr id="25" name="矩形 24"/>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a:t>
              </a:r>
              <a:r>
                <a:rPr lang="zh-CN" altLang="en-US" sz="1600">
                  <a:solidFill>
                    <a:schemeClr val="bg1"/>
                  </a:solidFill>
                  <a:latin typeface="微软雅黑" panose="020B0503020204020204" pitchFamily="34" charset="-122"/>
                  <a:ea typeface="微软雅黑" panose="020B0503020204020204" pitchFamily="34" charset="-122"/>
                </a:rPr>
                <a:t>（微课版）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userDrawn="1"/>
        </p:nvSpPr>
        <p:spPr>
          <a:xfrm>
            <a:off x="-8879" y="93874"/>
            <a:ext cx="1100831" cy="31959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userDrawn="1"/>
        </p:nvGrpSpPr>
        <p:grpSpPr>
          <a:xfrm>
            <a:off x="73025" y="82550"/>
            <a:ext cx="3380389" cy="371475"/>
            <a:chOff x="73025" y="69850"/>
            <a:chExt cx="3380389" cy="371475"/>
          </a:xfrm>
        </p:grpSpPr>
        <p:sp>
          <p:nvSpPr>
            <p:cNvPr id="31" name="文本框 9"/>
            <p:cNvSpPr txBox="1"/>
            <p:nvPr/>
          </p:nvSpPr>
          <p:spPr>
            <a:xfrm>
              <a:off x="73025" y="73025"/>
              <a:ext cx="1019175" cy="368300"/>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第</a:t>
              </a:r>
              <a:r>
                <a:rPr lang="en-US" altLang="zh-CN">
                  <a:solidFill>
                    <a:schemeClr val="bg1"/>
                  </a:solidFill>
                  <a:latin typeface="微软雅黑" panose="020B0503020204020204" pitchFamily="34" charset="-122"/>
                  <a:ea typeface="微软雅黑" panose="020B0503020204020204" pitchFamily="34" charset="-122"/>
                </a:rPr>
                <a:t>11</a:t>
              </a:r>
              <a:r>
                <a:rPr lang="zh-CN" altLang="en-US">
                  <a:solidFill>
                    <a:schemeClr val="bg1"/>
                  </a:solidFill>
                  <a:latin typeface="微软雅黑" panose="020B0503020204020204" pitchFamily="34" charset="-122"/>
                  <a:ea typeface="微软雅黑" panose="020B0503020204020204" pitchFamily="34" charset="-122"/>
                </a:rPr>
                <a:t>章</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文本框 10"/>
            <p:cNvSpPr txBox="1"/>
            <p:nvPr/>
          </p:nvSpPr>
          <p:spPr>
            <a:xfrm>
              <a:off x="1092200" y="69850"/>
              <a:ext cx="2361214" cy="368300"/>
            </a:xfrm>
            <a:prstGeom prst="rect">
              <a:avLst/>
            </a:prstGeom>
            <a:noFill/>
          </p:spPr>
          <p:txBody>
            <a:bodyPr wrap="square" rtlCol="0">
              <a:spAutoFit/>
            </a:bodyPr>
            <a:lstStyle/>
            <a:p>
              <a:pPr algn="ctr"/>
              <a:r>
                <a:rPr lang="zh-CN" altLang="en-US">
                  <a:solidFill>
                    <a:schemeClr val="tx1">
                      <a:lumMod val="65000"/>
                      <a:lumOff val="35000"/>
                    </a:schemeClr>
                  </a:solidFill>
                  <a:latin typeface="微软雅黑" panose="020B0503020204020204" pitchFamily="34" charset="-122"/>
                  <a:ea typeface="微软雅黑" panose="020B0503020204020204" pitchFamily="34" charset="-122"/>
                </a:rPr>
                <a:t>类与对象</a:t>
              </a: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endParaRPr lang="zh-CN" altLang="en-US" dirty="0"/>
          </a:p>
        </p:txBody>
      </p:sp>
      <p:sp>
        <p:nvSpPr>
          <p:cNvPr id="5" name="日期占位符 4"/>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96FF189-F266-444D-A381-573CA300B9A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E69630-C091-46B6-A379-DDF72F9DECC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slideLayout" Target="../slideLayouts/slideLayout2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2" Type="http://schemas.openxmlformats.org/officeDocument/2006/relationships/theme" Target="../theme/theme2.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6FF189-F266-444D-A381-573CA300B9A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69630-C091-46B6-A379-DDF72F9DECC5}" type="slidenum">
              <a:rPr lang="zh-CN" altLang="en-US" smtClean="0"/>
            </a:fld>
            <a:endParaRPr lang="zh-CN" altLang="en-US" dirty="0"/>
          </a:p>
        </p:txBody>
      </p:sp>
      <p:sp>
        <p:nvSpPr>
          <p:cNvPr id="7" name="文本框 6"/>
          <p:cNvSpPr txBox="1"/>
          <p:nvPr userDrawn="1"/>
        </p:nvSpPr>
        <p:spPr>
          <a:xfrm>
            <a:off x="8676124" y="6444720"/>
            <a:ext cx="3882887" cy="276999"/>
          </a:xfrm>
          <a:prstGeom prst="rect">
            <a:avLst/>
          </a:prstGeom>
          <a:noFill/>
        </p:spPr>
        <p:txBody>
          <a:bodyPr wrap="square" rtlCol="0">
            <a:spAutoFit/>
          </a:bodyPr>
          <a:lstStyle/>
          <a:p>
            <a:r>
              <a:rPr lang="zh-CN" altLang="en-US" sz="1200" dirty="0">
                <a:solidFill>
                  <a:schemeClr val="bg1"/>
                </a:solidFill>
              </a:rPr>
              <a:t>主讲：贾如春</a:t>
            </a:r>
            <a:endParaRPr lang="zh-CN" altLang="en-US" sz="12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6FF189-F266-444D-A381-573CA300B9A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69630-C091-46B6-A379-DDF72F9DECC5}" type="slidenum">
              <a:rPr lang="zh-CN" altLang="en-US" smtClean="0"/>
            </a:fld>
            <a:endParaRPr lang="zh-CN" altLang="en-US" dirty="0"/>
          </a:p>
        </p:txBody>
      </p:sp>
      <p:sp>
        <p:nvSpPr>
          <p:cNvPr id="7" name="文本框 6"/>
          <p:cNvSpPr txBox="1"/>
          <p:nvPr userDrawn="1"/>
        </p:nvSpPr>
        <p:spPr>
          <a:xfrm>
            <a:off x="8676124" y="6444720"/>
            <a:ext cx="3882887" cy="276999"/>
          </a:xfrm>
          <a:prstGeom prst="rect">
            <a:avLst/>
          </a:prstGeom>
          <a:noFill/>
        </p:spPr>
        <p:txBody>
          <a:bodyPr wrap="square" rtlCol="0">
            <a:spAutoFit/>
          </a:bodyPr>
          <a:lstStyle/>
          <a:p>
            <a:r>
              <a:rPr lang="zh-CN" altLang="en-US" sz="1200" dirty="0">
                <a:solidFill>
                  <a:schemeClr val="bg1"/>
                </a:solidFill>
              </a:rPr>
              <a:t>主讲：贾如春</a:t>
            </a:r>
            <a:endParaRPr lang="zh-CN" altLang="en-US" sz="12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4.xml"/><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image4.wdp"/><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6569"/>
            <a:ext cx="9475693" cy="922020"/>
          </a:xfrm>
          <a:prstGeom prst="rect">
            <a:avLst/>
          </a:prstGeom>
          <a:noFill/>
        </p:spPr>
        <p:txBody>
          <a:bodyPr wrap="square" rtlCol="0" anchor="ctr" anchorCtr="0">
            <a:spAutoFit/>
          </a:bodyPr>
          <a:lstStyle/>
          <a:p>
            <a:pPr algn="ctr"/>
            <a:r>
              <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rPr>
              <a:t>类与对象</a:t>
            </a:r>
            <a:endParaRPr lang="zh-CN" altLang="en-US"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sp>
        <p:nvSpPr>
          <p:cNvPr id="3" name="矩形 2"/>
          <p:cNvSpPr/>
          <p:nvPr/>
        </p:nvSpPr>
        <p:spPr>
          <a:xfrm>
            <a:off x="2114550" y="3156396"/>
            <a:ext cx="7962900" cy="337185"/>
          </a:xfrm>
          <a:prstGeom prst="rect">
            <a:avLst/>
          </a:prstGeom>
        </p:spPr>
        <p:txBody>
          <a:bodyPr wrap="square">
            <a:spAutoFit/>
          </a:bodyPr>
          <a:lstStyle/>
          <a:p>
            <a:pPr lvl="0" algn="ctr">
              <a:spcBef>
                <a:spcPct val="20000"/>
              </a:spcBef>
            </a:pPr>
            <a:r>
              <a:rPr lang="zh-CN" altLang="en-US" sz="1600" dirty="0">
                <a:solidFill>
                  <a:schemeClr val="tx2">
                    <a:lumMod val="60000"/>
                    <a:lumOff val="40000"/>
                  </a:schemeClr>
                </a:solidFill>
                <a:latin typeface="微软雅黑" panose="020B0503020204020204" pitchFamily="34" charset="-122"/>
                <a:ea typeface="微软雅黑" panose="020B0503020204020204" pitchFamily="34" charset="-122"/>
              </a:rPr>
              <a:t>R语言（微课版）</a:t>
            </a:r>
            <a:endParaRPr lang="zh-CN" altLang="en-US" sz="1600" dirty="0">
              <a:solidFill>
                <a:schemeClr val="tx2">
                  <a:lumMod val="60000"/>
                  <a:lumOff val="40000"/>
                </a:schemeClr>
              </a:solidFill>
              <a:latin typeface="微软雅黑" panose="020B0503020204020204" pitchFamily="34" charset="-122"/>
              <a:ea typeface="微软雅黑" panose="020B0503020204020204" pitchFamily="34" charset="-122"/>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4"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299"/>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1799"/>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par>
                                <p:cTn id="21" presetID="53"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lnSpc>
                <a:spcPct val="150000"/>
              </a:lnSpc>
              <a:buNone/>
            </a:pPr>
            <a:r>
              <a:rPr lang="zh-CN" altLang="en-US">
                <a:sym typeface="+mn-ea"/>
              </a:rPr>
              <a:t>区别：</a:t>
            </a:r>
            <a:endParaRPr lang="zh-CN" altLang="en-US"/>
          </a:p>
          <a:p>
            <a:pPr marL="0" indent="0">
              <a:lnSpc>
                <a:spcPct val="150000"/>
              </a:lnSpc>
              <a:buNone/>
            </a:pPr>
            <a:r>
              <a:rPr lang="zh-CN" altLang="en-US">
                <a:sym typeface="+mn-ea"/>
              </a:rPr>
              <a:t>	(1)类是一个抽象的概念，它不存在于现实中的时间/空间里，类只是为所有的对象定义了抽象的属性与行为。就好像“Person（人）”这个类，它虽然可以包含很多个体，但它本身不存在于现实世界上。</a:t>
            </a:r>
            <a:endParaRPr lang="zh-CN" altLang="en-US"/>
          </a:p>
          <a:p>
            <a:pPr marL="0" indent="0">
              <a:lnSpc>
                <a:spcPct val="150000"/>
              </a:lnSpc>
              <a:buNone/>
            </a:pPr>
            <a:r>
              <a:rPr lang="zh-CN" altLang="en-US">
                <a:sym typeface="+mn-ea"/>
              </a:rPr>
              <a:t>	(2)对象是类的一个具体。它是一个实实在在存在的东西。</a:t>
            </a:r>
            <a:endParaRPr lang="zh-CN" altLang="en-US"/>
          </a:p>
          <a:p>
            <a:pPr marL="0" indent="0">
              <a:lnSpc>
                <a:spcPct val="150000"/>
              </a:lnSpc>
              <a:buNone/>
            </a:pPr>
            <a:r>
              <a:rPr lang="zh-CN" altLang="en-US">
                <a:sym typeface="+mn-ea"/>
              </a:rPr>
              <a:t>	(3)类是一个静态的概念，类本身不携带任何数据。当没有为类创建任何对象时，类本身不存在于内存空间中。</a:t>
            </a:r>
            <a:endParaRPr lang="zh-CN" altLang="en-US"/>
          </a:p>
          <a:p>
            <a:pPr marL="0" indent="0">
              <a:lnSpc>
                <a:spcPct val="150000"/>
              </a:lnSpc>
              <a:buNone/>
            </a:pPr>
            <a:r>
              <a:rPr lang="zh-CN" altLang="en-US">
                <a:sym typeface="+mn-ea"/>
              </a:rPr>
              <a:t>	(4)对象是一个动态的概念。每一个对象都存在着有别于其它对象的属于自己的独特的属性和行为。对象的属性可以随着它自己的行为而发生改变。</a:t>
            </a:r>
            <a:endParaRPr lang="zh-CN" altLang="en-US"/>
          </a:p>
          <a:p>
            <a:pPr marL="0" indent="0">
              <a:lnSpc>
                <a:spcPct val="150000"/>
              </a:lnSpc>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对象与类的概念</a:t>
            </a:r>
            <a:endParaRPr lang="zh-CN" altLang="en-US"/>
          </a:p>
          <a:p>
            <a:endParaRPr lang="zh-CN" altLang="en-US"/>
          </a:p>
          <a:p>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endParaRPr lang="zh-CN" altLang="en-US"/>
          </a:p>
          <a:p>
            <a:pPr marL="0" indent="0">
              <a:lnSpc>
                <a:spcPct val="150000"/>
              </a:lnSpc>
              <a:buNone/>
            </a:pPr>
            <a:r>
              <a:rPr lang="zh-CN" altLang="en-US"/>
              <a:t>面向对象的程序设计方法要分析待解决的问题中有哪些类事物，每类事物都有哪些特点，不同的事物种类之间是什么关系，事物之间如何相互作用等，这跟结构化程序设计考虑如何将问题分解成一个个子问题的思路完全不同。</a:t>
            </a:r>
            <a:endParaRPr lang="zh-CN" altLang="en-US"/>
          </a:p>
          <a:p>
            <a:pPr marL="0" indent="0">
              <a:lnSpc>
                <a:spcPct val="150000"/>
              </a:lnSpc>
              <a:buNone/>
            </a:pPr>
            <a:r>
              <a:rPr lang="zh-CN" altLang="en-US"/>
              <a:t>面向对象的程序设计有：</a:t>
            </a:r>
            <a:r>
              <a:rPr lang="zh-CN" altLang="en-US" b="1"/>
              <a:t>“抽象”、“封装”、“继承”、“多态</a:t>
            </a:r>
            <a:r>
              <a:rPr lang="zh-CN" altLang="en-US"/>
              <a:t>”四个基本特点。</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面向对象程序设计的特点</a:t>
            </a:r>
            <a:endParaRPr lang="zh-CN" alt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lnSpc>
                <a:spcPct val="150000"/>
              </a:lnSpc>
              <a:buNone/>
            </a:pPr>
            <a:r>
              <a:rPr lang="zh-CN" altLang="en-US"/>
              <a:t>例如:上课，如图12-2所示封装示例图</a:t>
            </a:r>
            <a:endParaRPr lang="zh-CN" altLang="en-US"/>
          </a:p>
          <a:p>
            <a:pPr marL="0" indent="0">
              <a:lnSpc>
                <a:spcPct val="150000"/>
              </a:lnSpc>
              <a:buNone/>
            </a:pPr>
            <a:r>
              <a:rPr lang="zh-CN" altLang="en-US"/>
              <a:t>我们通过面向对象的思想，定义老师和学生两个对象，并分别定义老师和学生的行为。</a:t>
            </a:r>
            <a:endParaRPr lang="zh-CN" altLang="en-US"/>
          </a:p>
          <a:p>
            <a:pPr marL="0" indent="0">
              <a:lnSpc>
                <a:spcPct val="150000"/>
              </a:lnSpc>
              <a:buNone/>
            </a:pPr>
            <a:r>
              <a:rPr lang="zh-CN" altLang="en-US"/>
              <a:t>老师的行为：讲课，布置作业，批作业</a:t>
            </a:r>
            <a:endParaRPr lang="zh-CN" altLang="en-US"/>
          </a:p>
          <a:p>
            <a:pPr marL="0" indent="0">
              <a:lnSpc>
                <a:spcPct val="150000"/>
              </a:lnSpc>
              <a:buNone/>
            </a:pPr>
            <a:r>
              <a:rPr lang="zh-CN" altLang="en-US"/>
              <a:t>学生的行为：听课，写作业，考试</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一个封装、继承、多态组合起来的例子：</a:t>
            </a:r>
            <a:endParaRPr lang="zh-CN" altLang="en-US"/>
          </a:p>
        </p:txBody>
      </p:sp>
      <p:pic>
        <p:nvPicPr>
          <p:cNvPr id="6" name="图片 4" descr="12-1"/>
          <p:cNvPicPr>
            <a:picLocks noChangeAspect="1"/>
          </p:cNvPicPr>
          <p:nvPr/>
        </p:nvPicPr>
        <p:blipFill>
          <a:blip r:embed="rId1"/>
          <a:stretch>
            <a:fillRect/>
          </a:stretch>
        </p:blipFill>
        <p:spPr>
          <a:xfrm>
            <a:off x="5849620" y="3290570"/>
            <a:ext cx="5634355" cy="2708275"/>
          </a:xfrm>
          <a:prstGeom prst="rect">
            <a:avLst/>
          </a:prstGeom>
          <a:noFill/>
          <a:ln>
            <a:no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r>
              <a:rPr lang="zh-CN" altLang="en-US"/>
              <a:t>通过封装就把两个客观事物进行了抽象，并设置了事情的行为就是继承，如图所示。</a:t>
            </a:r>
            <a:endParaRPr lang="zh-CN" altLang="en-US"/>
          </a:p>
          <a:p>
            <a:pPr marL="0" indent="0">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一个封装、继承、多态组合起来的例子：</a:t>
            </a:r>
            <a:endParaRPr lang="zh-CN" altLang="en-US"/>
          </a:p>
          <a:p>
            <a:endParaRPr lang="zh-CN" altLang="en-US"/>
          </a:p>
        </p:txBody>
      </p:sp>
      <p:pic>
        <p:nvPicPr>
          <p:cNvPr id="5" name="图片 5" descr="12-2"/>
          <p:cNvPicPr>
            <a:picLocks noChangeAspect="1"/>
          </p:cNvPicPr>
          <p:nvPr/>
        </p:nvPicPr>
        <p:blipFill>
          <a:blip r:embed="rId1"/>
          <a:stretch>
            <a:fillRect/>
          </a:stretch>
        </p:blipFill>
        <p:spPr>
          <a:xfrm>
            <a:off x="6264275" y="2159635"/>
            <a:ext cx="5412105" cy="3947795"/>
          </a:xfrm>
          <a:prstGeom prst="rect">
            <a:avLst/>
          </a:prstGeom>
          <a:noFill/>
          <a:ln>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一个封装、继承、多态组合起来的例子：</a:t>
            </a:r>
            <a:endParaRPr lang="zh-CN" altLang="en-US"/>
          </a:p>
          <a:p>
            <a:r>
              <a:rPr lang="zh-CN" altLang="en-US"/>
              <a:t>通常每门课都会从学生中选出这门课的课代表，来帮助老师和其他同学的沟通。课代表会有一些比普通同学更多特权。通过继承关系，把普通同学和课代表区别为两个子类，课代表不仅有普通同学的行为，还有帮助老师批作业的行为就是多态，如图所示。</a:t>
            </a:r>
            <a:endParaRPr lang="zh-CN" altLang="en-US"/>
          </a:p>
        </p:txBody>
      </p:sp>
      <p:pic>
        <p:nvPicPr>
          <p:cNvPr id="5" name="图片 6" descr="12-3"/>
          <p:cNvPicPr>
            <a:picLocks noChangeAspect="1"/>
          </p:cNvPicPr>
          <p:nvPr>
            <p:ph idx="1"/>
          </p:nvPr>
        </p:nvPicPr>
        <p:blipFill>
          <a:blip r:embed="rId1"/>
          <a:stretch>
            <a:fillRect/>
          </a:stretch>
        </p:blipFill>
        <p:spPr>
          <a:xfrm>
            <a:off x="5182870" y="2772410"/>
            <a:ext cx="5305425" cy="3868420"/>
          </a:xfrm>
          <a:prstGeom prst="rect">
            <a:avLst/>
          </a:prstGeom>
          <a:noFill/>
          <a:ln>
            <a:no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r>
              <a:rPr lang="zh-CN" altLang="en-US"/>
              <a:t>临近期末考试时，总有考的好的同学和考的不好的同学。所以，对于优等生来说，他的考试结果是优；次等生，考试结果就不是太好。相同行为对于由继承而产生的相关的不同的对象，结果是不同的。</a:t>
            </a:r>
            <a:endParaRPr lang="zh-CN" altLang="en-US"/>
          </a:p>
          <a:p>
            <a:pPr marL="0" indent="0">
              <a:buNone/>
            </a:pPr>
            <a:r>
              <a:rPr lang="zh-CN" altLang="en-US"/>
              <a:t>所以，通过面向对象的思想，我们可以把客观世界的事物都进行抽象。</a:t>
            </a:r>
            <a:endParaRPr lang="zh-CN" altLang="en-US"/>
          </a:p>
          <a:p>
            <a:pPr marL="0" indent="0">
              <a:buNone/>
            </a:pPr>
            <a:r>
              <a:rPr lang="zh-CN" altLang="en-US"/>
              <a:t>is a 和 has a</a:t>
            </a:r>
            <a:endParaRPr lang="zh-CN" altLang="en-US"/>
          </a:p>
          <a:p>
            <a:pPr marL="0" indent="0">
              <a:buNone/>
            </a:pPr>
            <a:r>
              <a:rPr lang="zh-CN" altLang="en-US"/>
              <a:t>在客观世界中有若干类，这些类之间有一定的结构关系。通常有两种主要的结构关系，is a，和 has a。</a:t>
            </a:r>
            <a:endParaRPr lang="zh-CN" altLang="en-US"/>
          </a:p>
          <a:p>
            <a:r>
              <a:rPr lang="zh-CN" altLang="en-US"/>
              <a:t>is a: 为继承关系，比如 菱形、圆形和方形都是一种形状</a:t>
            </a:r>
            <a:endParaRPr lang="zh-CN" altLang="en-US"/>
          </a:p>
          <a:p>
            <a:r>
              <a:rPr lang="zh-CN" altLang="en-US"/>
              <a:t>has a：为组合关系或聚合关系，比如 电脑是由显示器、CPU、硬盘等组成</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一个封装、继承、多态组合起来的例子：</a:t>
            </a:r>
            <a:endParaRPr lang="zh-CN" altLang="en-US"/>
          </a:p>
          <a:p>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r>
              <a:rPr lang="zh-CN" altLang="en-US" sz="2800">
                <a:solidFill>
                  <a:schemeClr val="tx1"/>
                </a:solidFill>
                <a:effectLst>
                  <a:outerShdw blurRad="38100" dist="19050" dir="2700000" algn="tl" rotWithShape="0">
                    <a:schemeClr val="dk1">
                      <a:alpha val="40000"/>
                    </a:schemeClr>
                  </a:outerShdw>
                </a:effectLst>
              </a:rPr>
              <a:t>R语言有四大类型系统：</a:t>
            </a:r>
            <a:endParaRPr lang="zh-CN" altLang="en-US" sz="2800">
              <a:solidFill>
                <a:schemeClr val="tx1"/>
              </a:solidFill>
              <a:effectLst>
                <a:outerShdw blurRad="38100" dist="19050" dir="2700000" algn="tl" rotWithShape="0">
                  <a:schemeClr val="dk1">
                    <a:alpha val="40000"/>
                  </a:schemeClr>
                </a:outerShdw>
              </a:effectLst>
            </a:endParaRPr>
          </a:p>
          <a:p>
            <a:pPr marL="0" indent="0">
              <a:buNone/>
            </a:pPr>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基础类型</a:t>
            </a:r>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S3类型</a:t>
            </a:r>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S4类型</a:t>
            </a:r>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RC类型（引用类）</a:t>
            </a:r>
            <a:endParaRPr lang="zh-CN" altLang="en-US" sz="2800">
              <a:solidFill>
                <a:schemeClr val="tx1"/>
              </a:solidFill>
              <a:effectLst>
                <a:outerShdw blurRad="38100" dist="19050" dir="2700000" algn="tl" rotWithShape="0">
                  <a:schemeClr val="dk1">
                    <a:alpha val="40000"/>
                  </a:schemeClr>
                </a:outerShdw>
              </a:effectLst>
            </a:endParaRPr>
          </a:p>
          <a:p>
            <a:endParaRPr lang="zh-CN" altLang="en-US" sz="2800">
              <a:solidFill>
                <a:schemeClr val="tx1"/>
              </a:solidFill>
              <a:effectLst>
                <a:outerShdw blurRad="38100" dist="19050" dir="2700000" algn="tl" rotWithShape="0">
                  <a:schemeClr val="dk1">
                    <a:alpha val="40000"/>
                  </a:schemeClr>
                </a:outerShdw>
              </a:effectLst>
            </a:endParaRPr>
          </a:p>
          <a:p>
            <a:endParaRPr lang="zh-CN" altLang="en-US" sz="2800">
              <a:solidFill>
                <a:schemeClr val="tx1"/>
              </a:solidFill>
              <a:effectLst>
                <a:outerShdw blurRad="38100" dist="19050" dir="2700000" algn="tl" rotWithShape="0">
                  <a:schemeClr val="dk1">
                    <a:alpha val="40000"/>
                  </a:schemeClr>
                </a:outerShdw>
              </a:effectLst>
            </a:endParaRPr>
          </a:p>
          <a:p>
            <a:pPr marL="0" indent="0">
              <a:buNone/>
            </a:pPr>
            <a:endParaRPr lang="zh-CN" altLang="en-US" sz="2800">
              <a:solidFill>
                <a:schemeClr val="tx1"/>
              </a:solidFill>
              <a:effectLst>
                <a:outerShdw blurRad="38100" dist="19050" dir="2700000" algn="tl" rotWithShape="0">
                  <a:schemeClr val="dk1">
                    <a:alpha val="40000"/>
                  </a:schemeClr>
                </a:outerShdw>
              </a:effectLst>
            </a:endParaRPr>
          </a:p>
          <a:p>
            <a:pPr marL="0" indent="0" algn="r">
              <a:buNone/>
            </a:pPr>
            <a:r>
              <a:rPr lang="zh-CN" altLang="en-US" sz="2800">
                <a:solidFill>
                  <a:schemeClr val="tx1"/>
                </a:solidFill>
                <a:effectLst>
                  <a:outerShdw blurRad="38100" dist="19050" dir="2700000" algn="tl" rotWithShape="0">
                    <a:schemeClr val="dk1">
                      <a:alpha val="40000"/>
                    </a:schemeClr>
                  </a:outerShdw>
                </a:effectLst>
              </a:rPr>
              <a:t>本章我们主要学习，</a:t>
            </a:r>
            <a:r>
              <a:rPr lang="en-US" altLang="zh-CN" sz="2800">
                <a:solidFill>
                  <a:schemeClr val="tx1"/>
                </a:solidFill>
                <a:effectLst>
                  <a:outerShdw blurRad="38100" dist="19050" dir="2700000" algn="tl" rotWithShape="0">
                    <a:schemeClr val="dk1">
                      <a:alpha val="40000"/>
                    </a:schemeClr>
                  </a:outerShdw>
                </a:effectLst>
              </a:rPr>
              <a:t>S3</a:t>
            </a:r>
            <a:r>
              <a:rPr lang="zh-CN" altLang="en-US" sz="2800">
                <a:solidFill>
                  <a:schemeClr val="tx1"/>
                </a:solidFill>
                <a:effectLst>
                  <a:outerShdw blurRad="38100" dist="19050" dir="2700000" algn="tl" rotWithShape="0">
                    <a:schemeClr val="dk1">
                      <a:alpha val="40000"/>
                    </a:schemeClr>
                  </a:outerShdw>
                </a:effectLst>
              </a:rPr>
              <a:t>、</a:t>
            </a:r>
            <a:r>
              <a:rPr lang="en-US" altLang="zh-CN" sz="2800">
                <a:solidFill>
                  <a:schemeClr val="tx1"/>
                </a:solidFill>
                <a:effectLst>
                  <a:outerShdw blurRad="38100" dist="19050" dir="2700000" algn="tl" rotWithShape="0">
                    <a:schemeClr val="dk1">
                      <a:alpha val="40000"/>
                    </a:schemeClr>
                  </a:outerShdw>
                </a:effectLst>
              </a:rPr>
              <a:t>S4</a:t>
            </a:r>
            <a:r>
              <a:rPr lang="zh-CN" altLang="en-US" sz="2800">
                <a:solidFill>
                  <a:schemeClr val="tx1"/>
                </a:solidFill>
                <a:effectLst>
                  <a:outerShdw blurRad="38100" dist="19050" dir="2700000" algn="tl" rotWithShape="0">
                    <a:schemeClr val="dk1">
                      <a:alpha val="40000"/>
                    </a:schemeClr>
                  </a:outerShdw>
                </a:effectLst>
              </a:rPr>
              <a:t>与引用类（</a:t>
            </a:r>
            <a:r>
              <a:rPr lang="en-US" altLang="zh-CN" sz="2800">
                <a:solidFill>
                  <a:schemeClr val="tx1"/>
                </a:solidFill>
                <a:effectLst>
                  <a:outerShdw blurRad="38100" dist="19050" dir="2700000" algn="tl" rotWithShape="0">
                    <a:schemeClr val="dk1">
                      <a:alpha val="40000"/>
                    </a:schemeClr>
                  </a:outerShdw>
                </a:effectLst>
              </a:rPr>
              <a:t>RC</a:t>
            </a:r>
            <a:r>
              <a:rPr lang="zh-CN" altLang="en-US" sz="2800">
                <a:solidFill>
                  <a:schemeClr val="tx1"/>
                </a:solidFill>
                <a:effectLst>
                  <a:outerShdw blurRad="38100" dist="19050" dir="2700000" algn="tl" rotWithShape="0">
                    <a:schemeClr val="dk1">
                      <a:alpha val="40000"/>
                    </a:schemeClr>
                  </a:outerShdw>
                </a:effectLst>
              </a:rPr>
              <a:t>类</a:t>
            </a:r>
            <a:r>
              <a:rPr lang="zh-CN" altLang="en-US" sz="2800">
                <a:solidFill>
                  <a:schemeClr val="tx1"/>
                </a:solidFill>
                <a:effectLst>
                  <a:outerShdw blurRad="38100" dist="19050" dir="2700000" algn="tl" rotWithShape="0">
                    <a:schemeClr val="dk1">
                      <a:alpha val="40000"/>
                    </a:schemeClr>
                  </a:outerShdw>
                </a:effectLst>
              </a:rPr>
              <a:t>）</a:t>
            </a:r>
            <a:endParaRPr lang="zh-CN" altLang="en-US" sz="2800">
              <a:solidFill>
                <a:schemeClr val="tx1"/>
              </a:solidFill>
              <a:effectLst>
                <a:outerShdw blurRad="38100" dist="19050" dir="2700000" algn="tl" rotWithShape="0">
                  <a:schemeClr val="dk1">
                    <a:alpha val="40000"/>
                  </a:schemeClr>
                </a:outerShdw>
              </a:effectLst>
            </a:endParaRPr>
          </a:p>
          <a:p>
            <a:pPr>
              <a:buNone/>
            </a:pPr>
            <a:endParaRPr lang="zh-CN" altLang="en-US"/>
          </a:p>
          <a:p>
            <a:pPr marL="0" indent="0">
              <a:buNone/>
            </a:pPr>
            <a:endParaRPr lang="zh-CN" altLang="en-US"/>
          </a:p>
          <a:p>
            <a:pPr marL="0" indent="0">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R中类的体系</a:t>
            </a:r>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4315459" y="3472017"/>
            <a:ext cx="6400801" cy="727608"/>
          </a:xfrm>
          <a:prstGeom prst="rect">
            <a:avLst/>
          </a:prstGeom>
          <a:solidFill>
            <a:srgbClr val="036E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5400000" flipV="1">
            <a:off x="10479681" y="3724040"/>
            <a:ext cx="390507" cy="290285"/>
          </a:xfrm>
          <a:prstGeom prst="triangle">
            <a:avLst/>
          </a:prstGeom>
          <a:solidFill>
            <a:srgbClr val="34BF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p:nvPr/>
        </p:nvCxnSpPr>
        <p:spPr>
          <a:xfrm>
            <a:off x="4094571" y="1490472"/>
            <a:ext cx="0" cy="5122129"/>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57807" y="379185"/>
            <a:ext cx="12917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51679" y="379185"/>
            <a:ext cx="1741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1"/>
          <p:cNvSpPr txBox="1"/>
          <p:nvPr/>
        </p:nvSpPr>
        <p:spPr>
          <a:xfrm>
            <a:off x="4527725" y="4512670"/>
            <a:ext cx="394652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任务三 理解R语言中的引用类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3" name="TextBox 1"/>
          <p:cNvSpPr txBox="1"/>
          <p:nvPr/>
        </p:nvSpPr>
        <p:spPr>
          <a:xfrm>
            <a:off x="1942662" y="425770"/>
            <a:ext cx="1346200" cy="949325"/>
          </a:xfrm>
          <a:prstGeom prst="rect">
            <a:avLst/>
          </a:prstGeom>
          <a:noFill/>
        </p:spPr>
        <p:txBody>
          <a:bodyPr wrap="none" lIns="0" tIns="0" rIns="0" bIns="60958" rtlCol="0">
            <a:spAutoFit/>
          </a:bodyPr>
          <a:lstStyle/>
          <a:p>
            <a:pPr>
              <a:lnSpc>
                <a:spcPts val="6935"/>
              </a:lnSpc>
            </a:pPr>
            <a:r>
              <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rPr>
              <a:t>目录</a:t>
            </a:r>
            <a:endPar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4" name="TextBox 1"/>
          <p:cNvSpPr txBox="1"/>
          <p:nvPr/>
        </p:nvSpPr>
        <p:spPr>
          <a:xfrm>
            <a:off x="4527725" y="3674281"/>
            <a:ext cx="4045585" cy="367665"/>
          </a:xfrm>
          <a:prstGeom prst="rect">
            <a:avLst/>
          </a:prstGeom>
          <a:noFill/>
        </p:spPr>
        <p:txBody>
          <a:bodyPr wrap="none" lIns="0" tIns="0" rIns="0" bIns="60958" rtlCol="0">
            <a:spAutoFit/>
          </a:bodyPr>
          <a:lstStyle/>
          <a:p>
            <a:pPr algn="l">
              <a:lnSpc>
                <a:spcPts val="2400"/>
              </a:lnSpc>
            </a:pPr>
            <a:r>
              <a:rPr lang="zh-CN" altLang="en-US" sz="2400">
                <a:solidFill>
                  <a:srgbClr val="FFFFFF"/>
                </a:solidFill>
                <a:latin typeface="微软雅黑" panose="020B0503020204020204" pitchFamily="34" charset="-122"/>
                <a:ea typeface="微软雅黑" panose="020B0503020204020204" pitchFamily="34" charset="-122"/>
                <a:cs typeface="Microsoft YaHei UI" panose="020B0503020204020204" pitchFamily="18" charset="-122"/>
              </a:rPr>
              <a:t>任务二 理解R语言S3类与S4类</a:t>
            </a:r>
            <a:endParaRPr lang="zh-CN" altLang="en-US" sz="2400">
              <a:solidFill>
                <a:srgbClr val="FFFFFF"/>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5" name="TextBox 1"/>
          <p:cNvSpPr txBox="1"/>
          <p:nvPr/>
        </p:nvSpPr>
        <p:spPr>
          <a:xfrm>
            <a:off x="2010395" y="1357103"/>
            <a:ext cx="1325880" cy="265430"/>
          </a:xfrm>
          <a:prstGeom prst="rect">
            <a:avLst/>
          </a:prstGeom>
          <a:noFill/>
        </p:spPr>
        <p:txBody>
          <a:bodyPr wrap="none" lIns="0" tIns="0" rIns="0" bIns="60958" rtlCol="0">
            <a:spAutoFit/>
          </a:bodyPr>
          <a:lstStyle/>
          <a:p>
            <a:pPr>
              <a:lnSpc>
                <a:spcPts val="1600"/>
              </a:lnSpc>
            </a:pPr>
            <a:r>
              <a:rPr lang="en-US" altLang="zh-CN" sz="1900">
                <a:solidFill>
                  <a:srgbClr val="036EB8"/>
                </a:solidFill>
                <a:latin typeface="Arial" panose="020B0604020202020204" pitchFamily="34" charset="0"/>
                <a:cs typeface="Arial" panose="020B0604020202020204" pitchFamily="34" charset="0"/>
              </a:rPr>
              <a:t>CONTENTS</a:t>
            </a:r>
            <a:endParaRPr lang="en-US" altLang="zh-CN" sz="1900">
              <a:solidFill>
                <a:srgbClr val="036EB8"/>
              </a:solidFill>
              <a:latin typeface="Arial" panose="020B0604020202020204" pitchFamily="34" charset="0"/>
              <a:cs typeface="Arial" panose="020B0604020202020204" pitchFamily="34" charset="0"/>
            </a:endParaRPr>
          </a:p>
        </p:txBody>
      </p:sp>
      <p:sp>
        <p:nvSpPr>
          <p:cNvPr id="76" name="TextBox 1"/>
          <p:cNvSpPr txBox="1"/>
          <p:nvPr/>
        </p:nvSpPr>
        <p:spPr>
          <a:xfrm>
            <a:off x="4527725" y="2774856"/>
            <a:ext cx="5470525" cy="367665"/>
          </a:xfrm>
          <a:prstGeom prst="rect">
            <a:avLst/>
          </a:prstGeom>
          <a:noFill/>
        </p:spPr>
        <p:txBody>
          <a:bodyPr wrap="none" lIns="0" tIns="0" rIns="0" bIns="60958" rtlCol="0">
            <a:spAutoFit/>
          </a:bodyPr>
          <a:lstStyle/>
          <a:p>
            <a:pPr algn="l">
              <a:lnSpc>
                <a:spcPts val="2400"/>
              </a:lnSpc>
            </a:pPr>
            <a:r>
              <a:rPr lang="zh-CN" altLang="en-US" sz="240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rPr>
              <a:t>任务一 掌握R语言面向对象程序设计方法</a:t>
            </a:r>
            <a:endParaRPr lang="zh-CN" altLang="en-US" sz="240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grpSp>
        <p:nvGrpSpPr>
          <p:cNvPr id="77" name="组合 76"/>
          <p:cNvGrpSpPr/>
          <p:nvPr/>
        </p:nvGrpSpPr>
        <p:grpSpPr>
          <a:xfrm>
            <a:off x="0" y="6509018"/>
            <a:ext cx="12192000" cy="352089"/>
            <a:chOff x="0" y="6513463"/>
            <a:chExt cx="12192000" cy="352089"/>
          </a:xfrm>
        </p:grpSpPr>
        <p:sp>
          <p:nvSpPr>
            <p:cNvPr id="78" name="矩形 77"/>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58" name="Freeform 3"/>
          <p:cNvSpPr/>
          <p:nvPr/>
        </p:nvSpPr>
        <p:spPr>
          <a:xfrm>
            <a:off x="4017403" y="2818184"/>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Freeform 3"/>
          <p:cNvSpPr/>
          <p:nvPr/>
        </p:nvSpPr>
        <p:spPr>
          <a:xfrm>
            <a:off x="4017403" y="3765092"/>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Freeform 3"/>
          <p:cNvSpPr/>
          <p:nvPr/>
        </p:nvSpPr>
        <p:spPr>
          <a:xfrm>
            <a:off x="4017403" y="4639428"/>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Freeform 3"/>
          <p:cNvSpPr/>
          <p:nvPr/>
        </p:nvSpPr>
        <p:spPr>
          <a:xfrm>
            <a:off x="4023118" y="5543033"/>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p>
            <a:pPr algn="ctr"/>
            <a:endParaRPr lang="zh-CN" altLang="en-US"/>
          </a:p>
        </p:txBody>
      </p:sp>
      <p:sp>
        <p:nvSpPr>
          <p:cNvPr id="5" name="文本框 4"/>
          <p:cNvSpPr txBox="1"/>
          <p:nvPr/>
        </p:nvSpPr>
        <p:spPr>
          <a:xfrm>
            <a:off x="4455795" y="5339715"/>
            <a:ext cx="6073775" cy="398780"/>
          </a:xfrm>
          <a:prstGeom prst="rect">
            <a:avLst/>
          </a:prstGeom>
          <a:noFill/>
        </p:spPr>
        <p:txBody>
          <a:bodyPr wrap="square" rtlCol="0">
            <a:spAutoFit/>
          </a:bodyPr>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任务四 掌握R语言类的继承</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在R语言中，基于S3对象的面向对象编程，是一种基于泛型函数的实现方式。泛型函数是一种特殊的函数, 根据传入对象的类型决定调用哪个具体的方法。基于S3对象实现的面向对象编程，不同其他语言的面向对象编程，是一种动态函数调用的模拟实现。S3对象被广泛应用于R的早期的开发包中。</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zh-CN" altLang="en-US">
                <a:solidFill>
                  <a:srgbClr val="0070C0"/>
                </a:solidFill>
                <a:sym typeface="+mn-ea"/>
              </a:rPr>
              <a:t>）</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S3类的定义</a:t>
            </a:r>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r>
              <a:rPr lang="zh-CN" altLang="en-US" sz="2400"/>
              <a:t>3 是一个简单的系统；它没有类的正式定义。 要创建一个类的实例，你只需要拿一个已有的基本对象，并设置它的 class 属性即可。 你可以使用 structure()函数进行创建，或者用 class&lt;-()来设置类： </a:t>
            </a:r>
            <a:endParaRPr lang="zh-CN" altLang="en-US" sz="2400"/>
          </a:p>
          <a:p>
            <a:pPr marL="0" indent="0">
              <a:buNone/>
            </a:pPr>
            <a:endParaRPr lang="zh-CN" altLang="en-US" sz="2400"/>
          </a:p>
          <a:p>
            <a:pPr marL="0" indent="0">
              <a:buNone/>
            </a:pPr>
            <a:r>
              <a:rPr lang="zh-CN" altLang="en-US" sz="2400"/>
              <a:t>创建S3对象的语法，有两种创建方式，见代码：</a:t>
            </a:r>
            <a:endParaRPr lang="zh-CN" altLang="en-US" sz="2400"/>
          </a:p>
          <a:p>
            <a:pPr marL="0" indent="0">
              <a:buNone/>
            </a:pPr>
            <a:r>
              <a:rPr lang="zh-CN" altLang="en-US" sz="2400" b="1"/>
              <a:t># 在一步中创建并且设置类 </a:t>
            </a:r>
            <a:endParaRPr lang="zh-CN" altLang="en-US" sz="2400" b="1"/>
          </a:p>
          <a:p>
            <a:pPr marL="0" indent="0">
              <a:buNone/>
            </a:pPr>
            <a:endParaRPr lang="zh-CN" altLang="en-US" sz="2400" b="1"/>
          </a:p>
          <a:p>
            <a:pPr marL="0" indent="0">
              <a:buNone/>
            </a:pPr>
            <a:r>
              <a:rPr lang="zh-CN" altLang="en-US" sz="2400" b="1"/>
              <a:t>myClass &lt;- structure(list(), class = "myClass")</a:t>
            </a:r>
            <a:endParaRPr lang="zh-CN" altLang="en-US" sz="2400" b="1"/>
          </a:p>
          <a:p>
            <a:pPr marL="0" indent="0">
              <a:buNone/>
            </a:pPr>
            <a:endParaRPr lang="zh-CN" altLang="en-US" sz="2400" b="1"/>
          </a:p>
          <a:p>
            <a:pPr marL="0" indent="0">
              <a:buNone/>
            </a:pPr>
            <a:r>
              <a:rPr lang="zh-CN" altLang="en-US" sz="2400" b="1"/>
              <a:t># 先创建，然后再设置类</a:t>
            </a:r>
            <a:endParaRPr lang="zh-CN" altLang="en-US" sz="2400" b="1"/>
          </a:p>
          <a:p>
            <a:pPr marL="0" indent="0">
              <a:buNone/>
            </a:pPr>
            <a:r>
              <a:rPr lang="zh-CN" altLang="en-US" sz="2400" b="1"/>
              <a:t>myClass &lt;- list()</a:t>
            </a:r>
            <a:endParaRPr lang="zh-CN" altLang="en-US" sz="2400" b="1"/>
          </a:p>
          <a:p>
            <a:pPr marL="0" indent="0">
              <a:buNone/>
            </a:pPr>
            <a:r>
              <a:rPr lang="zh-CN" altLang="en-US" sz="2400" b="1"/>
              <a:t>class(myClass) &lt;- "myClass"</a:t>
            </a:r>
            <a:endParaRPr lang="zh-CN" altLang="en-US" sz="24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创建S3类对象</a:t>
            </a:r>
            <a:endParaRPr lang="zh-CN"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p>
            <a:endParaRPr lang="zh-CN" altLang="en-US"/>
          </a:p>
        </p:txBody>
      </p:sp>
      <p:sp>
        <p:nvSpPr>
          <p:cNvPr id="6" name="标题 5"/>
          <p:cNvSpPr>
            <a:spLocks noGrp="1"/>
          </p:cNvSpPr>
          <p:nvPr>
            <p:ph type="title"/>
          </p:nvPr>
        </p:nvSpPr>
        <p:spPr/>
        <p:txBody>
          <a:bodyPr>
            <a:normAutofit fontScale="90000"/>
          </a:bodyPr>
          <a:p>
            <a:endParaRPr lang="zh-CN" altLang="en-US"/>
          </a:p>
        </p:txBody>
      </p:sp>
      <p:sp>
        <p:nvSpPr>
          <p:cNvPr id="7" name="副标题 6"/>
          <p:cNvSpPr>
            <a:spLocks noGrp="1"/>
          </p:cNvSpPr>
          <p:nvPr>
            <p:ph type="subTitle" idx="10"/>
          </p:nvPr>
        </p:nvSpPr>
        <p:spPr/>
        <p:txBody>
          <a:bodyPr/>
          <a:p>
            <a:endParaRPr lang="zh-CN" altLang="en-US"/>
          </a:p>
        </p:txBody>
      </p:sp>
      <p:cxnSp>
        <p:nvCxnSpPr>
          <p:cNvPr id="33" name="直接连接符 32"/>
          <p:cNvCxnSpPr/>
          <p:nvPr/>
        </p:nvCxnSpPr>
        <p:spPr>
          <a:xfrm>
            <a:off x="2567073" y="1640284"/>
            <a:ext cx="5644426"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文本框 10"/>
          <p:cNvSpPr txBox="1"/>
          <p:nvPr/>
        </p:nvSpPr>
        <p:spPr>
          <a:xfrm>
            <a:off x="2533644" y="1706443"/>
            <a:ext cx="4456342" cy="368300"/>
          </a:xfrm>
          <a:prstGeom prst="rect">
            <a:avLst/>
          </a:prstGeom>
          <a:noFill/>
        </p:spPr>
        <p:txBody>
          <a:bodyPr wrap="square" rtlCol="0">
            <a:spAutoFit/>
          </a:bodyPr>
          <a:lstStyle/>
          <a:p>
            <a:r>
              <a:rPr lang="en-US" altLang="zh-CN" kern="2700" spc="600">
                <a:latin typeface="微软雅黑" panose="020B0503020204020204" pitchFamily="34" charset="-122"/>
                <a:ea typeface="微软雅黑" panose="020B0503020204020204" pitchFamily="34" charset="-122"/>
                <a:sym typeface="+mn-ea"/>
              </a:rPr>
              <a:t>R</a:t>
            </a:r>
            <a:r>
              <a:rPr lang="zh-CN" altLang="en-US" kern="2700" spc="600">
                <a:latin typeface="微软雅黑" panose="020B0503020204020204" pitchFamily="34" charset="-122"/>
                <a:ea typeface="微软雅黑" panose="020B0503020204020204" pitchFamily="34" charset="-122"/>
                <a:sym typeface="+mn-ea"/>
              </a:rPr>
              <a:t>语言的类与对象</a:t>
            </a:r>
            <a:endParaRPr lang="zh-CN" altLang="en-US" kern="2700" spc="600" dirty="0">
              <a:latin typeface="微软雅黑" panose="020B0503020204020204" pitchFamily="34" charset="-122"/>
              <a:ea typeface="微软雅黑" panose="020B0503020204020204" pitchFamily="34" charset="-122"/>
            </a:endParaRPr>
          </a:p>
        </p:txBody>
      </p:sp>
      <p:sp>
        <p:nvSpPr>
          <p:cNvPr id="16" name="文本框 11"/>
          <p:cNvSpPr txBox="1"/>
          <p:nvPr/>
        </p:nvSpPr>
        <p:spPr>
          <a:xfrm>
            <a:off x="2504617" y="1156411"/>
            <a:ext cx="2985407" cy="460375"/>
          </a:xfrm>
          <a:prstGeom prst="rect">
            <a:avLst/>
          </a:prstGeom>
          <a:noFill/>
        </p:spPr>
        <p:txBody>
          <a:bodyPr wrap="square" rtlCol="0">
            <a:spAutoFit/>
          </a:bodyPr>
          <a:lstStyle/>
          <a:p>
            <a:r>
              <a:rPr lang="zh-CN" altLang="en-US" sz="2400" b="1">
                <a:solidFill>
                  <a:srgbClr val="036EB8"/>
                </a:solidFill>
                <a:latin typeface="微软雅黑" panose="020B0503020204020204" pitchFamily="34" charset="-122"/>
                <a:ea typeface="微软雅黑" panose="020B0503020204020204" pitchFamily="34" charset="-122"/>
              </a:rPr>
              <a:t>任务导读</a:t>
            </a:r>
            <a:endParaRPr lang="zh-CN" altLang="en-US" sz="2400" b="1">
              <a:solidFill>
                <a:srgbClr val="036EB8"/>
              </a:solidFill>
              <a:latin typeface="微软雅黑" panose="020B0503020204020204" pitchFamily="34" charset="-122"/>
              <a:ea typeface="微软雅黑" panose="020B0503020204020204" pitchFamily="34" charset="-122"/>
            </a:endParaRPr>
          </a:p>
        </p:txBody>
      </p:sp>
      <p:sp>
        <p:nvSpPr>
          <p:cNvPr id="17" name="十字箭头标注 16"/>
          <p:cNvSpPr/>
          <p:nvPr/>
        </p:nvSpPr>
        <p:spPr>
          <a:xfrm>
            <a:off x="1266368" y="1027632"/>
            <a:ext cx="1209221" cy="1209221"/>
          </a:xfrm>
          <a:prstGeom prst="quadArrowCallout">
            <a:avLst/>
          </a:prstGeom>
          <a:solidFill>
            <a:srgbClr val="036EB8"/>
          </a:solidFill>
          <a:ln>
            <a:noFill/>
          </a:ln>
          <a:effectLst>
            <a:outerShdw blurRad="431800" dist="38100" dir="18900000" sx="60000" sy="6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a:p>
        </p:txBody>
      </p:sp>
      <p:pic>
        <p:nvPicPr>
          <p:cNvPr id="18" name="图片 17"/>
          <p:cNvPicPr>
            <a:picLocks noChangeAspect="1"/>
          </p:cNvPicPr>
          <p:nvPr/>
        </p:nvPicPr>
        <p:blipFill>
          <a:blip r:embed="rId1" cstate="print">
            <a:extLst>
              <a:ext uri="{BEBA8EAE-BF5A-486C-A8C5-ECC9F3942E4B}">
                <a14:imgProps xmlns:a14="http://schemas.microsoft.com/office/drawing/2010/main">
                  <a14:imgLayer r:embed="rId2">
                    <a14:imgEffect>
                      <a14:backgroundRemoval t="10000" b="100000" l="0" r="100000"/>
                    </a14:imgEffect>
                  </a14:imgLayer>
                </a14:imgProps>
              </a:ext>
              <a:ext uri="{28A0092B-C50C-407E-A947-70E740481C1C}">
                <a14:useLocalDpi xmlns:a14="http://schemas.microsoft.com/office/drawing/2010/main" val="0"/>
              </a:ext>
            </a:extLst>
          </a:blip>
          <a:stretch>
            <a:fillRect/>
          </a:stretch>
        </p:blipFill>
        <p:spPr>
          <a:xfrm>
            <a:off x="1496781" y="1252271"/>
            <a:ext cx="702583" cy="702583"/>
          </a:xfrm>
          <a:prstGeom prst="rect">
            <a:avLst/>
          </a:prstGeom>
        </p:spPr>
      </p:pic>
      <p:sp>
        <p:nvSpPr>
          <p:cNvPr id="19" name="矩形 18"/>
          <p:cNvSpPr/>
          <p:nvPr/>
        </p:nvSpPr>
        <p:spPr>
          <a:xfrm>
            <a:off x="923290" y="2237105"/>
            <a:ext cx="10657840" cy="3744595"/>
          </a:xfrm>
          <a:prstGeom prst="rect">
            <a:avLst/>
          </a:prstGeom>
        </p:spPr>
        <p:txBody>
          <a:bodyPr wrap="square">
            <a:spAutoFit/>
          </a:bodyPr>
          <a:lstStyle/>
          <a:p>
            <a:pPr indent="533400">
              <a:lnSpc>
                <a:spcPct val="120000"/>
              </a:lnSpc>
            </a:pP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在之前的学习我们知道，R主要面向统计计算，而且代码量一般不会很大，几十行，几百行，使用结构化程序设计方法就可以很好地完成编程的任务。</a:t>
            </a:r>
            <a:endPar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533400">
              <a:lnSpc>
                <a:spcPct val="120000"/>
              </a:lnSpc>
            </a:pP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不过，虽然R语言的持续手热，伴随着越来越多的工程背景的人的加入，R语言开始向更多的领域发展。原来的少量的代码的面向过程的编码方式，会越来越难以维护海量代码的项目，所以必须有一种新的编程方式来代码原来的面向过程的编码思路，这种新的编程方式就是面向对象编程(Object Oriented Programming, OOP)。</a:t>
            </a:r>
            <a:endPar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533400">
              <a:lnSpc>
                <a:spcPct val="120000"/>
              </a:lnSpc>
            </a:pP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R是一种基于对象(Object)的语言，所以你在R语言中接触到的每样东西都是一个对象，一串数值向量是一个对象，一个函数是一个对象，一个图形也是一个对象。基于对象的编程(OOP)就是在定义类的基础上，创建与操作对象。简单说，我们可以把整个R看成是一个储物室，它的内容是由内在不同的储物盒(对象)组成, 每个盒子有不同属性(attribute), 最重要的一种属性是它的类(class).</a:t>
            </a:r>
            <a:endPar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533400">
              <a:lnSpc>
                <a:spcPct val="120000"/>
              </a:lnSpc>
            </a:pPr>
            <a:r>
              <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所以，在本章中我们主要学习在R语言中面向对象的程序设计方法。并理解类与对象的概念。</a:t>
            </a:r>
            <a:endParaRPr kumimoji="1"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800"/>
              <a:t>要添加一个新的泛型函数，可以创建一个函数，然后调用 UseMethod()。 </a:t>
            </a:r>
            <a:endParaRPr lang="zh-CN" altLang="en-US" sz="1800"/>
          </a:p>
          <a:p>
            <a:pPr marL="0" indent="0">
              <a:buNone/>
            </a:pPr>
            <a:r>
              <a:rPr lang="zh-CN" altLang="en-US" sz="1800"/>
              <a:t>UseMethod()有两个参数：泛型函数的名称，以及用于方法分派的参数。 如果你省略了第二个参数，那么它将分派到函数的第一个参数。</a:t>
            </a:r>
            <a:endParaRPr lang="zh-CN" altLang="en-US" sz="1800"/>
          </a:p>
          <a:p>
            <a:pPr marL="0" indent="0">
              <a:buNone/>
            </a:pPr>
            <a:endParaRPr lang="zh-CN" altLang="en-US" sz="1800"/>
          </a:p>
          <a:p>
            <a:pPr marL="0" indent="0">
              <a:buNone/>
            </a:pPr>
            <a:r>
              <a:rPr lang="zh-CN" altLang="en-US" sz="1800"/>
              <a:t>如果没有一些具体的方法，那么泛型函数是没用的。 要添加一个方法，你只需使 </a:t>
            </a:r>
            <a:endParaRPr lang="zh-CN" altLang="en-US" sz="1800"/>
          </a:p>
          <a:p>
            <a:pPr marL="0" indent="0">
              <a:buNone/>
            </a:pPr>
            <a:r>
              <a:rPr lang="zh-CN" altLang="en-US" sz="1800"/>
              <a:t>用正确的名称(generic.class)创建一个普通函数：</a:t>
            </a:r>
            <a:endParaRPr lang="zh-CN" altLang="en-US" sz="1800"/>
          </a:p>
          <a:p>
            <a:pPr marL="0" indent="0">
              <a:buNone/>
            </a:pPr>
            <a:endParaRPr lang="zh-CN" altLang="en-US" sz="1800"/>
          </a:p>
          <a:p>
            <a:pPr marL="0" indent="0">
              <a:buNone/>
            </a:pPr>
            <a:r>
              <a:rPr lang="zh-CN" altLang="en-US" sz="1800" b="1"/>
              <a:t>f.a &lt;- function(x) "Class a" </a:t>
            </a:r>
            <a:endParaRPr lang="zh-CN" altLang="en-US" sz="1800" b="1"/>
          </a:p>
          <a:p>
            <a:pPr marL="0" indent="0">
              <a:buNone/>
            </a:pPr>
            <a:r>
              <a:rPr lang="zh-CN" altLang="en-US" sz="1800" b="1"/>
              <a:t>a &lt;- structure(list(), class = "a") </a:t>
            </a:r>
            <a:endParaRPr lang="zh-CN" altLang="en-US" sz="1800" b="1"/>
          </a:p>
          <a:p>
            <a:pPr marL="0" indent="0">
              <a:buNone/>
            </a:pPr>
            <a:r>
              <a:rPr lang="zh-CN" altLang="en-US" sz="1800" b="1"/>
              <a:t>class(a) </a:t>
            </a:r>
            <a:endParaRPr lang="zh-CN" altLang="en-US" sz="1800" b="1"/>
          </a:p>
          <a:p>
            <a:pPr marL="0" indent="0">
              <a:buNone/>
            </a:pPr>
            <a:r>
              <a:rPr lang="zh-CN" altLang="en-US" sz="1800" b="1"/>
              <a:t>&gt; [1] "a" </a:t>
            </a:r>
            <a:endParaRPr lang="zh-CN" altLang="en-US" sz="1800" b="1"/>
          </a:p>
          <a:p>
            <a:pPr marL="0" indent="0">
              <a:buNone/>
            </a:pPr>
            <a:r>
              <a:rPr lang="zh-CN" altLang="en-US" sz="1800" b="1"/>
              <a:t>f(a) </a:t>
            </a:r>
            <a:endParaRPr lang="zh-CN" altLang="en-US" sz="1800" b="1"/>
          </a:p>
          <a:p>
            <a:pPr marL="0" indent="0">
              <a:buNone/>
            </a:pPr>
            <a:r>
              <a:rPr lang="zh-CN" altLang="en-US" sz="1800" b="1"/>
              <a:t>&gt; [1] "Class a" </a:t>
            </a:r>
            <a:endParaRPr lang="zh-CN" altLang="en-US" sz="1800" b="1"/>
          </a:p>
          <a:p>
            <a:pPr marL="0" indent="0">
              <a:buNone/>
            </a:pPr>
            <a:r>
              <a:rPr lang="zh-CN" altLang="en-US" sz="1800"/>
              <a:t>为已有的泛型函数添加一个方法，方式是相同的：</a:t>
            </a:r>
            <a:endParaRPr lang="zh-CN" altLang="en-US" sz="1800"/>
          </a:p>
          <a:p>
            <a:pPr marL="0" indent="0">
              <a:buNone/>
            </a:pPr>
            <a:r>
              <a:rPr lang="zh-CN" altLang="en-US" sz="1800" b="1"/>
              <a:t>mean.a &lt;- function(x) "a" </a:t>
            </a:r>
            <a:endParaRPr lang="zh-CN" altLang="en-US" sz="1800" b="1"/>
          </a:p>
          <a:p>
            <a:pPr marL="0" indent="0">
              <a:buNone/>
            </a:pPr>
            <a:r>
              <a:rPr lang="zh-CN" altLang="en-US" sz="1800" b="1"/>
              <a:t>mean(a) </a:t>
            </a:r>
            <a:endParaRPr lang="zh-CN" altLang="en-US" sz="1800" b="1"/>
          </a:p>
          <a:p>
            <a:pPr marL="0" indent="0">
              <a:buNone/>
            </a:pPr>
            <a:r>
              <a:rPr lang="zh-CN" altLang="en-US" sz="1800" b="1"/>
              <a:t>&gt; [1] "a"</a:t>
            </a:r>
            <a:r>
              <a:rPr lang="zh-CN" altLang="en-US" sz="1800"/>
              <a:t> </a:t>
            </a: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S3类的泛型函数</a:t>
            </a:r>
            <a:endParaRPr lang="zh-CN" alt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S3类的创建</a:t>
            </a:r>
            <a:endParaRPr lang="zh-CN" altLang="en-US" sz="2400"/>
          </a:p>
          <a:p>
            <a:pPr marL="0" indent="0">
              <a:buNone/>
            </a:pPr>
            <a:r>
              <a:rPr lang="zh-CN" altLang="en-US" sz="2400"/>
              <a:t>有两种构建方法：</a:t>
            </a:r>
            <a:endParaRPr lang="zh-CN" altLang="en-US" sz="2400"/>
          </a:p>
          <a:p>
            <a:pPr marL="0" indent="0">
              <a:buNone/>
            </a:pPr>
            <a:r>
              <a:rPr lang="zh-CN" altLang="en-US" sz="2400"/>
              <a:t>（1）简单直接的构建方法（ Straight forward approach）</a:t>
            </a:r>
            <a:endParaRPr lang="zh-CN" altLang="en-US" sz="2400"/>
          </a:p>
          <a:p>
            <a:pPr marL="0" indent="0">
              <a:buNone/>
            </a:pPr>
            <a:r>
              <a:rPr lang="zh-CN" altLang="en-US" sz="2400"/>
              <a:t>（2）局部环境构建类的方法（Local enviroment approach）</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定义S3类的方法</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541655" y="2289810"/>
            <a:ext cx="11134725" cy="3571240"/>
          </a:xfrm>
        </p:spPr>
        <p:txBody>
          <a:bodyPr>
            <a:noAutofit/>
          </a:bodyPr>
          <a:p>
            <a:pPr marL="0" indent="0">
              <a:buNone/>
            </a:pPr>
            <a:endParaRPr lang="zh-CN" altLang="en-US" sz="1200" b="1"/>
          </a:p>
          <a:p>
            <a:pPr marL="0" indent="0">
              <a:buNone/>
            </a:pPr>
            <a:r>
              <a:rPr lang="zh-CN" altLang="en-US" sz="1200" b="1"/>
              <a:t># Straight forward approach 简单直接的构建方法</a:t>
            </a:r>
            <a:endParaRPr lang="zh-CN" altLang="en-US" sz="1200" b="1"/>
          </a:p>
          <a:p>
            <a:pPr marL="0" indent="0">
              <a:buNone/>
            </a:pPr>
            <a:r>
              <a:rPr lang="zh-CN" altLang="en-US" sz="1200" b="1"/>
              <a:t>DNAseq &lt;- function(seq = "ATGCATGCATGCATGCATGC"){</a:t>
            </a:r>
            <a:endParaRPr lang="zh-CN" altLang="en-US" sz="1200" b="1"/>
          </a:p>
          <a:p>
            <a:pPr marL="0" indent="0">
              <a:buNone/>
            </a:pPr>
            <a:r>
              <a:rPr lang="zh-CN" altLang="en-US" sz="1200" b="1"/>
              <a:t>  me &lt;- list(</a:t>
            </a:r>
            <a:endParaRPr lang="zh-CN" altLang="en-US" sz="1200" b="1"/>
          </a:p>
          <a:p>
            <a:pPr marL="0" indent="0">
              <a:buNone/>
            </a:pPr>
            <a:r>
              <a:rPr lang="zh-CN" altLang="en-US" sz="1200" b="1"/>
              <a:t>    seq = seq,</a:t>
            </a:r>
            <a:endParaRPr lang="zh-CN" altLang="en-US" sz="1200" b="1"/>
          </a:p>
          <a:p>
            <a:pPr marL="0" indent="0">
              <a:buNone/>
            </a:pPr>
            <a:r>
              <a:rPr lang="zh-CN" altLang="en-US" sz="1200" b="1"/>
              <a:t>    length = nchar(seq)</a:t>
            </a:r>
            <a:endParaRPr lang="zh-CN" altLang="en-US" sz="1200" b="1"/>
          </a:p>
          <a:p>
            <a:pPr marL="0" indent="0">
              <a:buNone/>
            </a:pPr>
            <a:r>
              <a:rPr lang="zh-CN" altLang="en-US" sz="1200" b="1"/>
              <a:t>  )</a:t>
            </a:r>
            <a:endParaRPr lang="zh-CN" altLang="en-US" sz="1200" b="1"/>
          </a:p>
          <a:p>
            <a:pPr marL="0" indent="0">
              <a:buNone/>
            </a:pPr>
            <a:r>
              <a:rPr lang="zh-CN" altLang="en-US" sz="1200" b="1"/>
              <a:t>  class(me) &lt;- append(class(me), "DNAseq")</a:t>
            </a:r>
            <a:endParaRPr lang="zh-CN" altLang="en-US" sz="1200" b="1"/>
          </a:p>
          <a:p>
            <a:pPr marL="0" indent="0">
              <a:buNone/>
            </a:pPr>
            <a:r>
              <a:rPr lang="zh-CN" altLang="en-US" sz="1200" b="1"/>
              <a:t>  return(me)</a:t>
            </a:r>
            <a:endParaRPr lang="zh-CN" altLang="en-US" sz="1200" b="1"/>
          </a:p>
          <a:p>
            <a:pPr marL="0" indent="0">
              <a:buNone/>
            </a:pPr>
            <a:r>
              <a:rPr lang="zh-CN" altLang="en-US" sz="1200" b="1"/>
              <a:t>}</a:t>
            </a:r>
            <a:endParaRPr lang="zh-CN" altLang="en-US" sz="1200" b="1"/>
          </a:p>
          <a:p>
            <a:pPr marL="0" indent="0">
              <a:buNone/>
            </a:pPr>
            <a:endParaRPr lang="zh-CN" altLang="en-US" sz="1200" b="1"/>
          </a:p>
          <a:p>
            <a:pPr marL="0" indent="0">
              <a:buNone/>
            </a:pPr>
            <a:r>
              <a:rPr lang="zh-CN" altLang="en-US" sz="1200" b="1"/>
              <a:t>seq1 &lt;- DNAseq()</a:t>
            </a:r>
            <a:endParaRPr lang="zh-CN" altLang="en-US" sz="1200" b="1"/>
          </a:p>
          <a:p>
            <a:pPr marL="0" indent="0">
              <a:buNone/>
            </a:pPr>
            <a:r>
              <a:rPr lang="zh-CN" altLang="en-US" sz="1200" b="1"/>
              <a:t>seq1</a:t>
            </a:r>
            <a:endParaRPr lang="zh-CN" altLang="en-US" sz="1200" b="1"/>
          </a:p>
          <a:p>
            <a:pPr marL="0" indent="0">
              <a:buNone/>
            </a:pPr>
            <a:endParaRPr lang="zh-CN" altLang="en-US" sz="1200" b="1"/>
          </a:p>
          <a:p>
            <a:pPr marL="0" indent="0">
              <a:buNone/>
            </a:pPr>
            <a:r>
              <a:rPr lang="zh-CN" altLang="en-US" sz="1200" b="1"/>
              <a:t>$seq</a:t>
            </a:r>
            <a:endParaRPr lang="zh-CN" altLang="en-US" sz="1200" b="1"/>
          </a:p>
          <a:p>
            <a:pPr marL="0" indent="0">
              <a:buNone/>
            </a:pPr>
            <a:r>
              <a:rPr lang="zh-CN" altLang="en-US" sz="1200" b="1"/>
              <a:t>[1] "ATGCATGCATGCATGCATGC"</a:t>
            </a:r>
            <a:endParaRPr lang="zh-CN" altLang="en-US" sz="1200" b="1"/>
          </a:p>
          <a:p>
            <a:pPr marL="0" indent="0">
              <a:buNone/>
            </a:pPr>
            <a:endParaRPr lang="zh-CN" altLang="en-US" sz="1200" b="1"/>
          </a:p>
          <a:p>
            <a:pPr marL="0" indent="0">
              <a:buNone/>
            </a:pPr>
            <a:r>
              <a:rPr lang="zh-CN" altLang="en-US" sz="1200" b="1"/>
              <a:t>$length</a:t>
            </a:r>
            <a:endParaRPr lang="zh-CN" altLang="en-US" sz="1200" b="1"/>
          </a:p>
          <a:p>
            <a:pPr marL="0" indent="0">
              <a:buNone/>
            </a:pPr>
            <a:r>
              <a:rPr lang="zh-CN" altLang="en-US" sz="1200" b="1"/>
              <a:t>[1] 20</a:t>
            </a:r>
            <a:endParaRPr lang="zh-CN" altLang="en-US" sz="1200" b="1"/>
          </a:p>
          <a:p>
            <a:pPr marL="0" indent="0">
              <a:buNone/>
            </a:pPr>
            <a:endParaRPr lang="zh-CN" altLang="en-US" sz="1200" b="1"/>
          </a:p>
          <a:p>
            <a:pPr marL="0" indent="0">
              <a:buNone/>
            </a:pPr>
            <a:r>
              <a:rPr lang="zh-CN" altLang="en-US" sz="1200" b="1"/>
              <a:t>attr(,"class")</a:t>
            </a:r>
            <a:endParaRPr lang="zh-CN" altLang="en-US" sz="1200" b="1"/>
          </a:p>
          <a:p>
            <a:pPr marL="0" indent="0">
              <a:buNone/>
            </a:pPr>
            <a:r>
              <a:rPr lang="zh-CN" altLang="en-US" sz="1200" b="1"/>
              <a:t>[1] "list"   "DNAseq"</a:t>
            </a:r>
            <a:endParaRPr lang="zh-CN" altLang="en-US" sz="12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简单直接的构建方法：依据刚才的类的结构，我们用函数进行类的构建，函数的输入是要传入进行类的初始化的值，而函数的返回就是新生成的类。这样我们就可以根据不同的初始化值进行类的实例化。</a:t>
            </a:r>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buNone/>
            </a:pPr>
            <a:r>
              <a:rPr lang="zh-CN" altLang="en-US" sz="2400"/>
              <a:t>DNASeq &lt;- function(seq = "ATGCATGCATGCATGCATGC"){</a:t>
            </a:r>
            <a:endParaRPr lang="zh-CN" altLang="en-US" sz="2400"/>
          </a:p>
          <a:p>
            <a:pPr marL="0" indent="0">
              <a:buNone/>
            </a:pPr>
            <a:r>
              <a:rPr lang="zh-CN" altLang="en-US" sz="2400"/>
              <a:t>  thisEnv &lt;- environment()</a:t>
            </a:r>
            <a:endParaRPr lang="zh-CN" altLang="en-US" sz="2400"/>
          </a:p>
          <a:p>
            <a:pPr marL="0" indent="0">
              <a:buNone/>
            </a:pPr>
            <a:r>
              <a:rPr lang="zh-CN" altLang="en-US" sz="2400"/>
              <a:t>  </a:t>
            </a:r>
            <a:endParaRPr lang="zh-CN" altLang="en-US" sz="2400"/>
          </a:p>
          <a:p>
            <a:pPr marL="0" indent="0">
              <a:buNone/>
            </a:pPr>
            <a:r>
              <a:rPr lang="zh-CN" altLang="en-US" sz="2400"/>
              <a:t>  seq &lt;- seq</a:t>
            </a:r>
            <a:endParaRPr lang="zh-CN" altLang="en-US" sz="2400"/>
          </a:p>
          <a:p>
            <a:pPr marL="0" indent="0">
              <a:buNone/>
            </a:pPr>
            <a:r>
              <a:rPr lang="zh-CN" altLang="en-US" sz="2400"/>
              <a:t>  length &lt;- nchar(seq)</a:t>
            </a:r>
            <a:endParaRPr lang="zh-CN" altLang="en-US" sz="2400"/>
          </a:p>
          <a:p>
            <a:pPr marL="0" indent="0">
              <a:buNone/>
            </a:pPr>
            <a:r>
              <a:rPr lang="zh-CN" altLang="en-US" sz="2400"/>
              <a:t>  </a:t>
            </a:r>
            <a:endParaRPr lang="zh-CN" altLang="en-US" sz="2400"/>
          </a:p>
          <a:p>
            <a:pPr marL="0" indent="0">
              <a:buNone/>
            </a:pPr>
            <a:r>
              <a:rPr lang="zh-CN" altLang="en-US" sz="2400"/>
              <a:t>  me &lt;- list(</a:t>
            </a:r>
            <a:endParaRPr lang="zh-CN" altLang="en-US" sz="2400"/>
          </a:p>
          <a:p>
            <a:pPr marL="0" indent="0">
              <a:buNone/>
            </a:pPr>
            <a:r>
              <a:rPr lang="zh-CN" altLang="en-US" sz="2400"/>
              <a:t>    thisEnv = thisEnv,</a:t>
            </a:r>
            <a:endParaRPr lang="zh-CN" altLang="en-US" sz="2400"/>
          </a:p>
          <a:p>
            <a:pPr marL="0" indent="0">
              <a:buNone/>
            </a:pPr>
            <a:r>
              <a:rPr lang="zh-CN" altLang="en-US" sz="2400"/>
              <a:t>    </a:t>
            </a:r>
            <a:endParaRPr lang="zh-CN" altLang="en-US" sz="2400"/>
          </a:p>
          <a:p>
            <a:pPr marL="0" indent="0">
              <a:buNone/>
            </a:pPr>
            <a:r>
              <a:rPr lang="zh-CN" altLang="en-US" sz="2400"/>
              <a:t>    getEnv = function(){</a:t>
            </a:r>
            <a:endParaRPr lang="zh-CN" altLang="en-US" sz="2400"/>
          </a:p>
          <a:p>
            <a:pPr marL="0" indent="0">
              <a:buNone/>
            </a:pPr>
            <a:r>
              <a:rPr lang="zh-CN" altLang="en-US" sz="2400"/>
              <a:t>      return(get("thisEnv", thisEnv))</a:t>
            </a:r>
            <a:endParaRPr lang="zh-CN" altLang="en-US" sz="2400"/>
          </a:p>
          <a:p>
            <a:pPr marL="0" indent="0">
              <a:buNone/>
            </a:pPr>
            <a:r>
              <a:rPr lang="zh-CN" altLang="en-US" sz="2400"/>
              <a:t>    }</a:t>
            </a:r>
            <a:endParaRPr lang="zh-CN" altLang="en-US" sz="2400"/>
          </a:p>
          <a:p>
            <a:pPr marL="0" indent="0">
              <a:buNone/>
            </a:pPr>
            <a:r>
              <a:rPr lang="zh-CN" altLang="en-US" sz="2400"/>
              <a:t>  )</a:t>
            </a:r>
            <a:endParaRPr lang="zh-CN" altLang="en-US" sz="2400"/>
          </a:p>
          <a:p>
            <a:pPr marL="0" indent="0">
              <a:buNone/>
            </a:pPr>
            <a:r>
              <a:rPr lang="zh-CN" altLang="en-US" sz="2400"/>
              <a:t>    </a:t>
            </a:r>
            <a:endParaRPr lang="zh-CN" altLang="en-US" sz="2400"/>
          </a:p>
          <a:p>
            <a:pPr marL="0" indent="0">
              <a:buNone/>
            </a:pPr>
            <a:r>
              <a:rPr lang="zh-CN" altLang="en-US" sz="2400"/>
              <a:t>    assign("this", me, envir = thisEnv)</a:t>
            </a:r>
            <a:endParaRPr lang="zh-CN" altLang="en-US" sz="2400"/>
          </a:p>
          <a:p>
            <a:pPr marL="0" indent="0">
              <a:buNone/>
            </a:pPr>
            <a:r>
              <a:rPr lang="zh-CN" altLang="en-US" sz="2400"/>
              <a:t>    </a:t>
            </a:r>
            <a:endParaRPr lang="zh-CN" altLang="en-US" sz="2400"/>
          </a:p>
          <a:p>
            <a:pPr marL="0" indent="0">
              <a:buNone/>
            </a:pPr>
            <a:r>
              <a:rPr lang="zh-CN" altLang="en-US" sz="2400"/>
              <a:t>    class(me) &lt;- append(class(me), "DNASeq")</a:t>
            </a:r>
            <a:endParaRPr lang="zh-CN" altLang="en-US" sz="2400"/>
          </a:p>
          <a:p>
            <a:pPr marL="0" indent="0">
              <a:buNone/>
            </a:pPr>
            <a:r>
              <a:rPr lang="zh-CN" altLang="en-US" sz="2400"/>
              <a:t>    return(me)</a:t>
            </a:r>
            <a:endParaRPr lang="zh-CN" altLang="en-US" sz="2400"/>
          </a:p>
          <a:p>
            <a:pPr marL="0" indent="0">
              <a:buNone/>
            </a:pPr>
            <a:r>
              <a:rPr lang="zh-CN" altLang="en-US" sz="2400"/>
              <a:t>}</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局部环境构建类的方法：</a:t>
            </a:r>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400" b="1">
                <a:solidFill>
                  <a:schemeClr val="tx1"/>
                </a:solidFill>
              </a:rPr>
              <a:t>seq2</a:t>
            </a:r>
            <a:endParaRPr lang="zh-CN" altLang="en-US" sz="1400" b="1">
              <a:solidFill>
                <a:schemeClr val="tx1"/>
              </a:solidFill>
            </a:endParaRPr>
          </a:p>
          <a:p>
            <a:pPr marL="0" indent="0">
              <a:buNone/>
            </a:pPr>
            <a:r>
              <a:rPr lang="zh-CN" altLang="en-US" sz="1400" b="1">
                <a:solidFill>
                  <a:schemeClr val="tx1"/>
                </a:solidFill>
              </a:rPr>
              <a:t>$thisEnv</a:t>
            </a:r>
            <a:endParaRPr lang="zh-CN" altLang="en-US" sz="1400" b="1">
              <a:solidFill>
                <a:schemeClr val="tx1"/>
              </a:solidFill>
            </a:endParaRPr>
          </a:p>
          <a:p>
            <a:pPr marL="0" indent="0">
              <a:buNone/>
            </a:pPr>
            <a:r>
              <a:rPr lang="zh-CN" altLang="en-US" sz="1400" b="1">
                <a:solidFill>
                  <a:schemeClr val="tx1"/>
                </a:solidFill>
              </a:rPr>
              <a:t>&lt;environment: 0x8e86a20&gt;</a:t>
            </a:r>
            <a:endParaRPr lang="zh-CN" altLang="en-US" sz="1400" b="1">
              <a:solidFill>
                <a:schemeClr val="tx1"/>
              </a:solidFill>
            </a:endParaRPr>
          </a:p>
          <a:p>
            <a:pPr marL="0" indent="0">
              <a:buNone/>
            </a:pPr>
            <a:endParaRPr lang="zh-CN" altLang="en-US" sz="1400" b="1">
              <a:solidFill>
                <a:schemeClr val="tx1"/>
              </a:solidFill>
            </a:endParaRPr>
          </a:p>
          <a:p>
            <a:pPr marL="0" indent="0">
              <a:buNone/>
            </a:pPr>
            <a:r>
              <a:rPr lang="zh-CN" altLang="en-US" sz="1400" b="1">
                <a:solidFill>
                  <a:schemeClr val="tx1"/>
                </a:solidFill>
              </a:rPr>
              <a:t>$getEnv</a:t>
            </a:r>
            <a:endParaRPr lang="zh-CN" altLang="en-US" sz="1400" b="1">
              <a:solidFill>
                <a:schemeClr val="tx1"/>
              </a:solidFill>
            </a:endParaRPr>
          </a:p>
          <a:p>
            <a:pPr marL="0" indent="0">
              <a:buNone/>
            </a:pPr>
            <a:r>
              <a:rPr lang="zh-CN" altLang="en-US" sz="1400" b="1">
                <a:solidFill>
                  <a:schemeClr val="tx1"/>
                </a:solidFill>
              </a:rPr>
              <a:t>function () </a:t>
            </a:r>
            <a:endParaRPr lang="zh-CN" altLang="en-US" sz="1400" b="1">
              <a:solidFill>
                <a:schemeClr val="tx1"/>
              </a:solidFill>
            </a:endParaRPr>
          </a:p>
          <a:p>
            <a:pPr marL="0" indent="0">
              <a:buNone/>
            </a:pPr>
            <a:r>
              <a:rPr lang="zh-CN" altLang="en-US" sz="1400" b="1">
                <a:solidFill>
                  <a:schemeClr val="tx1"/>
                </a:solidFill>
              </a:rPr>
              <a:t>{</a:t>
            </a:r>
            <a:endParaRPr lang="zh-CN" altLang="en-US" sz="1400" b="1">
              <a:solidFill>
                <a:schemeClr val="tx1"/>
              </a:solidFill>
            </a:endParaRPr>
          </a:p>
          <a:p>
            <a:pPr marL="0" indent="0">
              <a:buNone/>
            </a:pPr>
            <a:r>
              <a:rPr lang="zh-CN" altLang="en-US" sz="1400" b="1">
                <a:solidFill>
                  <a:schemeClr val="tx1"/>
                </a:solidFill>
              </a:rPr>
              <a:t>    return(get("thisEnv", thisEnv))</a:t>
            </a:r>
            <a:endParaRPr lang="zh-CN" altLang="en-US" sz="1400" b="1">
              <a:solidFill>
                <a:schemeClr val="tx1"/>
              </a:solidFill>
            </a:endParaRPr>
          </a:p>
          <a:p>
            <a:pPr marL="0" indent="0">
              <a:buNone/>
            </a:pPr>
            <a:r>
              <a:rPr lang="zh-CN" altLang="en-US" sz="1400" b="1">
                <a:solidFill>
                  <a:schemeClr val="tx1"/>
                </a:solidFill>
              </a:rPr>
              <a:t>}</a:t>
            </a:r>
            <a:endParaRPr lang="zh-CN" altLang="en-US" sz="1400" b="1">
              <a:solidFill>
                <a:schemeClr val="tx1"/>
              </a:solidFill>
            </a:endParaRPr>
          </a:p>
          <a:p>
            <a:pPr marL="0" indent="0">
              <a:buNone/>
            </a:pPr>
            <a:r>
              <a:rPr lang="zh-CN" altLang="en-US" sz="1400" b="1">
                <a:solidFill>
                  <a:schemeClr val="tx1"/>
                </a:solidFill>
              </a:rPr>
              <a:t>&lt;environment: 0x8e86a20&gt;</a:t>
            </a:r>
            <a:endParaRPr lang="zh-CN" altLang="en-US" sz="1400" b="1">
              <a:solidFill>
                <a:schemeClr val="tx1"/>
              </a:solidFill>
            </a:endParaRPr>
          </a:p>
          <a:p>
            <a:pPr marL="0" indent="0">
              <a:buNone/>
            </a:pPr>
            <a:endParaRPr lang="zh-CN" altLang="en-US" sz="1400" b="1">
              <a:solidFill>
                <a:schemeClr val="tx1"/>
              </a:solidFill>
            </a:endParaRPr>
          </a:p>
          <a:p>
            <a:pPr marL="0" indent="0">
              <a:buNone/>
            </a:pPr>
            <a:r>
              <a:rPr lang="zh-CN" altLang="en-US" sz="1400" b="1">
                <a:solidFill>
                  <a:schemeClr val="tx1"/>
                </a:solidFill>
              </a:rPr>
              <a:t>$getseq</a:t>
            </a:r>
            <a:endParaRPr lang="zh-CN" altLang="en-US" sz="1400" b="1">
              <a:solidFill>
                <a:schemeClr val="tx1"/>
              </a:solidFill>
            </a:endParaRPr>
          </a:p>
          <a:p>
            <a:pPr marL="0" indent="0">
              <a:buNone/>
            </a:pPr>
            <a:r>
              <a:rPr lang="zh-CN" altLang="en-US" sz="1400" b="1">
                <a:solidFill>
                  <a:schemeClr val="tx1"/>
                </a:solidFill>
              </a:rPr>
              <a:t>function () </a:t>
            </a:r>
            <a:endParaRPr lang="zh-CN" altLang="en-US" sz="1400" b="1">
              <a:solidFill>
                <a:schemeClr val="tx1"/>
              </a:solidFill>
            </a:endParaRPr>
          </a:p>
          <a:p>
            <a:pPr marL="0" indent="0">
              <a:buNone/>
            </a:pPr>
            <a:r>
              <a:rPr lang="zh-CN" altLang="en-US" sz="1400" b="1">
                <a:solidFill>
                  <a:schemeClr val="tx1"/>
                </a:solidFill>
              </a:rPr>
              <a:t>{</a:t>
            </a:r>
            <a:endParaRPr lang="zh-CN" altLang="en-US" sz="1400" b="1">
              <a:solidFill>
                <a:schemeClr val="tx1"/>
              </a:solidFill>
            </a:endParaRPr>
          </a:p>
          <a:p>
            <a:pPr marL="0" indent="0">
              <a:buNone/>
            </a:pPr>
            <a:r>
              <a:rPr lang="zh-CN" altLang="en-US" sz="1400" b="1">
                <a:solidFill>
                  <a:schemeClr val="tx1"/>
                </a:solidFill>
              </a:rPr>
              <a:t>    return(get("seq", thisEnv))</a:t>
            </a:r>
            <a:endParaRPr lang="zh-CN" altLang="en-US" sz="1400" b="1">
              <a:solidFill>
                <a:schemeClr val="tx1"/>
              </a:solidFill>
            </a:endParaRPr>
          </a:p>
          <a:p>
            <a:pPr marL="0" indent="0">
              <a:buNone/>
            </a:pPr>
            <a:r>
              <a:rPr lang="zh-CN" altLang="en-US" sz="1400" b="1">
                <a:solidFill>
                  <a:schemeClr val="tx1"/>
                </a:solidFill>
              </a:rPr>
              <a:t>}</a:t>
            </a:r>
            <a:endParaRPr lang="zh-CN" altLang="en-US" sz="1400" b="1">
              <a:solidFill>
                <a:schemeClr val="tx1"/>
              </a:solidFill>
            </a:endParaRPr>
          </a:p>
          <a:p>
            <a:pPr marL="0" indent="0">
              <a:buNone/>
            </a:pPr>
            <a:r>
              <a:rPr lang="zh-CN" altLang="en-US" sz="1400" b="1">
                <a:solidFill>
                  <a:schemeClr val="tx1"/>
                </a:solidFill>
              </a:rPr>
              <a:t>&lt;environment: 0x8e86a20&gt;</a:t>
            </a:r>
            <a:endParaRPr lang="zh-CN" altLang="en-US" sz="1400" b="1">
              <a:solidFill>
                <a:schemeClr val="tx1"/>
              </a:solidFill>
            </a:endParaRPr>
          </a:p>
          <a:p>
            <a:pPr marL="0" indent="0">
              <a:buNone/>
            </a:pPr>
            <a:endParaRPr lang="zh-CN" altLang="en-US" sz="1400" b="1">
              <a:solidFill>
                <a:schemeClr val="tx1"/>
              </a:solidFill>
            </a:endParaRPr>
          </a:p>
          <a:p>
            <a:pPr marL="0" indent="0">
              <a:buNone/>
            </a:pPr>
            <a:endParaRPr lang="zh-CN" altLang="en-US" sz="1400" b="1">
              <a:solidFill>
                <a:schemeClr val="tx1"/>
              </a:solidFill>
            </a:endParaRPr>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实例化</a:t>
            </a:r>
            <a:endParaRPr lang="zh-CN" altLang="en-US"/>
          </a:p>
        </p:txBody>
      </p:sp>
      <p:sp>
        <p:nvSpPr>
          <p:cNvPr id="5" name="文本框 4"/>
          <p:cNvSpPr txBox="1"/>
          <p:nvPr/>
        </p:nvSpPr>
        <p:spPr>
          <a:xfrm>
            <a:off x="7054215" y="1426845"/>
            <a:ext cx="3808730" cy="5046345"/>
          </a:xfrm>
          <a:prstGeom prst="rect">
            <a:avLst/>
          </a:prstGeom>
          <a:noFill/>
        </p:spPr>
        <p:txBody>
          <a:bodyPr wrap="square" rtlCol="0">
            <a:spAutoFit/>
          </a:bodyPr>
          <a:p>
            <a:pPr marL="0" indent="0">
              <a:buNone/>
            </a:pPr>
            <a:r>
              <a:rPr lang="zh-CN" altLang="en-US" sz="1400" b="1">
                <a:latin typeface="微软雅黑" panose="020B0503020204020204" pitchFamily="34" charset="-122"/>
                <a:ea typeface="微软雅黑" panose="020B0503020204020204" pitchFamily="34" charset="-122"/>
                <a:sym typeface="+mn-ea"/>
              </a:rPr>
              <a:t>$reverseComplement</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function () </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print("Calling the reverseComplement function of DNASeq class")</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to_base &lt;- c("A", "T", "G", "C")</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names(to_base) &lt;- c("T", "A", "C", "G")</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trans_seq_vect &lt;- to_base[unlist(strsplit(get("seq", thisEnv), </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split = ""))]</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trans_rev_vect &lt;- trans_seq_vect[length(trans_seq_vect):1]</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newseq &lt;- paste0(trans_rev_vect, collapse = "")</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    return(DNASeq(newseq))</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&lt;environment: 0x8e86a20&gt;</a:t>
            </a:r>
            <a:endParaRPr lang="zh-CN" altLang="en-US" sz="1400" b="1">
              <a:latin typeface="微软雅黑" panose="020B0503020204020204" pitchFamily="34" charset="-122"/>
              <a:ea typeface="微软雅黑" panose="020B0503020204020204" pitchFamily="34" charset="-122"/>
            </a:endParaRPr>
          </a:p>
          <a:p>
            <a:pPr marL="0" indent="0">
              <a:buNone/>
            </a:pP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attr(,"class")</a:t>
            </a:r>
            <a:endParaRPr lang="zh-CN" altLang="en-US" sz="1400" b="1">
              <a:latin typeface="微软雅黑" panose="020B0503020204020204" pitchFamily="34" charset="-122"/>
              <a:ea typeface="微软雅黑" panose="020B0503020204020204" pitchFamily="34" charset="-122"/>
            </a:endParaRPr>
          </a:p>
          <a:p>
            <a:pPr marL="0" indent="0">
              <a:buNone/>
            </a:pPr>
            <a:r>
              <a:rPr lang="zh-CN" altLang="en-US" sz="1400" b="1">
                <a:latin typeface="微软雅黑" panose="020B0503020204020204" pitchFamily="34" charset="-122"/>
                <a:ea typeface="微软雅黑" panose="020B0503020204020204" pitchFamily="34" charset="-122"/>
                <a:sym typeface="+mn-ea"/>
              </a:rPr>
              <a:t>[1] "list"   "DNASeq"</a:t>
            </a:r>
            <a:endParaRPr lang="zh-CN" altLang="en-US" sz="1400" b="1">
              <a:latin typeface="微软雅黑" panose="020B0503020204020204" pitchFamily="34" charset="-122"/>
              <a:ea typeface="微软雅黑" panose="020B0503020204020204" pitchFamily="34" charset="-122"/>
            </a:endParaRPr>
          </a:p>
          <a:p>
            <a:endPar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对于S3对象的使用，通常用UseMethod()函数来定义一个泛型函数的名称，通过传入参数的class属性，来确定不同的方法调用。</a:t>
            </a:r>
            <a:endParaRPr lang="zh-CN" altLang="en-US" sz="2400"/>
          </a:p>
          <a:p>
            <a:pPr marL="0" indent="0">
              <a:buNone/>
            </a:pPr>
            <a:endParaRPr lang="zh-CN" altLang="en-US" sz="2400"/>
          </a:p>
          <a:p>
            <a:pPr marL="0" indent="0">
              <a:buNone/>
            </a:pPr>
            <a:r>
              <a:rPr lang="zh-CN" altLang="en-US" sz="2400"/>
              <a:t>举例：</a:t>
            </a:r>
            <a:endParaRPr lang="zh-CN" altLang="en-US" sz="2400"/>
          </a:p>
          <a:p>
            <a:pPr marL="0" indent="0">
              <a:buNone/>
            </a:pPr>
            <a:r>
              <a:rPr lang="zh-CN" altLang="en-US" sz="2400"/>
              <a:t>定义一个teacher的泛型函数</a:t>
            </a:r>
            <a:endParaRPr lang="zh-CN" altLang="en-US" sz="2400"/>
          </a:p>
          <a:p>
            <a:endParaRPr lang="zh-CN" altLang="en-US" sz="2400"/>
          </a:p>
          <a:p>
            <a:r>
              <a:rPr lang="zh-CN" altLang="en-US" sz="2400"/>
              <a:t>用UseMethod()定义teacher泛型函数</a:t>
            </a:r>
            <a:endParaRPr lang="zh-CN" altLang="en-US" sz="2400"/>
          </a:p>
          <a:p>
            <a:r>
              <a:rPr lang="zh-CN" altLang="en-US" sz="2400"/>
              <a:t>用teacher.xxx的语法格式定义teacher对象的行为</a:t>
            </a:r>
            <a:endParaRPr lang="zh-CN" altLang="en-US" sz="2400"/>
          </a:p>
          <a:p>
            <a:r>
              <a:rPr lang="zh-CN" altLang="en-US" sz="2400"/>
              <a:t>其中teacher.default是默认行为</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编写S3类的泛型函数　</a:t>
            </a:r>
            <a:endParaRPr lang="zh-CN" alt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1800"/>
              <a:t># 用UseMethod()定义teacher泛型函数</a:t>
            </a:r>
            <a:endParaRPr lang="zh-CN" altLang="en-US" sz="1800"/>
          </a:p>
          <a:p>
            <a:pPr marL="0" indent="0">
              <a:buNone/>
            </a:pPr>
            <a:r>
              <a:rPr lang="zh-CN" altLang="en-US" sz="1800"/>
              <a:t>&gt; teacher  ftype(teacher)</a:t>
            </a:r>
            <a:endParaRPr lang="zh-CN" altLang="en-US" sz="1800"/>
          </a:p>
          <a:p>
            <a:pPr marL="0" indent="0">
              <a:buNone/>
            </a:pPr>
            <a:r>
              <a:rPr lang="zh-CN" altLang="en-US" sz="1800"/>
              <a:t>[1] "s3"      "generic"</a:t>
            </a:r>
            <a:endParaRPr lang="zh-CN" altLang="en-US" sz="1800"/>
          </a:p>
          <a:p>
            <a:pPr marL="0" indent="0">
              <a:buNone/>
            </a:pPr>
            <a:r>
              <a:rPr lang="zh-CN" altLang="en-US" sz="1800"/>
              <a:t># 定义teacher内部函数</a:t>
            </a:r>
            <a:endParaRPr lang="zh-CN" altLang="en-US" sz="1800"/>
          </a:p>
          <a:p>
            <a:pPr marL="0" indent="0">
              <a:buNone/>
            </a:pPr>
            <a:r>
              <a:rPr lang="zh-CN" altLang="en-US" sz="1800"/>
              <a:t>&gt; teacher.lecture  teacher.assignment  teacher.correcting  teacher.default</a:t>
            </a:r>
            <a:endParaRPr lang="zh-CN" altLang="en-US" sz="1800"/>
          </a:p>
          <a:p>
            <a:pPr marL="0" indent="0">
              <a:buNone/>
            </a:pPr>
            <a:r>
              <a:rPr lang="zh-CN" altLang="en-US" sz="1800">
                <a:sym typeface="+mn-ea"/>
              </a:rPr>
              <a:t>方法调用时，通过传入参数的class属性，来确定不同的方法调用。</a:t>
            </a:r>
            <a:endParaRPr lang="zh-CN" altLang="en-US" sz="1800"/>
          </a:p>
          <a:p>
            <a:pPr marL="0" indent="0">
              <a:buNone/>
            </a:pP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编写S3类的泛型函数　</a:t>
            </a:r>
            <a:endParaRPr lang="zh-CN" altLang="en-US"/>
          </a:p>
          <a:p>
            <a:endParaRPr lang="zh-CN" alt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endParaRPr lang="zh-CN" altLang="en-US" sz="1400"/>
          </a:p>
          <a:p>
            <a:pPr marL="0" indent="0">
              <a:buNone/>
            </a:pPr>
            <a:r>
              <a:rPr lang="zh-CN" altLang="en-US" sz="1700"/>
              <a:t>定义一个变量a，并设置a的class属性为lecture</a:t>
            </a:r>
            <a:endParaRPr lang="zh-CN" altLang="en-US" sz="1700"/>
          </a:p>
          <a:p>
            <a:pPr marL="0" indent="0">
              <a:buNone/>
            </a:pPr>
            <a:r>
              <a:rPr lang="zh-CN" altLang="en-US" sz="1700"/>
              <a:t>把变量a，传入到teacher泛型函数中</a:t>
            </a:r>
            <a:endParaRPr lang="zh-CN" altLang="en-US" sz="1700"/>
          </a:p>
          <a:p>
            <a:pPr marL="0" indent="0">
              <a:buNone/>
            </a:pPr>
            <a:r>
              <a:rPr lang="zh-CN" altLang="en-US" sz="1700"/>
              <a:t>函数teacher.lecture()函数的行为被调用</a:t>
            </a:r>
            <a:endParaRPr lang="zh-CN" altLang="en-US" sz="1700"/>
          </a:p>
          <a:p>
            <a:pPr marL="0" indent="0">
              <a:buNone/>
            </a:pPr>
            <a:r>
              <a:rPr lang="zh-CN" altLang="en-US" sz="1700"/>
              <a:t>&gt; a attr(a,'class')  teacher(a)</a:t>
            </a:r>
            <a:endParaRPr lang="zh-CN" altLang="en-US" sz="1700"/>
          </a:p>
          <a:p>
            <a:pPr marL="0" indent="0">
              <a:buNone/>
            </a:pPr>
            <a:r>
              <a:rPr lang="zh-CN" altLang="en-US" sz="1700"/>
              <a:t>[1] "讲课"</a:t>
            </a:r>
            <a:endParaRPr lang="zh-CN" altLang="en-US" sz="1700"/>
          </a:p>
          <a:p>
            <a:pPr marL="0" indent="0">
              <a:buNone/>
            </a:pPr>
            <a:endParaRPr lang="zh-CN" altLang="en-US" sz="1700"/>
          </a:p>
          <a:p>
            <a:pPr marL="0" indent="0">
              <a:buNone/>
            </a:pPr>
            <a:r>
              <a:rPr lang="zh-CN" altLang="en-US" sz="1700"/>
              <a:t>当然，我们也可以直接调用teacher中定义的行为，如果这样做了就失败了面向对象封装的意义。</a:t>
            </a:r>
            <a:endParaRPr lang="zh-CN" altLang="en-US" sz="1700"/>
          </a:p>
          <a:p>
            <a:pPr marL="0" indent="0">
              <a:buNone/>
            </a:pPr>
            <a:r>
              <a:rPr lang="zh-CN" altLang="en-US" sz="1700"/>
              <a:t>&gt; teacher.lecture()</a:t>
            </a:r>
            <a:endParaRPr lang="zh-CN" altLang="en-US" sz="1700"/>
          </a:p>
          <a:p>
            <a:pPr marL="0" indent="0">
              <a:buNone/>
            </a:pPr>
            <a:r>
              <a:rPr lang="zh-CN" altLang="en-US" sz="1700"/>
              <a:t>[1] "讲课"</a:t>
            </a:r>
            <a:endParaRPr lang="zh-CN" altLang="en-US" sz="1700"/>
          </a:p>
          <a:p>
            <a:pPr marL="0" indent="0">
              <a:buNone/>
            </a:pPr>
            <a:r>
              <a:rPr lang="zh-CN" altLang="en-US" sz="1700"/>
              <a:t> </a:t>
            </a:r>
            <a:endParaRPr lang="zh-CN" altLang="en-US" sz="1700"/>
          </a:p>
          <a:p>
            <a:pPr marL="0" indent="0">
              <a:buNone/>
            </a:pPr>
            <a:r>
              <a:rPr lang="zh-CN" altLang="en-US" sz="1700"/>
              <a:t>&gt; teacher.lecture(a)</a:t>
            </a:r>
            <a:endParaRPr lang="zh-CN" altLang="en-US" sz="1700"/>
          </a:p>
          <a:p>
            <a:pPr marL="0" indent="0">
              <a:buNone/>
            </a:pPr>
            <a:r>
              <a:rPr lang="zh-CN" altLang="en-US" sz="1700"/>
              <a:t>[1] "讲课"</a:t>
            </a:r>
            <a:endParaRPr lang="zh-CN" altLang="en-US" sz="1700"/>
          </a:p>
          <a:p>
            <a:pPr marL="0" indent="0">
              <a:buNone/>
            </a:pPr>
            <a:r>
              <a:rPr lang="zh-CN" altLang="en-US" sz="1700"/>
              <a:t> </a:t>
            </a:r>
            <a:endParaRPr lang="zh-CN" altLang="en-US" sz="1700"/>
          </a:p>
          <a:p>
            <a:pPr marL="0" indent="0">
              <a:buNone/>
            </a:pPr>
            <a:r>
              <a:rPr lang="zh-CN" altLang="en-US" sz="1700"/>
              <a:t>&gt; teacher()</a:t>
            </a:r>
            <a:endParaRPr lang="zh-CN" altLang="en-US" sz="1700"/>
          </a:p>
          <a:p>
            <a:pPr marL="0" indent="0">
              <a:buNone/>
            </a:pPr>
            <a:r>
              <a:rPr lang="zh-CN" altLang="en-US" sz="1700"/>
              <a:t>[1] "你不是teacher"</a:t>
            </a:r>
            <a:endParaRPr lang="zh-CN" altLang="en-US" sz="1700"/>
          </a:p>
          <a:p>
            <a:pPr marL="0" indent="0">
              <a:buNone/>
            </a:pPr>
            <a:endParaRPr lang="zh-CN" altLang="en-US" sz="10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a:t>
            </a:r>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编写S3类的泛型函数</a:t>
            </a:r>
            <a:endParaRPr lang="zh-CN" alt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当我们使用S3对象进行面向对象封装后，可以用methods()函数来查看S3对象中的定义的内部行为函数。</a:t>
            </a:r>
            <a:endParaRPr lang="zh-CN" altLang="en-US" sz="2400"/>
          </a:p>
          <a:p>
            <a:pPr marL="0" indent="0">
              <a:buNone/>
            </a:pPr>
            <a:endParaRPr lang="zh-CN" altLang="en-US" sz="2400"/>
          </a:p>
          <a:p>
            <a:pPr marL="0" indent="0">
              <a:buNone/>
            </a:pPr>
            <a:r>
              <a:rPr lang="zh-CN" altLang="en-US" sz="2400"/>
              <a:t># 查看teacher对象</a:t>
            </a:r>
            <a:endParaRPr lang="zh-CN" altLang="en-US" sz="2400"/>
          </a:p>
          <a:p>
            <a:pPr marL="0" indent="0">
              <a:buNone/>
            </a:pPr>
            <a:r>
              <a:rPr lang="zh-CN" altLang="en-US" sz="2400"/>
              <a:t>&gt; teacher</a:t>
            </a:r>
            <a:endParaRPr lang="zh-CN" altLang="en-US" sz="2400"/>
          </a:p>
          <a:p>
            <a:pPr marL="0" indent="0">
              <a:buNone/>
            </a:pPr>
            <a:r>
              <a:rPr lang="zh-CN" altLang="en-US" sz="2400"/>
              <a:t>function(x, ...) UseMethod("teacher")</a:t>
            </a:r>
            <a:endParaRPr lang="zh-CN" altLang="en-US" sz="2400"/>
          </a:p>
          <a:p>
            <a:pPr marL="0" indent="0">
              <a:buNone/>
            </a:pPr>
            <a:r>
              <a:rPr lang="zh-CN" altLang="en-US" sz="2400"/>
              <a:t> </a:t>
            </a:r>
            <a:endParaRPr lang="zh-CN" altLang="en-US" sz="2400"/>
          </a:p>
          <a:p>
            <a:pPr marL="0" indent="0">
              <a:buNone/>
            </a:pPr>
            <a:r>
              <a:rPr lang="zh-CN" altLang="en-US" sz="2400"/>
              <a:t># 查看teacher对象的内部函数</a:t>
            </a:r>
            <a:endParaRPr lang="zh-CN" altLang="en-US" sz="2400"/>
          </a:p>
          <a:p>
            <a:pPr marL="0" indent="0">
              <a:buNone/>
            </a:pPr>
            <a:r>
              <a:rPr lang="zh-CN" altLang="en-US" sz="2400"/>
              <a:t>&gt;  methods(teacher)</a:t>
            </a:r>
            <a:endParaRPr lang="zh-CN" altLang="en-US" sz="2400"/>
          </a:p>
          <a:p>
            <a:pPr marL="0" indent="0">
              <a:buNone/>
            </a:pPr>
            <a:r>
              <a:rPr lang="zh-CN" altLang="en-US" sz="2400"/>
              <a:t>[1] teacher.assignment teacher.correcting teacher.default    teacher.lecture</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S3</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查看S3对象的函数</a:t>
            </a:r>
            <a:endParaRPr lang="zh-CN" alt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a:t>从上面对S3对象的介绍来看，S3对象并不是完全的面向对象实现，而是一种通过泛型函数模拟的面向对象的实现。</a:t>
            </a:r>
            <a:endParaRPr lang="zh-CN" altLang="en-US"/>
          </a:p>
          <a:p>
            <a:pPr marL="0" indent="0">
              <a:buNone/>
            </a:pPr>
            <a:endParaRPr lang="zh-CN" altLang="en-US"/>
          </a:p>
          <a:p>
            <a:pPr marL="0" indent="0">
              <a:buNone/>
            </a:pPr>
            <a:r>
              <a:rPr lang="zh-CN" altLang="en-US"/>
              <a:t>S3使用起来简单，但在实际的面向对象编程过程中，当对象关系有一定的复杂度，S3对象所表达的意义就会变得不太清楚。</a:t>
            </a:r>
            <a:endParaRPr lang="zh-CN" altLang="en-US"/>
          </a:p>
          <a:p>
            <a:pPr marL="0" indent="0">
              <a:buNone/>
            </a:pPr>
            <a:endParaRPr lang="zh-CN" altLang="en-US"/>
          </a:p>
          <a:p>
            <a:pPr marL="0" indent="0">
              <a:buNone/>
            </a:pPr>
            <a:r>
              <a:rPr lang="zh-CN" altLang="en-US"/>
              <a:t>(1)S3封装的内部函数，可绕过泛型函数的检查，以直接被调用。</a:t>
            </a:r>
            <a:endParaRPr lang="zh-CN" altLang="en-US"/>
          </a:p>
          <a:p>
            <a:pPr marL="0" indent="0">
              <a:buNone/>
            </a:pPr>
            <a:r>
              <a:rPr lang="zh-CN" altLang="en-US"/>
              <a:t>(2)S3参数的class属性，可以被任意设置，没有预处理的检查。</a:t>
            </a:r>
            <a:endParaRPr lang="zh-CN" altLang="en-US"/>
          </a:p>
          <a:p>
            <a:pPr marL="0" indent="0">
              <a:buNone/>
            </a:pPr>
            <a:r>
              <a:rPr lang="zh-CN" altLang="en-US"/>
              <a:t>(3)S3参数，只能通过调用class属性进行函数调用，其他属性则不会被class()函数执行。</a:t>
            </a:r>
            <a:endParaRPr lang="zh-CN" altLang="en-US"/>
          </a:p>
          <a:p>
            <a:pPr marL="0" indent="0">
              <a:buNone/>
            </a:pPr>
            <a:r>
              <a:rPr lang="zh-CN" altLang="en-US"/>
              <a:t>(4)S3参数的class属性有多个值时，调用时会按照程序赋值顺序来调用第一个合法的函数。</a:t>
            </a:r>
            <a:endParaRPr lang="zh-CN" altLang="en-US"/>
          </a:p>
          <a:p>
            <a:pPr marL="0" indent="0">
              <a:buNone/>
            </a:pPr>
            <a:r>
              <a:rPr lang="zh-CN" altLang="en-US"/>
              <a:t>所以，S3只能R语言面向对象的一种简单的实现。</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与</a:t>
            </a:r>
            <a:r>
              <a:rPr lang="en-US" altLang="zh-CN"/>
              <a:t>S3</a:t>
            </a:r>
            <a:r>
              <a:rPr lang="zh-CN" altLang="en-US"/>
              <a:t>对比</a:t>
            </a:r>
            <a:endParaRPr lang="zh-CN" alt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67073" y="1640284"/>
            <a:ext cx="5644426"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文本框 10"/>
          <p:cNvSpPr txBox="1"/>
          <p:nvPr/>
        </p:nvSpPr>
        <p:spPr>
          <a:xfrm>
            <a:off x="2504434" y="1706443"/>
            <a:ext cx="4456342" cy="368300"/>
          </a:xfrm>
          <a:prstGeom prst="rect">
            <a:avLst/>
          </a:prstGeom>
          <a:noFill/>
        </p:spPr>
        <p:txBody>
          <a:bodyPr wrap="square" rtlCol="0">
            <a:spAutoFit/>
          </a:bodyPr>
          <a:lstStyle/>
          <a:p>
            <a:r>
              <a:rPr lang="en-US" altLang="zh-CN" kern="2700" spc="600">
                <a:latin typeface="微软雅黑" panose="020B0503020204020204" pitchFamily="34" charset="-122"/>
                <a:ea typeface="微软雅黑" panose="020B0503020204020204" pitchFamily="34" charset="-122"/>
              </a:rPr>
              <a:t>R</a:t>
            </a:r>
            <a:r>
              <a:rPr lang="zh-CN" altLang="en-US" kern="2700" spc="600">
                <a:latin typeface="微软雅黑" panose="020B0503020204020204" pitchFamily="34" charset="-122"/>
                <a:ea typeface="微软雅黑" panose="020B0503020204020204" pitchFamily="34" charset="-122"/>
              </a:rPr>
              <a:t>语言的类与对象</a:t>
            </a:r>
            <a:endParaRPr lang="zh-CN" altLang="en-US" kern="2700" spc="600">
              <a:latin typeface="微软雅黑" panose="020B0503020204020204" pitchFamily="34" charset="-122"/>
              <a:ea typeface="微软雅黑" panose="020B0503020204020204" pitchFamily="34" charset="-122"/>
            </a:endParaRPr>
          </a:p>
        </p:txBody>
      </p:sp>
      <p:sp>
        <p:nvSpPr>
          <p:cNvPr id="4" name="文本框 11"/>
          <p:cNvSpPr txBox="1"/>
          <p:nvPr/>
        </p:nvSpPr>
        <p:spPr>
          <a:xfrm>
            <a:off x="2504617" y="1156411"/>
            <a:ext cx="2985407" cy="460375"/>
          </a:xfrm>
          <a:prstGeom prst="rect">
            <a:avLst/>
          </a:prstGeom>
          <a:noFill/>
        </p:spPr>
        <p:txBody>
          <a:bodyPr wrap="square" rtlCol="0">
            <a:spAutoFit/>
          </a:bodyPr>
          <a:lstStyle/>
          <a:p>
            <a:r>
              <a:rPr lang="zh-CN" altLang="en-US" sz="2400" b="1">
                <a:solidFill>
                  <a:srgbClr val="036EB8"/>
                </a:solidFill>
                <a:latin typeface="微软雅黑" panose="020B0503020204020204" pitchFamily="34" charset="-122"/>
                <a:ea typeface="微软雅黑" panose="020B0503020204020204" pitchFamily="34" charset="-122"/>
              </a:rPr>
              <a:t>任务实现</a:t>
            </a:r>
            <a:endParaRPr lang="en-US" altLang="zh-CN" sz="2400" b="1">
              <a:solidFill>
                <a:srgbClr val="036EB8"/>
              </a:solidFill>
              <a:latin typeface="微软雅黑" panose="020B0503020204020204" pitchFamily="34" charset="-122"/>
              <a:ea typeface="微软雅黑" panose="020B0503020204020204" pitchFamily="34" charset="-122"/>
            </a:endParaRPr>
          </a:p>
        </p:txBody>
      </p:sp>
      <p:sp>
        <p:nvSpPr>
          <p:cNvPr id="5" name="十字箭头标注 4"/>
          <p:cNvSpPr/>
          <p:nvPr/>
        </p:nvSpPr>
        <p:spPr>
          <a:xfrm>
            <a:off x="1266368" y="1027632"/>
            <a:ext cx="1209221" cy="1209221"/>
          </a:xfrm>
          <a:prstGeom prst="quadArrowCallout">
            <a:avLst/>
          </a:prstGeom>
          <a:solidFill>
            <a:srgbClr val="036EB8"/>
          </a:solidFill>
          <a:ln>
            <a:noFill/>
          </a:ln>
          <a:effectLst>
            <a:outerShdw blurRad="431800" dist="38100" dir="18900000" sx="60000" sy="6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ackgroundRemoval t="10000" b="100000" l="0" r="100000"/>
                    </a14:imgEffect>
                  </a14:imgLayer>
                </a14:imgProps>
              </a:ext>
              <a:ext uri="{28A0092B-C50C-407E-A947-70E740481C1C}">
                <a14:useLocalDpi xmlns:a14="http://schemas.microsoft.com/office/drawing/2010/main" val="0"/>
              </a:ext>
            </a:extLst>
          </a:blip>
          <a:stretch>
            <a:fillRect/>
          </a:stretch>
        </p:blipFill>
        <p:spPr>
          <a:xfrm>
            <a:off x="1496781" y="1252271"/>
            <a:ext cx="702583" cy="702583"/>
          </a:xfrm>
          <a:prstGeom prst="rect">
            <a:avLst/>
          </a:prstGeom>
        </p:spPr>
      </p:pic>
      <p:cxnSp>
        <p:nvCxnSpPr>
          <p:cNvPr id="26" name="直接箭头连接符 25"/>
          <p:cNvCxnSpPr/>
          <p:nvPr/>
        </p:nvCxnSpPr>
        <p:spPr>
          <a:xfrm flipV="1">
            <a:off x="1904049" y="2877417"/>
            <a:ext cx="0" cy="3241461"/>
          </a:xfrm>
          <a:prstGeom prst="straightConnector1">
            <a:avLst/>
          </a:prstGeom>
          <a:ln w="28575">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KSO_Shape"/>
          <p:cNvSpPr/>
          <p:nvPr/>
        </p:nvSpPr>
        <p:spPr>
          <a:xfrm rot="5400000">
            <a:off x="2112313" y="287738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p>
            <a:pPr algn="ctr" eaLnBrk="1" fontAlgn="auto" hangingPunct="1">
              <a:spcBef>
                <a:spcPts val="0"/>
              </a:spcBef>
              <a:spcAft>
                <a:spcPts val="0"/>
              </a:spcAft>
              <a:defRPr/>
            </a:pPr>
            <a:endParaRPr lang="zh-CN" altLang="en-US">
              <a:solidFill>
                <a:srgbClr val="FFFFFF"/>
              </a:solidFill>
            </a:endParaRPr>
          </a:p>
        </p:txBody>
      </p:sp>
      <p:sp>
        <p:nvSpPr>
          <p:cNvPr id="31" name="文本框 18"/>
          <p:cNvSpPr txBox="1"/>
          <p:nvPr/>
        </p:nvSpPr>
        <p:spPr>
          <a:xfrm>
            <a:off x="2269802" y="3047013"/>
            <a:ext cx="361951" cy="460375"/>
          </a:xfrm>
          <a:prstGeom prst="rect">
            <a:avLst/>
          </a:prstGeom>
          <a:noFill/>
        </p:spPr>
        <p:txBody>
          <a:bodyPr wrap="squar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一</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6" name="文本框 25"/>
          <p:cNvSpPr txBox="1"/>
          <p:nvPr/>
        </p:nvSpPr>
        <p:spPr>
          <a:xfrm>
            <a:off x="2853194" y="3097910"/>
            <a:ext cx="5746249" cy="460375"/>
          </a:xfrm>
          <a:prstGeom prst="rect">
            <a:avLst/>
          </a:prstGeom>
          <a:noFill/>
        </p:spPr>
        <p:txBody>
          <a:bodyPr wrap="square" rtlCol="0">
            <a:spAutoFit/>
          </a:bodyPr>
          <a:lstStyle/>
          <a:p>
            <a:pPr>
              <a:lnSpc>
                <a:spcPct val="12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掌握R语言面向对象程序设计方法　</a:t>
            </a:r>
            <a:endPar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KSO_Shape"/>
          <p:cNvSpPr/>
          <p:nvPr/>
        </p:nvSpPr>
        <p:spPr>
          <a:xfrm rot="5400000">
            <a:off x="2112313" y="3728022"/>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p>
            <a:pPr algn="ctr" eaLnBrk="1" fontAlgn="auto" hangingPunct="1">
              <a:spcBef>
                <a:spcPts val="0"/>
              </a:spcBef>
              <a:spcAft>
                <a:spcPts val="0"/>
              </a:spcAft>
              <a:defRPr/>
            </a:pPr>
            <a:endParaRPr lang="zh-CN" altLang="en-US">
              <a:solidFill>
                <a:srgbClr val="FFFFFF"/>
              </a:solidFill>
            </a:endParaRPr>
          </a:p>
        </p:txBody>
      </p:sp>
      <p:sp>
        <p:nvSpPr>
          <p:cNvPr id="53" name="文本框 18"/>
          <p:cNvSpPr txBox="1"/>
          <p:nvPr/>
        </p:nvSpPr>
        <p:spPr>
          <a:xfrm>
            <a:off x="2269802" y="3897648"/>
            <a:ext cx="361951" cy="460375"/>
          </a:xfrm>
          <a:prstGeom prst="rect">
            <a:avLst/>
          </a:prstGeom>
          <a:noFill/>
        </p:spPr>
        <p:txBody>
          <a:bodyPr wrap="squar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二</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4" name="文本框 25"/>
          <p:cNvSpPr txBox="1"/>
          <p:nvPr/>
        </p:nvSpPr>
        <p:spPr>
          <a:xfrm>
            <a:off x="2853194" y="3949180"/>
            <a:ext cx="5746249" cy="460375"/>
          </a:xfrm>
          <a:prstGeom prst="rect">
            <a:avLst/>
          </a:prstGeom>
          <a:noFill/>
        </p:spPr>
        <p:txBody>
          <a:bodyPr wrap="square" rtlCol="0">
            <a:spAutoFit/>
          </a:bodyPr>
          <a:lstStyle/>
          <a:p>
            <a:pPr>
              <a:lnSpc>
                <a:spcPct val="12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理解R语言S3类与S4类</a:t>
            </a:r>
            <a:endPar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KSO_Shape"/>
          <p:cNvSpPr/>
          <p:nvPr/>
        </p:nvSpPr>
        <p:spPr>
          <a:xfrm rot="5400000">
            <a:off x="2112313" y="4589707"/>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p>
            <a:pPr algn="ctr" eaLnBrk="1" fontAlgn="auto" hangingPunct="1">
              <a:spcBef>
                <a:spcPts val="0"/>
              </a:spcBef>
              <a:spcAft>
                <a:spcPts val="0"/>
              </a:spcAft>
              <a:defRPr/>
            </a:pPr>
            <a:endParaRPr lang="zh-CN" altLang="en-US">
              <a:solidFill>
                <a:srgbClr val="FFFFFF"/>
              </a:solidFill>
            </a:endParaRPr>
          </a:p>
        </p:txBody>
      </p:sp>
      <p:sp>
        <p:nvSpPr>
          <p:cNvPr id="56" name="文本框 18"/>
          <p:cNvSpPr txBox="1"/>
          <p:nvPr/>
        </p:nvSpPr>
        <p:spPr>
          <a:xfrm>
            <a:off x="2269802" y="4759333"/>
            <a:ext cx="361951" cy="460375"/>
          </a:xfrm>
          <a:prstGeom prst="rect">
            <a:avLst/>
          </a:prstGeom>
          <a:noFill/>
        </p:spPr>
        <p:txBody>
          <a:bodyPr wrap="squar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三</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57" name="文本框 25"/>
          <p:cNvSpPr txBox="1"/>
          <p:nvPr/>
        </p:nvSpPr>
        <p:spPr>
          <a:xfrm>
            <a:off x="2853194" y="4814675"/>
            <a:ext cx="5746249" cy="460375"/>
          </a:xfrm>
          <a:prstGeom prst="rect">
            <a:avLst/>
          </a:prstGeom>
          <a:noFill/>
        </p:spPr>
        <p:txBody>
          <a:bodyPr wrap="square" rtlCol="0">
            <a:spAutoFit/>
          </a:bodyPr>
          <a:lstStyle/>
          <a:p>
            <a:pPr>
              <a:lnSpc>
                <a:spcPct val="12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理解R语言中的引用类</a:t>
            </a:r>
            <a:endPar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KSO_Shape"/>
          <p:cNvSpPr/>
          <p:nvPr/>
        </p:nvSpPr>
        <p:spPr>
          <a:xfrm rot="5400000">
            <a:off x="2112313" y="5437432"/>
            <a:ext cx="561976" cy="800916"/>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p>
            <a:pPr algn="ctr" eaLnBrk="1" fontAlgn="auto" hangingPunct="1">
              <a:spcBef>
                <a:spcPts val="0"/>
              </a:spcBef>
              <a:spcAft>
                <a:spcPts val="0"/>
              </a:spcAft>
              <a:defRPr/>
            </a:pPr>
            <a:endParaRPr lang="zh-CN" altLang="en-US">
              <a:solidFill>
                <a:srgbClr val="FFFFFF"/>
              </a:solidFill>
            </a:endParaRPr>
          </a:p>
        </p:txBody>
      </p:sp>
      <p:sp>
        <p:nvSpPr>
          <p:cNvPr id="18" name="文本框 18"/>
          <p:cNvSpPr txBox="1"/>
          <p:nvPr/>
        </p:nvSpPr>
        <p:spPr>
          <a:xfrm>
            <a:off x="2269802" y="5607058"/>
            <a:ext cx="361951" cy="460375"/>
          </a:xfrm>
          <a:prstGeom prst="rect">
            <a:avLst/>
          </a:prstGeom>
          <a:noFill/>
        </p:spPr>
        <p:txBody>
          <a:bodyPr wrap="square" rtlCol="0">
            <a:spAutoFit/>
          </a:bodyPr>
          <a:lstStyle/>
          <a:p>
            <a:r>
              <a:rPr lang="zh-CN" altLang="en-US" sz="2400">
                <a:solidFill>
                  <a:schemeClr val="bg1"/>
                </a:solidFill>
                <a:latin typeface="微软雅黑" panose="020B0503020204020204" pitchFamily="34" charset="-122"/>
                <a:ea typeface="微软雅黑" panose="020B0503020204020204" pitchFamily="34" charset="-122"/>
              </a:rPr>
              <a:t>四</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19" name="文本框 25"/>
          <p:cNvSpPr txBox="1"/>
          <p:nvPr/>
        </p:nvSpPr>
        <p:spPr>
          <a:xfrm>
            <a:off x="2853194" y="5658590"/>
            <a:ext cx="5746249" cy="460375"/>
          </a:xfrm>
          <a:prstGeom prst="rect">
            <a:avLst/>
          </a:prstGeom>
          <a:noFill/>
        </p:spPr>
        <p:txBody>
          <a:bodyPr wrap="square" rtlCol="0">
            <a:spAutoFit/>
          </a:bodyPr>
          <a:lstStyle/>
          <a:p>
            <a:pPr>
              <a:lnSpc>
                <a:spcPct val="120000"/>
              </a:lnSpc>
            </a:pPr>
            <a:r>
              <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掌握R语言类的继承</a:t>
            </a:r>
            <a:endParaRPr kumimoji="1"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S4 工作的方式和 S3 比较相似，但它更加正式和严谨。方法还是属于函数，而不是类。但是：</a:t>
            </a:r>
            <a:endParaRPr lang="zh-CN" altLang="en-US" sz="2400"/>
          </a:p>
          <a:p>
            <a:pPr marL="0" indent="0">
              <a:buNone/>
            </a:pPr>
            <a:r>
              <a:rPr lang="zh-CN" altLang="en-US" sz="2400"/>
              <a:t>(1)类在描述字段和继承结构（父类）上有更加正式的定义。</a:t>
            </a:r>
            <a:endParaRPr lang="zh-CN" altLang="en-US" sz="2400"/>
          </a:p>
          <a:p>
            <a:pPr marL="0" indent="0">
              <a:buNone/>
            </a:pPr>
            <a:r>
              <a:rPr lang="zh-CN" altLang="en-US" sz="2400"/>
              <a:t>(2)方法调用可以传递多个参数，而不仅仅是一个。</a:t>
            </a:r>
            <a:endParaRPr lang="zh-CN" altLang="en-US" sz="2400"/>
          </a:p>
          <a:p>
            <a:pPr marL="0" indent="0">
              <a:buNone/>
            </a:pPr>
            <a:r>
              <a:rPr lang="zh-CN" altLang="en-US" sz="2400"/>
              <a:t>(3)出现了一个特殊的运算符——@，从 S4 对象中提取 slots（字段）。</a:t>
            </a:r>
            <a:endParaRPr lang="zh-CN" altLang="en-US" sz="2400"/>
          </a:p>
          <a:p>
            <a:pPr marL="0" indent="0">
              <a:buNone/>
            </a:pPr>
            <a:r>
              <a:rPr lang="zh-CN" altLang="en-US" sz="2400"/>
              <a:t>(4)所以 S4 的相关代码都存储在 methods 包里面。当你交互运行 R 程序的时候这个包都是可用的，但在批处理的模式下则可能不可用。所以，我们在使用 S4 的时候一般直接使用 library(methods) 。</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S4类的定义</a:t>
            </a:r>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(1)名字：一个字母-数字的类标识符。按照惯例，S4 类名称使用 UpperCamelCase 。</a:t>
            </a:r>
            <a:endParaRPr lang="zh-CN" altLang="en-US" sz="2400"/>
          </a:p>
          <a:p>
            <a:pPr marL="0" indent="0">
              <a:buNone/>
            </a:pPr>
            <a:endParaRPr lang="zh-CN" altLang="en-US" sz="2400"/>
          </a:p>
          <a:p>
            <a:pPr marL="0" indent="0">
              <a:buNone/>
            </a:pPr>
            <a:r>
              <a:rPr lang="zh-CN" altLang="en-US" sz="2400"/>
              <a:t>(2)已命名的 slots（插槽），它用来定义字段名称和允许类。例如，一个 person 类可能由字符型的名称和数字型的年龄所表征：list(name = "character", age = "numeric")。</a:t>
            </a:r>
            <a:endParaRPr lang="zh-CN" altLang="en-US" sz="2400"/>
          </a:p>
          <a:p>
            <a:pPr marL="0" indent="0">
              <a:buNone/>
            </a:pPr>
            <a:endParaRPr lang="zh-CN" altLang="en-US" sz="2400"/>
          </a:p>
          <a:p>
            <a:pPr marL="0" indent="0">
              <a:buNone/>
            </a:pPr>
            <a:r>
              <a:rPr lang="zh-CN" altLang="en-US" sz="2400"/>
              <a:t>(3)父类。你可以给出多重继承的多个类，但这项先进的技能增加了它的复杂性。</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S4 类有三个主要的特性：</a:t>
            </a:r>
            <a:endParaRPr lang="zh-CN" alt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a:t>在S4中，使用new()来创建S4类对象。</a:t>
            </a:r>
            <a:endParaRPr lang="zh-CN" altLang="en-US"/>
          </a:p>
          <a:p>
            <a:pPr marL="0" indent="0">
              <a:buNone/>
            </a:pPr>
            <a:r>
              <a:rPr lang="zh-CN" altLang="en-US"/>
              <a:t>下面我们来看看new()是如何运用的。</a:t>
            </a:r>
            <a:endParaRPr lang="zh-CN" altLang="en-US"/>
          </a:p>
          <a:p>
            <a:pPr marL="0" indent="0">
              <a:buNone/>
            </a:pPr>
            <a:endParaRPr lang="zh-CN" altLang="en-US"/>
          </a:p>
          <a:p>
            <a:pPr marL="0" indent="0">
              <a:buNone/>
            </a:pPr>
            <a:r>
              <a:rPr lang="zh-CN" altLang="en-US"/>
              <a:t>创建一个S4类对象实例：</a:t>
            </a:r>
            <a:endParaRPr lang="zh-CN" altLang="en-US"/>
          </a:p>
          <a:p>
            <a:pPr marL="0" indent="0">
              <a:buNone/>
            </a:pPr>
            <a:r>
              <a:rPr lang="zh-CN" altLang="en-US" b="1"/>
              <a:t># 定义一个S4对象&gt; </a:t>
            </a:r>
            <a:endParaRPr lang="zh-CN" altLang="en-US" b="1"/>
          </a:p>
          <a:p>
            <a:pPr marL="0" indent="0">
              <a:buNone/>
            </a:pPr>
            <a:r>
              <a:rPr lang="zh-CN" altLang="en-US" b="1"/>
              <a:t>setClass("Person",slots=list(name="character",age="numeric"))</a:t>
            </a:r>
            <a:endParaRPr lang="zh-CN" altLang="en-US" b="1"/>
          </a:p>
          <a:p>
            <a:pPr marL="0" indent="0">
              <a:buNone/>
            </a:pPr>
            <a:r>
              <a:rPr lang="zh-CN" altLang="en-US" b="1"/>
              <a:t># 实例化一个Person对象&gt; </a:t>
            </a:r>
            <a:endParaRPr lang="zh-CN" altLang="en-US" b="1"/>
          </a:p>
          <a:p>
            <a:pPr marL="0" indent="0">
              <a:buNone/>
            </a:pPr>
            <a:r>
              <a:rPr lang="zh-CN" altLang="en-US" b="1"/>
              <a:t>father&lt;-new("Person",name="F",age=44)</a:t>
            </a:r>
            <a:endParaRPr lang="zh-CN" altLang="en-US" b="1"/>
          </a:p>
          <a:p>
            <a:pPr marL="0" indent="0">
              <a:buNone/>
            </a:pPr>
            <a:endParaRPr lang="zh-CN" altLang="en-US" b="1"/>
          </a:p>
          <a:p>
            <a:pPr marL="0" indent="0">
              <a:buNone/>
            </a:pPr>
            <a:r>
              <a:rPr lang="zh-CN" altLang="en-US"/>
              <a:t>上述代码中我们可以看到，我们创建了一个S4类对象father，有两个属性 name与 age</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创建S4类对象</a:t>
            </a:r>
            <a:endParaRPr lang="zh-CN" alt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1800"/>
              <a:t>在上一节中，我们学到了如何创建一个S4类对象的实例，在这一节中我们来看如何访问这个新创建对象的属性。并用otype（）来检查是否为S4类，otypr在S3类我们已经运用过，是一种检查对象的类型的函数。</a:t>
            </a:r>
            <a:endParaRPr lang="zh-CN" altLang="en-US" sz="1800"/>
          </a:p>
          <a:p>
            <a:pPr marL="0" indent="0">
              <a:buNone/>
            </a:pPr>
            <a:r>
              <a:rPr lang="zh-CN" altLang="en-US" sz="1800"/>
              <a:t>在S3对象中，一般我使用$来访问一个对象的属性，要访问 S4 对象，可以用 @ 或者 slot():</a:t>
            </a:r>
            <a:endParaRPr lang="zh-CN" altLang="en-US" sz="1800"/>
          </a:p>
          <a:p>
            <a:pPr marL="0" indent="0">
              <a:buNone/>
            </a:pPr>
            <a:r>
              <a:rPr lang="zh-CN" altLang="en-US" sz="1800"/>
              <a:t># 查看father对象，有两个属性name和age</a:t>
            </a:r>
            <a:endParaRPr lang="zh-CN" altLang="en-US" sz="1800"/>
          </a:p>
          <a:p>
            <a:pPr marL="0" indent="0">
              <a:buNone/>
            </a:pPr>
            <a:endParaRPr lang="zh-CN" altLang="en-US" sz="1800"/>
          </a:p>
          <a:p>
            <a:pPr marL="0" indent="0">
              <a:buNone/>
            </a:pPr>
            <a:r>
              <a:rPr lang="zh-CN" altLang="en-US" sz="1800"/>
              <a:t>&gt; father</a:t>
            </a:r>
            <a:endParaRPr lang="zh-CN" altLang="en-US" sz="1800"/>
          </a:p>
          <a:p>
            <a:pPr marL="0" indent="0">
              <a:buNone/>
            </a:pPr>
            <a:r>
              <a:rPr lang="zh-CN" altLang="en-US" sz="1800"/>
              <a:t>An object of class "Person"</a:t>
            </a:r>
            <a:endParaRPr lang="zh-CN" altLang="en-US" sz="1800"/>
          </a:p>
          <a:p>
            <a:pPr marL="0" indent="0">
              <a:buNone/>
            </a:pPr>
            <a:r>
              <a:rPr lang="zh-CN" altLang="en-US" sz="1800"/>
              <a:t>Slot "name":</a:t>
            </a:r>
            <a:endParaRPr lang="zh-CN" altLang="en-US" sz="1800"/>
          </a:p>
          <a:p>
            <a:pPr marL="0" indent="0">
              <a:buNone/>
            </a:pPr>
            <a:r>
              <a:rPr lang="zh-CN" altLang="en-US" sz="1800"/>
              <a:t>[1] "F"</a:t>
            </a:r>
            <a:endParaRPr lang="zh-CN" altLang="en-US" sz="1800"/>
          </a:p>
          <a:p>
            <a:pPr marL="0" indent="0">
              <a:buNone/>
            </a:pPr>
            <a:endParaRPr lang="zh-CN" altLang="en-US" sz="1800"/>
          </a:p>
          <a:p>
            <a:pPr marL="0" indent="0">
              <a:buNone/>
            </a:pPr>
            <a:r>
              <a:rPr lang="zh-CN" altLang="en-US" sz="1800"/>
              <a:t>Slot "age":</a:t>
            </a:r>
            <a:endParaRPr lang="zh-CN" altLang="en-US" sz="1800"/>
          </a:p>
          <a:p>
            <a:pPr marL="0" indent="0">
              <a:buNone/>
            </a:pPr>
            <a:r>
              <a:rPr lang="zh-CN" altLang="en-US" sz="1800"/>
              <a:t>[1]44</a:t>
            </a:r>
            <a:endParaRPr lang="zh-CN" altLang="en-US" sz="1800"/>
          </a:p>
          <a:p>
            <a:pPr marL="0" indent="0">
              <a:buNone/>
            </a:pPr>
            <a:endParaRPr lang="zh-CN" altLang="en-US" sz="1800"/>
          </a:p>
          <a:p>
            <a:pPr marL="0" indent="0">
              <a:buNone/>
            </a:pP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访问插槽</a:t>
            </a:r>
            <a:endParaRPr lang="zh-CN" altLang="en-US"/>
          </a:p>
        </p:txBody>
      </p:sp>
      <p:sp>
        <p:nvSpPr>
          <p:cNvPr id="5" name="文本框 4"/>
          <p:cNvSpPr txBox="1"/>
          <p:nvPr/>
        </p:nvSpPr>
        <p:spPr>
          <a:xfrm>
            <a:off x="5749290" y="2741930"/>
            <a:ext cx="3327400" cy="3415030"/>
          </a:xfrm>
          <a:prstGeom prst="rect">
            <a:avLst/>
          </a:prstGeom>
          <a:noFill/>
        </p:spPr>
        <p:txBody>
          <a:bodyPr wrap="square" rtlCol="0">
            <a:spAutoFit/>
          </a:bodyPr>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&gt; father@name</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"F"</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&gt; father@age</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44</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查看father对象类型，为Person&gt; class(father)</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"Person"</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attr(,"package")</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".GlobalEnv"</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查看father对象为S4的对象&gt; otype(father)</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"S4"</a:t>
            </a:r>
            <a:endPar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a:t>S4的泛型函数实现有别于S3的实现，S4分离了方法的定义和实现，如在其他语言中我们常说的接口和实现分离。通过setGeneric()来定义接口，通过setMethod()来定义现实类。这样可以让S4对象系统，更符合面向对象的特征。</a:t>
            </a:r>
            <a:endParaRPr lang="zh-CN" altLang="en-US"/>
          </a:p>
          <a:p>
            <a:pPr marL="0" indent="0">
              <a:buNone/>
            </a:pPr>
            <a:r>
              <a:rPr lang="zh-CN" altLang="en-US"/>
              <a:t>普通函数的定义和调用</a:t>
            </a:r>
            <a:endParaRPr lang="zh-CN" altLang="en-US"/>
          </a:p>
          <a:p>
            <a:pPr marL="0" indent="0">
              <a:buNone/>
            </a:pPr>
            <a:endParaRPr lang="zh-CN" altLang="en-US" sz="2400"/>
          </a:p>
          <a:p>
            <a:pPr marL="0" indent="0">
              <a:buNone/>
            </a:pPr>
            <a:r>
              <a:rPr lang="zh-CN" altLang="en-US" b="1"/>
              <a:t>&gt; work&lt;-function(x) cat(x, "is working")</a:t>
            </a:r>
            <a:endParaRPr lang="zh-CN" altLang="en-US" b="1"/>
          </a:p>
          <a:p>
            <a:pPr marL="0" indent="0">
              <a:buNone/>
            </a:pPr>
            <a:r>
              <a:rPr lang="zh-CN" altLang="en-US" b="1"/>
              <a:t>&gt; work('Conan')</a:t>
            </a:r>
            <a:endParaRPr lang="zh-CN" altLang="en-US" b="1"/>
          </a:p>
          <a:p>
            <a:pPr marL="0" indent="0">
              <a:buNone/>
            </a:pPr>
            <a:r>
              <a:rPr lang="zh-CN" altLang="en-US" b="1"/>
              <a:t>Conan is working</a:t>
            </a:r>
            <a:endParaRPr lang="zh-CN" altLang="en-US" b="1"/>
          </a:p>
          <a:p>
            <a:pPr marL="0" indent="0">
              <a:buNone/>
            </a:pPr>
            <a:endParaRPr lang="zh-CN" altLang="en-US" sz="2400"/>
          </a:p>
          <a:p>
            <a:pPr marL="0" indent="0">
              <a:buNone/>
            </a:pP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S4类的泛型函数　</a:t>
            </a:r>
            <a:endParaRPr lang="zh-CN" alt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a:t>通过S4对象系统，把原来的函数定义和调用2步，为成了4步进行：</a:t>
            </a:r>
            <a:endParaRPr lang="zh-CN" altLang="en-US"/>
          </a:p>
          <a:p>
            <a:pPr marL="0" indent="0">
              <a:buNone/>
            </a:pPr>
            <a:endParaRPr lang="zh-CN" altLang="en-US"/>
          </a:p>
          <a:p>
            <a:pPr marL="0" indent="0">
              <a:buNone/>
            </a:pPr>
            <a:endParaRPr lang="zh-CN" altLang="en-US"/>
          </a:p>
          <a:p>
            <a:pPr marL="0" indent="0">
              <a:buNone/>
            </a:pPr>
            <a:r>
              <a:rPr lang="zh-CN" altLang="en-US"/>
              <a:t>(1)定义数据对象类型</a:t>
            </a:r>
            <a:endParaRPr lang="zh-CN" altLang="en-US"/>
          </a:p>
          <a:p>
            <a:pPr marL="0" indent="0">
              <a:buNone/>
            </a:pPr>
            <a:r>
              <a:rPr lang="zh-CN" altLang="en-US"/>
              <a:t>(2)定义接口函数</a:t>
            </a:r>
            <a:endParaRPr lang="zh-CN" altLang="en-US"/>
          </a:p>
          <a:p>
            <a:pPr marL="0" indent="0">
              <a:buNone/>
            </a:pPr>
            <a:r>
              <a:rPr lang="zh-CN" altLang="en-US"/>
              <a:t>(3)定义实现函数</a:t>
            </a:r>
            <a:endParaRPr lang="zh-CN" altLang="en-US"/>
          </a:p>
          <a:p>
            <a:pPr marL="0" indent="0">
              <a:buNone/>
            </a:pPr>
            <a:r>
              <a:rPr lang="zh-CN" altLang="en-US"/>
              <a:t>(4)把数据对象以参数传入到接口函数，执行实现函数</a:t>
            </a:r>
            <a:endParaRPr lang="zh-CN" altLang="en-US"/>
          </a:p>
          <a:p>
            <a:pPr marL="0" indent="0">
              <a:buNone/>
            </a:pPr>
            <a:endParaRPr lang="zh-CN" altLang="en-US"/>
          </a:p>
          <a:p>
            <a:pPr marL="0" indent="0">
              <a:buNone/>
            </a:pPr>
            <a:endParaRPr lang="zh-CN" altLang="en-US"/>
          </a:p>
          <a:p>
            <a:pPr marL="0" indent="0">
              <a:buNone/>
            </a:pPr>
            <a:r>
              <a:rPr lang="zh-CN" altLang="en-US"/>
              <a:t>通过S4对象系统，是一个结构化的，完整的面向对象实现。</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S4类的泛型函数</a:t>
            </a:r>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由于S4对象是标准的面向对象实现方式， 有专门的类定义函数 setClass()</a:t>
            </a:r>
            <a:endParaRPr lang="zh-CN" altLang="en-US" sz="2400"/>
          </a:p>
          <a:p>
            <a:pPr marL="0" indent="0">
              <a:buNone/>
            </a:pPr>
            <a:r>
              <a:rPr lang="zh-CN" altLang="en-US" sz="2400"/>
              <a:t>查看setClass的函数定义</a:t>
            </a:r>
            <a:endParaRPr lang="zh-CN" altLang="en-US" sz="2400"/>
          </a:p>
          <a:p>
            <a:pPr marL="0" indent="0">
              <a:buNone/>
            </a:pPr>
            <a:endParaRPr lang="zh-CN" altLang="en-US" sz="2400"/>
          </a:p>
          <a:p>
            <a:pPr marL="0" indent="0">
              <a:buNone/>
            </a:pPr>
            <a:r>
              <a:rPr lang="zh-CN" altLang="en-US" sz="2400"/>
              <a:t>setClass(Class, representation, prototype, contains=character(),</a:t>
            </a:r>
            <a:endParaRPr lang="zh-CN" altLang="en-US" sz="2400"/>
          </a:p>
          <a:p>
            <a:pPr marL="0" indent="0">
              <a:buNone/>
            </a:pPr>
            <a:r>
              <a:rPr lang="zh-CN" altLang="en-US" sz="2400"/>
              <a:t>          validity, access, where, version, sealed, package,</a:t>
            </a:r>
            <a:endParaRPr lang="zh-CN" altLang="en-US" sz="2400"/>
          </a:p>
          <a:p>
            <a:pPr marL="0" indent="0">
              <a:buNone/>
            </a:pPr>
            <a:r>
              <a:rPr lang="zh-CN" altLang="en-US" sz="2400"/>
              <a:t>          S3methods = FALSE, slots)</a:t>
            </a:r>
            <a:endParaRPr lang="zh-CN" altLang="en-US" sz="2400"/>
          </a:p>
          <a:p>
            <a:pPr marL="0" indent="0">
              <a:buNone/>
            </a:pPr>
            <a:endParaRPr lang="zh-CN" altLang="en-US" sz="2400"/>
          </a:p>
          <a:p>
            <a:pPr marL="0" indent="0">
              <a:buNone/>
            </a:pPr>
            <a:r>
              <a:rPr lang="zh-CN" altLang="en-US" sz="2400"/>
              <a:t>参数列表如下：</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定义S4类的方法</a:t>
            </a:r>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endParaRPr lang="zh-CN" altLang="en-US"/>
          </a:p>
        </p:txBody>
      </p:sp>
      <p:graphicFrame>
        <p:nvGraphicFramePr>
          <p:cNvPr id="5" name="表格 4"/>
          <p:cNvGraphicFramePr/>
          <p:nvPr>
            <p:custDataLst>
              <p:tags r:id="rId1"/>
            </p:custDataLst>
          </p:nvPr>
        </p:nvGraphicFramePr>
        <p:xfrm>
          <a:off x="541655" y="1303020"/>
          <a:ext cx="11420475" cy="4915535"/>
        </p:xfrm>
        <a:graphic>
          <a:graphicData uri="http://schemas.openxmlformats.org/drawingml/2006/table">
            <a:tbl>
              <a:tblPr firstRow="1" bandRow="1">
                <a:tableStyleId>{5940675A-B579-460E-94D1-54222C63F5DA}</a:tableStyleId>
              </a:tblPr>
              <a:tblGrid>
                <a:gridCol w="5708650"/>
                <a:gridCol w="5711825"/>
              </a:tblGrid>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参数</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参数含义</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Class</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定义类名</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slots</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定义属性和属性类型</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prototype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定义属性的默认值</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contains=character():</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定义父类，继承关系</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validity</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定义属性的类型检查</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974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where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定义存储空间</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101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sealed</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如果设置TRUE，则同名类不能被再次定义</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6580">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package</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定义所属的包</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5945">
                <a:tc gridSpan="2">
                  <a:txBody>
                    <a:bodyPr/>
                    <a:p>
                      <a:pPr indent="0" algn="ctr">
                        <a:buNone/>
                      </a:pPr>
                      <a:r>
                        <a:rPr lang="en-US" sz="2400" b="0">
                          <a:latin typeface="宋体" panose="02010600030101010101" pitchFamily="2" charset="-122"/>
                          <a:ea typeface="宋体" panose="02010600030101010101" pitchFamily="2" charset="-122"/>
                          <a:cs typeface="宋体" panose="02010600030101010101" pitchFamily="2" charset="-122"/>
                        </a:rPr>
                        <a:t>另：S3methods，representation ，access与version R 3.0.0以后不建议使用</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r>
              <a:rPr lang="zh-CN" altLang="en-US" sz="2400"/>
              <a:t>我们可以用setClass（）定义一个S4类mybox并初始化一个对象：</a:t>
            </a:r>
            <a:endParaRPr lang="zh-CN" altLang="en-US" sz="2400"/>
          </a:p>
          <a:p>
            <a:pPr marL="0" indent="0">
              <a:lnSpc>
                <a:spcPct val="150000"/>
              </a:lnSpc>
              <a:buNone/>
            </a:pPr>
            <a:r>
              <a:rPr lang="zh-CN" altLang="en-US" sz="2400"/>
              <a:t>setClass('mybox',</a:t>
            </a:r>
            <a:endParaRPr lang="zh-CN" altLang="en-US" sz="2400"/>
          </a:p>
          <a:p>
            <a:pPr marL="0" indent="0">
              <a:lnSpc>
                <a:spcPct val="150000"/>
              </a:lnSpc>
              <a:buNone/>
            </a:pPr>
            <a:r>
              <a:rPr lang="zh-CN" altLang="en-US" sz="2400"/>
              <a:t>    slots = list(long = 'numeric', width = 'numeric', height = 'numeric', name = 'character')</a:t>
            </a:r>
            <a:endParaRPr lang="zh-CN" altLang="en-US" sz="2400"/>
          </a:p>
          <a:p>
            <a:pPr marL="0" indent="0">
              <a:lnSpc>
                <a:spcPct val="150000"/>
              </a:lnSpc>
              <a:buNone/>
            </a:pPr>
            <a:r>
              <a:rPr lang="zh-CN" altLang="en-US" sz="2400"/>
              <a:t>)</a:t>
            </a:r>
            <a:endParaRPr lang="zh-CN" altLang="en-US" sz="2400"/>
          </a:p>
          <a:p>
            <a:pPr marL="0" indent="0">
              <a:lnSpc>
                <a:spcPct val="150000"/>
              </a:lnSpc>
              <a:buNone/>
            </a:pPr>
            <a:r>
              <a:rPr lang="zh-CN" altLang="en-US" sz="2400"/>
              <a:t>myBox &lt;- new('mybox')</a:t>
            </a:r>
            <a:endParaRPr lang="zh-CN" altLang="en-US" sz="2400"/>
          </a:p>
          <a:p>
            <a:pPr marL="0" indent="0">
              <a:lnSpc>
                <a:spcPct val="150000"/>
              </a:lnSpc>
              <a:buNone/>
            </a:pPr>
            <a:r>
              <a:rPr lang="zh-CN" altLang="en-US" sz="2400"/>
              <a:t>myBox</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定义S4类的实例操作</a:t>
            </a:r>
            <a:endParaRPr lang="zh-CN" alt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r>
              <a:rPr lang="zh-CN" altLang="en-US" sz="2400"/>
              <a:t>现在我们看到，对象myBox中有一系列的slot变量，其类型就是我们设置的类型。在上面初始化的代码中，我们并未对slot变量赋值。我们可以在初始化的时候赋值：</a:t>
            </a:r>
            <a:endParaRPr lang="zh-CN" altLang="en-US" sz="2400"/>
          </a:p>
          <a:p>
            <a:pPr marL="0" indent="0">
              <a:lnSpc>
                <a:spcPct val="150000"/>
              </a:lnSpc>
              <a:buNone/>
            </a:pPr>
            <a:r>
              <a:rPr lang="zh-CN" altLang="en-US" sz="2400"/>
              <a:t>myBox &lt;- new('mybox', long = 3, width = 4, height = 5, name = 'box1')</a:t>
            </a:r>
            <a:endParaRPr lang="zh-CN" altLang="en-US" sz="2400"/>
          </a:p>
          <a:p>
            <a:pPr marL="0" indent="0">
              <a:lnSpc>
                <a:spcPct val="150000"/>
              </a:lnSpc>
              <a:buNone/>
            </a:pPr>
            <a:r>
              <a:rPr lang="zh-CN" altLang="en-US" sz="2400"/>
              <a:t>myBox</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定义S4类的实例操作</a:t>
            </a:r>
            <a:endParaRPr lang="zh-CN" altLang="en-US"/>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4331969" y="2557617"/>
            <a:ext cx="6400801" cy="727608"/>
          </a:xfrm>
          <a:prstGeom prst="rect">
            <a:avLst/>
          </a:prstGeom>
          <a:solidFill>
            <a:srgbClr val="036E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5400000" flipV="1">
            <a:off x="10376176" y="2762015"/>
            <a:ext cx="390507" cy="290285"/>
          </a:xfrm>
          <a:prstGeom prst="triangle">
            <a:avLst/>
          </a:prstGeom>
          <a:solidFill>
            <a:srgbClr val="34BF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p:nvPr/>
        </p:nvCxnSpPr>
        <p:spPr>
          <a:xfrm>
            <a:off x="4094571" y="1490472"/>
            <a:ext cx="0" cy="5122129"/>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57807" y="379185"/>
            <a:ext cx="12917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51679" y="379185"/>
            <a:ext cx="1741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1"/>
          <p:cNvSpPr txBox="1"/>
          <p:nvPr/>
        </p:nvSpPr>
        <p:spPr>
          <a:xfrm>
            <a:off x="4527725" y="4512670"/>
            <a:ext cx="394652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任务三 理解R语言中的引用类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3" name="TextBox 1"/>
          <p:cNvSpPr txBox="1"/>
          <p:nvPr/>
        </p:nvSpPr>
        <p:spPr>
          <a:xfrm>
            <a:off x="1942662" y="425770"/>
            <a:ext cx="1346200" cy="949325"/>
          </a:xfrm>
          <a:prstGeom prst="rect">
            <a:avLst/>
          </a:prstGeom>
          <a:noFill/>
        </p:spPr>
        <p:txBody>
          <a:bodyPr wrap="none" lIns="0" tIns="0" rIns="0" bIns="60958" rtlCol="0">
            <a:spAutoFit/>
          </a:bodyPr>
          <a:lstStyle/>
          <a:p>
            <a:pPr>
              <a:lnSpc>
                <a:spcPts val="6935"/>
              </a:lnSpc>
            </a:pPr>
            <a:r>
              <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rPr>
              <a:t>目录</a:t>
            </a:r>
            <a:endPar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4" name="TextBox 1"/>
          <p:cNvSpPr txBox="1"/>
          <p:nvPr/>
        </p:nvSpPr>
        <p:spPr>
          <a:xfrm>
            <a:off x="4527725" y="3674281"/>
            <a:ext cx="404558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rPr>
              <a:t>任务二 理解R语言S3类与S4类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5" name="TextBox 1"/>
          <p:cNvSpPr txBox="1"/>
          <p:nvPr/>
        </p:nvSpPr>
        <p:spPr>
          <a:xfrm>
            <a:off x="2010395" y="1357103"/>
            <a:ext cx="1325880" cy="265430"/>
          </a:xfrm>
          <a:prstGeom prst="rect">
            <a:avLst/>
          </a:prstGeom>
          <a:noFill/>
        </p:spPr>
        <p:txBody>
          <a:bodyPr wrap="none" lIns="0" tIns="0" rIns="0" bIns="60958" rtlCol="0">
            <a:spAutoFit/>
          </a:bodyPr>
          <a:lstStyle/>
          <a:p>
            <a:pPr>
              <a:lnSpc>
                <a:spcPts val="1600"/>
              </a:lnSpc>
            </a:pPr>
            <a:r>
              <a:rPr lang="en-US" altLang="zh-CN" sz="1900">
                <a:solidFill>
                  <a:srgbClr val="036EB8"/>
                </a:solidFill>
                <a:latin typeface="Arial" panose="020B0604020202020204" pitchFamily="34" charset="0"/>
                <a:cs typeface="Arial" panose="020B0604020202020204" pitchFamily="34" charset="0"/>
              </a:rPr>
              <a:t>CONTENTS</a:t>
            </a:r>
            <a:endParaRPr lang="en-US" altLang="zh-CN" sz="1900">
              <a:solidFill>
                <a:srgbClr val="036EB8"/>
              </a:solidFill>
              <a:latin typeface="Arial" panose="020B0604020202020204" pitchFamily="34" charset="0"/>
              <a:cs typeface="Arial" panose="020B0604020202020204" pitchFamily="34" charset="0"/>
            </a:endParaRPr>
          </a:p>
        </p:txBody>
      </p:sp>
      <p:sp>
        <p:nvSpPr>
          <p:cNvPr id="76" name="TextBox 1"/>
          <p:cNvSpPr txBox="1"/>
          <p:nvPr/>
        </p:nvSpPr>
        <p:spPr>
          <a:xfrm>
            <a:off x="4527725" y="2774856"/>
            <a:ext cx="5470525" cy="367665"/>
          </a:xfrm>
          <a:prstGeom prst="rect">
            <a:avLst/>
          </a:prstGeom>
          <a:noFill/>
        </p:spPr>
        <p:txBody>
          <a:bodyPr wrap="none" lIns="0" tIns="0" rIns="0" bIns="60958" rtlCol="0">
            <a:spAutoFit/>
          </a:bodyPr>
          <a:lstStyle/>
          <a:p>
            <a:pPr algn="l">
              <a:lnSpc>
                <a:spcPts val="2400"/>
              </a:lnSpc>
            </a:pPr>
            <a:r>
              <a:rPr lang="zh-CN" altLang="en-US" sz="2400">
                <a:solidFill>
                  <a:schemeClr val="bg1"/>
                </a:solidFill>
                <a:latin typeface="微软雅黑" panose="020B0503020204020204" pitchFamily="34" charset="-122"/>
                <a:ea typeface="微软雅黑" panose="020B0503020204020204" pitchFamily="34" charset="-122"/>
                <a:cs typeface="Microsoft YaHei UI" panose="020B0503020204020204" pitchFamily="18" charset="-122"/>
              </a:rPr>
              <a:t>任务一 掌握R语言面向对象程序设计方法</a:t>
            </a:r>
            <a:endParaRPr lang="zh-CN" altLang="en-US" sz="2400">
              <a:solidFill>
                <a:schemeClr val="bg1"/>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grpSp>
        <p:nvGrpSpPr>
          <p:cNvPr id="77" name="组合 76"/>
          <p:cNvGrpSpPr/>
          <p:nvPr/>
        </p:nvGrpSpPr>
        <p:grpSpPr>
          <a:xfrm>
            <a:off x="0" y="6509018"/>
            <a:ext cx="12192000" cy="352089"/>
            <a:chOff x="0" y="6513463"/>
            <a:chExt cx="12192000" cy="352089"/>
          </a:xfrm>
        </p:grpSpPr>
        <p:sp>
          <p:nvSpPr>
            <p:cNvPr id="78" name="矩形 77"/>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58" name="Freeform 3"/>
          <p:cNvSpPr/>
          <p:nvPr/>
        </p:nvSpPr>
        <p:spPr>
          <a:xfrm>
            <a:off x="4017403" y="2818184"/>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Freeform 3"/>
          <p:cNvSpPr/>
          <p:nvPr/>
        </p:nvSpPr>
        <p:spPr>
          <a:xfrm>
            <a:off x="4017403" y="3765092"/>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Freeform 3"/>
          <p:cNvSpPr/>
          <p:nvPr/>
        </p:nvSpPr>
        <p:spPr>
          <a:xfrm>
            <a:off x="4017403" y="4639428"/>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Freeform 3"/>
          <p:cNvSpPr/>
          <p:nvPr/>
        </p:nvSpPr>
        <p:spPr>
          <a:xfrm>
            <a:off x="4023118" y="5543033"/>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p>
            <a:pPr algn="ctr"/>
            <a:endParaRPr lang="zh-CN" altLang="en-US"/>
          </a:p>
        </p:txBody>
      </p:sp>
      <p:sp>
        <p:nvSpPr>
          <p:cNvPr id="5" name="文本框 4"/>
          <p:cNvSpPr txBox="1"/>
          <p:nvPr/>
        </p:nvSpPr>
        <p:spPr>
          <a:xfrm>
            <a:off x="4455795" y="5339715"/>
            <a:ext cx="6073775" cy="398780"/>
          </a:xfrm>
          <a:prstGeom prst="rect">
            <a:avLst/>
          </a:prstGeom>
          <a:noFill/>
        </p:spPr>
        <p:txBody>
          <a:bodyPr wrap="square" rtlCol="0">
            <a:spAutoFit/>
          </a:bodyPr>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任务四 掌握R语言类的继承</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lnSpc>
                <a:spcPct val="150000"/>
              </a:lnSpc>
              <a:buNone/>
            </a:pPr>
            <a:r>
              <a:rPr lang="zh-CN" altLang="en-US" sz="1600"/>
              <a:t>我们可以为类mybox定一个方法volume用来计算盒子的体积。注意，因为volume这个函数之前没有存在过，我们首先需要定义这个函数本身作为泛型函数，然后再设置mybox类的方法：</a:t>
            </a:r>
            <a:endParaRPr lang="zh-CN" altLang="en-US" sz="1600"/>
          </a:p>
          <a:p>
            <a:pPr marL="0" indent="0">
              <a:lnSpc>
                <a:spcPct val="150000"/>
              </a:lnSpc>
              <a:buNone/>
            </a:pPr>
            <a:r>
              <a:rPr lang="zh-CN" altLang="en-US" sz="1600"/>
              <a:t>setGeneric('volume',</a:t>
            </a:r>
            <a:endParaRPr lang="zh-CN" altLang="en-US" sz="1600"/>
          </a:p>
          <a:p>
            <a:pPr marL="0" indent="0">
              <a:lnSpc>
                <a:spcPct val="150000"/>
              </a:lnSpc>
              <a:buNone/>
            </a:pPr>
            <a:r>
              <a:rPr lang="zh-CN" altLang="en-US" sz="1600"/>
              <a:t>    function(object) {</a:t>
            </a:r>
            <a:endParaRPr lang="zh-CN" altLang="en-US" sz="1600"/>
          </a:p>
          <a:p>
            <a:pPr marL="0" indent="0">
              <a:lnSpc>
                <a:spcPct val="150000"/>
              </a:lnSpc>
              <a:buNone/>
            </a:pPr>
            <a:r>
              <a:rPr lang="zh-CN" altLang="en-US" sz="1600"/>
              <a:t>        standardGeneric('volume')</a:t>
            </a:r>
            <a:endParaRPr lang="zh-CN" altLang="en-US" sz="1600"/>
          </a:p>
          <a:p>
            <a:pPr marL="0" indent="0">
              <a:lnSpc>
                <a:spcPct val="150000"/>
              </a:lnSpc>
              <a:buNone/>
            </a:pPr>
            <a:r>
              <a:rPr lang="zh-CN" altLang="en-US" sz="1600"/>
              <a:t>    }</a:t>
            </a:r>
            <a:endParaRPr lang="zh-CN" altLang="en-US" sz="1600"/>
          </a:p>
          <a:p>
            <a:pPr marL="0" indent="0">
              <a:lnSpc>
                <a:spcPct val="150000"/>
              </a:lnSpc>
              <a:buNone/>
            </a:pPr>
            <a:r>
              <a:rPr lang="zh-CN" altLang="en-US" sz="1600"/>
              <a:t>)</a:t>
            </a:r>
            <a:endParaRPr lang="zh-CN" altLang="en-US" sz="1600"/>
          </a:p>
          <a:p>
            <a:pPr marL="0" indent="0">
              <a:lnSpc>
                <a:spcPct val="150000"/>
              </a:lnSpc>
              <a:buNone/>
            </a:pPr>
            <a:r>
              <a:rPr lang="zh-CN" altLang="en-US" sz="1600"/>
              <a:t>setMethod('volume', 'mybox', </a:t>
            </a:r>
            <a:endParaRPr lang="zh-CN" altLang="en-US" sz="1600"/>
          </a:p>
          <a:p>
            <a:pPr marL="0" indent="0">
              <a:lnSpc>
                <a:spcPct val="150000"/>
              </a:lnSpc>
              <a:buNone/>
            </a:pPr>
            <a:r>
              <a:rPr lang="zh-CN" altLang="en-US" sz="1600"/>
              <a:t>    function(object) {</a:t>
            </a:r>
            <a:endParaRPr lang="zh-CN" altLang="en-US" sz="1600"/>
          </a:p>
          <a:p>
            <a:pPr marL="0" indent="0">
              <a:lnSpc>
                <a:spcPct val="150000"/>
              </a:lnSpc>
              <a:buNone/>
            </a:pPr>
            <a:r>
              <a:rPr lang="zh-CN" altLang="en-US" sz="1600"/>
              <a:t>        return(object@long * object@width * object@height)</a:t>
            </a:r>
            <a:endParaRPr lang="zh-CN" altLang="en-US" sz="1600"/>
          </a:p>
          <a:p>
            <a:pPr marL="0" indent="0">
              <a:lnSpc>
                <a:spcPct val="150000"/>
              </a:lnSpc>
              <a:buNone/>
            </a:pPr>
            <a:r>
              <a:rPr lang="zh-CN" altLang="en-US" sz="1600"/>
              <a:t>    }</a:t>
            </a:r>
            <a:endParaRPr lang="zh-CN" altLang="en-US" sz="1600"/>
          </a:p>
          <a:p>
            <a:pPr marL="0" indent="0">
              <a:lnSpc>
                <a:spcPct val="150000"/>
              </a:lnSpc>
              <a:buNone/>
            </a:pPr>
            <a:r>
              <a:rPr lang="zh-CN" altLang="en-US" sz="1600"/>
              <a:t>)</a:t>
            </a:r>
            <a:endParaRPr lang="zh-CN" altLang="en-US" sz="16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定义S4类的实例操作</a:t>
            </a:r>
            <a:endParaRPr lang="zh-CN" altLang="en-US"/>
          </a:p>
          <a:p>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r>
              <a:rPr lang="zh-CN" altLang="en-US" sz="2400"/>
              <a:t>现在我们可以计算盒子的体积了：</a:t>
            </a:r>
            <a:endParaRPr lang="zh-CN" altLang="en-US" sz="2400"/>
          </a:p>
          <a:p>
            <a:pPr marL="0" indent="0">
              <a:lnSpc>
                <a:spcPct val="150000"/>
              </a:lnSpc>
              <a:buNone/>
            </a:pPr>
            <a:endParaRPr lang="zh-CN" altLang="en-US" sz="2400"/>
          </a:p>
          <a:p>
            <a:pPr marL="0" indent="0">
              <a:lnSpc>
                <a:spcPct val="150000"/>
              </a:lnSpc>
              <a:buNone/>
            </a:pPr>
            <a:r>
              <a:rPr lang="zh-CN" altLang="en-US" sz="2400"/>
              <a:t>volume(myBox)</a:t>
            </a:r>
            <a:endParaRPr lang="zh-CN" altLang="en-US" sz="2400"/>
          </a:p>
          <a:p>
            <a:pPr marL="0" indent="0">
              <a:lnSpc>
                <a:spcPct val="150000"/>
              </a:lnSpc>
              <a:buNone/>
            </a:pPr>
            <a:r>
              <a:rPr lang="zh-CN" altLang="en-US" sz="2400"/>
              <a:t>[1] 60</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（二）</a:t>
            </a:r>
            <a:r>
              <a:rPr kumimoji="1" lang="en-US" altLang="zh-CN">
                <a:solidFill>
                  <a:srgbClr val="0070C0"/>
                </a:solidFill>
                <a:sym typeface="+mn-ea"/>
              </a:rPr>
              <a:t>S4</a:t>
            </a:r>
            <a:r>
              <a:rPr kumimoji="1" lang="zh-CN" altLang="en-US">
                <a:solidFill>
                  <a:srgbClr val="0070C0"/>
                </a:solidFill>
                <a:sym typeface="+mn-ea"/>
              </a:rPr>
              <a:t>类</a:t>
            </a:r>
            <a:endParaRPr kumimoji="1">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定义S4类的实例操作</a:t>
            </a:r>
            <a:endParaRPr lang="zh-CN" altLang="en-US"/>
          </a:p>
          <a:p>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4291964" y="4345777"/>
            <a:ext cx="6400801" cy="727608"/>
          </a:xfrm>
          <a:prstGeom prst="rect">
            <a:avLst/>
          </a:prstGeom>
          <a:solidFill>
            <a:srgbClr val="036E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5400000" flipV="1">
            <a:off x="10479681" y="4564780"/>
            <a:ext cx="390507" cy="290285"/>
          </a:xfrm>
          <a:prstGeom prst="triangle">
            <a:avLst/>
          </a:prstGeom>
          <a:solidFill>
            <a:srgbClr val="34BF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p:nvPr/>
        </p:nvCxnSpPr>
        <p:spPr>
          <a:xfrm>
            <a:off x="4094571" y="1490472"/>
            <a:ext cx="0" cy="5122129"/>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57807" y="379185"/>
            <a:ext cx="12917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51679" y="379185"/>
            <a:ext cx="1741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1"/>
          <p:cNvSpPr txBox="1"/>
          <p:nvPr/>
        </p:nvSpPr>
        <p:spPr>
          <a:xfrm>
            <a:off x="4527725" y="4512670"/>
            <a:ext cx="3946525" cy="367665"/>
          </a:xfrm>
          <a:prstGeom prst="rect">
            <a:avLst/>
          </a:prstGeom>
          <a:noFill/>
        </p:spPr>
        <p:txBody>
          <a:bodyPr wrap="none" lIns="0" tIns="0" rIns="0" bIns="60958" rtlCol="0">
            <a:spAutoFit/>
          </a:bodyPr>
          <a:lstStyle/>
          <a:p>
            <a:pPr algn="l">
              <a:lnSpc>
                <a:spcPts val="2400"/>
              </a:lnSpc>
            </a:pPr>
            <a:r>
              <a:rPr lang="zh-CN" altLang="en-US" sz="2400">
                <a:solidFill>
                  <a:schemeClr val="bg1"/>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任务三 理解R语言中的引用类</a:t>
            </a:r>
            <a:endParaRPr lang="zh-CN" altLang="en-US" sz="2400">
              <a:solidFill>
                <a:schemeClr val="bg1"/>
              </a:solidFill>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
        <p:nvSpPr>
          <p:cNvPr id="73" name="TextBox 1"/>
          <p:cNvSpPr txBox="1"/>
          <p:nvPr/>
        </p:nvSpPr>
        <p:spPr>
          <a:xfrm>
            <a:off x="1942662" y="425770"/>
            <a:ext cx="1346200" cy="949325"/>
          </a:xfrm>
          <a:prstGeom prst="rect">
            <a:avLst/>
          </a:prstGeom>
          <a:noFill/>
        </p:spPr>
        <p:txBody>
          <a:bodyPr wrap="none" lIns="0" tIns="0" rIns="0" bIns="60958" rtlCol="0">
            <a:spAutoFit/>
          </a:bodyPr>
          <a:lstStyle/>
          <a:p>
            <a:pPr>
              <a:lnSpc>
                <a:spcPts val="6935"/>
              </a:lnSpc>
            </a:pPr>
            <a:r>
              <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rPr>
              <a:t>目录</a:t>
            </a:r>
            <a:endPar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4" name="TextBox 1"/>
          <p:cNvSpPr txBox="1"/>
          <p:nvPr/>
        </p:nvSpPr>
        <p:spPr>
          <a:xfrm>
            <a:off x="4527725" y="3674281"/>
            <a:ext cx="404558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rPr>
              <a:t>任务二 理解R语言S3类与S4类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5" name="TextBox 1"/>
          <p:cNvSpPr txBox="1"/>
          <p:nvPr/>
        </p:nvSpPr>
        <p:spPr>
          <a:xfrm>
            <a:off x="2010395" y="1357103"/>
            <a:ext cx="1325880" cy="265430"/>
          </a:xfrm>
          <a:prstGeom prst="rect">
            <a:avLst/>
          </a:prstGeom>
          <a:noFill/>
        </p:spPr>
        <p:txBody>
          <a:bodyPr wrap="none" lIns="0" tIns="0" rIns="0" bIns="60958" rtlCol="0">
            <a:spAutoFit/>
          </a:bodyPr>
          <a:lstStyle/>
          <a:p>
            <a:pPr>
              <a:lnSpc>
                <a:spcPts val="1600"/>
              </a:lnSpc>
            </a:pPr>
            <a:r>
              <a:rPr lang="en-US" altLang="zh-CN" sz="1900">
                <a:solidFill>
                  <a:srgbClr val="036EB8"/>
                </a:solidFill>
                <a:latin typeface="Arial" panose="020B0604020202020204" pitchFamily="34" charset="0"/>
                <a:cs typeface="Arial" panose="020B0604020202020204" pitchFamily="34" charset="0"/>
              </a:rPr>
              <a:t>CONTENTS</a:t>
            </a:r>
            <a:endParaRPr lang="en-US" altLang="zh-CN" sz="1900">
              <a:solidFill>
                <a:srgbClr val="036EB8"/>
              </a:solidFill>
              <a:latin typeface="Arial" panose="020B0604020202020204" pitchFamily="34" charset="0"/>
              <a:cs typeface="Arial" panose="020B0604020202020204" pitchFamily="34" charset="0"/>
            </a:endParaRPr>
          </a:p>
        </p:txBody>
      </p:sp>
      <p:sp>
        <p:nvSpPr>
          <p:cNvPr id="76" name="TextBox 1"/>
          <p:cNvSpPr txBox="1"/>
          <p:nvPr/>
        </p:nvSpPr>
        <p:spPr>
          <a:xfrm>
            <a:off x="4527725" y="2774856"/>
            <a:ext cx="5470525" cy="367665"/>
          </a:xfrm>
          <a:prstGeom prst="rect">
            <a:avLst/>
          </a:prstGeom>
          <a:noFill/>
        </p:spPr>
        <p:txBody>
          <a:bodyPr wrap="none" lIns="0" tIns="0" rIns="0" bIns="60958" rtlCol="0">
            <a:spAutoFit/>
          </a:bodyPr>
          <a:lstStyle/>
          <a:p>
            <a:pPr algn="l">
              <a:lnSpc>
                <a:spcPts val="2400"/>
              </a:lnSpc>
            </a:pPr>
            <a:r>
              <a:rPr lang="zh-CN" altLang="en-US" sz="240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rPr>
              <a:t>任务一 掌握R语言面向对象程序设计方法</a:t>
            </a:r>
            <a:endParaRPr lang="zh-CN" altLang="en-US" sz="240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grpSp>
        <p:nvGrpSpPr>
          <p:cNvPr id="77" name="组合 76"/>
          <p:cNvGrpSpPr/>
          <p:nvPr/>
        </p:nvGrpSpPr>
        <p:grpSpPr>
          <a:xfrm>
            <a:off x="0" y="6509018"/>
            <a:ext cx="12192000" cy="352089"/>
            <a:chOff x="0" y="6513463"/>
            <a:chExt cx="12192000" cy="352089"/>
          </a:xfrm>
        </p:grpSpPr>
        <p:sp>
          <p:nvSpPr>
            <p:cNvPr id="78" name="矩形 77"/>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58" name="Freeform 3"/>
          <p:cNvSpPr/>
          <p:nvPr/>
        </p:nvSpPr>
        <p:spPr>
          <a:xfrm>
            <a:off x="4017403" y="2818184"/>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Freeform 3"/>
          <p:cNvSpPr/>
          <p:nvPr/>
        </p:nvSpPr>
        <p:spPr>
          <a:xfrm>
            <a:off x="4017403" y="3765092"/>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Freeform 3"/>
          <p:cNvSpPr/>
          <p:nvPr/>
        </p:nvSpPr>
        <p:spPr>
          <a:xfrm>
            <a:off x="4017403" y="4639428"/>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Freeform 3"/>
          <p:cNvSpPr/>
          <p:nvPr/>
        </p:nvSpPr>
        <p:spPr>
          <a:xfrm>
            <a:off x="4023118" y="5543033"/>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p>
            <a:pPr algn="ctr"/>
            <a:endParaRPr lang="zh-CN" altLang="en-US"/>
          </a:p>
        </p:txBody>
      </p:sp>
      <p:sp>
        <p:nvSpPr>
          <p:cNvPr id="5" name="文本框 4"/>
          <p:cNvSpPr txBox="1"/>
          <p:nvPr/>
        </p:nvSpPr>
        <p:spPr>
          <a:xfrm>
            <a:off x="4455795" y="5339715"/>
            <a:ext cx="6073775" cy="398780"/>
          </a:xfrm>
          <a:prstGeom prst="rect">
            <a:avLst/>
          </a:prstGeom>
          <a:noFill/>
        </p:spPr>
        <p:txBody>
          <a:bodyPr wrap="square" rtlCol="0">
            <a:spAutoFit/>
          </a:bodyPr>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任务四 掌握R语言类的继承</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541655" y="1169670"/>
            <a:ext cx="11134725" cy="4691380"/>
          </a:xfrm>
        </p:spPr>
        <p:txBody>
          <a:bodyPr>
            <a:normAutofit fontScale="90000" lnSpcReduction="20000"/>
          </a:bodyPr>
          <a:p>
            <a:pPr marL="0" indent="0">
              <a:lnSpc>
                <a:spcPct val="150000"/>
              </a:lnSpc>
              <a:buNone/>
            </a:pPr>
            <a:r>
              <a:rPr lang="zh-CN" altLang="en-US" sz="2400"/>
              <a:t>引用类，简称为 RC(Reference Class)，与 S3 和 S4 有很大的不同。 RC 实现消息传 </a:t>
            </a:r>
            <a:endParaRPr lang="zh-CN" altLang="en-US" sz="2400"/>
          </a:p>
          <a:p>
            <a:pPr marL="0" indent="0">
              <a:lnSpc>
                <a:spcPct val="150000"/>
              </a:lnSpc>
              <a:buNone/>
            </a:pPr>
            <a:r>
              <a:rPr lang="zh-CN" altLang="en-US" sz="2400"/>
              <a:t>递的面向对象系统，所以方法属于类，而不是函数。 $用于分开对象和方法，所以 </a:t>
            </a:r>
            <a:endParaRPr lang="zh-CN" altLang="en-US" sz="2400"/>
          </a:p>
          <a:p>
            <a:pPr marL="0" indent="0">
              <a:lnSpc>
                <a:spcPct val="150000"/>
              </a:lnSpc>
              <a:buNone/>
            </a:pPr>
            <a:r>
              <a:rPr lang="zh-CN" altLang="en-US" sz="2400"/>
              <a:t>方法调用看起来像这样：canvas$drawRect("blue")。 RC 对象也是可变的(mutable)：它们不使用 R 语言常用的修改时复制语义，而是就地修改。 这使得它们难以理解，但是可以让它们解决 S3 和 S4 难以解决的问题。</a:t>
            </a:r>
            <a:endParaRPr lang="zh-CN" altLang="en-US" sz="2400"/>
          </a:p>
          <a:p>
            <a:pPr marL="0" indent="0">
              <a:lnSpc>
                <a:spcPct val="150000"/>
              </a:lnSpc>
              <a:buNone/>
            </a:pPr>
            <a:r>
              <a:rPr lang="zh-CN" altLang="en-US" sz="2400"/>
              <a:t>从面向对象的角度来说，我们下面要重定义几个名词。</a:t>
            </a:r>
            <a:endParaRPr lang="zh-CN" altLang="en-US" sz="2400"/>
          </a:p>
          <a:p>
            <a:pPr marL="0" indent="0">
              <a:lnSpc>
                <a:spcPct val="150000"/>
              </a:lnSpc>
              <a:buNone/>
            </a:pPr>
            <a:endParaRPr lang="zh-CN" altLang="en-US" sz="2400"/>
          </a:p>
          <a:p>
            <a:pPr>
              <a:lnSpc>
                <a:spcPct val="150000"/>
              </a:lnSpc>
            </a:pPr>
            <a:r>
              <a:rPr lang="zh-CN" altLang="en-US" sz="2400"/>
              <a:t>类：面向对象系统的基本类型，类是静态结构定义。</a:t>
            </a:r>
            <a:endParaRPr lang="zh-CN" altLang="en-US" sz="2400"/>
          </a:p>
          <a:p>
            <a:pPr>
              <a:lnSpc>
                <a:spcPct val="150000"/>
              </a:lnSpc>
            </a:pPr>
            <a:r>
              <a:rPr lang="zh-CN" altLang="en-US" sz="2400"/>
              <a:t>对象：类实例化后，在内存中生成结构体。</a:t>
            </a:r>
            <a:endParaRPr lang="zh-CN" altLang="en-US" sz="2400"/>
          </a:p>
          <a:p>
            <a:pPr>
              <a:lnSpc>
                <a:spcPct val="150000"/>
              </a:lnSpc>
            </a:pPr>
            <a:r>
              <a:rPr lang="zh-CN" altLang="en-US" sz="2400"/>
              <a:t>方法：是类中的函数定义，不通过泛型函数实现。</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90000" lnSpcReduction="20000"/>
          </a:bodyPr>
          <a:p>
            <a:pPr marL="0" indent="0">
              <a:buNone/>
            </a:pPr>
            <a:endParaRPr lang="zh-CN" altLang="en-US" sz="2400"/>
          </a:p>
          <a:p>
            <a:pPr marL="0" indent="0">
              <a:buNone/>
            </a:pPr>
            <a:r>
              <a:rPr lang="zh-CN" altLang="en-US" sz="2400"/>
              <a:t>引用类（RC类，以下简称RC）对象系统是以类为基本类型， 有专门的类的定义函数 setRefClass() 和 实例化则通过类的方法生成，我们以下说明如何用RC对象系统创建一个类。</a:t>
            </a:r>
            <a:endParaRPr lang="zh-CN" altLang="en-US" sz="2400"/>
          </a:p>
          <a:p>
            <a:pPr marL="0" indent="0">
              <a:buNone/>
            </a:pPr>
            <a:endParaRPr lang="zh-CN" altLang="en-US" sz="2400"/>
          </a:p>
          <a:p>
            <a:pPr marL="0" indent="0">
              <a:buNone/>
            </a:pPr>
            <a:r>
              <a:rPr lang="zh-CN" altLang="en-US" sz="2400"/>
              <a:t>setRefClass(Class, fields = , contains = , methods =, where =, ...)</a:t>
            </a:r>
            <a:endParaRPr lang="zh-CN" altLang="en-US" sz="2400"/>
          </a:p>
          <a:p>
            <a:pPr marL="0" indent="0">
              <a:buNone/>
            </a:pPr>
            <a:endParaRPr lang="zh-CN" altLang="en-US" sz="2400"/>
          </a:p>
          <a:p>
            <a:pPr marL="0" indent="0">
              <a:buNone/>
            </a:pPr>
            <a:r>
              <a:rPr lang="zh-CN" altLang="en-US" sz="2400"/>
              <a:t>参数列表：</a:t>
            </a:r>
            <a:endParaRPr lang="zh-CN" altLang="en-US" sz="2400"/>
          </a:p>
          <a:p>
            <a:r>
              <a:rPr lang="zh-CN" altLang="en-US" sz="2400"/>
              <a:t>Class: 定义类名</a:t>
            </a:r>
            <a:endParaRPr lang="zh-CN" altLang="en-US" sz="2400"/>
          </a:p>
          <a:p>
            <a:r>
              <a:rPr lang="zh-CN" altLang="en-US" sz="2400"/>
              <a:t>fields: 定义属性和属性类型</a:t>
            </a:r>
            <a:endParaRPr lang="zh-CN" altLang="en-US" sz="2400"/>
          </a:p>
          <a:p>
            <a:r>
              <a:rPr lang="zh-CN" altLang="en-US" sz="2400"/>
              <a:t>contains: 定义父类，继承关系</a:t>
            </a:r>
            <a:endParaRPr lang="zh-CN" altLang="en-US" sz="2400"/>
          </a:p>
          <a:p>
            <a:r>
              <a:rPr lang="zh-CN" altLang="en-US" sz="2400"/>
              <a:t>methods: 定义类中的方法</a:t>
            </a:r>
            <a:endParaRPr lang="zh-CN" altLang="en-US" sz="2400"/>
          </a:p>
          <a:p>
            <a:r>
              <a:rPr lang="zh-CN" altLang="en-US" sz="2400"/>
              <a:t>where: 定义存储空间</a:t>
            </a:r>
            <a:endParaRPr lang="zh-CN" altLang="en-US" sz="2400"/>
          </a:p>
          <a:p>
            <a:pPr>
              <a:buNone/>
            </a:pPr>
            <a:r>
              <a:rPr lang="zh-CN" altLang="en-US" sz="2400"/>
              <a:t>从setRefClass()函数的定义来看，参数比S4的setClass()函数变少了。</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定义引用类</a:t>
            </a:r>
            <a:endParaRPr lang="zh-CN" alt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buNone/>
            </a:pPr>
            <a:r>
              <a:rPr lang="zh-CN" altLang="en-US" sz="2400"/>
              <a:t>在创建过引用（RC）类以后，我们跟S3与S4类一样，我们需要创建一个RC类对象，接下来，我们用一个实例来看看如何创建一个RC类对象。</a:t>
            </a:r>
            <a:endParaRPr lang="zh-CN" altLang="en-US" sz="2400"/>
          </a:p>
          <a:p>
            <a:pPr marL="0" indent="0">
              <a:buNone/>
            </a:pPr>
            <a:r>
              <a:rPr lang="zh-CN" altLang="en-US" sz="2400" b="1"/>
              <a:t># 定义一个RC类</a:t>
            </a:r>
            <a:endParaRPr lang="zh-CN" altLang="en-US" sz="2400" b="1"/>
          </a:p>
          <a:p>
            <a:pPr marL="0" indent="0">
              <a:buNone/>
            </a:pPr>
            <a:r>
              <a:rPr lang="zh-CN" altLang="en-US" sz="2400" b="1"/>
              <a:t>&gt; User&lt;-setRefClass("User",fields=list(name="character"))</a:t>
            </a:r>
            <a:endParaRPr lang="zh-CN" altLang="en-US" sz="2400" b="1"/>
          </a:p>
          <a:p>
            <a:pPr marL="0" indent="0">
              <a:buNone/>
            </a:pPr>
            <a:r>
              <a:rPr lang="zh-CN" altLang="en-US" sz="2400" b="1"/>
              <a:t># 查看User的定义</a:t>
            </a:r>
            <a:endParaRPr lang="zh-CN" altLang="en-US" sz="2400" b="1"/>
          </a:p>
          <a:p>
            <a:pPr marL="0" indent="0">
              <a:buNone/>
            </a:pPr>
            <a:r>
              <a:rPr lang="zh-CN" altLang="en-US" sz="2400" b="1"/>
              <a:t>&gt; User</a:t>
            </a:r>
            <a:endParaRPr lang="zh-CN" altLang="en-US" sz="2400" b="1"/>
          </a:p>
          <a:p>
            <a:pPr marL="0" indent="0">
              <a:buNone/>
            </a:pPr>
            <a:r>
              <a:rPr lang="zh-CN" altLang="en-US" sz="2400" b="1"/>
              <a:t>Generator for class "User":</a:t>
            </a:r>
            <a:endParaRPr lang="zh-CN" altLang="en-US" sz="2400" b="1"/>
          </a:p>
          <a:p>
            <a:pPr marL="0" indent="0">
              <a:buNone/>
            </a:pPr>
            <a:endParaRPr lang="zh-CN" altLang="en-US" sz="2400" b="1"/>
          </a:p>
          <a:p>
            <a:pPr marL="0" indent="0">
              <a:buNone/>
            </a:pPr>
            <a:r>
              <a:rPr lang="zh-CN" altLang="en-US" sz="2400" b="1"/>
              <a:t>Class fields:</a:t>
            </a:r>
            <a:endParaRPr lang="zh-CN" altLang="en-US" sz="2400" b="1"/>
          </a:p>
          <a:p>
            <a:pPr marL="0" indent="0">
              <a:buNone/>
            </a:pPr>
            <a:r>
              <a:rPr lang="zh-CN" altLang="en-US" sz="2400" b="1"/>
              <a:t>Name: name</a:t>
            </a:r>
            <a:endParaRPr lang="zh-CN" altLang="en-US" sz="2400" b="1"/>
          </a:p>
          <a:p>
            <a:pPr marL="0" indent="0">
              <a:buNone/>
            </a:pPr>
            <a:r>
              <a:rPr lang="zh-CN" altLang="en-US" sz="2400" b="1"/>
              <a:t>Class: character</a:t>
            </a:r>
            <a:endParaRPr lang="zh-CN" altLang="en-US" sz="2400" b="1"/>
          </a:p>
          <a:p>
            <a:pPr marL="0" indent="0">
              <a:buNone/>
            </a:pPr>
            <a:r>
              <a:rPr lang="zh-CN" altLang="en-US" sz="2400" b="1"/>
              <a:t>Class Methods:</a:t>
            </a:r>
            <a:endParaRPr lang="zh-CN" altLang="en-US" sz="2400" b="1"/>
          </a:p>
          <a:p>
            <a:pPr marL="0" indent="0">
              <a:buNone/>
            </a:pPr>
            <a:r>
              <a:rPr lang="zh-CN" altLang="en-US" sz="2400" b="1"/>
              <a:t>"callSuper", "copy", "export", "field", "getClass",</a:t>
            </a:r>
            <a:endParaRPr lang="zh-CN" altLang="en-US" sz="2400" b="1"/>
          </a:p>
          <a:p>
            <a:pPr marL="0" indent="0">
              <a:buNone/>
            </a:pPr>
            <a:r>
              <a:rPr lang="zh-CN" altLang="en-US" sz="2400" b="1"/>
              <a:t>"getRefClass", "import", "initFields", "show", "trace",</a:t>
            </a:r>
            <a:endParaRPr lang="zh-CN" altLang="en-US" sz="2400" b="1"/>
          </a:p>
          <a:p>
            <a:pPr marL="0" indent="0">
              <a:buNone/>
            </a:pPr>
            <a:r>
              <a:rPr lang="zh-CN" altLang="en-US" sz="2400" b="1"/>
              <a:t>"untrace", "usingMethods"</a:t>
            </a:r>
            <a:endParaRPr lang="zh-CN" altLang="en-US" sz="2400" b="1"/>
          </a:p>
          <a:p>
            <a:pPr marL="0" indent="0">
              <a:buNone/>
            </a:pPr>
            <a:endParaRPr lang="zh-CN" altLang="en-US" sz="2400" b="1"/>
          </a:p>
          <a:p>
            <a:pPr marL="0" indent="0">
              <a:buNone/>
            </a:pPr>
            <a:r>
              <a:rPr lang="zh-CN" altLang="en-US" sz="2400" b="1"/>
              <a:t>Reference Superclasses:</a:t>
            </a:r>
            <a:endParaRPr lang="zh-CN" altLang="en-US" sz="2400" b="1"/>
          </a:p>
          <a:p>
            <a:pPr marL="0" indent="0">
              <a:buNone/>
            </a:pPr>
            <a:r>
              <a:rPr lang="zh-CN" altLang="en-US" sz="2400" b="1"/>
              <a:t>"envRefClass"</a:t>
            </a:r>
            <a:endParaRPr lang="zh-CN" altLang="en-US" sz="24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创建引用类对象</a:t>
            </a:r>
            <a:endParaRPr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800" b="1"/>
              <a:t>&gt; u1&lt;-User$new(name="u1")</a:t>
            </a:r>
            <a:endParaRPr lang="zh-CN" altLang="en-US" sz="1800" b="1"/>
          </a:p>
          <a:p>
            <a:pPr marL="0" indent="0">
              <a:buNone/>
            </a:pPr>
            <a:endParaRPr lang="zh-CN" altLang="en-US" sz="1800" b="1"/>
          </a:p>
          <a:p>
            <a:pPr marL="0" indent="0">
              <a:buNone/>
            </a:pPr>
            <a:r>
              <a:rPr lang="zh-CN" altLang="en-US" sz="1800" b="1"/>
              <a:t># 查看u1对象</a:t>
            </a:r>
            <a:endParaRPr lang="zh-CN" altLang="en-US" sz="1800" b="1"/>
          </a:p>
          <a:p>
            <a:pPr marL="0" indent="0">
              <a:buNone/>
            </a:pPr>
            <a:r>
              <a:rPr lang="zh-CN" altLang="en-US" sz="1800" b="1"/>
              <a:t>&gt; u1</a:t>
            </a:r>
            <a:endParaRPr lang="zh-CN" altLang="en-US" sz="1800" b="1"/>
          </a:p>
          <a:p>
            <a:pPr marL="0" indent="0">
              <a:buNone/>
            </a:pPr>
            <a:r>
              <a:rPr lang="zh-CN" altLang="en-US" sz="1800" b="1"/>
              <a:t>Reference class object of class "User"</a:t>
            </a:r>
            <a:endParaRPr lang="zh-CN" altLang="en-US" sz="1800" b="1"/>
          </a:p>
          <a:p>
            <a:pPr marL="0" indent="0">
              <a:buNone/>
            </a:pPr>
            <a:r>
              <a:rPr lang="zh-CN" altLang="en-US" sz="1800" b="1"/>
              <a:t>Field "name":</a:t>
            </a:r>
            <a:endParaRPr lang="zh-CN" altLang="en-US" sz="1800" b="1"/>
          </a:p>
          <a:p>
            <a:pPr marL="0" indent="0">
              <a:buNone/>
            </a:pPr>
            <a:r>
              <a:rPr lang="zh-CN" altLang="en-US" sz="1800" b="1"/>
              <a:t>[1] "u1"</a:t>
            </a:r>
            <a:endParaRPr lang="zh-CN" altLang="en-US" sz="1800" b="1"/>
          </a:p>
          <a:p>
            <a:pPr marL="0" indent="0">
              <a:buNone/>
            </a:pPr>
            <a:r>
              <a:rPr lang="zh-CN" altLang="en-US" sz="1800" b="1"/>
              <a:t># 检查User类的类型</a:t>
            </a:r>
            <a:endParaRPr lang="zh-CN" altLang="en-US" sz="1800" b="1"/>
          </a:p>
          <a:p>
            <a:pPr marL="0" indent="0">
              <a:buNone/>
            </a:pPr>
            <a:r>
              <a:rPr lang="zh-CN" altLang="en-US" sz="1800" b="1"/>
              <a:t>&gt; class(User)</a:t>
            </a:r>
            <a:endParaRPr lang="zh-CN" altLang="en-US" sz="1800" b="1"/>
          </a:p>
          <a:p>
            <a:pPr marL="0" indent="0">
              <a:buNone/>
            </a:pPr>
            <a:r>
              <a:rPr lang="zh-CN" altLang="en-US" sz="1800" b="1"/>
              <a:t>[1] "refObjectGenerator"</a:t>
            </a:r>
            <a:endParaRPr lang="zh-CN" altLang="en-US" sz="1800" b="1"/>
          </a:p>
          <a:p>
            <a:pPr marL="0" indent="0">
              <a:buNone/>
            </a:pPr>
            <a:r>
              <a:rPr lang="zh-CN" altLang="en-US" sz="1800" b="1"/>
              <a:t>attr(,"package")</a:t>
            </a:r>
            <a:endParaRPr lang="zh-CN" altLang="en-US" sz="1800" b="1"/>
          </a:p>
          <a:p>
            <a:pPr marL="0" indent="0">
              <a:buNone/>
            </a:pPr>
            <a:r>
              <a:rPr lang="zh-CN" altLang="en-US" sz="1800" b="1"/>
              <a:t>[1] "methods"</a:t>
            </a:r>
            <a:endParaRPr lang="zh-CN" altLang="en-US" sz="1800" b="1"/>
          </a:p>
          <a:p>
            <a:pPr marL="0" indent="0">
              <a:buNone/>
            </a:pPr>
            <a:r>
              <a:rPr lang="zh-CN" altLang="en-US" sz="1800" b="1"/>
              <a:t>&gt; is.object(User)</a:t>
            </a:r>
            <a:endParaRPr lang="zh-CN" altLang="en-US" sz="1800" b="1"/>
          </a:p>
          <a:p>
            <a:pPr marL="0" indent="0">
              <a:buNone/>
            </a:pPr>
            <a:r>
              <a:rPr lang="zh-CN" altLang="en-US" sz="1800" b="1"/>
              <a:t>[1] TRUE</a:t>
            </a:r>
            <a:endParaRPr lang="zh-CN" altLang="en-US" sz="1800" b="1"/>
          </a:p>
          <a:p>
            <a:pPr marL="0" indent="0">
              <a:buNone/>
            </a:pPr>
            <a:r>
              <a:rPr lang="zh-CN" altLang="en-US" sz="1800" b="1"/>
              <a:t>&gt; otype(User)</a:t>
            </a:r>
            <a:endParaRPr lang="zh-CN" altLang="en-US" sz="1800" b="1"/>
          </a:p>
          <a:p>
            <a:pPr marL="0" indent="0">
              <a:buNone/>
            </a:pPr>
            <a:r>
              <a:rPr lang="zh-CN" altLang="en-US" sz="1800" b="1"/>
              <a:t>[1] "RC</a:t>
            </a:r>
            <a:r>
              <a:rPr lang="zh-CN" altLang="en-US" sz="1800"/>
              <a:t>"</a:t>
            </a: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实例化一个User对象u1</a:t>
            </a:r>
            <a:endParaRPr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lnSpc>
                <a:spcPct val="150000"/>
              </a:lnSpc>
              <a:buNone/>
            </a:pPr>
            <a:r>
              <a:rPr lang="zh-CN" altLang="en-US" sz="1800" b="1"/>
              <a:t>&gt; class(u1)</a:t>
            </a:r>
            <a:endParaRPr lang="zh-CN" altLang="en-US" sz="1800" b="1"/>
          </a:p>
          <a:p>
            <a:pPr marL="0" indent="0">
              <a:lnSpc>
                <a:spcPct val="150000"/>
              </a:lnSpc>
              <a:buNone/>
            </a:pPr>
            <a:r>
              <a:rPr lang="zh-CN" altLang="en-US" sz="1800" b="1"/>
              <a:t>[1] "User"</a:t>
            </a:r>
            <a:endParaRPr lang="zh-CN" altLang="en-US" sz="1800" b="1"/>
          </a:p>
          <a:p>
            <a:pPr marL="0" indent="0">
              <a:lnSpc>
                <a:spcPct val="150000"/>
              </a:lnSpc>
              <a:buNone/>
            </a:pPr>
            <a:r>
              <a:rPr lang="zh-CN" altLang="en-US" sz="1800" b="1"/>
              <a:t>attr(,"package")</a:t>
            </a:r>
            <a:endParaRPr lang="zh-CN" altLang="en-US" sz="1800" b="1"/>
          </a:p>
          <a:p>
            <a:pPr marL="0" indent="0">
              <a:lnSpc>
                <a:spcPct val="150000"/>
              </a:lnSpc>
              <a:buNone/>
            </a:pPr>
            <a:r>
              <a:rPr lang="zh-CN" altLang="en-US" sz="1800" b="1"/>
              <a:t>[1] ".GlobalEnv"</a:t>
            </a:r>
            <a:endParaRPr lang="zh-CN" altLang="en-US" sz="1800" b="1"/>
          </a:p>
          <a:p>
            <a:pPr marL="0" indent="0">
              <a:lnSpc>
                <a:spcPct val="150000"/>
              </a:lnSpc>
              <a:buNone/>
            </a:pPr>
            <a:r>
              <a:rPr lang="zh-CN" altLang="en-US" sz="1800" b="1"/>
              <a:t>&gt; is.object(u1)</a:t>
            </a:r>
            <a:endParaRPr lang="zh-CN" altLang="en-US" sz="1800" b="1"/>
          </a:p>
          <a:p>
            <a:pPr marL="0" indent="0">
              <a:lnSpc>
                <a:spcPct val="150000"/>
              </a:lnSpc>
              <a:buNone/>
            </a:pPr>
            <a:r>
              <a:rPr lang="zh-CN" altLang="en-US" sz="1800" b="1"/>
              <a:t>[1] TRUE</a:t>
            </a:r>
            <a:endParaRPr lang="zh-CN" altLang="en-US" sz="1800" b="1"/>
          </a:p>
          <a:p>
            <a:pPr marL="0" indent="0">
              <a:lnSpc>
                <a:spcPct val="150000"/>
              </a:lnSpc>
              <a:buNone/>
            </a:pPr>
            <a:r>
              <a:rPr lang="zh-CN" altLang="en-US" sz="1800" b="1"/>
              <a:t>&gt; otype(u1)</a:t>
            </a:r>
            <a:endParaRPr lang="zh-CN" altLang="en-US" sz="1800" b="1"/>
          </a:p>
          <a:p>
            <a:pPr marL="0" indent="0">
              <a:lnSpc>
                <a:spcPct val="150000"/>
              </a:lnSpc>
              <a:buNone/>
            </a:pPr>
            <a:r>
              <a:rPr lang="zh-CN" altLang="en-US" sz="1800" b="1"/>
              <a:t>[1] "RC"</a:t>
            </a:r>
            <a:endParaRPr lang="zh-CN" altLang="en-US" sz="1800" b="1"/>
          </a:p>
          <a:p>
            <a:pPr marL="0" indent="0">
              <a:lnSpc>
                <a:spcPct val="150000"/>
              </a:lnSpc>
              <a:buNone/>
            </a:pPr>
            <a:r>
              <a:rPr lang="zh-CN" altLang="en-US" sz="1800"/>
              <a:t>在这里我们可以看到，我们创建了一个RC类，名叫User，而后创建了一个对象u1，经过otype（）函数检查类型可知u1与user都属于RC类，我们创建成功。</a:t>
            </a: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 检查u1的类</a:t>
            </a:r>
            <a:endParaRPr lang="zh-CN" altLang="en-US"/>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buNone/>
            </a:pPr>
            <a:r>
              <a:rPr lang="zh-CN" altLang="en-US" sz="2400"/>
              <a:t>下面，我们继续用一个实例来看看如何学习如何访问和修改RC类的对象。</a:t>
            </a:r>
            <a:endParaRPr lang="zh-CN" altLang="en-US" sz="2400"/>
          </a:p>
          <a:p>
            <a:pPr marL="0" indent="0">
              <a:lnSpc>
                <a:spcPct val="150000"/>
              </a:lnSpc>
              <a:buNone/>
            </a:pPr>
            <a:r>
              <a:rPr lang="zh-CN" altLang="en-US" sz="2400" b="1"/>
              <a:t># 定义User类</a:t>
            </a:r>
            <a:endParaRPr lang="zh-CN" altLang="en-US" sz="2400" b="1"/>
          </a:p>
          <a:p>
            <a:pPr marL="0" indent="0">
              <a:lnSpc>
                <a:spcPct val="150000"/>
              </a:lnSpc>
              <a:buNone/>
            </a:pPr>
            <a:r>
              <a:rPr lang="zh-CN" altLang="en-US" sz="2400" b="1"/>
              <a:t>&gt;User&lt;-setRefClass("User",fields=list(name="character",age="numeric",gender="factor"))</a:t>
            </a:r>
            <a:endParaRPr lang="zh-CN" altLang="en-US" sz="2400" b="1"/>
          </a:p>
          <a:p>
            <a:pPr marL="0" indent="0">
              <a:lnSpc>
                <a:spcPct val="150000"/>
              </a:lnSpc>
              <a:buNone/>
            </a:pPr>
            <a:r>
              <a:rPr lang="zh-CN" altLang="en-US" sz="2400" b="1"/>
              <a:t># 定义一个factor类型</a:t>
            </a:r>
            <a:endParaRPr lang="zh-CN" altLang="en-US" sz="2400" b="1"/>
          </a:p>
          <a:p>
            <a:pPr marL="0" indent="0">
              <a:lnSpc>
                <a:spcPct val="150000"/>
              </a:lnSpc>
              <a:buNone/>
            </a:pPr>
            <a:r>
              <a:rPr lang="zh-CN" altLang="en-US" sz="2400" b="1"/>
              <a:t>&gt; genderFactor&lt;-factor(c('F','M'))</a:t>
            </a:r>
            <a:endParaRPr lang="zh-CN" altLang="en-US" sz="2400" b="1"/>
          </a:p>
          <a:p>
            <a:pPr marL="0" indent="0">
              <a:lnSpc>
                <a:spcPct val="150000"/>
              </a:lnSpc>
              <a:buNone/>
            </a:pPr>
            <a:r>
              <a:rPr lang="zh-CN" altLang="en-US" sz="2400" b="1"/>
              <a:t># 实例化u1</a:t>
            </a:r>
            <a:endParaRPr lang="zh-CN" altLang="en-US" sz="2400" b="1"/>
          </a:p>
          <a:p>
            <a:pPr marL="0" indent="0">
              <a:lnSpc>
                <a:spcPct val="150000"/>
              </a:lnSpc>
              <a:buNone/>
            </a:pPr>
            <a:r>
              <a:rPr lang="zh-CN" altLang="en-US" sz="2400" b="1"/>
              <a:t>&gt; u1&lt;-User$new(name="u1",age=44,gender=genderFactor[1])</a:t>
            </a:r>
            <a:endParaRPr lang="zh-CN" altLang="en-US" sz="2400" b="1"/>
          </a:p>
          <a:p>
            <a:pPr marL="0" indent="0">
              <a:lnSpc>
                <a:spcPct val="150000"/>
              </a:lnSpc>
              <a:buNone/>
            </a:pPr>
            <a:endParaRPr lang="zh-CN" altLang="en-US" sz="2400" b="1"/>
          </a:p>
          <a:p>
            <a:pPr marL="0" indent="0">
              <a:lnSpc>
                <a:spcPct val="150000"/>
              </a:lnSpc>
              <a:buNone/>
            </a:pPr>
            <a:r>
              <a:rPr lang="zh-CN" altLang="en-US" sz="2400" b="1"/>
              <a:t># 查看age属性值</a:t>
            </a:r>
            <a:endParaRPr lang="zh-CN" altLang="en-US" sz="2400" b="1"/>
          </a:p>
          <a:p>
            <a:pPr marL="0" indent="0">
              <a:lnSpc>
                <a:spcPct val="150000"/>
              </a:lnSpc>
              <a:buNone/>
            </a:pPr>
            <a:r>
              <a:rPr lang="zh-CN" altLang="en-US" sz="2400" b="1"/>
              <a:t>&gt; u1$age</a:t>
            </a:r>
            <a:endParaRPr lang="zh-CN" altLang="en-US" sz="2400" b="1"/>
          </a:p>
          <a:p>
            <a:pPr marL="0" indent="0">
              <a:lnSpc>
                <a:spcPct val="150000"/>
              </a:lnSpc>
              <a:buNone/>
            </a:pPr>
            <a:r>
              <a:rPr lang="zh-CN" altLang="en-US" sz="2400" b="1"/>
              <a:t>[1] 44</a:t>
            </a:r>
            <a:endParaRPr lang="zh-CN" altLang="en-US" sz="24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访问与修改引用类对象的域</a:t>
            </a:r>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b="1"/>
              <a:t># 重新赋值</a:t>
            </a:r>
            <a:endParaRPr lang="zh-CN" altLang="en-US" sz="2400" b="1"/>
          </a:p>
          <a:p>
            <a:pPr marL="0" indent="0">
              <a:buNone/>
            </a:pPr>
            <a:r>
              <a:rPr lang="zh-CN" altLang="en-US" sz="2400" b="1"/>
              <a:t>&gt; u1$age&lt;-10</a:t>
            </a:r>
            <a:endParaRPr lang="zh-CN" altLang="en-US" sz="2400" b="1"/>
          </a:p>
          <a:p>
            <a:pPr marL="0" indent="0">
              <a:buNone/>
            </a:pPr>
            <a:endParaRPr lang="zh-CN" altLang="en-US" sz="2400" b="1"/>
          </a:p>
          <a:p>
            <a:pPr marL="0" indent="0">
              <a:buNone/>
            </a:pPr>
            <a:r>
              <a:rPr lang="zh-CN" altLang="en-US" sz="2400" b="1"/>
              <a:t># age属性改变</a:t>
            </a:r>
            <a:endParaRPr lang="zh-CN" altLang="en-US" sz="2400" b="1"/>
          </a:p>
          <a:p>
            <a:pPr marL="0" indent="0">
              <a:buNone/>
            </a:pPr>
            <a:r>
              <a:rPr lang="zh-CN" altLang="en-US" sz="2400" b="1"/>
              <a:t>&gt; u1$age</a:t>
            </a:r>
            <a:endParaRPr lang="zh-CN" altLang="en-US" sz="2400" b="1"/>
          </a:p>
          <a:p>
            <a:pPr marL="0" indent="0">
              <a:buNone/>
            </a:pP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给u1的age属性赋值。</a:t>
            </a: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25000"/>
          </a:bodyPr>
          <a:p>
            <a:pPr>
              <a:lnSpc>
                <a:spcPct val="100000"/>
              </a:lnSpc>
            </a:pPr>
            <a:r>
              <a:rPr lang="zh-CN" altLang="en-US" sz="8000"/>
              <a:t>面向对象程序设计（英语：Object-oriented programming，缩写：OOP）是一种对现实世界理解和抽象的方法，是计算机编程技术发展到一定阶段后的产物。早期的计算机编程是基于面向过程的方法，例如实现算术运算1+2+3=6，通过设计一个算法就可以解决当时的问题。</a:t>
            </a:r>
            <a:endParaRPr lang="zh-CN" altLang="en-US" sz="8000"/>
          </a:p>
          <a:p>
            <a:pPr>
              <a:lnSpc>
                <a:spcPct val="100000"/>
              </a:lnSpc>
            </a:pPr>
            <a:endParaRPr lang="zh-CN" altLang="en-US" sz="8000"/>
          </a:p>
          <a:p>
            <a:pPr>
              <a:lnSpc>
                <a:spcPct val="100000"/>
              </a:lnSpc>
            </a:pPr>
            <a:r>
              <a:rPr lang="zh-CN" altLang="en-US" sz="8000"/>
              <a:t>随着计算机技术的不断提高，计算机被用于解决越来越复杂的问题。一切事物皆对象，通过面向对象的方式，将现实世界的事物抽象成对象，现实世界中的关系抽象成类、继承，帮助人们实现对现实世界的抽象与数字建模。</a:t>
            </a:r>
            <a:endParaRPr lang="zh-CN" altLang="en-US" sz="8000"/>
          </a:p>
          <a:p>
            <a:pPr>
              <a:lnSpc>
                <a:spcPct val="100000"/>
              </a:lnSpc>
            </a:pPr>
            <a:endParaRPr lang="zh-CN" altLang="en-US" sz="8000"/>
          </a:p>
          <a:p>
            <a:pPr>
              <a:lnSpc>
                <a:spcPct val="100000"/>
              </a:lnSpc>
            </a:pPr>
            <a:r>
              <a:rPr lang="zh-CN" altLang="en-US" sz="8000"/>
              <a:t>它将对象作为程序的基本单元，将程序和数据封装其中，以提高软件的重用性、灵活性和扩展性，对象里的程序可以访问及经常修改对象相关连的数据。在面向对象程序编程里，计算机程序会被设计成彼此相关的对象。</a:t>
            </a:r>
            <a:endParaRPr lang="zh-CN" altLang="en-US" sz="8000"/>
          </a:p>
          <a:p>
            <a:pPr marL="0" indent="0">
              <a:lnSpc>
                <a:spcPct val="100000"/>
              </a:lnSpc>
              <a:buNone/>
            </a:pPr>
            <a:endParaRPr lang="zh-CN" altLang="en-US"/>
          </a:p>
          <a:p>
            <a:pPr marL="0" indent="0">
              <a:lnSpc>
                <a:spcPct val="100000"/>
              </a:lnSpc>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面向对象程序设计方法</a:t>
            </a:r>
            <a:endParaRPr lang="zh-CN" altLang="en-US"/>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70000"/>
          </a:bodyPr>
          <a:p>
            <a:pPr marL="0" indent="0">
              <a:lnSpc>
                <a:spcPct val="150000"/>
              </a:lnSpc>
              <a:buNone/>
            </a:pPr>
            <a:r>
              <a:rPr lang="zh-CN" altLang="en-US" b="1"/>
              <a:t># 把u1赋值给u2对象 </a:t>
            </a:r>
            <a:endParaRPr lang="zh-CN" altLang="en-US" b="1"/>
          </a:p>
          <a:p>
            <a:pPr marL="0" indent="0">
              <a:lnSpc>
                <a:spcPct val="150000"/>
              </a:lnSpc>
              <a:buNone/>
            </a:pPr>
            <a:r>
              <a:rPr lang="zh-CN" altLang="en-US" b="1"/>
              <a:t>&gt; u2&lt;-u1 </a:t>
            </a:r>
            <a:endParaRPr lang="zh-CN" altLang="en-US" b="1"/>
          </a:p>
          <a:p>
            <a:pPr marL="0" indent="0">
              <a:lnSpc>
                <a:spcPct val="150000"/>
              </a:lnSpc>
              <a:buNone/>
            </a:pPr>
            <a:r>
              <a:rPr lang="zh-CN" altLang="en-US" b="1"/>
              <a:t># 查看u2的age属性 </a:t>
            </a:r>
            <a:endParaRPr lang="zh-CN" altLang="en-US" b="1"/>
          </a:p>
          <a:p>
            <a:pPr marL="0" indent="0">
              <a:lnSpc>
                <a:spcPct val="150000"/>
              </a:lnSpc>
              <a:buNone/>
            </a:pPr>
            <a:r>
              <a:rPr lang="zh-CN" altLang="en-US" b="1"/>
              <a:t>&gt; u2$age </a:t>
            </a:r>
            <a:endParaRPr lang="zh-CN" altLang="en-US" b="1"/>
          </a:p>
          <a:p>
            <a:pPr marL="0" indent="0">
              <a:lnSpc>
                <a:spcPct val="150000"/>
              </a:lnSpc>
              <a:buNone/>
            </a:pPr>
            <a:r>
              <a:rPr lang="zh-CN" altLang="en-US" b="1"/>
              <a:t>[1]10 </a:t>
            </a:r>
            <a:endParaRPr lang="zh-CN" altLang="en-US" b="1"/>
          </a:p>
          <a:p>
            <a:pPr marL="0" indent="0">
              <a:lnSpc>
                <a:spcPct val="150000"/>
              </a:lnSpc>
              <a:buNone/>
            </a:pPr>
            <a:r>
              <a:rPr lang="zh-CN" altLang="en-US" b="1"/>
              <a:t># 重新赋值 </a:t>
            </a:r>
            <a:endParaRPr lang="zh-CN" altLang="en-US" b="1"/>
          </a:p>
          <a:p>
            <a:pPr marL="0" indent="0">
              <a:lnSpc>
                <a:spcPct val="150000"/>
              </a:lnSpc>
              <a:buNone/>
            </a:pPr>
            <a:r>
              <a:rPr lang="zh-CN" altLang="en-US" b="1"/>
              <a:t>&gt; u1$age&lt;-20 </a:t>
            </a:r>
            <a:endParaRPr lang="zh-CN" altLang="en-US" b="1"/>
          </a:p>
          <a:p>
            <a:pPr marL="0" indent="0">
              <a:lnSpc>
                <a:spcPct val="150000"/>
              </a:lnSpc>
              <a:buNone/>
            </a:pPr>
            <a:r>
              <a:rPr lang="zh-CN" altLang="en-US" b="1"/>
              <a:t># 查看u1,u2的age属性，都发生改变 </a:t>
            </a:r>
            <a:endParaRPr lang="zh-CN" altLang="en-US" b="1"/>
          </a:p>
          <a:p>
            <a:pPr marL="0" indent="0">
              <a:lnSpc>
                <a:spcPct val="150000"/>
              </a:lnSpc>
              <a:buNone/>
            </a:pPr>
            <a:r>
              <a:rPr lang="zh-CN" altLang="en-US" b="1"/>
              <a:t>&gt; u1$age </a:t>
            </a:r>
            <a:endParaRPr lang="zh-CN" altLang="en-US" b="1"/>
          </a:p>
          <a:p>
            <a:pPr marL="0" indent="0">
              <a:lnSpc>
                <a:spcPct val="150000"/>
              </a:lnSpc>
              <a:buNone/>
            </a:pPr>
            <a:r>
              <a:rPr lang="zh-CN" altLang="en-US" b="1"/>
              <a:t>[1] 20 </a:t>
            </a:r>
            <a:endParaRPr lang="zh-CN" altLang="en-US" b="1"/>
          </a:p>
          <a:p>
            <a:pPr marL="0" indent="0">
              <a:lnSpc>
                <a:spcPct val="150000"/>
              </a:lnSpc>
              <a:buNone/>
            </a:pPr>
            <a:r>
              <a:rPr lang="zh-CN" altLang="en-US" b="1"/>
              <a:t>&gt; u2$age</a:t>
            </a:r>
            <a:endParaRPr lang="zh-CN" altLang="en-US" b="1"/>
          </a:p>
          <a:p>
            <a:pPr marL="0" indent="0">
              <a:lnSpc>
                <a:spcPct val="150000"/>
              </a:lnSpc>
              <a:buNone/>
            </a:pPr>
            <a:r>
              <a:rPr lang="zh-CN" altLang="en-US" b="1"/>
              <a:t>[1] 20 </a:t>
            </a:r>
            <a:endParaRPr lang="zh-CN" altLang="en-US"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把u1对象赋值给u2对象。</a:t>
            </a:r>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25000"/>
          </a:bodyPr>
          <a:p>
            <a:pPr marL="0" indent="0">
              <a:lnSpc>
                <a:spcPct val="150000"/>
              </a:lnSpc>
              <a:buNone/>
            </a:pPr>
            <a:r>
              <a:rPr lang="zh-CN" altLang="en-US" sz="4700" b="1"/>
              <a:t># 调用u1的内置方法copy()，赋值给u3</a:t>
            </a:r>
            <a:endParaRPr lang="zh-CN" altLang="en-US" sz="4700" b="1"/>
          </a:p>
          <a:p>
            <a:pPr marL="0" indent="0">
              <a:lnSpc>
                <a:spcPct val="150000"/>
              </a:lnSpc>
              <a:buNone/>
            </a:pPr>
            <a:r>
              <a:rPr lang="zh-CN" altLang="en-US" sz="4700" b="1"/>
              <a:t>&gt; u3&lt;-u1$copy()</a:t>
            </a:r>
            <a:endParaRPr lang="zh-CN" altLang="en-US" sz="4700" b="1"/>
          </a:p>
          <a:p>
            <a:pPr marL="0" indent="0">
              <a:lnSpc>
                <a:spcPct val="150000"/>
              </a:lnSpc>
              <a:buNone/>
            </a:pPr>
            <a:r>
              <a:rPr lang="zh-CN" altLang="en-US" sz="4700" b="1"/>
              <a:t># 查看u3的age属性</a:t>
            </a:r>
            <a:endParaRPr lang="zh-CN" altLang="en-US" sz="4700" b="1"/>
          </a:p>
          <a:p>
            <a:pPr marL="0" indent="0">
              <a:lnSpc>
                <a:spcPct val="150000"/>
              </a:lnSpc>
              <a:buNone/>
            </a:pPr>
            <a:r>
              <a:rPr lang="zh-CN" altLang="en-US" sz="4700" b="1"/>
              <a:t>&gt; u3$age</a:t>
            </a:r>
            <a:endParaRPr lang="zh-CN" altLang="en-US" sz="4700" b="1"/>
          </a:p>
          <a:p>
            <a:pPr marL="0" indent="0">
              <a:lnSpc>
                <a:spcPct val="150000"/>
              </a:lnSpc>
              <a:buNone/>
            </a:pPr>
            <a:r>
              <a:rPr lang="zh-CN" altLang="en-US" sz="4700" b="1"/>
              <a:t>[1] 20</a:t>
            </a:r>
            <a:endParaRPr lang="zh-CN" altLang="en-US" sz="4700" b="1"/>
          </a:p>
          <a:p>
            <a:pPr marL="0" indent="0">
              <a:lnSpc>
                <a:spcPct val="150000"/>
              </a:lnSpc>
              <a:buNone/>
            </a:pPr>
            <a:r>
              <a:rPr lang="zh-CN" altLang="en-US" sz="4700" b="1"/>
              <a:t># 重新赋值</a:t>
            </a:r>
            <a:endParaRPr lang="zh-CN" altLang="en-US" sz="4700" b="1"/>
          </a:p>
          <a:p>
            <a:pPr marL="0" indent="0">
              <a:lnSpc>
                <a:spcPct val="150000"/>
              </a:lnSpc>
              <a:buNone/>
            </a:pPr>
            <a:r>
              <a:rPr lang="zh-CN" altLang="en-US" sz="4700" b="1"/>
              <a:t>&gt; u1$age&lt;-30</a:t>
            </a:r>
            <a:endParaRPr lang="zh-CN" altLang="en-US" sz="4700" b="1"/>
          </a:p>
          <a:p>
            <a:pPr marL="0" indent="0">
              <a:lnSpc>
                <a:spcPct val="150000"/>
              </a:lnSpc>
              <a:buNone/>
            </a:pPr>
            <a:r>
              <a:rPr lang="zh-CN" altLang="en-US" sz="4700" b="1"/>
              <a:t># 查看u1的age属性，发生改变</a:t>
            </a:r>
            <a:endParaRPr lang="zh-CN" altLang="en-US" sz="4700" b="1"/>
          </a:p>
          <a:p>
            <a:pPr marL="0" indent="0">
              <a:lnSpc>
                <a:spcPct val="150000"/>
              </a:lnSpc>
              <a:buNone/>
            </a:pPr>
            <a:r>
              <a:rPr lang="zh-CN" altLang="en-US" sz="4700" b="1"/>
              <a:t>&gt; u1$age</a:t>
            </a:r>
            <a:endParaRPr lang="zh-CN" altLang="en-US" sz="4700" b="1"/>
          </a:p>
          <a:p>
            <a:pPr marL="0" indent="0">
              <a:lnSpc>
                <a:spcPct val="150000"/>
              </a:lnSpc>
              <a:buNone/>
            </a:pPr>
            <a:r>
              <a:rPr lang="zh-CN" altLang="en-US" sz="4700" b="1"/>
              <a:t>[1] 30</a:t>
            </a:r>
            <a:endParaRPr lang="zh-CN" altLang="en-US" sz="4700" b="1"/>
          </a:p>
          <a:p>
            <a:pPr marL="0" indent="0">
              <a:lnSpc>
                <a:spcPct val="150000"/>
              </a:lnSpc>
              <a:buNone/>
            </a:pPr>
            <a:r>
              <a:rPr lang="zh-CN" altLang="en-US" sz="4700" b="1"/>
              <a:t># 查看u3的age属性，没有改变</a:t>
            </a:r>
            <a:endParaRPr lang="zh-CN" altLang="en-US" sz="4700" b="1"/>
          </a:p>
          <a:p>
            <a:pPr marL="0" indent="0">
              <a:lnSpc>
                <a:spcPct val="150000"/>
              </a:lnSpc>
              <a:buNone/>
            </a:pPr>
            <a:r>
              <a:rPr lang="zh-CN" altLang="en-US" sz="4700" b="1"/>
              <a:t>&gt; u3$age</a:t>
            </a:r>
            <a:endParaRPr lang="zh-CN" altLang="en-US" sz="4700" b="1"/>
          </a:p>
          <a:p>
            <a:pPr marL="0" indent="0">
              <a:lnSpc>
                <a:spcPct val="150000"/>
              </a:lnSpc>
              <a:buNone/>
            </a:pPr>
            <a:r>
              <a:rPr lang="zh-CN" altLang="en-US" sz="4700" b="1"/>
              <a:t>[1] 20</a:t>
            </a:r>
            <a:endParaRPr lang="zh-CN" altLang="en-US" sz="4700" b="1"/>
          </a:p>
          <a:p>
            <a:pPr marL="0" indent="0">
              <a:lnSpc>
                <a:spcPct val="150000"/>
              </a:lnSpc>
              <a:buNone/>
            </a:pPr>
            <a:endParaRPr lang="zh-CN" altLang="en-US" b="1"/>
          </a:p>
          <a:p>
            <a:pPr marL="0" indent="0">
              <a:lnSpc>
                <a:spcPct val="150000"/>
              </a:lnSpc>
              <a:buNone/>
            </a:pPr>
            <a:r>
              <a:rPr lang="zh-CN" altLang="en-US" sz="5300" b="1"/>
              <a:t>对引入关系把握，可以减少值传递过程中的内存复制过程，可以让我们的程序运行效率更高。</a:t>
            </a:r>
            <a:endParaRPr lang="zh-CN" altLang="en-US" sz="53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如果想进行赋值而不是引入传递，可以用下面的方法实现。</a:t>
            </a:r>
            <a:endParaRPr lang="zh-CN" altLang="en-US"/>
          </a:p>
          <a:p>
            <a:endParaRPr lang="zh-CN" alt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2400"/>
              <a:t>在S3,S4的对象系统中，我们实现对象的行为时，都是借助于泛型函数来实现的。这种现实方法的最大问题是，在定义时函数和对象的代码是分离的，需要在运行时，通过判断对象的类型完成方法调用。而在RC对象系统中，方法可以定义在类的内部，通过实例化的对象完成方法调用。</a:t>
            </a:r>
            <a:endParaRPr lang="zh-CN" altLang="en-US" sz="2400"/>
          </a:p>
          <a:p>
            <a:pPr marL="0" indent="0">
              <a:buNone/>
            </a:pPr>
            <a:endParaRPr lang="zh-CN" altLang="en-US" sz="2400"/>
          </a:p>
          <a:p>
            <a:pPr marL="0" indent="0">
              <a:buNone/>
            </a:pPr>
            <a:r>
              <a:rPr lang="zh-CN" altLang="en-US" sz="2400"/>
              <a:t>下面，我们继续用一个实例来看看如何将方法可以定义在类的内部，通过实例化的对象完成方法调用。</a:t>
            </a:r>
            <a:endParaRPr lang="zh-CN" altLang="en-US" sz="24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引用类的方法　</a:t>
            </a:r>
            <a:endParaRPr lang="zh-CN" altLang="en-US"/>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buNone/>
            </a:pPr>
            <a:r>
              <a:rPr lang="zh-CN" altLang="en-US" sz="2400" b="1"/>
              <a:t># 定义一个RC类，包括方法</a:t>
            </a:r>
            <a:endParaRPr lang="zh-CN" altLang="en-US" sz="2400" b="1"/>
          </a:p>
          <a:p>
            <a:pPr marL="0" indent="0">
              <a:buNone/>
            </a:pPr>
            <a:r>
              <a:rPr lang="zh-CN" altLang="en-US" sz="2400" b="1"/>
              <a:t>&gt; User&lt;-setRefClass("User",</a:t>
            </a:r>
            <a:endParaRPr lang="zh-CN" altLang="en-US" sz="2400" b="1"/>
          </a:p>
          <a:p>
            <a:pPr marL="0" indent="0">
              <a:buNone/>
            </a:pPr>
            <a:r>
              <a:rPr lang="zh-CN" altLang="en-US" sz="2400" b="1"/>
              <a:t>fields=list(name="character",favorite="vector"),</a:t>
            </a:r>
            <a:endParaRPr lang="zh-CN" altLang="en-US" sz="2400" b="1"/>
          </a:p>
          <a:p>
            <a:pPr marL="0" indent="0">
              <a:buNone/>
            </a:pPr>
            <a:endParaRPr lang="zh-CN" altLang="en-US" sz="2400" b="1"/>
          </a:p>
          <a:p>
            <a:pPr marL="0" indent="0">
              <a:buNone/>
            </a:pPr>
            <a:r>
              <a:rPr lang="zh-CN" altLang="en-US" sz="2400" b="1"/>
              <a:t># 方法属性</a:t>
            </a:r>
            <a:endParaRPr lang="zh-CN" altLang="en-US" sz="2400" b="1"/>
          </a:p>
          <a:p>
            <a:pPr marL="0" indent="0">
              <a:buNone/>
            </a:pPr>
            <a:r>
              <a:rPr lang="zh-CN" altLang="en-US" sz="2400" b="1"/>
              <a:t> methods = list(</a:t>
            </a:r>
            <a:endParaRPr lang="zh-CN" altLang="en-US" sz="2400" b="1"/>
          </a:p>
          <a:p>
            <a:pPr marL="0" indent="0">
              <a:buNone/>
            </a:pPr>
            <a:r>
              <a:rPr lang="zh-CN" altLang="en-US" sz="2400" b="1"/>
              <a:t># 增加一个兴趣</a:t>
            </a:r>
            <a:endParaRPr lang="zh-CN" altLang="en-US" sz="2400" b="1"/>
          </a:p>
          <a:p>
            <a:pPr marL="0" indent="0">
              <a:buNone/>
            </a:pPr>
            <a:r>
              <a:rPr lang="zh-CN" altLang="en-US" sz="2400" b="1"/>
              <a:t>addFavorite = function(x) {</a:t>
            </a:r>
            <a:endParaRPr lang="zh-CN" altLang="en-US" sz="2400" b="1"/>
          </a:p>
          <a:p>
            <a:pPr marL="0" indent="0">
              <a:buNone/>
            </a:pPr>
            <a:r>
              <a:rPr lang="zh-CN" altLang="en-US" sz="2400" b="1"/>
              <a:t>favorite &lt;&lt;- c(favorite,x)</a:t>
            </a:r>
            <a:endParaRPr lang="zh-CN" altLang="en-US" sz="2400" b="1"/>
          </a:p>
          <a:p>
            <a:pPr marL="0" indent="0">
              <a:buNone/>
            </a:pPr>
            <a:endParaRPr lang="zh-CN" altLang="en-US" sz="2400" b="1"/>
          </a:p>
          <a:p>
            <a:pPr marL="0" indent="0">
              <a:buNone/>
            </a:pPr>
            <a:r>
              <a:rPr lang="zh-CN" altLang="en-US" sz="2400" b="1"/>
              <a:t>},</a:t>
            </a:r>
            <a:endParaRPr lang="zh-CN" altLang="en-US" sz="2400" b="1"/>
          </a:p>
          <a:p>
            <a:pPr marL="0" indent="0">
              <a:buNone/>
            </a:pPr>
            <a:endParaRPr lang="zh-CN" altLang="en-US" sz="2400" b="1"/>
          </a:p>
          <a:p>
            <a:pPr marL="0" indent="0">
              <a:buNone/>
            </a:pPr>
            <a:r>
              <a:rPr lang="zh-CN" altLang="en-US" sz="2400" b="1"/>
              <a:t># 删除一个兴趣</a:t>
            </a:r>
            <a:endParaRPr lang="zh-CN" altLang="en-US" sz="2400" b="1"/>
          </a:p>
          <a:p>
            <a:pPr marL="0" indent="0">
              <a:buNone/>
            </a:pPr>
            <a:endParaRPr lang="zh-CN" altLang="en-US" sz="2400" b="1"/>
          </a:p>
          <a:p>
            <a:pPr marL="0" indent="0">
              <a:buNone/>
            </a:pPr>
            <a:r>
              <a:rPr lang="zh-CN" altLang="en-US" sz="2400" b="1"/>
              <a:t>delFavorite = function(x) {</a:t>
            </a:r>
            <a:endParaRPr lang="zh-CN" altLang="en-US" sz="2400" b="1"/>
          </a:p>
          <a:p>
            <a:pPr marL="0" indent="0">
              <a:buNone/>
            </a:pPr>
            <a:endParaRPr lang="zh-CN" altLang="en-US" sz="2400" b="1"/>
          </a:p>
          <a:p>
            <a:pPr marL="0" indent="0">
              <a:buNone/>
            </a:pPr>
            <a:r>
              <a:rPr lang="zh-CN" altLang="en-US" sz="2400" b="1"/>
              <a:t> 	favorite &lt;&lt;- favorite[-which(favorite == x)]</a:t>
            </a:r>
            <a:endParaRPr lang="zh-CN" altLang="en-US" sz="2400" b="1"/>
          </a:p>
          <a:p>
            <a:pPr marL="0" indent="0">
              <a:buNone/>
            </a:pPr>
            <a:endParaRPr lang="zh-CN" altLang="en-US" sz="2400" b="1"/>
          </a:p>
          <a:p>
            <a:pPr marL="0" indent="0">
              <a:buNone/>
            </a:pPr>
            <a:r>
              <a:rPr lang="zh-CN" altLang="en-US" sz="2400" b="1"/>
              <a:t>},</a:t>
            </a:r>
            <a:endParaRPr lang="zh-CN" altLang="en-US" sz="24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方法定义在类的内部</a:t>
            </a:r>
            <a:endParaRPr lang="zh-CN" altLang="en-US"/>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1600" b="1"/>
              <a:t># 重新定义兴趣列表</a:t>
            </a:r>
            <a:endParaRPr lang="zh-CN" altLang="en-US" sz="1600" b="1"/>
          </a:p>
          <a:p>
            <a:pPr marL="0" indent="0">
              <a:buNone/>
            </a:pPr>
            <a:r>
              <a:rPr lang="zh-CN" altLang="en-US" sz="1600" b="1"/>
              <a:t>setFavorite = function(x) {</a:t>
            </a:r>
            <a:endParaRPr lang="zh-CN" altLang="en-US" sz="1600" b="1"/>
          </a:p>
          <a:p>
            <a:pPr marL="0" indent="0">
              <a:buNone/>
            </a:pPr>
            <a:r>
              <a:rPr lang="zh-CN" altLang="en-US" sz="1600" b="1"/>
              <a:t> 	favorite &lt;&lt;- x</a:t>
            </a:r>
            <a:endParaRPr lang="zh-CN" altLang="en-US" sz="1600" b="1"/>
          </a:p>
          <a:p>
            <a:pPr marL="0" indent="0">
              <a:buNone/>
            </a:pPr>
            <a:r>
              <a:rPr lang="zh-CN" altLang="en-US" sz="1600" b="1"/>
              <a:t> }</a:t>
            </a:r>
            <a:endParaRPr lang="zh-CN" altLang="en-US" sz="1600" b="1"/>
          </a:p>
          <a:p>
            <a:pPr marL="0" indent="0">
              <a:buNone/>
            </a:pPr>
            <a:r>
              <a:rPr lang="zh-CN" altLang="en-US" sz="1600" b="1"/>
              <a:t> 	)</a:t>
            </a:r>
            <a:endParaRPr lang="zh-CN" altLang="en-US" sz="1600" b="1"/>
          </a:p>
          <a:p>
            <a:pPr marL="0" indent="0">
              <a:buNone/>
            </a:pPr>
            <a:r>
              <a:rPr lang="zh-CN" altLang="en-US" sz="1600" b="1"/>
              <a:t> )</a:t>
            </a:r>
            <a:endParaRPr lang="zh-CN" altLang="en-US" sz="1600" b="1"/>
          </a:p>
          <a:p>
            <a:pPr marL="0" indent="0">
              <a:buNone/>
            </a:pPr>
            <a:endParaRPr lang="zh-CN" altLang="en-US" sz="1600" b="1"/>
          </a:p>
          <a:p>
            <a:pPr marL="0" indent="0">
              <a:buNone/>
            </a:pPr>
            <a:r>
              <a:rPr lang="zh-CN" altLang="en-US" sz="1600" b="1"/>
              <a:t># 实例化对象u1</a:t>
            </a:r>
            <a:endParaRPr lang="zh-CN" altLang="en-US" sz="1600" b="1"/>
          </a:p>
          <a:p>
            <a:pPr marL="0" indent="0">
              <a:buNone/>
            </a:pPr>
            <a:r>
              <a:rPr lang="zh-CN" altLang="en-US" sz="1600" b="1"/>
              <a:t>&gt; u1&lt;-User$new(name="u1",favorite=c('movie','football'))</a:t>
            </a:r>
            <a:endParaRPr lang="zh-CN" altLang="en-US" sz="1600" b="1"/>
          </a:p>
          <a:p>
            <a:pPr marL="0" indent="0">
              <a:buNone/>
            </a:pPr>
            <a:r>
              <a:rPr lang="zh-CN" altLang="en-US" sz="1600" b="1"/>
              <a:t># 查看u1对象</a:t>
            </a:r>
            <a:endParaRPr lang="zh-CN" altLang="en-US" sz="1600" b="1"/>
          </a:p>
          <a:p>
            <a:pPr marL="0" indent="0">
              <a:buNone/>
            </a:pPr>
            <a:r>
              <a:rPr lang="zh-CN" altLang="en-US" sz="1600" b="1"/>
              <a:t>&gt; u1</a:t>
            </a:r>
            <a:endParaRPr lang="zh-CN" altLang="en-US" sz="1600" b="1"/>
          </a:p>
          <a:p>
            <a:pPr marL="0" indent="0">
              <a:buNone/>
            </a:pPr>
            <a:r>
              <a:rPr lang="zh-CN" altLang="en-US" sz="1600" b="1"/>
              <a:t>Reference class object of class "User"</a:t>
            </a:r>
            <a:endParaRPr lang="zh-CN" altLang="en-US" sz="1600" b="1"/>
          </a:p>
          <a:p>
            <a:pPr marL="0" indent="0">
              <a:buNone/>
            </a:pPr>
            <a:r>
              <a:rPr lang="zh-CN" altLang="en-US" sz="1600" b="1"/>
              <a:t>Field "name":</a:t>
            </a:r>
            <a:endParaRPr lang="zh-CN" altLang="en-US" sz="1600" b="1"/>
          </a:p>
          <a:p>
            <a:pPr marL="0" indent="0">
              <a:buNone/>
            </a:pPr>
            <a:r>
              <a:rPr lang="zh-CN" altLang="en-US" sz="1600" b="1"/>
              <a:t>[1] "u1"</a:t>
            </a:r>
            <a:endParaRPr lang="zh-CN" altLang="en-US" sz="1600" b="1"/>
          </a:p>
          <a:p>
            <a:pPr marL="0" indent="0">
              <a:buNone/>
            </a:pPr>
            <a:r>
              <a:rPr lang="zh-CN" altLang="en-US" sz="1600" b="1"/>
              <a:t>Field "favorite":</a:t>
            </a:r>
            <a:endParaRPr lang="zh-CN" altLang="en-US" sz="1600" b="1"/>
          </a:p>
          <a:p>
            <a:pPr marL="0" indent="0">
              <a:buNone/>
            </a:pPr>
            <a:r>
              <a:rPr lang="zh-CN" altLang="en-US" sz="1600" b="1"/>
              <a:t>[1] "movie" "football"</a:t>
            </a:r>
            <a:endParaRPr lang="zh-CN" altLang="en-US" sz="16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方法定义在类的内部</a:t>
            </a:r>
            <a:endParaRPr lang="zh-CN" altLang="en-US"/>
          </a:p>
          <a:p>
            <a:endParaRPr lang="zh-CN" alt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lnSpc>
                <a:spcPct val="150000"/>
              </a:lnSpc>
              <a:buNone/>
            </a:pPr>
            <a:r>
              <a:rPr lang="zh-CN" altLang="en-US" sz="1800"/>
              <a:t># 删除一个兴趣</a:t>
            </a:r>
            <a:endParaRPr lang="zh-CN" altLang="en-US" sz="1800"/>
          </a:p>
          <a:p>
            <a:pPr marL="0" indent="0">
              <a:lnSpc>
                <a:spcPct val="150000"/>
              </a:lnSpc>
              <a:buNone/>
            </a:pPr>
            <a:r>
              <a:rPr lang="zh-CN" altLang="en-US" sz="1800"/>
              <a:t>&gt; u1$delFavorite('football')</a:t>
            </a:r>
            <a:endParaRPr lang="zh-CN" altLang="en-US" sz="1800"/>
          </a:p>
          <a:p>
            <a:pPr marL="0" indent="0">
              <a:lnSpc>
                <a:spcPct val="150000"/>
              </a:lnSpc>
              <a:buNone/>
            </a:pPr>
            <a:r>
              <a:rPr lang="zh-CN" altLang="en-US" sz="1800"/>
              <a:t># 查看兴趣属性</a:t>
            </a:r>
            <a:endParaRPr lang="zh-CN" altLang="en-US" sz="1800"/>
          </a:p>
          <a:p>
            <a:pPr marL="0" indent="0">
              <a:lnSpc>
                <a:spcPct val="150000"/>
              </a:lnSpc>
              <a:buNone/>
            </a:pPr>
            <a:r>
              <a:rPr lang="zh-CN" altLang="en-US" sz="1800"/>
              <a:t>&gt; u1$favorite</a:t>
            </a:r>
            <a:endParaRPr lang="zh-CN" altLang="en-US" sz="1800"/>
          </a:p>
          <a:p>
            <a:pPr marL="0" indent="0">
              <a:lnSpc>
                <a:spcPct val="150000"/>
              </a:lnSpc>
              <a:buNone/>
            </a:pPr>
            <a:r>
              <a:rPr lang="zh-CN" altLang="en-US" sz="1800"/>
              <a:t>[1]"movie"</a:t>
            </a:r>
            <a:endParaRPr lang="zh-CN" altLang="en-US" sz="1800"/>
          </a:p>
          <a:p>
            <a:pPr marL="0" indent="0">
              <a:lnSpc>
                <a:spcPct val="150000"/>
              </a:lnSpc>
              <a:buNone/>
            </a:pPr>
            <a:endParaRPr lang="zh-CN" altLang="en-US" sz="1800"/>
          </a:p>
          <a:p>
            <a:pPr marL="0" indent="0">
              <a:lnSpc>
                <a:spcPct val="150000"/>
              </a:lnSpc>
              <a:buNone/>
            </a:pPr>
            <a:r>
              <a:rPr lang="zh-CN" altLang="en-US" sz="1800"/>
              <a:t># 增加一个兴趣</a:t>
            </a:r>
            <a:endParaRPr lang="zh-CN" altLang="en-US" sz="1800"/>
          </a:p>
          <a:p>
            <a:pPr marL="0" indent="0">
              <a:lnSpc>
                <a:spcPct val="150000"/>
              </a:lnSpc>
              <a:buNone/>
            </a:pPr>
            <a:r>
              <a:rPr lang="zh-CN" altLang="en-US" sz="1800"/>
              <a:t>&gt; u1$addFavorite('shopping')</a:t>
            </a:r>
            <a:endParaRPr lang="zh-CN" altLang="en-US" sz="1800"/>
          </a:p>
          <a:p>
            <a:pPr marL="0" indent="0">
              <a:lnSpc>
                <a:spcPct val="150000"/>
              </a:lnSpc>
              <a:buNone/>
            </a:pPr>
            <a:r>
              <a:rPr lang="zh-CN" altLang="en-US" sz="1800"/>
              <a:t>&gt; u1$favorite</a:t>
            </a:r>
            <a:endParaRPr lang="zh-CN" altLang="en-US" sz="1800"/>
          </a:p>
          <a:p>
            <a:pPr marL="0" indent="0">
              <a:lnSpc>
                <a:spcPct val="150000"/>
              </a:lnSpc>
              <a:buNone/>
            </a:pPr>
            <a:r>
              <a:rPr lang="zh-CN" altLang="en-US" sz="1800"/>
              <a:t>[1] "movie" "shopping"</a:t>
            </a:r>
            <a:endParaRPr lang="zh-CN" altLang="en-US" sz="1800"/>
          </a:p>
          <a:p>
            <a:pPr marL="0" indent="0">
              <a:lnSpc>
                <a:spcPct val="150000"/>
              </a:lnSpc>
              <a:buNone/>
            </a:pPr>
            <a:endParaRPr lang="zh-CN" altLang="en-US" sz="1800"/>
          </a:p>
          <a:p>
            <a:pPr marL="0" indent="0">
              <a:lnSpc>
                <a:spcPct val="150000"/>
              </a:lnSpc>
              <a:buNone/>
            </a:pPr>
            <a:r>
              <a:rPr lang="zh-CN" altLang="en-US" sz="1800"/>
              <a:t># 重置兴趣列表</a:t>
            </a:r>
            <a:endParaRPr lang="zh-CN" altLang="en-US" sz="1800"/>
          </a:p>
          <a:p>
            <a:pPr marL="0" indent="0">
              <a:lnSpc>
                <a:spcPct val="150000"/>
              </a:lnSpc>
              <a:buNone/>
            </a:pPr>
            <a:r>
              <a:rPr lang="zh-CN" altLang="en-US" sz="1800"/>
              <a:t>&gt; u1$setFavorite('reading')</a:t>
            </a:r>
            <a:endParaRPr lang="zh-CN" altLang="en-US" sz="1800"/>
          </a:p>
          <a:p>
            <a:pPr marL="0" indent="0">
              <a:lnSpc>
                <a:spcPct val="150000"/>
              </a:lnSpc>
              <a:buNone/>
            </a:pPr>
            <a:r>
              <a:rPr lang="zh-CN" altLang="en-US" sz="1800"/>
              <a:t>&gt; u1$favorite</a:t>
            </a: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（三</a:t>
            </a:r>
            <a:r>
              <a:rPr kumimoji="1" lang="zh-CN" altLang="en-US">
                <a:solidFill>
                  <a:srgbClr val="0070C0"/>
                </a:solidFill>
                <a:sym typeface="+mn-ea"/>
              </a:rPr>
              <a:t>）引用类</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接下来，进行方法操作。</a:t>
            </a:r>
            <a:endParaRPr lang="zh-CN" alt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idx="1"/>
          </p:nvPr>
        </p:nvSpPr>
        <p:spPr/>
        <p:txBody>
          <a:bodyPr/>
          <a:p>
            <a:endParaRPr lang="zh-CN" altLang="en-US"/>
          </a:p>
        </p:txBody>
      </p:sp>
      <p:sp>
        <p:nvSpPr>
          <p:cNvPr id="11" name="标题 10"/>
          <p:cNvSpPr>
            <a:spLocks noGrp="1"/>
          </p:cNvSpPr>
          <p:nvPr>
            <p:ph type="title"/>
          </p:nvPr>
        </p:nvSpPr>
        <p:spPr/>
        <p:txBody>
          <a:bodyPr>
            <a:normAutofit fontScale="90000"/>
          </a:bodyPr>
          <a:p>
            <a:endParaRPr lang="zh-CN" altLang="en-US"/>
          </a:p>
        </p:txBody>
      </p:sp>
      <p:sp>
        <p:nvSpPr>
          <p:cNvPr id="12" name="副标题 11"/>
          <p:cNvSpPr>
            <a:spLocks noGrp="1"/>
          </p:cNvSpPr>
          <p:nvPr>
            <p:ph type="subTitle" idx="10"/>
          </p:nvPr>
        </p:nvSpPr>
        <p:spPr/>
        <p:txBody>
          <a:bodyPr/>
          <a:p>
            <a:endParaRPr lang="zh-CN" altLang="en-US"/>
          </a:p>
        </p:txBody>
      </p:sp>
      <p:sp>
        <p:nvSpPr>
          <p:cNvPr id="90" name="矩形 89"/>
          <p:cNvSpPr/>
          <p:nvPr/>
        </p:nvSpPr>
        <p:spPr>
          <a:xfrm>
            <a:off x="4094479" y="5175087"/>
            <a:ext cx="6400801" cy="727608"/>
          </a:xfrm>
          <a:prstGeom prst="rect">
            <a:avLst/>
          </a:prstGeom>
          <a:solidFill>
            <a:srgbClr val="036E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等腰三角形 92"/>
          <p:cNvSpPr/>
          <p:nvPr/>
        </p:nvSpPr>
        <p:spPr>
          <a:xfrm rot="5400000" flipV="1">
            <a:off x="10303786" y="5389645"/>
            <a:ext cx="390507" cy="290285"/>
          </a:xfrm>
          <a:prstGeom prst="triangle">
            <a:avLst/>
          </a:prstGeom>
          <a:solidFill>
            <a:srgbClr val="34BF4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p:nvPr/>
        </p:nvCxnSpPr>
        <p:spPr>
          <a:xfrm>
            <a:off x="4094571" y="1490472"/>
            <a:ext cx="0" cy="5122129"/>
          </a:xfrm>
          <a:prstGeom prst="lin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2" y="446495"/>
            <a:ext cx="12917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63109" y="446495"/>
            <a:ext cx="174171" cy="928915"/>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1"/>
          <p:cNvSpPr txBox="1"/>
          <p:nvPr/>
        </p:nvSpPr>
        <p:spPr>
          <a:xfrm>
            <a:off x="4527725" y="4512670"/>
            <a:ext cx="394652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任务三 理解R语言中的引用类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3" name="TextBox 1"/>
          <p:cNvSpPr txBox="1"/>
          <p:nvPr/>
        </p:nvSpPr>
        <p:spPr>
          <a:xfrm>
            <a:off x="1942662" y="425770"/>
            <a:ext cx="1346200" cy="949325"/>
          </a:xfrm>
          <a:prstGeom prst="rect">
            <a:avLst/>
          </a:prstGeom>
          <a:noFill/>
        </p:spPr>
        <p:txBody>
          <a:bodyPr wrap="none" lIns="0" tIns="0" rIns="0" bIns="60958" rtlCol="0">
            <a:spAutoFit/>
          </a:bodyPr>
          <a:lstStyle/>
          <a:p>
            <a:pPr>
              <a:lnSpc>
                <a:spcPts val="6935"/>
              </a:lnSpc>
            </a:pPr>
            <a:r>
              <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rPr>
              <a:t>目录</a:t>
            </a:r>
            <a:endParaRPr lang="en-US" altLang="zh-CN" sz="5300">
              <a:solidFill>
                <a:srgbClr val="036EB8"/>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4" name="TextBox 1"/>
          <p:cNvSpPr txBox="1"/>
          <p:nvPr/>
        </p:nvSpPr>
        <p:spPr>
          <a:xfrm>
            <a:off x="4527725" y="3674281"/>
            <a:ext cx="4045585" cy="367665"/>
          </a:xfrm>
          <a:prstGeom prst="rect">
            <a:avLst/>
          </a:prstGeom>
          <a:noFill/>
        </p:spPr>
        <p:txBody>
          <a:bodyPr wrap="none" lIns="0" tIns="0" rIns="0" bIns="60958" rtlCol="0">
            <a:spAutoFit/>
          </a:bodyPr>
          <a:lstStyle/>
          <a:p>
            <a:pPr algn="l">
              <a:lnSpc>
                <a:spcPts val="2400"/>
              </a:lnSpc>
            </a:pPr>
            <a:r>
              <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rPr>
              <a:t>任务二 理解R语言S3类与S4类</a:t>
            </a:r>
            <a:endParaRPr lang="zh-CN" altLang="en-US" sz="2400">
              <a:solidFill>
                <a:srgbClr val="8087A4"/>
              </a:solidFill>
              <a:latin typeface="微软雅黑" panose="020B0503020204020204" pitchFamily="34" charset="-122"/>
              <a:ea typeface="微软雅黑" panose="020B0503020204020204" pitchFamily="34" charset="-122"/>
              <a:cs typeface="Microsoft YaHei UI" panose="020B0503020204020204" pitchFamily="18" charset="-122"/>
            </a:endParaRPr>
          </a:p>
        </p:txBody>
      </p:sp>
      <p:sp>
        <p:nvSpPr>
          <p:cNvPr id="75" name="TextBox 1"/>
          <p:cNvSpPr txBox="1"/>
          <p:nvPr/>
        </p:nvSpPr>
        <p:spPr>
          <a:xfrm>
            <a:off x="2010395" y="1357103"/>
            <a:ext cx="1325880" cy="265430"/>
          </a:xfrm>
          <a:prstGeom prst="rect">
            <a:avLst/>
          </a:prstGeom>
          <a:noFill/>
        </p:spPr>
        <p:txBody>
          <a:bodyPr wrap="none" lIns="0" tIns="0" rIns="0" bIns="60958" rtlCol="0">
            <a:spAutoFit/>
          </a:bodyPr>
          <a:lstStyle/>
          <a:p>
            <a:pPr>
              <a:lnSpc>
                <a:spcPts val="1600"/>
              </a:lnSpc>
            </a:pPr>
            <a:r>
              <a:rPr lang="en-US" altLang="zh-CN" sz="1900">
                <a:solidFill>
                  <a:srgbClr val="036EB8"/>
                </a:solidFill>
                <a:latin typeface="Arial" panose="020B0604020202020204" pitchFamily="34" charset="0"/>
                <a:cs typeface="Arial" panose="020B0604020202020204" pitchFamily="34" charset="0"/>
              </a:rPr>
              <a:t>CONTENTS</a:t>
            </a:r>
            <a:endParaRPr lang="en-US" altLang="zh-CN" sz="1900">
              <a:solidFill>
                <a:srgbClr val="036EB8"/>
              </a:solidFill>
              <a:latin typeface="Arial" panose="020B0604020202020204" pitchFamily="34" charset="0"/>
              <a:cs typeface="Arial" panose="020B0604020202020204" pitchFamily="34" charset="0"/>
            </a:endParaRPr>
          </a:p>
        </p:txBody>
      </p:sp>
      <p:grpSp>
        <p:nvGrpSpPr>
          <p:cNvPr id="77" name="组合 76"/>
          <p:cNvGrpSpPr/>
          <p:nvPr/>
        </p:nvGrpSpPr>
        <p:grpSpPr>
          <a:xfrm>
            <a:off x="0" y="6509018"/>
            <a:ext cx="12192000" cy="352089"/>
            <a:chOff x="0" y="6513463"/>
            <a:chExt cx="12192000" cy="352089"/>
          </a:xfrm>
        </p:grpSpPr>
        <p:sp>
          <p:nvSpPr>
            <p:cNvPr id="78" name="矩形 77"/>
            <p:cNvSpPr/>
            <p:nvPr/>
          </p:nvSpPr>
          <p:spPr>
            <a:xfrm>
              <a:off x="0" y="6513463"/>
              <a:ext cx="12192000" cy="198277"/>
            </a:xfrm>
            <a:prstGeom prst="rect">
              <a:avLst/>
            </a:prstGeom>
            <a:solidFill>
              <a:srgbClr val="34BF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0" y="6553189"/>
              <a:ext cx="12192000" cy="309250"/>
            </a:xfrm>
            <a:prstGeom prst="rect">
              <a:avLst/>
            </a:prstGeom>
            <a:solidFill>
              <a:srgbClr val="036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17"/>
            <p:cNvSpPr txBox="1"/>
            <p:nvPr userDrawn="1"/>
          </p:nvSpPr>
          <p:spPr>
            <a:xfrm>
              <a:off x="239697" y="6528367"/>
              <a:ext cx="3213717" cy="337185"/>
            </a:xfrm>
            <a:prstGeom prst="rect">
              <a:avLst/>
            </a:prstGeom>
            <a:noFill/>
          </p:spPr>
          <p:txBody>
            <a:bodyPr wrap="square" rtlCol="0">
              <a:spAutoFit/>
            </a:bodyPr>
            <a:lstStyle/>
            <a:p>
              <a:r>
                <a:rPr lang="en-US" altLang="zh-CN" sz="1600">
                  <a:solidFill>
                    <a:schemeClr val="bg1"/>
                  </a:solidFill>
                  <a:latin typeface="微软雅黑" panose="020B0503020204020204" pitchFamily="34" charset="-122"/>
                  <a:ea typeface="微软雅黑" panose="020B0503020204020204" pitchFamily="34" charset="-122"/>
                </a:rPr>
                <a:t>R</a:t>
              </a:r>
              <a:r>
                <a:rPr lang="zh-CN" altLang="en-US" sz="1600">
                  <a:solidFill>
                    <a:schemeClr val="bg1"/>
                  </a:solidFill>
                  <a:latin typeface="微软雅黑" panose="020B0503020204020204" pitchFamily="34" charset="-122"/>
                  <a:ea typeface="微软雅黑" panose="020B0503020204020204" pitchFamily="34" charset="-122"/>
                </a:rPr>
                <a:t>语言（微课版）</a:t>
              </a:r>
              <a:endParaRPr lang="zh-CN" altLang="en-US" sz="1600">
                <a:solidFill>
                  <a:schemeClr val="bg1"/>
                </a:solidFill>
                <a:latin typeface="微软雅黑" panose="020B0503020204020204" pitchFamily="34" charset="-122"/>
                <a:ea typeface="微软雅黑" panose="020B0503020204020204" pitchFamily="34" charset="-122"/>
              </a:endParaRPr>
            </a:p>
          </p:txBody>
        </p:sp>
      </p:grpSp>
      <p:sp>
        <p:nvSpPr>
          <p:cNvPr id="58" name="Freeform 3"/>
          <p:cNvSpPr/>
          <p:nvPr/>
        </p:nvSpPr>
        <p:spPr>
          <a:xfrm>
            <a:off x="4017403" y="2818184"/>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59" name="Freeform 3"/>
          <p:cNvSpPr/>
          <p:nvPr/>
        </p:nvSpPr>
        <p:spPr>
          <a:xfrm>
            <a:off x="4017403" y="3765092"/>
            <a:ext cx="142240" cy="142239"/>
          </a:xfrm>
          <a:custGeom>
            <a:avLst/>
            <a:gdLst>
              <a:gd name="connsiteX0" fmla="*/ 0 w 106680"/>
              <a:gd name="connsiteY0" fmla="*/ 53339 h 106679"/>
              <a:gd name="connsiteX1" fmla="*/ 53340 w 106680"/>
              <a:gd name="connsiteY1" fmla="*/ 0 h 106679"/>
              <a:gd name="connsiteX2" fmla="*/ 106679 w 106680"/>
              <a:gd name="connsiteY2" fmla="*/ 53339 h 106679"/>
              <a:gd name="connsiteX3" fmla="*/ 53340 w 106680"/>
              <a:gd name="connsiteY3" fmla="*/ 106679 h 106679"/>
              <a:gd name="connsiteX4" fmla="*/ 0 w 106680"/>
              <a:gd name="connsiteY4" fmla="*/ 53339 h 1066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6679">
                <a:moveTo>
                  <a:pt x="0" y="53339"/>
                </a:moveTo>
                <a:cubicBezTo>
                  <a:pt x="0" y="23876"/>
                  <a:pt x="23876" y="0"/>
                  <a:pt x="53340" y="0"/>
                </a:cubicBezTo>
                <a:cubicBezTo>
                  <a:pt x="82803" y="0"/>
                  <a:pt x="106679" y="23876"/>
                  <a:pt x="106679" y="53339"/>
                </a:cubicBezTo>
                <a:cubicBezTo>
                  <a:pt x="106679" y="82804"/>
                  <a:pt x="82803" y="106679"/>
                  <a:pt x="53340" y="106679"/>
                </a:cubicBezTo>
                <a:cubicBezTo>
                  <a:pt x="23876" y="106679"/>
                  <a:pt x="0" y="82804"/>
                  <a:pt x="0" y="53339"/>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60" name="Freeform 3"/>
          <p:cNvSpPr/>
          <p:nvPr/>
        </p:nvSpPr>
        <p:spPr>
          <a:xfrm>
            <a:off x="4017403" y="4639428"/>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 name="Freeform 3"/>
          <p:cNvSpPr/>
          <p:nvPr/>
        </p:nvSpPr>
        <p:spPr>
          <a:xfrm>
            <a:off x="4023118" y="5543033"/>
            <a:ext cx="142240" cy="140207"/>
          </a:xfrm>
          <a:custGeom>
            <a:avLst/>
            <a:gdLst>
              <a:gd name="connsiteX0" fmla="*/ 0 w 106680"/>
              <a:gd name="connsiteY0" fmla="*/ 52577 h 105155"/>
              <a:gd name="connsiteX1" fmla="*/ 53340 w 106680"/>
              <a:gd name="connsiteY1" fmla="*/ 0 h 105155"/>
              <a:gd name="connsiteX2" fmla="*/ 106679 w 106680"/>
              <a:gd name="connsiteY2" fmla="*/ 52577 h 105155"/>
              <a:gd name="connsiteX3" fmla="*/ 53340 w 106680"/>
              <a:gd name="connsiteY3" fmla="*/ 105155 h 105155"/>
              <a:gd name="connsiteX4" fmla="*/ 0 w 106680"/>
              <a:gd name="connsiteY4" fmla="*/ 52577 h 10515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6680" h="105155">
                <a:moveTo>
                  <a:pt x="0" y="52577"/>
                </a:moveTo>
                <a:cubicBezTo>
                  <a:pt x="0" y="23495"/>
                  <a:pt x="23876" y="0"/>
                  <a:pt x="53340" y="0"/>
                </a:cubicBezTo>
                <a:cubicBezTo>
                  <a:pt x="82803" y="0"/>
                  <a:pt x="106679" y="23495"/>
                  <a:pt x="106679" y="52577"/>
                </a:cubicBezTo>
                <a:cubicBezTo>
                  <a:pt x="106679" y="81661"/>
                  <a:pt x="82803" y="105155"/>
                  <a:pt x="53340" y="105155"/>
                </a:cubicBezTo>
                <a:cubicBezTo>
                  <a:pt x="23876" y="105155"/>
                  <a:pt x="0" y="81661"/>
                  <a:pt x="0" y="52577"/>
                </a:cubicBezTo>
              </a:path>
            </a:pathLst>
          </a:custGeom>
          <a:solidFill>
            <a:srgbClr val="64C448">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p>
            <a:pPr algn="ctr"/>
            <a:endParaRPr lang="zh-CN" altLang="en-US"/>
          </a:p>
        </p:txBody>
      </p:sp>
      <p:sp>
        <p:nvSpPr>
          <p:cNvPr id="5" name="文本框 4"/>
          <p:cNvSpPr txBox="1"/>
          <p:nvPr/>
        </p:nvSpPr>
        <p:spPr>
          <a:xfrm>
            <a:off x="4455795" y="5339715"/>
            <a:ext cx="6073775" cy="398780"/>
          </a:xfrm>
          <a:prstGeom prst="rect">
            <a:avLst/>
          </a:prstGeom>
          <a:noFill/>
        </p:spPr>
        <p:txBody>
          <a:bodyPr wrap="square" rtlCol="0">
            <a:spAutoFit/>
          </a:bodyPr>
          <a:p>
            <a:pPr algn="l">
              <a:lnSpc>
                <a:spcPts val="2400"/>
              </a:lnSpc>
            </a:pPr>
            <a:r>
              <a:rPr lang="zh-CN" altLang="en-US" sz="240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icrosoft YaHei UI" panose="020B0503020204020204" pitchFamily="18" charset="-122"/>
                <a:sym typeface="+mn-ea"/>
              </a:rPr>
              <a:t>任务四 掌握R语言类的继承</a:t>
            </a:r>
            <a:endParaRPr lang="zh-CN" altLang="en-US" sz="240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
        <p:nvSpPr>
          <p:cNvPr id="6" name="文本框 5"/>
          <p:cNvSpPr txBox="1"/>
          <p:nvPr/>
        </p:nvSpPr>
        <p:spPr>
          <a:xfrm>
            <a:off x="4455795" y="2818130"/>
            <a:ext cx="5653405" cy="398780"/>
          </a:xfrm>
          <a:prstGeom prst="rect">
            <a:avLst/>
          </a:prstGeom>
          <a:noFill/>
        </p:spPr>
        <p:txBody>
          <a:bodyPr wrap="none" rtlCol="0" anchor="t">
            <a:spAutoFit/>
          </a:bodyPr>
          <a:p>
            <a:pPr algn="l">
              <a:lnSpc>
                <a:spcPts val="2400"/>
              </a:lnSpc>
            </a:pPr>
            <a:r>
              <a:rPr lang="zh-CN" altLang="en-US" sz="240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sym typeface="+mn-ea"/>
              </a:rPr>
              <a:t>任务一 掌握R语言面向对象程序设计方法</a:t>
            </a:r>
            <a:endParaRPr lang="zh-CN" altLang="en-US" sz="2400" dirty="0" smtClean="0">
              <a:solidFill>
                <a:srgbClr val="7F87A4"/>
              </a:solidFill>
              <a:latin typeface="微软雅黑" panose="020B0503020204020204" pitchFamily="34" charset="-122"/>
              <a:ea typeface="微软雅黑" panose="020B0503020204020204" pitchFamily="34" charset="-122"/>
              <a:cs typeface="Microsoft YaHei UI" panose="020B0503020204020204" pitchFamily="18" charset="-122"/>
              <a:sym typeface="+mn-ea"/>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600" b="1"/>
              <a:t>首先，定义一个 node泛型函数</a:t>
            </a:r>
            <a:endParaRPr lang="zh-CN" altLang="en-US" sz="1600" b="1"/>
          </a:p>
          <a:p>
            <a:pPr marL="0" indent="0">
              <a:buNone/>
            </a:pPr>
            <a:r>
              <a:rPr lang="zh-CN" altLang="en-US" sz="1600" b="1"/>
              <a:t>&gt; node &lt;- function(x) UseMethod("node", x)</a:t>
            </a:r>
            <a:endParaRPr lang="zh-CN" altLang="en-US" sz="1600" b="1"/>
          </a:p>
          <a:p>
            <a:pPr marL="0" indent="0">
              <a:buNone/>
            </a:pPr>
            <a:r>
              <a:rPr lang="zh-CN" altLang="en-US" sz="1600" b="1"/>
              <a:t>&gt; node.default &lt;- function(x) "Default node"</a:t>
            </a:r>
            <a:endParaRPr lang="zh-CN" altLang="en-US" sz="1600" b="1"/>
          </a:p>
          <a:p>
            <a:pPr marL="0" indent="0">
              <a:buNone/>
            </a:pPr>
            <a:r>
              <a:rPr lang="zh-CN" altLang="en-US" sz="1600" b="1"/>
              <a:t># father函数</a:t>
            </a:r>
            <a:endParaRPr lang="zh-CN" altLang="en-US" sz="1600" b="1"/>
          </a:p>
          <a:p>
            <a:pPr marL="0" indent="0">
              <a:buNone/>
            </a:pPr>
            <a:r>
              <a:rPr lang="zh-CN" altLang="en-US" sz="1600" b="1"/>
              <a:t>&gt; node.father &lt;- function(x) c("father")</a:t>
            </a:r>
            <a:endParaRPr lang="zh-CN" altLang="en-US" sz="1600" b="1"/>
          </a:p>
          <a:p>
            <a:pPr marL="0" indent="0">
              <a:buNone/>
            </a:pPr>
            <a:r>
              <a:rPr lang="zh-CN" altLang="en-US" sz="1600" b="1"/>
              <a:t># son函数，通过NextMethod()函数指向father函数</a:t>
            </a:r>
            <a:endParaRPr lang="zh-CN" altLang="en-US" sz="1600" b="1"/>
          </a:p>
          <a:p>
            <a:pPr marL="0" indent="0">
              <a:buNone/>
            </a:pPr>
            <a:r>
              <a:rPr lang="zh-CN" altLang="en-US" sz="1600" b="1"/>
              <a:t>&gt; node.son &lt;- function(x) c("son", NextMethod())</a:t>
            </a:r>
            <a:endParaRPr lang="zh-CN" altLang="en-US" sz="1600" b="1"/>
          </a:p>
          <a:p>
            <a:pPr marL="0" indent="0">
              <a:buNone/>
            </a:pPr>
            <a:endParaRPr lang="zh-CN" altLang="en-US" sz="1600" b="1"/>
          </a:p>
          <a:p>
            <a:pPr marL="0" indent="0">
              <a:buNone/>
            </a:pPr>
            <a:r>
              <a:rPr lang="zh-CN" altLang="en-US" sz="1600" b="1"/>
              <a:t># 定义n1</a:t>
            </a:r>
            <a:endParaRPr lang="zh-CN" altLang="en-US" sz="1600" b="1"/>
          </a:p>
          <a:p>
            <a:pPr marL="0" indent="0">
              <a:buNone/>
            </a:pPr>
            <a:r>
              <a:rPr lang="zh-CN" altLang="en-US" sz="1600" b="1"/>
              <a:t>&gt; n1 &lt;- structure(1, class = c("father"))</a:t>
            </a:r>
            <a:endParaRPr lang="zh-CN" altLang="en-US" sz="1600" b="1"/>
          </a:p>
          <a:p>
            <a:pPr marL="0" indent="0">
              <a:buNone/>
            </a:pPr>
            <a:r>
              <a:rPr lang="zh-CN" altLang="en-US" sz="1600" b="1"/>
              <a:t># 在node函数中传入n1，执行node.father()函数</a:t>
            </a:r>
            <a:endParaRPr lang="zh-CN" altLang="en-US" sz="1600" b="1"/>
          </a:p>
          <a:p>
            <a:pPr marL="0" indent="0">
              <a:buNone/>
            </a:pPr>
            <a:r>
              <a:rPr lang="zh-CN" altLang="en-US" sz="1600" b="1"/>
              <a:t>&gt; node(n1)</a:t>
            </a:r>
            <a:endParaRPr lang="zh-CN" altLang="en-US" sz="1600" b="1"/>
          </a:p>
          <a:p>
            <a:pPr marL="0" indent="0">
              <a:buNone/>
            </a:pPr>
            <a:r>
              <a:rPr lang="zh-CN" altLang="en-US" sz="1600" b="1"/>
              <a:t>[1] "father"</a:t>
            </a:r>
            <a:endParaRPr lang="zh-CN" altLang="en-US" sz="1600" b="1"/>
          </a:p>
          <a:p>
            <a:pPr marL="0" indent="0">
              <a:buNone/>
            </a:pPr>
            <a:endParaRPr lang="zh-CN" altLang="en-US" sz="1600" b="1"/>
          </a:p>
          <a:p>
            <a:pPr marL="0" indent="0">
              <a:buNone/>
            </a:pPr>
            <a:r>
              <a:rPr lang="zh-CN" altLang="en-US" sz="1600" b="1"/>
              <a:t># 定义n2，设置class属性为两个</a:t>
            </a:r>
            <a:endParaRPr lang="zh-CN" altLang="en-US" sz="1600" b="1"/>
          </a:p>
          <a:p>
            <a:pPr marL="0" indent="0">
              <a:buNone/>
            </a:pPr>
            <a:r>
              <a:rPr lang="zh-CN" altLang="en-US" sz="1600" b="1"/>
              <a:t>&gt; n2 &lt;- structure(1, class = c("son", "father"))</a:t>
            </a:r>
            <a:endParaRPr lang="zh-CN" altLang="en-US" sz="1600" b="1"/>
          </a:p>
          <a:p>
            <a:pPr marL="0" indent="0">
              <a:buNone/>
            </a:pPr>
            <a:r>
              <a:rPr lang="zh-CN" altLang="en-US" sz="1600" b="1"/>
              <a:t># 在node函数中传入n2，执行node.son()函数和node.father()函数</a:t>
            </a:r>
            <a:endParaRPr lang="zh-CN" altLang="en-US" sz="1600" b="1"/>
          </a:p>
          <a:p>
            <a:pPr marL="0" indent="0">
              <a:buNone/>
            </a:pPr>
            <a:r>
              <a:rPr lang="zh-CN" altLang="en-US" sz="1600" b="1"/>
              <a:t>&gt; node(n2)</a:t>
            </a:r>
            <a:endParaRPr lang="zh-CN" altLang="en-US" sz="1600" b="1"/>
          </a:p>
          <a:p>
            <a:pPr marL="0" indent="0">
              <a:buNone/>
            </a:pPr>
            <a:r>
              <a:rPr lang="zh-CN" altLang="en-US" sz="1600" b="1"/>
              <a:t>[1] "son"    "father"</a:t>
            </a:r>
            <a:endParaRPr lang="zh-CN" altLang="en-US" sz="16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a:t>
            </a:r>
            <a:r>
              <a:rPr kumimoji="1" lang="zh-CN" altLang="en-US">
                <a:solidFill>
                  <a:srgbClr val="0070C0"/>
                </a:solidFill>
                <a:sym typeface="+mn-ea"/>
              </a:rPr>
              <a:t>）继承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sz="1800">
                <a:sym typeface="+mn-ea"/>
              </a:rPr>
              <a:t>S3类可以使用NextMethod函数来继承，下面通过一个实例来展现S3类中的继承：</a:t>
            </a:r>
            <a:endParaRPr lang="zh-CN" altLang="en-US" sz="1800"/>
          </a:p>
          <a:p>
            <a:endParaRPr lang="zh-CN" altLang="en-US" sz="180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600" b="1"/>
              <a:t>setClass("Person",slots = list(name="character",age="numeric"))</a:t>
            </a:r>
            <a:r>
              <a:rPr lang="zh-CN" altLang="en-US" sz="1600" b="1">
                <a:sym typeface="+mn-ea"/>
              </a:rPr>
              <a:t>#创建一个S4类</a:t>
            </a:r>
            <a:endParaRPr lang="zh-CN" altLang="en-US" sz="1600" b="1"/>
          </a:p>
          <a:p>
            <a:pPr marL="0" indent="0">
              <a:buNone/>
            </a:pPr>
            <a:r>
              <a:rPr lang="zh-CN" altLang="en-US" sz="1600" b="1"/>
              <a:t>setClass("Son",slots = list(father="Person",mother="Person"),contains = "Person")</a:t>
            </a:r>
            <a:r>
              <a:rPr lang="zh-CN" altLang="en-US" sz="1600" b="1">
                <a:sym typeface="+mn-ea"/>
              </a:rPr>
              <a:t>#创建一个子类</a:t>
            </a:r>
            <a:endParaRPr lang="zh-CN" altLang="en-US" sz="1600" b="1"/>
          </a:p>
          <a:p>
            <a:pPr marL="0" indent="0">
              <a:buNone/>
            </a:pPr>
            <a:r>
              <a:rPr lang="zh-CN" altLang="en-US" sz="1600" b="1"/>
              <a:t>#contain表明类的继承关系，继承自Person</a:t>
            </a:r>
            <a:endParaRPr lang="zh-CN" altLang="en-US" sz="1600" b="1"/>
          </a:p>
          <a:p>
            <a:pPr marL="0" indent="0">
              <a:buNone/>
            </a:pPr>
            <a:r>
              <a:rPr lang="zh-CN" altLang="en-US" sz="1600" b="1"/>
              <a:t>father &lt;- new("Person",name="F",age=44)</a:t>
            </a:r>
            <a:r>
              <a:rPr lang="zh-CN" altLang="en-US" sz="1600" b="1">
                <a:sym typeface="+mn-ea"/>
              </a:rPr>
              <a:t>#实例化类</a:t>
            </a:r>
            <a:endParaRPr lang="zh-CN" altLang="en-US" sz="1600" b="1"/>
          </a:p>
          <a:p>
            <a:pPr marL="0" indent="0">
              <a:buNone/>
            </a:pPr>
            <a:r>
              <a:rPr lang="zh-CN" altLang="en-US" sz="1600" b="1"/>
              <a:t>father</a:t>
            </a:r>
            <a:endParaRPr lang="zh-CN" altLang="en-US" sz="1600" b="1"/>
          </a:p>
          <a:p>
            <a:pPr marL="0" indent="0">
              <a:buNone/>
            </a:pPr>
            <a:r>
              <a:rPr lang="zh-CN" altLang="en-US" sz="1600" b="1"/>
              <a:t>An object of class "Person"</a:t>
            </a:r>
            <a:endParaRPr lang="zh-CN" altLang="en-US" sz="1600" b="1"/>
          </a:p>
          <a:p>
            <a:pPr marL="0" indent="0">
              <a:buNone/>
            </a:pPr>
            <a:r>
              <a:rPr lang="zh-CN" altLang="en-US" sz="1600" b="1"/>
              <a:t>Slot "name":</a:t>
            </a:r>
            <a:endParaRPr lang="zh-CN" altLang="en-US" sz="1600" b="1"/>
          </a:p>
          <a:p>
            <a:pPr marL="0" indent="0">
              <a:buNone/>
            </a:pPr>
            <a:r>
              <a:rPr lang="zh-CN" altLang="en-US" sz="1600" b="1"/>
              <a:t>[1] "F"</a:t>
            </a:r>
            <a:endParaRPr lang="zh-CN" altLang="en-US" sz="1600" b="1"/>
          </a:p>
          <a:p>
            <a:pPr marL="0" indent="0">
              <a:buNone/>
            </a:pPr>
            <a:r>
              <a:rPr lang="zh-CN" altLang="en-US" sz="1600" b="1"/>
              <a:t>Slot "age":</a:t>
            </a:r>
            <a:endParaRPr lang="zh-CN" altLang="en-US" sz="1600" b="1"/>
          </a:p>
          <a:p>
            <a:pPr marL="0" indent="0">
              <a:buNone/>
            </a:pPr>
            <a:r>
              <a:rPr lang="zh-CN" altLang="en-US" sz="1600" b="1"/>
              <a:t>[1] 44</a:t>
            </a:r>
            <a:endParaRPr lang="zh-CN" altLang="en-US" sz="1600" b="1"/>
          </a:p>
          <a:p>
            <a:pPr marL="0" indent="0">
              <a:buNone/>
            </a:pPr>
            <a:r>
              <a:rPr lang="zh-CN" altLang="en-US" sz="1600" b="1"/>
              <a:t>mother &lt;- new("Person",name="M",age=39)</a:t>
            </a:r>
            <a:endParaRPr lang="zh-CN" altLang="en-US" sz="1600" b="1"/>
          </a:p>
          <a:p>
            <a:pPr marL="0" indent="0">
              <a:buNone/>
            </a:pPr>
            <a:r>
              <a:rPr lang="zh-CN" altLang="en-US" sz="1600" b="1"/>
              <a:t>mother</a:t>
            </a:r>
            <a:endParaRPr lang="zh-CN" altLang="en-US" sz="1600" b="1"/>
          </a:p>
          <a:p>
            <a:pPr marL="0" indent="0">
              <a:buNone/>
            </a:pPr>
            <a:r>
              <a:rPr lang="zh-CN" altLang="en-US" sz="1600" b="1"/>
              <a:t>An object of class "Person"</a:t>
            </a:r>
            <a:endParaRPr lang="zh-CN" altLang="en-US" sz="1600" b="1"/>
          </a:p>
          <a:p>
            <a:pPr marL="0" indent="0">
              <a:buNone/>
            </a:pPr>
            <a:r>
              <a:rPr lang="zh-CN" altLang="en-US" sz="1600" b="1"/>
              <a:t>Slot "name":</a:t>
            </a:r>
            <a:endParaRPr lang="zh-CN" altLang="en-US" sz="1600" b="1"/>
          </a:p>
          <a:p>
            <a:pPr marL="0" indent="0">
              <a:buNone/>
            </a:pPr>
            <a:r>
              <a:rPr lang="zh-CN" altLang="en-US" sz="1600" b="1"/>
              <a:t>[1] "M"</a:t>
            </a:r>
            <a:endParaRPr lang="zh-CN" altLang="en-US" sz="1600" b="1"/>
          </a:p>
          <a:p>
            <a:pPr marL="0" indent="0">
              <a:buNone/>
            </a:pPr>
            <a:r>
              <a:rPr lang="zh-CN" altLang="en-US" sz="1600" b="1"/>
              <a:t>Slot "age":</a:t>
            </a:r>
            <a:endParaRPr lang="zh-CN" altLang="en-US" sz="1600" b="1"/>
          </a:p>
          <a:p>
            <a:pPr marL="0" indent="0">
              <a:buNone/>
            </a:pPr>
            <a:r>
              <a:rPr lang="zh-CN" altLang="en-US" sz="1600" b="1"/>
              <a:t>[1] 39</a:t>
            </a:r>
            <a:endParaRPr lang="zh-CN" altLang="en-US" sz="1600" b="1"/>
          </a:p>
          <a:p>
            <a:pPr marL="0" indent="0">
              <a:buNone/>
            </a:pPr>
            <a:endParaRPr lang="zh-CN" altLang="en-US" sz="1600" b="1"/>
          </a:p>
          <a:p>
            <a:pPr marL="0" indent="0">
              <a:buNone/>
            </a:pPr>
            <a:r>
              <a:rPr lang="zh-CN" altLang="en-US" sz="1600" b="1"/>
              <a:t>son &lt;- new("Son",name="S",age=16,father=father,mother=mother)</a:t>
            </a:r>
            <a:endParaRPr lang="zh-CN" altLang="en-US" sz="16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sz="1600">
                <a:sym typeface="+mn-ea"/>
              </a:rPr>
              <a:t>在S4类中，创建S4类的时候用contain来表明继承关系，下面通过一个实例来展现S4类中的继承：</a:t>
            </a:r>
            <a:endParaRPr lang="zh-CN" altLang="en-US" sz="1600"/>
          </a:p>
          <a:p>
            <a:r>
              <a:rPr lang="zh-CN" altLang="en-US" sz="1600"/>
              <a:t>　</a:t>
            </a:r>
            <a:endParaRPr lang="zh-CN" altLang="en-US" sz="160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500" b="1"/>
              <a:t>#实例化后要在后面注明继承来源father，mother son</a:t>
            </a:r>
            <a:endParaRPr lang="zh-CN" altLang="en-US" sz="1500" b="1"/>
          </a:p>
          <a:p>
            <a:pPr marL="0" indent="0">
              <a:buNone/>
            </a:pPr>
            <a:r>
              <a:rPr lang="zh-CN" altLang="en-US" sz="1500" b="1"/>
              <a:t> son</a:t>
            </a:r>
            <a:endParaRPr lang="zh-CN" altLang="en-US" sz="1500" b="1"/>
          </a:p>
          <a:p>
            <a:pPr marL="0" indent="0">
              <a:buNone/>
            </a:pPr>
            <a:r>
              <a:rPr lang="zh-CN" altLang="en-US" sz="1500" b="1"/>
              <a:t>An object of class "Son"</a:t>
            </a:r>
            <a:endParaRPr lang="zh-CN" altLang="en-US" sz="1500" b="1"/>
          </a:p>
          <a:p>
            <a:pPr marL="0" indent="0">
              <a:buNone/>
            </a:pPr>
            <a:r>
              <a:rPr lang="zh-CN" altLang="en-US" sz="1500" b="1"/>
              <a:t>Slot "father":</a:t>
            </a:r>
            <a:endParaRPr lang="zh-CN" altLang="en-US" sz="1500" b="1"/>
          </a:p>
          <a:p>
            <a:pPr marL="0" indent="0">
              <a:buNone/>
            </a:pPr>
            <a:r>
              <a:rPr lang="zh-CN" altLang="en-US" sz="1500" b="1"/>
              <a:t>An object of class "Person"</a:t>
            </a:r>
            <a:endParaRPr lang="zh-CN" altLang="en-US" sz="1500" b="1"/>
          </a:p>
          <a:p>
            <a:pPr marL="0" indent="0">
              <a:buNone/>
            </a:pPr>
            <a:r>
              <a:rPr lang="zh-CN" altLang="en-US" sz="1500" b="1"/>
              <a:t>Slot "name":</a:t>
            </a:r>
            <a:endParaRPr lang="zh-CN" altLang="en-US" sz="1500" b="1"/>
          </a:p>
          <a:p>
            <a:pPr marL="0" indent="0">
              <a:buNone/>
            </a:pPr>
            <a:r>
              <a:rPr lang="zh-CN" altLang="en-US" sz="1500" b="1"/>
              <a:t>[1] "F"</a:t>
            </a:r>
            <a:endParaRPr lang="zh-CN" altLang="en-US" sz="1500" b="1"/>
          </a:p>
          <a:p>
            <a:pPr marL="0" indent="0">
              <a:buNone/>
            </a:pPr>
            <a:r>
              <a:rPr lang="zh-CN" altLang="en-US" sz="1500" b="1"/>
              <a:t>Slot "age":</a:t>
            </a:r>
            <a:endParaRPr lang="zh-CN" altLang="en-US" sz="1500" b="1"/>
          </a:p>
          <a:p>
            <a:pPr marL="0" indent="0">
              <a:buNone/>
            </a:pPr>
            <a:r>
              <a:rPr lang="zh-CN" altLang="en-US" sz="1500" b="1"/>
              <a:t>[1] 44</a:t>
            </a:r>
            <a:endParaRPr lang="zh-CN" altLang="en-US" sz="1500" b="1"/>
          </a:p>
          <a:p>
            <a:pPr marL="0" indent="0">
              <a:buNone/>
            </a:pPr>
            <a:r>
              <a:rPr lang="zh-CN" altLang="en-US" sz="1500" b="1"/>
              <a:t>Slot "mother":</a:t>
            </a:r>
            <a:endParaRPr lang="zh-CN" altLang="en-US" sz="1500" b="1"/>
          </a:p>
          <a:p>
            <a:pPr marL="0" indent="0">
              <a:buNone/>
            </a:pPr>
            <a:r>
              <a:rPr lang="zh-CN" altLang="en-US" sz="1500" b="1"/>
              <a:t>An object of class "Person"</a:t>
            </a:r>
            <a:endParaRPr lang="zh-CN" altLang="en-US" sz="1500" b="1"/>
          </a:p>
          <a:p>
            <a:pPr marL="0" indent="0">
              <a:buNone/>
            </a:pPr>
            <a:r>
              <a:rPr lang="zh-CN" altLang="en-US" sz="1500" b="1"/>
              <a:t>Slot "name":</a:t>
            </a:r>
            <a:endParaRPr lang="zh-CN" altLang="en-US" sz="1500" b="1"/>
          </a:p>
          <a:p>
            <a:pPr marL="0" indent="0">
              <a:buNone/>
            </a:pPr>
            <a:r>
              <a:rPr lang="zh-CN" altLang="en-US" sz="1500" b="1"/>
              <a:t>[1] "M"</a:t>
            </a:r>
            <a:endParaRPr lang="zh-CN" altLang="en-US" sz="1500" b="1"/>
          </a:p>
          <a:p>
            <a:pPr marL="0" indent="0">
              <a:buNone/>
            </a:pPr>
            <a:endParaRPr lang="zh-CN" altLang="en-US" sz="1500" b="1"/>
          </a:p>
          <a:p>
            <a:pPr marL="0" indent="0">
              <a:buNone/>
            </a:pPr>
            <a:r>
              <a:rPr lang="zh-CN" altLang="en-US" sz="1500" b="1"/>
              <a:t>Slot "age":</a:t>
            </a:r>
            <a:endParaRPr lang="zh-CN" altLang="en-US" sz="1500" b="1"/>
          </a:p>
          <a:p>
            <a:pPr marL="0" indent="0">
              <a:buNone/>
            </a:pPr>
            <a:r>
              <a:rPr lang="zh-CN" altLang="en-US" sz="1500" b="1"/>
              <a:t>[1] 39</a:t>
            </a:r>
            <a:endParaRPr lang="zh-CN" altLang="en-US" sz="1500" b="1"/>
          </a:p>
          <a:p>
            <a:pPr marL="0" indent="0">
              <a:buNone/>
            </a:pPr>
            <a:endParaRPr lang="zh-CN" altLang="en-US" sz="1500" b="1"/>
          </a:p>
          <a:p>
            <a:pPr marL="0" indent="0">
              <a:buNone/>
            </a:pPr>
            <a:r>
              <a:rPr lang="zh-CN" altLang="en-US" sz="1500" b="1"/>
              <a:t>Slot "name":</a:t>
            </a:r>
            <a:endParaRPr lang="zh-CN" altLang="en-US" sz="1500" b="1"/>
          </a:p>
          <a:p>
            <a:pPr marL="0" indent="0">
              <a:buNone/>
            </a:pPr>
            <a:r>
              <a:rPr lang="zh-CN" altLang="en-US" sz="1500" b="1"/>
              <a:t>[1] "S"</a:t>
            </a:r>
            <a:endParaRPr lang="zh-CN" altLang="en-US" sz="1500" b="1"/>
          </a:p>
          <a:p>
            <a:pPr marL="0" indent="0">
              <a:buNone/>
            </a:pPr>
            <a:r>
              <a:rPr lang="zh-CN" altLang="en-US" sz="1500" b="1"/>
              <a:t>Slot "age":</a:t>
            </a:r>
            <a:endParaRPr lang="zh-CN" altLang="en-US" sz="1500" b="1"/>
          </a:p>
          <a:p>
            <a:pPr marL="0" indent="0">
              <a:buNone/>
            </a:pPr>
            <a:r>
              <a:rPr lang="zh-CN" altLang="en-US" sz="1500" b="1"/>
              <a:t>[1] 16</a:t>
            </a:r>
            <a:endParaRPr lang="zh-CN" altLang="en-US" sz="15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S4类中的继承</a:t>
            </a:r>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lnSpc>
                <a:spcPct val="150000"/>
              </a:lnSpc>
              <a:buNone/>
            </a:pPr>
            <a:r>
              <a:rPr lang="zh-CN" altLang="en-US"/>
              <a:t>我们之前所学的编程方法，多为结构化程序设计方法，结构化程序设计的基本原则是自上而下、逐步求精。 按照程序所需实现的功能，将其划分为若干个关系简单、相对独立的模块；每一个模块内部都是由三种基本的程序结构——顺序结构、选择结构和循环结构组成。</a:t>
            </a:r>
            <a:endParaRPr lang="zh-CN" altLang="en-US"/>
          </a:p>
          <a:p>
            <a:pPr marL="0" indent="0">
              <a:lnSpc>
                <a:spcPct val="150000"/>
              </a:lnSpc>
              <a:buNone/>
            </a:pPr>
            <a:endParaRPr lang="zh-CN" altLang="en-US"/>
          </a:p>
          <a:p>
            <a:pPr marL="0" indent="0">
              <a:lnSpc>
                <a:spcPct val="150000"/>
              </a:lnSpc>
              <a:buNone/>
            </a:pPr>
            <a:r>
              <a:rPr lang="zh-CN" altLang="en-US"/>
              <a:t>所以在结构化程序设计上与面向对象的程序设计方法，有一定的缺点：</a:t>
            </a:r>
            <a:endParaRPr lang="zh-CN" altLang="en-US"/>
          </a:p>
          <a:p>
            <a:pPr>
              <a:lnSpc>
                <a:spcPct val="150000"/>
              </a:lnSpc>
            </a:pPr>
            <a:endParaRPr lang="zh-CN" altLang="en-US"/>
          </a:p>
          <a:p>
            <a:pPr>
              <a:lnSpc>
                <a:spcPct val="150000"/>
              </a:lnSpc>
            </a:pPr>
            <a:r>
              <a:rPr lang="zh-CN" altLang="en-US" b="1"/>
              <a:t>命名难以控制 </a:t>
            </a:r>
            <a:endParaRPr lang="zh-CN" altLang="en-US" b="1"/>
          </a:p>
          <a:p>
            <a:pPr>
              <a:lnSpc>
                <a:spcPct val="150000"/>
              </a:lnSpc>
            </a:pPr>
            <a:r>
              <a:rPr lang="zh-CN" altLang="en-US" b="1"/>
              <a:t>程序不便于开发、维护 </a:t>
            </a:r>
            <a:endParaRPr lang="zh-CN" altLang="en-US" b="1"/>
          </a:p>
          <a:p>
            <a:pPr>
              <a:lnSpc>
                <a:spcPct val="150000"/>
              </a:lnSpc>
            </a:pPr>
            <a:r>
              <a:rPr lang="zh-CN" altLang="en-US" b="1"/>
              <a:t>程序难以扩展</a:t>
            </a:r>
            <a:endParaRPr lang="zh-CN" altLang="en-US"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结构化程序设计方法回顾</a:t>
            </a:r>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Autofit/>
          </a:bodyPr>
          <a:p>
            <a:pPr marL="0" indent="0">
              <a:buNone/>
            </a:pPr>
            <a:r>
              <a:rPr lang="zh-CN" altLang="en-US" sz="1600" b="1"/>
              <a:t># 创建RC类User </a:t>
            </a:r>
            <a:endParaRPr lang="zh-CN" altLang="en-US" sz="1600" b="1"/>
          </a:p>
          <a:p>
            <a:pPr marL="0" indent="0">
              <a:buNone/>
            </a:pPr>
            <a:r>
              <a:rPr lang="zh-CN" altLang="en-US" sz="1600" b="1"/>
              <a:t>&gt; User&lt;-setRefClass("User",fields=list(name="character")) </a:t>
            </a:r>
            <a:endParaRPr lang="zh-CN" altLang="en-US" sz="1600" b="1"/>
          </a:p>
          <a:p>
            <a:pPr marL="0" indent="0">
              <a:buNone/>
            </a:pPr>
            <a:endParaRPr lang="zh-CN" altLang="en-US" sz="1600" b="1"/>
          </a:p>
          <a:p>
            <a:pPr marL="0" indent="0">
              <a:buNone/>
            </a:pPr>
            <a:r>
              <a:rPr lang="zh-CN" altLang="en-US" sz="1600" b="1"/>
              <a:t># 创建User的子类Member </a:t>
            </a:r>
            <a:endParaRPr lang="zh-CN" altLang="en-US" sz="1600" b="1"/>
          </a:p>
          <a:p>
            <a:pPr marL="0" indent="0">
              <a:buNone/>
            </a:pPr>
            <a:r>
              <a:rPr lang="zh-CN" altLang="en-US" sz="1600" b="1"/>
              <a:t>&gt; Member&lt;-setRefClass("Member",contains="User",fields=list(manager="User"))</a:t>
            </a:r>
            <a:endParaRPr lang="zh-CN" altLang="en-US" sz="1600" b="1"/>
          </a:p>
          <a:p>
            <a:pPr marL="0" indent="0">
              <a:buNone/>
            </a:pPr>
            <a:endParaRPr lang="zh-CN" altLang="en-US" sz="1600" b="1"/>
          </a:p>
          <a:p>
            <a:pPr marL="0" indent="0">
              <a:buNone/>
            </a:pPr>
            <a:r>
              <a:rPr lang="zh-CN" altLang="en-US" sz="1600" b="1"/>
              <a:t>#实例化User </a:t>
            </a:r>
            <a:endParaRPr lang="zh-CN" altLang="en-US" sz="1600" b="1"/>
          </a:p>
          <a:p>
            <a:pPr marL="0" indent="0">
              <a:buNone/>
            </a:pPr>
            <a:r>
              <a:rPr lang="zh-CN" altLang="en-US" sz="1600" b="1"/>
              <a:t>&gt; manager&lt;-User$new(name="manager") </a:t>
            </a:r>
            <a:endParaRPr lang="zh-CN" altLang="en-US" sz="1600" b="1"/>
          </a:p>
          <a:p>
            <a:pPr marL="0" indent="0">
              <a:buNone/>
            </a:pPr>
            <a:endParaRPr lang="zh-CN" altLang="en-US" sz="1600" b="1"/>
          </a:p>
          <a:p>
            <a:pPr marL="0" indent="0">
              <a:buNone/>
            </a:pPr>
            <a:r>
              <a:rPr lang="zh-CN" altLang="en-US" sz="1600" b="1"/>
              <a:t># 实例化一个Son对象 </a:t>
            </a:r>
            <a:endParaRPr lang="zh-CN" altLang="en-US" sz="1600" b="1"/>
          </a:p>
          <a:p>
            <a:pPr marL="0" indent="0">
              <a:buNone/>
            </a:pPr>
            <a:r>
              <a:rPr lang="zh-CN" altLang="en-US" sz="1600" b="1"/>
              <a:t>&gt; member&lt;-Member$new(name="member",manager=manager)</a:t>
            </a:r>
            <a:endParaRPr lang="zh-CN" altLang="en-US" sz="1600" b="1"/>
          </a:p>
          <a:p>
            <a:pPr marL="0" indent="0">
              <a:buNone/>
            </a:pPr>
            <a:r>
              <a:rPr lang="zh-CN" altLang="en-US" sz="1600" b="1"/>
              <a:t># 查看member对象 </a:t>
            </a:r>
            <a:endParaRPr lang="zh-CN" altLang="en-US" sz="1600" b="1"/>
          </a:p>
          <a:p>
            <a:pPr marL="0" indent="0">
              <a:buNone/>
            </a:pPr>
            <a:r>
              <a:rPr lang="zh-CN" altLang="en-US" sz="1600" b="1"/>
              <a:t>&gt; member</a:t>
            </a:r>
            <a:endParaRPr lang="zh-CN" altLang="en-US" sz="1600" b="1"/>
          </a:p>
          <a:p>
            <a:pPr marL="0" indent="0">
              <a:buNone/>
            </a:pPr>
            <a:r>
              <a:rPr lang="zh-CN" altLang="en-US" sz="1600" b="1"/>
              <a:t>Reference class object of class "Member" </a:t>
            </a:r>
            <a:endParaRPr lang="zh-CN" altLang="en-US" sz="1600" b="1"/>
          </a:p>
          <a:p>
            <a:pPr marL="0" indent="0">
              <a:buNone/>
            </a:pPr>
            <a:r>
              <a:rPr lang="zh-CN" altLang="en-US" sz="1600" b="1"/>
              <a:t>Field "name":</a:t>
            </a:r>
            <a:endParaRPr lang="zh-CN" altLang="en-US" sz="1600" b="1"/>
          </a:p>
          <a:p>
            <a:pPr marL="0" indent="0">
              <a:buNone/>
            </a:pPr>
            <a:r>
              <a:rPr lang="zh-CN" altLang="en-US" sz="1600" b="1"/>
              <a:t>[1]"member" </a:t>
            </a:r>
            <a:endParaRPr lang="zh-CN" altLang="en-US" sz="1600" b="1"/>
          </a:p>
          <a:p>
            <a:pPr marL="0" indent="0">
              <a:buNone/>
            </a:pPr>
            <a:r>
              <a:rPr lang="zh-CN" altLang="en-US" sz="1600" b="1"/>
              <a:t>Field "manager": </a:t>
            </a:r>
            <a:endParaRPr lang="zh-CN" altLang="en-US" sz="1600" b="1"/>
          </a:p>
          <a:p>
            <a:pPr marL="0" indent="0">
              <a:buNone/>
            </a:pPr>
            <a:r>
              <a:rPr lang="zh-CN" altLang="en-US" sz="1600" b="1"/>
              <a:t>Reference class object of class "User"</a:t>
            </a:r>
            <a:endParaRPr lang="zh-CN" altLang="en-US" sz="1600" b="1"/>
          </a:p>
          <a:p>
            <a:pPr marL="0" indent="0">
              <a:buNone/>
            </a:pPr>
            <a:r>
              <a:rPr lang="zh-CN" altLang="en-US" sz="1600" b="1"/>
              <a:t> Field "name":</a:t>
            </a:r>
            <a:endParaRPr lang="zh-CN" altLang="en-US" sz="1600" b="1"/>
          </a:p>
          <a:p>
            <a:pPr marL="0" indent="0">
              <a:buNone/>
            </a:pPr>
            <a:r>
              <a:rPr lang="zh-CN" altLang="en-US" sz="1600" b="1"/>
              <a:t>[1]"manager" </a:t>
            </a:r>
            <a:endParaRPr lang="zh-CN" altLang="en-US" sz="16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sz="1800"/>
              <a:t>在引用类中，创建引用类的时候用contain来表明继承关系，下面通过一个实例来展现引用类中的继承：</a:t>
            </a:r>
            <a:endParaRPr lang="zh-CN" altLang="en-US" sz="1800"/>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buNone/>
            </a:pPr>
            <a:r>
              <a:rPr lang="zh-CN" altLang="en-US" sz="1600" b="1"/>
              <a:t># 查看member对象的name属性 </a:t>
            </a:r>
            <a:endParaRPr lang="zh-CN" altLang="en-US" sz="1600" b="1"/>
          </a:p>
          <a:p>
            <a:pPr marL="0" indent="0">
              <a:buNone/>
            </a:pPr>
            <a:r>
              <a:rPr lang="zh-CN" altLang="en-US" sz="1600" b="1"/>
              <a:t>&gt; member$name </a:t>
            </a:r>
            <a:endParaRPr lang="zh-CN" altLang="en-US" sz="1600" b="1"/>
          </a:p>
          <a:p>
            <a:pPr marL="0" indent="0">
              <a:buNone/>
            </a:pPr>
            <a:r>
              <a:rPr lang="zh-CN" altLang="en-US" sz="1600" b="1"/>
              <a:t>[1]"member</a:t>
            </a:r>
            <a:endParaRPr lang="zh-CN" altLang="en-US" sz="1600" b="1"/>
          </a:p>
          <a:p>
            <a:pPr marL="0" indent="0">
              <a:buNone/>
            </a:pPr>
            <a:endParaRPr lang="zh-CN" altLang="en-US" sz="1600" b="1"/>
          </a:p>
          <a:p>
            <a:pPr marL="0" indent="0">
              <a:buNone/>
            </a:pPr>
            <a:r>
              <a:rPr lang="zh-CN" altLang="en-US" sz="1600" b="1"/>
              <a:t> # 查看member对象的manager属性 </a:t>
            </a:r>
            <a:endParaRPr lang="zh-CN" altLang="en-US" sz="1600" b="1"/>
          </a:p>
          <a:p>
            <a:pPr marL="0" indent="0">
              <a:buNone/>
            </a:pPr>
            <a:r>
              <a:rPr lang="zh-CN" altLang="en-US" sz="1600" b="1"/>
              <a:t>&gt; member$manager </a:t>
            </a:r>
            <a:endParaRPr lang="zh-CN" altLang="en-US" sz="1600" b="1"/>
          </a:p>
          <a:p>
            <a:pPr marL="0" indent="0">
              <a:buNone/>
            </a:pPr>
            <a:r>
              <a:rPr lang="zh-CN" altLang="en-US" sz="1600" b="1"/>
              <a:t>Reference class object of class "User" </a:t>
            </a:r>
            <a:endParaRPr lang="zh-CN" altLang="en-US" sz="1600" b="1"/>
          </a:p>
          <a:p>
            <a:pPr marL="0" indent="0">
              <a:buNone/>
            </a:pPr>
            <a:r>
              <a:rPr lang="zh-CN" altLang="en-US" sz="1600" b="1"/>
              <a:t>Field "name":</a:t>
            </a:r>
            <a:endParaRPr lang="zh-CN" altLang="en-US" sz="1600" b="1"/>
          </a:p>
          <a:p>
            <a:pPr marL="0" indent="0">
              <a:buNone/>
            </a:pPr>
            <a:r>
              <a:rPr lang="zh-CN" altLang="en-US" sz="1600" b="1"/>
              <a:t>[1]"manager" </a:t>
            </a:r>
            <a:endParaRPr lang="zh-CN" altLang="en-US" sz="1600" b="1"/>
          </a:p>
          <a:p>
            <a:pPr marL="0" indent="0">
              <a:buNone/>
            </a:pPr>
            <a:endParaRPr lang="zh-CN" altLang="en-US" sz="1600" b="1"/>
          </a:p>
          <a:p>
            <a:pPr marL="0" indent="0">
              <a:buNone/>
            </a:pPr>
            <a:r>
              <a:rPr lang="zh-CN" altLang="en-US" sz="1600" b="1"/>
              <a:t># 检查对象的属性类型 </a:t>
            </a:r>
            <a:endParaRPr lang="zh-CN" altLang="en-US" sz="1600" b="1"/>
          </a:p>
          <a:p>
            <a:pPr marL="0" indent="0">
              <a:buNone/>
            </a:pPr>
            <a:r>
              <a:rPr lang="zh-CN" altLang="en-US" sz="1600" b="1"/>
              <a:t>&gt; otype(member$name) </a:t>
            </a:r>
            <a:endParaRPr lang="zh-CN" altLang="en-US" sz="1600" b="1"/>
          </a:p>
          <a:p>
            <a:pPr marL="0" indent="0">
              <a:buNone/>
            </a:pPr>
            <a:r>
              <a:rPr lang="zh-CN" altLang="en-US" sz="1600" b="1"/>
              <a:t>[1]"base" </a:t>
            </a:r>
            <a:endParaRPr lang="zh-CN" altLang="en-US" sz="1600" b="1"/>
          </a:p>
          <a:p>
            <a:pPr marL="0" indent="0">
              <a:buNone/>
            </a:pPr>
            <a:r>
              <a:rPr lang="zh-CN" altLang="en-US" sz="1600" b="1"/>
              <a:t>&gt; otype(member$manager) </a:t>
            </a:r>
            <a:endParaRPr lang="zh-CN" altLang="en-US" sz="1600" b="1"/>
          </a:p>
          <a:p>
            <a:pPr marL="0" indent="0">
              <a:buNone/>
            </a:pPr>
            <a:r>
              <a:rPr lang="zh-CN" altLang="en-US" sz="1600" b="1"/>
              <a:t>[1] "RC"</a:t>
            </a:r>
            <a:endParaRPr lang="zh-CN" altLang="en-US" sz="16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引用类的继承</a:t>
            </a:r>
            <a:endParaRPr lang="zh-CN" altLang="en-US">
              <a:sym typeface="+mn-ea"/>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r>
              <a:rPr lang="zh-CN" altLang="en-US" sz="1800"/>
              <a:t>之前我们学习的都是继承中的单一继承，意思是一个子类只能继承一个父类，二多重继承指的是一个子类可以继承多个父类。</a:t>
            </a:r>
            <a:endParaRPr lang="zh-CN" altLang="en-US" sz="1800"/>
          </a:p>
          <a:p>
            <a:pPr marL="0" indent="0">
              <a:lnSpc>
                <a:spcPct val="150000"/>
              </a:lnSpc>
              <a:buNone/>
            </a:pPr>
            <a:endParaRPr lang="zh-CN" altLang="en-US" sz="1800"/>
          </a:p>
          <a:p>
            <a:pPr marL="0" indent="0">
              <a:lnSpc>
                <a:spcPct val="150000"/>
              </a:lnSpc>
              <a:buNone/>
            </a:pPr>
            <a:r>
              <a:rPr lang="zh-CN" altLang="en-US" sz="1800"/>
              <a:t>在R语言中，是允许多重继承的，下面举个S3类多重继承的例子。在使用UseMethod调用时，会依次从对象的各个类中寻找相应的函数，如果都没有找到，则会调用default方法。</a:t>
            </a:r>
            <a:endParaRPr lang="zh-CN" altLang="en-US" sz="1800"/>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多重继承</a:t>
            </a:r>
            <a:endParaRPr lang="zh-CN" alt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fontScale="60000"/>
          </a:bodyPr>
          <a:p>
            <a:pPr marL="0" indent="0">
              <a:buNone/>
            </a:pPr>
            <a:r>
              <a:rPr lang="zh-CN" altLang="en-US" sz="2400" b="1"/>
              <a:t>f &lt;- function(x)</a:t>
            </a:r>
            <a:endParaRPr lang="zh-CN" altLang="en-US" sz="2400" b="1"/>
          </a:p>
          <a:p>
            <a:pPr marL="0" indent="0">
              <a:buNone/>
            </a:pPr>
            <a:r>
              <a:rPr lang="zh-CN" altLang="en-US" sz="2400" b="1"/>
              <a:t>{ </a:t>
            </a:r>
            <a:endParaRPr lang="zh-CN" altLang="en-US" sz="2400" b="1"/>
          </a:p>
          <a:p>
            <a:pPr marL="0" indent="0">
              <a:buNone/>
            </a:pPr>
            <a:r>
              <a:rPr lang="zh-CN" altLang="en-US" sz="2400" b="1"/>
              <a:t>UseMethod("f") </a:t>
            </a:r>
            <a:endParaRPr lang="zh-CN" altLang="en-US" sz="2400" b="1"/>
          </a:p>
          <a:p>
            <a:pPr marL="0" indent="0">
              <a:buNone/>
            </a:pPr>
            <a:r>
              <a:rPr lang="zh-CN" altLang="en-US" sz="2400" b="1"/>
              <a:t>}</a:t>
            </a:r>
            <a:endParaRPr lang="zh-CN" altLang="en-US" sz="2400" b="1"/>
          </a:p>
          <a:p>
            <a:pPr marL="0" indent="0">
              <a:buNone/>
            </a:pPr>
            <a:r>
              <a:rPr lang="zh-CN" altLang="en-US" sz="2400" b="1"/>
              <a:t> f.a &lt;- function(x) </a:t>
            </a:r>
            <a:endParaRPr lang="zh-CN" altLang="en-US" sz="2400" b="1"/>
          </a:p>
          <a:p>
            <a:pPr marL="0" indent="0">
              <a:buNone/>
            </a:pPr>
            <a:r>
              <a:rPr lang="zh-CN" altLang="en-US" sz="2400" b="1"/>
              <a:t>{ </a:t>
            </a:r>
            <a:endParaRPr lang="zh-CN" altLang="en-US" sz="2400" b="1"/>
          </a:p>
          <a:p>
            <a:pPr marL="0" indent="0">
              <a:buNone/>
            </a:pPr>
            <a:r>
              <a:rPr lang="zh-CN" altLang="en-US" sz="2400" b="1"/>
              <a:t>return("Class a") </a:t>
            </a:r>
            <a:endParaRPr lang="zh-CN" altLang="en-US" sz="2400" b="1"/>
          </a:p>
          <a:p>
            <a:pPr marL="0" indent="0">
              <a:buNone/>
            </a:pPr>
            <a:r>
              <a:rPr lang="zh-CN" altLang="en-US" sz="2400" b="1"/>
              <a:t>} </a:t>
            </a:r>
            <a:endParaRPr lang="zh-CN" altLang="en-US" sz="2400" b="1"/>
          </a:p>
          <a:p>
            <a:pPr marL="0" indent="0">
              <a:buNone/>
            </a:pPr>
            <a:r>
              <a:rPr lang="zh-CN" altLang="en-US" sz="2400" b="1"/>
              <a:t>f.default &lt;- function(x) </a:t>
            </a:r>
            <a:endParaRPr lang="zh-CN" altLang="en-US" sz="2400" b="1"/>
          </a:p>
          <a:p>
            <a:pPr marL="0" indent="0">
              <a:buNone/>
            </a:pPr>
            <a:r>
              <a:rPr lang="zh-CN" altLang="en-US" sz="2400" b="1"/>
              <a:t>{ </a:t>
            </a:r>
            <a:endParaRPr lang="zh-CN" altLang="en-US" sz="2400" b="1"/>
          </a:p>
          <a:p>
            <a:pPr marL="0" indent="0">
              <a:buNone/>
            </a:pPr>
            <a:r>
              <a:rPr lang="zh-CN" altLang="en-US" sz="2400" b="1"/>
              <a:t>return("Unknown class")</a:t>
            </a:r>
            <a:endParaRPr lang="zh-CN" altLang="en-US" sz="2400" b="1"/>
          </a:p>
          <a:p>
            <a:pPr marL="0" indent="0">
              <a:buNone/>
            </a:pPr>
            <a:r>
              <a:rPr lang="zh-CN" altLang="en-US" sz="2400" b="1"/>
              <a:t> } </a:t>
            </a:r>
            <a:endParaRPr lang="zh-CN" altLang="en-US" sz="2400" b="1"/>
          </a:p>
          <a:p>
            <a:pPr marL="0" indent="0">
              <a:buNone/>
            </a:pPr>
            <a:r>
              <a:rPr lang="zh-CN" altLang="en-US" sz="2400" b="1"/>
              <a:t>x &lt;- structure(list(), class = "a")</a:t>
            </a:r>
            <a:endParaRPr lang="zh-CN" altLang="en-US" sz="2400" b="1"/>
          </a:p>
          <a:p>
            <a:pPr marL="0" indent="0">
              <a:buNone/>
            </a:pPr>
            <a:r>
              <a:rPr lang="zh-CN" altLang="en-US" sz="2400" b="1"/>
              <a:t>f(x) </a:t>
            </a:r>
            <a:endParaRPr lang="zh-CN" altLang="en-US" sz="2400" b="1"/>
          </a:p>
          <a:p>
            <a:pPr marL="0" indent="0">
              <a:buNone/>
            </a:pPr>
            <a:r>
              <a:rPr lang="zh-CN" altLang="en-US" sz="2400" b="1"/>
              <a:t>y &lt;- structure(list(), class = c("b", "a"))</a:t>
            </a:r>
            <a:endParaRPr lang="zh-CN" altLang="en-US" sz="2400" b="1"/>
          </a:p>
          <a:p>
            <a:pPr marL="0" indent="0">
              <a:buNone/>
            </a:pPr>
            <a:r>
              <a:rPr lang="zh-CN" altLang="en-US" sz="2400" b="1"/>
              <a:t>f(y) </a:t>
            </a:r>
            <a:endParaRPr lang="zh-CN" altLang="en-US" sz="2400" b="1"/>
          </a:p>
          <a:p>
            <a:pPr marL="0" indent="0">
              <a:buNone/>
            </a:pPr>
            <a:r>
              <a:rPr lang="zh-CN" altLang="en-US" sz="2400" b="1"/>
              <a:t>z &lt;- structure(list(), class = "c") </a:t>
            </a:r>
            <a:endParaRPr lang="zh-CN" altLang="en-US" sz="2400" b="1"/>
          </a:p>
          <a:p>
            <a:pPr marL="0" indent="0">
              <a:buNone/>
            </a:pPr>
            <a:r>
              <a:rPr lang="zh-CN" altLang="en-US" sz="2400" b="1"/>
              <a:t>f(z)</a:t>
            </a:r>
            <a:endParaRPr lang="zh-CN" altLang="en-US" sz="2400"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（四）继承</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多重继承例子</a:t>
            </a:r>
            <a:endParaRPr lang="zh-CN" alt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819"/>
            <a:ext cx="9475693" cy="92202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课后练习</a:t>
            </a:r>
            <a:endParaRPr lang="zh-CN" altLang="en-US" sz="5400" spc="600" dirty="0">
              <a:solidFill>
                <a:schemeClr val="accent1"/>
              </a:solidFill>
              <a:cs typeface="+mn-ea"/>
              <a:sym typeface="+mn-lt"/>
            </a:endParaRP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4"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4"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299"/>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a:xfrm>
            <a:off x="541655" y="1228090"/>
            <a:ext cx="11134725" cy="5379720"/>
          </a:xfrm>
        </p:spPr>
        <p:txBody>
          <a:bodyPr>
            <a:noAutofit/>
          </a:bodyPr>
          <a:p>
            <a:pPr marL="0" indent="0">
              <a:lnSpc>
                <a:spcPct val="150000"/>
              </a:lnSpc>
              <a:buNone/>
            </a:pPr>
            <a:endParaRPr lang="zh-CN" altLang="en-US" b="1"/>
          </a:p>
          <a:p>
            <a:pPr marL="0" indent="0">
              <a:lnSpc>
                <a:spcPct val="150000"/>
              </a:lnSpc>
              <a:buNone/>
            </a:pPr>
            <a:r>
              <a:rPr lang="zh-CN" altLang="en-US" b="1"/>
              <a:t>1.怎样说明一个对象关联到了什么面向对象系统(基本、 S3、 S4 或 RC)？</a:t>
            </a:r>
            <a:endParaRPr lang="zh-CN" altLang="en-US" b="1"/>
          </a:p>
          <a:p>
            <a:pPr marL="0" indent="0">
              <a:lnSpc>
                <a:spcPct val="150000"/>
              </a:lnSpc>
              <a:buNone/>
            </a:pPr>
            <a:endParaRPr lang="zh-CN" altLang="en-US" b="1"/>
          </a:p>
          <a:p>
            <a:pPr marL="0" indent="0">
              <a:lnSpc>
                <a:spcPct val="150000"/>
              </a:lnSpc>
              <a:buNone/>
            </a:pPr>
            <a:r>
              <a:rPr lang="zh-CN" altLang="en-US" b="1"/>
              <a:t>2.如何确定一个对象的基本类型(如整型或列表)？</a:t>
            </a:r>
            <a:endParaRPr lang="zh-CN" altLang="en-US" b="1"/>
          </a:p>
          <a:p>
            <a:pPr marL="0" indent="0">
              <a:lnSpc>
                <a:spcPct val="150000"/>
              </a:lnSpc>
              <a:buNone/>
            </a:pPr>
            <a:endParaRPr lang="zh-CN" altLang="en-US" b="1"/>
          </a:p>
          <a:p>
            <a:pPr marL="0" indent="0">
              <a:lnSpc>
                <a:spcPct val="150000"/>
              </a:lnSpc>
              <a:buNone/>
            </a:pPr>
            <a:r>
              <a:rPr lang="zh-CN" altLang="en-US" b="1"/>
              <a:t>3.什么是泛型函数？</a:t>
            </a:r>
            <a:endParaRPr lang="zh-CN" altLang="en-US" b="1"/>
          </a:p>
          <a:p>
            <a:pPr marL="0" indent="0">
              <a:lnSpc>
                <a:spcPct val="150000"/>
              </a:lnSpc>
              <a:buNone/>
            </a:pPr>
            <a:endParaRPr lang="zh-CN" altLang="en-US" b="1"/>
          </a:p>
          <a:p>
            <a:pPr marL="0" indent="0">
              <a:lnSpc>
                <a:spcPct val="150000"/>
              </a:lnSpc>
              <a:buNone/>
            </a:pPr>
            <a:r>
              <a:rPr lang="zh-CN" altLang="en-US" b="1"/>
              <a:t>4.s3 和 S4 之间的主要区别是什么？ S4 和 RC 之间的主要区别是什么？</a:t>
            </a:r>
            <a:endParaRPr lang="zh-CN" altLang="en-US" b="1"/>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习题</a:t>
            </a:r>
            <a:endParaRPr kumimoji="1" lang="zh-CN" altLang="en-US">
              <a:solidFill>
                <a:srgbClr val="0070C0"/>
              </a:solidFill>
              <a:sym typeface="+mn-ea"/>
            </a:endParaRPr>
          </a:p>
        </p:txBody>
      </p:sp>
      <p:sp>
        <p:nvSpPr>
          <p:cNvPr id="4" name="副标题 3"/>
          <p:cNvSpPr>
            <a:spLocks noGrp="1"/>
          </p:cNvSpPr>
          <p:nvPr>
            <p:ph type="subTitle" idx="10"/>
          </p:nvPr>
        </p:nvSpPr>
        <p:spPr>
          <a:xfrm>
            <a:off x="655955" y="1228090"/>
            <a:ext cx="9144000" cy="570230"/>
          </a:xfrm>
        </p:spPr>
        <p:txBody>
          <a:bodyPr/>
          <a:p>
            <a:endParaRPr lang="zh-CN" altLang="en-US"/>
          </a:p>
          <a:p>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endParaRPr lang="zh-CN" altLang="en-US"/>
          </a:p>
          <a:p>
            <a:pPr marL="0" indent="0">
              <a:buNone/>
            </a:pPr>
            <a:endParaRPr lang="zh-CN" altLang="en-US"/>
          </a:p>
          <a:p>
            <a:pPr marL="0" indent="0">
              <a:buNone/>
            </a:pPr>
            <a:r>
              <a:rPr lang="zh-CN" altLang="en-US"/>
              <a:t>面向对象的程序设计方法继承了结构化程序设计方法的优点，同时又比较有效地克服了结构化程序设计的弱点。其设计思路更接近于真实世界。真实世界是由各类不同的事物组成的，每一类事物都有共同的特点，各个事物互相作用构成了多彩的世界。例如，“人”是一类事物，“动物”也是一类事物；人可以饲养动物、猎杀动物；动物有时也攻击人……</a:t>
            </a:r>
            <a:endParaRPr lang="zh-CN" altLang="en-US"/>
          </a:p>
          <a:p>
            <a:pPr marL="0" indent="0">
              <a:buNone/>
            </a:pPr>
            <a:endParaRPr lang="zh-CN" altLang="en-US"/>
          </a:p>
          <a:p>
            <a:pPr marL="0" indent="0">
              <a:buNone/>
            </a:pPr>
            <a:endParaRPr lang="zh-CN" altLang="en-US"/>
          </a:p>
          <a:p>
            <a:r>
              <a:rPr lang="zh-CN" altLang="en-US"/>
              <a:t>易维护</a:t>
            </a:r>
            <a:endParaRPr lang="zh-CN" altLang="en-US"/>
          </a:p>
          <a:p>
            <a:r>
              <a:rPr lang="zh-CN" altLang="en-US"/>
              <a:t>易扩展</a:t>
            </a:r>
            <a:endParaRPr lang="zh-CN" altLang="en-US"/>
          </a:p>
          <a:p>
            <a:r>
              <a:rPr lang="zh-CN" altLang="en-US"/>
              <a:t>模块化</a:t>
            </a:r>
            <a:endParaRPr lang="zh-CN" altLang="en-US"/>
          </a:p>
          <a:p>
            <a:r>
              <a:rPr lang="zh-CN" altLang="en-US"/>
              <a:t>方便建模</a:t>
            </a: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面向对象的程序设计方法优点</a:t>
            </a:r>
            <a:endParaRPr lang="zh-CN" altLang="en-US">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lnSpcReduction="10000"/>
          </a:bodyPr>
          <a:p>
            <a:pPr marL="0" indent="0">
              <a:buNone/>
            </a:pPr>
            <a:r>
              <a:rPr lang="zh-CN" altLang="en-US"/>
              <a:t>面向对象程序设计中的概念主要包括：对象、类、数据抽象、继承、动态绑定、数据封装、多态性、消息传递。通过这些概念面向对象的思想得到了具体的体现。以下表格是对：</a:t>
            </a:r>
            <a:r>
              <a:rPr lang="zh-CN" altLang="en-US">
                <a:sym typeface="+mn-ea"/>
              </a:rPr>
              <a:t>对象与类的</a:t>
            </a:r>
            <a:r>
              <a:rPr lang="zh-CN" altLang="en-US"/>
              <a:t>概念的解析：</a:t>
            </a:r>
            <a:endParaRPr lang="zh-CN" altLang="en-US"/>
          </a:p>
          <a:p>
            <a:pPr marL="0" indent="0">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t>对象与类的概念</a:t>
            </a:r>
            <a:endParaRPr lang="zh-CN" altLang="en-US"/>
          </a:p>
        </p:txBody>
      </p:sp>
      <p:graphicFrame>
        <p:nvGraphicFramePr>
          <p:cNvPr id="5" name="表格 4"/>
          <p:cNvGraphicFramePr/>
          <p:nvPr>
            <p:custDataLst>
              <p:tags r:id="rId1"/>
            </p:custDataLst>
          </p:nvPr>
        </p:nvGraphicFramePr>
        <p:xfrm>
          <a:off x="1652905" y="2417445"/>
          <a:ext cx="8131810" cy="4048760"/>
        </p:xfrm>
        <a:graphic>
          <a:graphicData uri="http://schemas.openxmlformats.org/drawingml/2006/table">
            <a:tbl>
              <a:tblPr firstRow="1" bandRow="1">
                <a:tableStyleId>{5940675A-B579-460E-94D1-54222C63F5DA}</a:tableStyleId>
              </a:tblPr>
              <a:tblGrid>
                <a:gridCol w="4064000"/>
                <a:gridCol w="4067810"/>
              </a:tblGrid>
              <a:tr h="318770">
                <a:tc>
                  <a:txBody>
                    <a:bodyPr/>
                    <a:p>
                      <a:pPr indent="0" algn="ctr">
                        <a:buNone/>
                      </a:pPr>
                      <a:r>
                        <a:rPr lang="en-US" sz="2000" b="0">
                          <a:latin typeface="微软雅黑" panose="020B0503020204020204" pitchFamily="34" charset="-122"/>
                          <a:ea typeface="微软雅黑" panose="020B0503020204020204" pitchFamily="34" charset="-122"/>
                          <a:cs typeface="宋体" panose="02010600030101010101" pitchFamily="2" charset="-122"/>
                        </a:rPr>
                        <a:t>名词</a:t>
                      </a:r>
                      <a:endParaRPr lang="en-US" altLang="en-US" sz="2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lnL w="12700">
                      <a:solidFill>
                        <a:schemeClr val="tx1"/>
                      </a:solidFill>
                      <a:prstDash val="solid"/>
                    </a:lnL>
                    <a:lnR w="12700">
                      <a:solidFill>
                        <a:schemeClr val="tx1"/>
                      </a:solidFill>
                      <a:prstDash val="solid"/>
                    </a:lnR>
                    <a:lnT w="12700" cap="flat" cmpd="sng">
                      <a:solidFill>
                        <a:schemeClr val="tx1"/>
                      </a:solidFill>
                      <a:prstDash val="solid"/>
                      <a:headEnd type="none" w="med" len="med"/>
                      <a:tailEnd type="none" w="med" len="med"/>
                    </a:lnT>
                    <a:lnB w="12700">
                      <a:solidFill>
                        <a:schemeClr val="tx1"/>
                      </a:solidFill>
                      <a:prstDash val="solid"/>
                    </a:lnB>
                    <a:lnTlToBr>
                      <a:noFill/>
                    </a:lnTlToBr>
                    <a:lnBlToTr>
                      <a:noFill/>
                    </a:lnBlToTr>
                    <a:noFill/>
                  </a:tcPr>
                </a:tc>
                <a:tc>
                  <a:txBody>
                    <a:bodyPr/>
                    <a:p>
                      <a:pPr indent="0" algn="ctr">
                        <a:buNone/>
                      </a:pPr>
                      <a:r>
                        <a:rPr lang="en-US" sz="2000" b="0">
                          <a:latin typeface="微软雅黑" panose="020B0503020204020204" pitchFamily="34" charset="-122"/>
                          <a:ea typeface="微软雅黑" panose="020B0503020204020204" pitchFamily="34" charset="-122"/>
                          <a:cs typeface="宋体" panose="02010600030101010101" pitchFamily="2" charset="-122"/>
                        </a:rPr>
                        <a:t>解析</a:t>
                      </a:r>
                      <a:endParaRPr lang="en-US" altLang="en-US" sz="20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t">
                    <a:lnL w="12700">
                      <a:solidFill>
                        <a:schemeClr val="tx1"/>
                      </a:solidFill>
                      <a:prstDash val="solid"/>
                    </a:lnL>
                    <a:lnR w="12700" cap="flat">
                      <a:solidFill>
                        <a:schemeClr val="tx1"/>
                      </a:solidFill>
                      <a:prstDash val="solid"/>
                    </a:lnR>
                    <a:lnT w="12700" cap="flat" cmpd="sng">
                      <a:solidFill>
                        <a:schemeClr val="tx1"/>
                      </a:solidFill>
                      <a:prstDash val="solid"/>
                      <a:headEnd type="none" w="med" len="med"/>
                      <a:tailEnd type="none" w="med" len="med"/>
                    </a:lnT>
                    <a:lnB w="12700">
                      <a:solidFill>
                        <a:schemeClr val="tx1"/>
                      </a:solidFill>
                      <a:prstDash val="solid"/>
                    </a:lnB>
                    <a:lnTlToBr>
                      <a:noFill/>
                    </a:lnTlToBr>
                    <a:lnBlToTr>
                      <a:noFill/>
                    </a:lnBlToTr>
                    <a:noFill/>
                  </a:tcPr>
                </a:tc>
              </a:tr>
              <a:tr h="1147445">
                <a:tc>
                  <a:txBody>
                    <a:bodyPr/>
                    <a:p>
                      <a:pPr indent="0" algn="ctr">
                        <a:buNone/>
                      </a:pP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2000" b="0">
                          <a:latin typeface="微软雅黑" panose="020B0503020204020204" pitchFamily="34" charset="-122"/>
                          <a:ea typeface="微软雅黑" panose="020B0503020204020204" pitchFamily="34" charset="-122"/>
                          <a:cs typeface="微软雅黑" panose="020B0503020204020204" pitchFamily="34" charset="-122"/>
                        </a:rPr>
                        <a:t>对象（Object) </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l">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可以对其做事情的一些东西。例如， 具有大学学籍的每个人都是对象，而都属于“大学生”类中。一个对象有状态、行为和标识三种属性。 </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lnL w="12700">
                      <a:solidFill>
                        <a:schemeClr val="tx1"/>
                      </a:solidFill>
                      <a:prstDash val="solid"/>
                    </a:lnL>
                    <a:lnR w="12700" cap="flat">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2582545">
                <a:tc>
                  <a:txBody>
                    <a:bodyPr/>
                    <a:p>
                      <a:pPr indent="0" algn="ctr">
                        <a:buNone/>
                      </a:pP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zh-CN" sz="2000" b="0">
                          <a:latin typeface="微软雅黑" panose="020B0503020204020204" pitchFamily="34" charset="-122"/>
                          <a:ea typeface="微软雅黑" panose="020B0503020204020204" pitchFamily="34" charset="-122"/>
                          <a:cs typeface="微软雅黑" panose="020B0503020204020204" pitchFamily="34" charset="-122"/>
                        </a:rPr>
                        <a:t>类（</a:t>
                      </a:r>
                      <a:r>
                        <a:rPr lang="en-US" sz="2000" b="0">
                          <a:latin typeface="微软雅黑" panose="020B0503020204020204" pitchFamily="34" charset="-122"/>
                          <a:ea typeface="微软雅黑" panose="020B0503020204020204" pitchFamily="34" charset="-122"/>
                          <a:cs typeface="微软雅黑" panose="020B0503020204020204" pitchFamily="34" charset="-122"/>
                        </a:rPr>
                        <a:t>class)</a:t>
                      </a:r>
                      <a:endParaRPr lang="en-US" altLang="en-US" sz="20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lnL w="12700">
                      <a:solidFill>
                        <a:schemeClr val="tx1"/>
                      </a:solidFill>
                      <a:prstDash val="solid"/>
                    </a:lnL>
                    <a:lnR w="12700">
                      <a:solidFill>
                        <a:schemeClr val="tx1"/>
                      </a:solidFill>
                      <a:prstDash val="solid"/>
                    </a:lnR>
                    <a:lnT w="12700">
                      <a:solidFill>
                        <a:schemeClr val="tx1"/>
                      </a:solidFill>
                      <a:prstDash val="solid"/>
                    </a:lnT>
                    <a:lnB w="12700" cap="flat" cmpd="sng">
                      <a:solidFill>
                        <a:schemeClr val="tx1"/>
                      </a:solidFill>
                      <a:prstDash val="solid"/>
                      <a:headEnd type="none" w="med" len="med"/>
                      <a:tailEnd type="none" w="med" len="med"/>
                    </a:lnB>
                    <a:lnTlToBr>
                      <a:noFill/>
                    </a:lnTlToBr>
                    <a:lnBlToTr>
                      <a:noFill/>
                    </a:lnBlToTr>
                    <a:noFill/>
                  </a:tcPr>
                </a:tc>
                <a:tc>
                  <a:txBody>
                    <a:bodyPr/>
                    <a:p>
                      <a:pPr indent="0" algn="l">
                        <a:buNone/>
                      </a:pPr>
                      <a:r>
                        <a:rPr lang="en-US" sz="1800" b="0">
                          <a:latin typeface="微软雅黑" panose="020B0503020204020204" pitchFamily="34" charset="-122"/>
                          <a:ea typeface="微软雅黑" panose="020B0503020204020204" pitchFamily="34" charset="-122"/>
                          <a:cs typeface="微软雅黑" panose="020B0503020204020204" pitchFamily="34" charset="-122"/>
                        </a:rPr>
                        <a:t>一个共享相同结构和行为的对象的集合。类（Class）定义了一件事物的抽象特点。通常来说，类定义了事物的属性和它可以做到的（它的行为）。举例来说，“狗”这个类会包含狗的一切基础特征，例如它的孕育、毛皮颜色和吠叫的能力。类可以为程序提供模版和结构。一个类的方法和属性被称为“成员”。</a:t>
                      </a:r>
                      <a:endParaRPr lang="en-US" altLang="en-US" sz="18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t">
                    <a:lnL w="12700">
                      <a:solidFill>
                        <a:schemeClr val="tx1"/>
                      </a:solidFill>
                      <a:prstDash val="solid"/>
                    </a:lnL>
                    <a:lnR w="12700" cap="flat">
                      <a:solidFill>
                        <a:schemeClr val="tx1"/>
                      </a:solidFill>
                      <a:prstDash val="solid"/>
                    </a:lnR>
                    <a:lnT w="12700">
                      <a:solidFill>
                        <a:schemeClr val="tx1"/>
                      </a:solidFill>
                      <a:prstDash val="soli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idx="1"/>
          </p:nvPr>
        </p:nvSpPr>
        <p:spPr/>
        <p:txBody>
          <a:bodyPr>
            <a:normAutofit/>
          </a:bodyPr>
          <a:p>
            <a:pPr marL="0" indent="0">
              <a:lnSpc>
                <a:spcPct val="150000"/>
              </a:lnSpc>
              <a:buNone/>
            </a:pPr>
            <a:r>
              <a:rPr lang="zh-CN" altLang="en-US"/>
              <a:t>在面向对象程序设计中类与对象是很重要的两个概念，他们之间又有一定的关系：</a:t>
            </a:r>
            <a:endParaRPr lang="zh-CN" altLang="en-US"/>
          </a:p>
          <a:p>
            <a:pPr marL="0" indent="0">
              <a:lnSpc>
                <a:spcPct val="150000"/>
              </a:lnSpc>
              <a:buNone/>
            </a:pPr>
            <a:r>
              <a:rPr lang="zh-CN" altLang="en-US"/>
              <a:t>	(1)每一个对象都是某一个类的实例。</a:t>
            </a:r>
            <a:endParaRPr lang="zh-CN" altLang="en-US"/>
          </a:p>
          <a:p>
            <a:pPr marL="0" indent="0">
              <a:lnSpc>
                <a:spcPct val="150000"/>
              </a:lnSpc>
              <a:buNone/>
            </a:pPr>
            <a:r>
              <a:rPr lang="zh-CN" altLang="en-US"/>
              <a:t>	(2)每一个类在某一时刻都有零或更多的实例。</a:t>
            </a:r>
            <a:endParaRPr lang="zh-CN" altLang="en-US"/>
          </a:p>
          <a:p>
            <a:pPr marL="0" indent="0">
              <a:lnSpc>
                <a:spcPct val="150000"/>
              </a:lnSpc>
              <a:buNone/>
            </a:pPr>
            <a:r>
              <a:rPr lang="zh-CN" altLang="en-US"/>
              <a:t>	(3)类是静态的，它们的存在、语义和关系在程序执行前就已经定义好了，对象是动态的，它们在程序执行时可以被创建和删除。</a:t>
            </a:r>
            <a:endParaRPr lang="zh-CN" altLang="en-US"/>
          </a:p>
          <a:p>
            <a:pPr marL="0" indent="0">
              <a:lnSpc>
                <a:spcPct val="150000"/>
              </a:lnSpc>
              <a:buNone/>
            </a:pPr>
            <a:r>
              <a:rPr lang="zh-CN" altLang="en-US"/>
              <a:t>	(4)类是生成对象的模板。</a:t>
            </a:r>
            <a:endParaRPr lang="zh-CN" altLang="en-US"/>
          </a:p>
          <a:p>
            <a:pPr marL="0" indent="0">
              <a:buNone/>
            </a:pPr>
            <a:endParaRPr lang="zh-CN" altLang="en-US"/>
          </a:p>
          <a:p>
            <a:pPr marL="0" indent="0">
              <a:buNone/>
            </a:pPr>
            <a:endParaRPr lang="zh-CN" altLang="en-US"/>
          </a:p>
        </p:txBody>
      </p:sp>
      <p:sp>
        <p:nvSpPr>
          <p:cNvPr id="3" name="标题 2"/>
          <p:cNvSpPr>
            <a:spLocks noGrp="1"/>
          </p:cNvSpPr>
          <p:nvPr>
            <p:ph type="title"/>
          </p:nvPr>
        </p:nvSpPr>
        <p:spPr/>
        <p:txBody>
          <a:bodyPr>
            <a:normAutofit fontScale="90000"/>
          </a:bodyPr>
          <a:p>
            <a:r>
              <a:rPr kumimoji="1" lang="zh-CN" altLang="en-US">
                <a:solidFill>
                  <a:srgbClr val="0070C0"/>
                </a:solidFill>
                <a:sym typeface="+mn-ea"/>
              </a:rPr>
              <a:t>（一）</a:t>
            </a:r>
            <a:r>
              <a:rPr kumimoji="1" lang="en-US" altLang="zh-CN">
                <a:solidFill>
                  <a:srgbClr val="0070C0"/>
                </a:solidFill>
                <a:sym typeface="+mn-ea"/>
              </a:rPr>
              <a:t>R</a:t>
            </a:r>
            <a:r>
              <a:rPr kumimoji="1" lang="zh-CN" altLang="en-US">
                <a:solidFill>
                  <a:srgbClr val="0070C0"/>
                </a:solidFill>
                <a:sym typeface="+mn-ea"/>
              </a:rPr>
              <a:t>语言面向对象程序设计方法</a:t>
            </a:r>
            <a:endParaRPr kumimoji="1" lang="zh-CN" altLang="en-US">
              <a:solidFill>
                <a:srgbClr val="0070C0"/>
              </a:solidFill>
              <a:sym typeface="+mn-ea"/>
            </a:endParaRPr>
          </a:p>
        </p:txBody>
      </p:sp>
      <p:sp>
        <p:nvSpPr>
          <p:cNvPr id="4" name="副标题 3"/>
          <p:cNvSpPr>
            <a:spLocks noGrp="1"/>
          </p:cNvSpPr>
          <p:nvPr>
            <p:ph type="subTitle" idx="10"/>
          </p:nvPr>
        </p:nvSpPr>
        <p:spPr/>
        <p:txBody>
          <a:bodyPr/>
          <a:p>
            <a:r>
              <a:rPr lang="zh-CN" altLang="en-US">
                <a:sym typeface="+mn-ea"/>
              </a:rPr>
              <a:t>对象与类的概念</a:t>
            </a:r>
            <a:endParaRPr lang="zh-CN" altLang="en-US"/>
          </a:p>
          <a:p>
            <a:endParaRPr lang="zh-CN" altLang="en-US"/>
          </a:p>
        </p:txBody>
      </p:sp>
    </p:spTree>
  </p:cSld>
  <p:clrMapOvr>
    <a:masterClrMapping/>
  </p:clrMapOvr>
  <p:transition/>
</p:sld>
</file>

<file path=ppt/tags/tag1.xml><?xml version="1.0" encoding="utf-8"?>
<p:tagLst xmlns:p="http://schemas.openxmlformats.org/presentationml/2006/main">
  <p:tag name="PA" val="v4.2.3"/>
</p:tagLst>
</file>

<file path=ppt/tags/tag2.xml><?xml version="1.0" encoding="utf-8"?>
<p:tagLst xmlns:p="http://schemas.openxmlformats.org/presentationml/2006/main">
  <p:tag name="PA" val="v4.2.3"/>
</p:tagLst>
</file>

<file path=ppt/tags/tag3.xml><?xml version="1.0" encoding="utf-8"?>
<p:tagLst xmlns:p="http://schemas.openxmlformats.org/presentationml/2006/main">
  <p:tag name="PA" val="v4.2.3"/>
</p:tagLst>
</file>

<file path=ppt/tags/tag4.xml><?xml version="1.0" encoding="utf-8"?>
<p:tagLst xmlns:p="http://schemas.openxmlformats.org/presentationml/2006/main">
  <p:tag name="KSO_WM_UNIT_TABLE_BEAUTIFY" val="smartTable{5af55c2b-1d05-441c-89b4-581bc670f0bc}"/>
</p:tagLst>
</file>

<file path=ppt/tags/tag5.xml><?xml version="1.0" encoding="utf-8"?>
<p:tagLst xmlns:p="http://schemas.openxmlformats.org/presentationml/2006/main">
  <p:tag name="KSO_WM_UNIT_TABLE_BEAUTIFY" val="smartTable{e6399a72-af16-4847-9d39-f1b837cf3052}"/>
</p:tagLst>
</file>

<file path=ppt/tags/tag6.xml><?xml version="1.0" encoding="utf-8"?>
<p:tagLst xmlns:p="http://schemas.openxmlformats.org/presentationml/2006/main">
  <p:tag name="PA" val="v4.2.3"/>
</p:tagLst>
</file>

<file path=ppt/tags/tag7.xml><?xml version="1.0" encoding="utf-8"?>
<p:tagLst xmlns:p="http://schemas.openxmlformats.org/presentationml/2006/main">
  <p:tag name="PA" val="v4.2.3"/>
</p:tagLst>
</file>

<file path=ppt/tags/tag8.xml><?xml version="1.0" encoding="utf-8"?>
<p:tagLst xmlns:p="http://schemas.openxmlformats.org/presentationml/2006/main">
  <p:tag name="PA" val="v4.2.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000" dirty="0" smtClean="0">
            <a:solidFill>
              <a:schemeClr val="tx1">
                <a:lumMod val="85000"/>
                <a:lumOff val="1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000" dirty="0" smtClean="0">
            <a:solidFill>
              <a:schemeClr val="tx1">
                <a:lumMod val="85000"/>
                <a:lumOff val="1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15023</Words>
  <Application>WPS 演示</Application>
  <PresentationFormat>宽屏</PresentationFormat>
  <Paragraphs>1032</Paragraphs>
  <Slides>65</Slides>
  <Notes>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65</vt:i4>
      </vt:variant>
    </vt:vector>
  </HeadingPairs>
  <TitlesOfParts>
    <vt:vector size="77" baseType="lpstr">
      <vt:lpstr>Arial</vt:lpstr>
      <vt:lpstr>宋体</vt:lpstr>
      <vt:lpstr>Wingdings</vt:lpstr>
      <vt:lpstr>微软雅黑</vt:lpstr>
      <vt:lpstr>汉仪大宋简</vt:lpstr>
      <vt:lpstr>Microsoft YaHei UI</vt:lpstr>
      <vt:lpstr>等线</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（一）R语言面向对象程序设计方法</vt:lpstr>
      <vt:lpstr>PowerPoint 演示文稿</vt:lpstr>
      <vt:lpstr>（二）S3类</vt:lpstr>
      <vt:lpstr>（二）S3类</vt:lpstr>
      <vt:lpstr>（二）S3类</vt:lpstr>
      <vt:lpstr>（二）S3类</vt:lpstr>
      <vt:lpstr>（二）S3类</vt:lpstr>
      <vt:lpstr>（二）S3类</vt:lpstr>
      <vt:lpstr>（二）S3类</vt:lpstr>
      <vt:lpstr>（二）S3类</vt:lpstr>
      <vt:lpstr>（二）S3类</vt:lpstr>
      <vt:lpstr>（二）S3类</vt:lpstr>
      <vt:lpstr>（二）S3类</vt:lpstr>
      <vt:lpstr>（二）S4类</vt:lpstr>
      <vt:lpstr>（二）S4类</vt:lpstr>
      <vt:lpstr>（二）S4类</vt:lpstr>
      <vt:lpstr>（二）S4类</vt:lpstr>
      <vt:lpstr>（二）S4类</vt:lpstr>
      <vt:lpstr>（二）S4类</vt:lpstr>
      <vt:lpstr>（二）S4类</vt:lpstr>
      <vt:lpstr>（二）S4类</vt:lpstr>
      <vt:lpstr>（二）S4类</vt:lpstr>
      <vt:lpstr>（二）S4类</vt:lpstr>
      <vt:lpstr>（二）S4类</vt:lpstr>
      <vt:lpstr>（二）S4类</vt:lpstr>
      <vt:lpstr>（二）S4类</vt:lpstr>
      <vt:lpstr>PowerPoint 演示文稿</vt:lpstr>
      <vt:lpstr>（三）引用类</vt:lpstr>
      <vt:lpstr>（三）引用类</vt:lpstr>
      <vt:lpstr>（三）引用类</vt:lpstr>
      <vt:lpstr>（三）引用类</vt:lpstr>
      <vt:lpstr>（三）引用类</vt:lpstr>
      <vt:lpstr>（三）引用类</vt:lpstr>
      <vt:lpstr>（三）引用类</vt:lpstr>
      <vt:lpstr>（三）引用类</vt:lpstr>
      <vt:lpstr>（三）引用类</vt:lpstr>
      <vt:lpstr>（三）引用类</vt:lpstr>
      <vt:lpstr>（三）引用类</vt:lpstr>
      <vt:lpstr>（三）引用类</vt:lpstr>
      <vt:lpstr>（三）引用类</vt:lpstr>
      <vt:lpstr>PowerPoint 演示文稿</vt:lpstr>
      <vt:lpstr>（四）继承</vt:lpstr>
      <vt:lpstr>（四）继承</vt:lpstr>
      <vt:lpstr>（四）继承</vt:lpstr>
      <vt:lpstr>（四）继承</vt:lpstr>
      <vt:lpstr>（四）继承</vt:lpstr>
      <vt:lpstr>（四）继承</vt:lpstr>
      <vt:lpstr>（四）继承</vt:lpstr>
      <vt:lpstr>PowerPoint 演示文稿</vt:lpstr>
      <vt:lpstr>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ZK</cp:lastModifiedBy>
  <cp:revision>376</cp:revision>
  <dcterms:created xsi:type="dcterms:W3CDTF">2015-11-09T02:22:00Z</dcterms:created>
  <dcterms:modified xsi:type="dcterms:W3CDTF">2020-09-08T05:28:47Z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