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heme/theme2.xml" ContentType="application/vnd.openxmlformats-officedocument.theme+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notesSlides/notesSlide1.xml" ContentType="application/vnd.openxmlformats-officedocument.presentationml.notesSlide+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4"/>
  </p:notesMasterIdLst>
  <p:sldIdLst>
    <p:sldId id="256" r:id="rId2"/>
    <p:sldId id="257" r:id="rId3"/>
    <p:sldId id="258" r:id="rId4"/>
    <p:sldId id="281" r:id="rId5"/>
    <p:sldId id="342" r:id="rId6"/>
    <p:sldId id="343" r:id="rId7"/>
    <p:sldId id="344" r:id="rId8"/>
    <p:sldId id="345" r:id="rId9"/>
    <p:sldId id="346" r:id="rId10"/>
    <p:sldId id="347" r:id="rId11"/>
    <p:sldId id="348" r:id="rId12"/>
    <p:sldId id="349" r:id="rId13"/>
    <p:sldId id="350" r:id="rId14"/>
    <p:sldId id="351" r:id="rId15"/>
    <p:sldId id="352" r:id="rId16"/>
    <p:sldId id="282" r:id="rId17"/>
    <p:sldId id="283" r:id="rId18"/>
    <p:sldId id="284" r:id="rId19"/>
    <p:sldId id="285" r:id="rId20"/>
    <p:sldId id="286" r:id="rId21"/>
    <p:sldId id="292" r:id="rId22"/>
    <p:sldId id="329" r:id="rId23"/>
    <p:sldId id="293" r:id="rId24"/>
    <p:sldId id="336" r:id="rId25"/>
    <p:sldId id="337" r:id="rId26"/>
    <p:sldId id="338" r:id="rId27"/>
    <p:sldId id="353" r:id="rId28"/>
    <p:sldId id="354" r:id="rId29"/>
    <p:sldId id="339" r:id="rId30"/>
    <p:sldId id="355" r:id="rId31"/>
    <p:sldId id="340" r:id="rId32"/>
    <p:sldId id="261" r:id="rId33"/>
  </p:sldIdLst>
  <p:sldSz cx="12192000" cy="6858000"/>
  <p:notesSz cx="6858000" cy="9144000"/>
  <p:custDataLst>
    <p:tags r:id="rId3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E6E6E6"/>
    <a:srgbClr val="FFFFFF"/>
    <a:srgbClr val="FFFFFC"/>
    <a:srgbClr val="F7FCFE"/>
    <a:srgbClr val="F3F3F3"/>
    <a:srgbClr val="44BE9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2714" autoAdjust="0"/>
  </p:normalViewPr>
  <p:slideViewPr>
    <p:cSldViewPr snapToGrid="0" showGuides="1">
      <p:cViewPr varScale="1">
        <p:scale>
          <a:sx n="85" d="100"/>
          <a:sy n="85" d="100"/>
        </p:scale>
        <p:origin x="-144" y="-90"/>
      </p:cViewPr>
      <p:guideLst>
        <p:guide orient="horz" pos="125"/>
        <p:guide orient="horz" pos="4190"/>
        <p:guide orient="horz" pos="574"/>
        <p:guide orient="horz" pos="4017"/>
        <p:guide orient="horz" pos="3888"/>
        <p:guide pos="220"/>
        <p:guide pos="7449"/>
      </p:guideLst>
    </p:cSldViewPr>
  </p:slideViewPr>
  <p:notesTextViewPr>
    <p:cViewPr>
      <p:scale>
        <a:sx n="1" d="1"/>
        <a:sy n="1" d="1"/>
      </p:scale>
      <p:origin x="0" y="0"/>
    </p:cViewPr>
  </p:notesTextViewPr>
  <p:sorterViewPr>
    <p:cViewPr>
      <p:scale>
        <a:sx n="139" d="100"/>
        <a:sy n="139"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gs" Target="tags/tag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41743F9-9B08-422F-9ECE-BE7148BC7DDC}" type="datetimeFigureOut">
              <a:rPr lang="zh-CN" altLang="en-US" smtClean="0"/>
              <a:t>2020/9/11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34C0232-94FA-4EBE-BB9B-79FBE486032D}" type="slidenum">
              <a:rPr lang="zh-CN" altLang="en-US" smtClean="0"/>
              <a:t>‹#›</a:t>
            </a:fld>
            <a:endParaRPr lang="zh-CN" altLang="en-US"/>
          </a:p>
        </p:txBody>
      </p:sp>
    </p:spTree>
    <p:extLst>
      <p:ext uri="{BB962C8B-B14F-4D97-AF65-F5344CB8AC3E}">
        <p14:creationId xmlns:p14="http://schemas.microsoft.com/office/powerpoint/2010/main" val="19549072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34C0232-94FA-4EBE-BB9B-79FBE486032D}" type="slidenum">
              <a:rPr lang="zh-CN" altLang="en-US" smtClean="0"/>
              <a:t>1</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3.xml"/><Relationship Id="rId1" Type="http://schemas.openxmlformats.org/officeDocument/2006/relationships/tags" Target="../tags/tag2.xml"/><Relationship Id="rId4" Type="http://schemas.openxmlformats.org/officeDocument/2006/relationships/image" Target="../media/image1.png"/></Relationships>
</file>

<file path=ppt/slideLayouts/_rels/slideLayout6.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5.xml"/><Relationship Id="rId1" Type="http://schemas.openxmlformats.org/officeDocument/2006/relationships/tags" Target="../tags/tag4.xml"/><Relationship Id="rId4" Type="http://schemas.openxmlformats.org/officeDocument/2006/relationships/image" Target="../media/image1.png"/></Relationships>
</file>

<file path=ppt/slideLayouts/_rels/slideLayout7.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7.xml"/><Relationship Id="rId1" Type="http://schemas.openxmlformats.org/officeDocument/2006/relationships/tags" Target="../tags/tag6.xml"/><Relationship Id="rId4" Type="http://schemas.openxmlformats.org/officeDocument/2006/relationships/image" Target="../media/image1.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首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版权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600" advClick="0" advTm="5000">
        <p:blinds dir="vert"/>
      </p:transition>
    </mc:Choice>
    <mc:Fallback xmlns="">
      <p:transition spd="slow" advClick="0" advTm="5000">
        <p:blinds dir="vert"/>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p14:dur="10" advClick="0" advTm="5000"/>
    </mc:Choice>
    <mc:Fallback xmlns="">
      <p:transition advClick="0" advTm="5000"/>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母板空白（英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p14:dur="10" advClick="0" advTm="5000"/>
    </mc:Choice>
    <mc:Fallback xmlns="">
      <p:transition advClick="0" advTm="5000"/>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节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p14:dur="10" advClick="0" advTm="5000"/>
    </mc:Choice>
    <mc:Fallback xmlns="">
      <p:transition advClick="0" advTm="5000"/>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2_空白">
    <p:spTree>
      <p:nvGrpSpPr>
        <p:cNvPr id="1" name=""/>
        <p:cNvGrpSpPr/>
        <p:nvPr/>
      </p:nvGrpSpPr>
      <p:grpSpPr>
        <a:xfrm>
          <a:off x="0" y="0"/>
          <a:ext cx="0" cy="0"/>
          <a:chOff x="0" y="0"/>
          <a:chExt cx="0" cy="0"/>
        </a:xfrm>
      </p:grpSpPr>
      <p:sp>
        <p:nvSpPr>
          <p:cNvPr id="5" name="图片占位符 4"/>
          <p:cNvSpPr>
            <a:spLocks noGrp="1"/>
          </p:cNvSpPr>
          <p:nvPr>
            <p:ph type="pic" sz="quarter" idx="13"/>
          </p:nvPr>
        </p:nvSpPr>
        <p:spPr>
          <a:xfrm>
            <a:off x="6110125" y="1549598"/>
            <a:ext cx="4881879" cy="2332181"/>
          </a:xfrm>
          <a:custGeom>
            <a:avLst/>
            <a:gdLst>
              <a:gd name="connsiteX0" fmla="*/ 0 w 4881879"/>
              <a:gd name="connsiteY0" fmla="*/ 0 h 2332181"/>
              <a:gd name="connsiteX1" fmla="*/ 4881879 w 4881879"/>
              <a:gd name="connsiteY1" fmla="*/ 0 h 2332181"/>
              <a:gd name="connsiteX2" fmla="*/ 4881879 w 4881879"/>
              <a:gd name="connsiteY2" fmla="*/ 2332181 h 2332181"/>
              <a:gd name="connsiteX3" fmla="*/ 0 w 4881879"/>
              <a:gd name="connsiteY3" fmla="*/ 2332181 h 2332181"/>
            </a:gdLst>
            <a:ahLst/>
            <a:cxnLst>
              <a:cxn ang="0">
                <a:pos x="connsiteX0" y="connsiteY0"/>
              </a:cxn>
              <a:cxn ang="0">
                <a:pos x="connsiteX1" y="connsiteY1"/>
              </a:cxn>
              <a:cxn ang="0">
                <a:pos x="connsiteX2" y="connsiteY2"/>
              </a:cxn>
              <a:cxn ang="0">
                <a:pos x="connsiteX3" y="connsiteY3"/>
              </a:cxn>
            </a:cxnLst>
            <a:rect l="l" t="t" r="r" b="b"/>
            <a:pathLst>
              <a:path w="4881879" h="2332181">
                <a:moveTo>
                  <a:pt x="0" y="0"/>
                </a:moveTo>
                <a:lnTo>
                  <a:pt x="4881879" y="0"/>
                </a:lnTo>
                <a:lnTo>
                  <a:pt x="4881879" y="2332181"/>
                </a:lnTo>
                <a:lnTo>
                  <a:pt x="0" y="2332181"/>
                </a:lnTo>
                <a:close/>
              </a:path>
            </a:pathLst>
          </a:custGeom>
          <a:blipFill dpi="0" rotWithShape="1">
            <a:blip r:embed="rId2"/>
            <a:srcRect/>
            <a:tile tx="0" ty="0" sx="100000" sy="100000" flip="none" algn="tl"/>
          </a:blipFill>
          <a:effectLst>
            <a:outerShdw blurRad="50800" dist="38100" dir="2700000" algn="tl" rotWithShape="0">
              <a:prstClr val="black">
                <a:alpha val="40000"/>
              </a:prstClr>
            </a:outerShdw>
          </a:effectLst>
        </p:spPr>
        <p:txBody>
          <a:bodyPr wrap="square">
            <a:noAutofit/>
          </a:bodyPr>
          <a:lstStyle>
            <a:lvl1pPr>
              <a:defRPr lang="zh-CN" altLang="en-US" sz="800">
                <a:solidFill>
                  <a:srgbClr val="C00000"/>
                </a:solidFill>
              </a:defRPr>
            </a:lvl1pPr>
          </a:lstStyle>
          <a:p>
            <a:pPr lvl="0"/>
            <a:endParaRPr lang="zh-CN" altLang="en-US"/>
          </a:p>
        </p:txBody>
      </p:sp>
    </p:spTree>
  </p:cSld>
  <p:clrMapOvr>
    <a:masterClrMapping/>
  </p:clrMapOvr>
  <mc:AlternateContent xmlns:mc="http://schemas.openxmlformats.org/markup-compatibility/2006" xmlns:p14="http://schemas.microsoft.com/office/powerpoint/2010/main">
    <mc:Choice Requires="p14">
      <p:transition p14:dur="10" advClick="0" advTm="5000"/>
    </mc:Choice>
    <mc:Fallback xmlns="">
      <p:transition advClick="0" advTm="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50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4_空白">
    <p:spTree>
      <p:nvGrpSpPr>
        <p:cNvPr id="1" name=""/>
        <p:cNvGrpSpPr/>
        <p:nvPr/>
      </p:nvGrpSpPr>
      <p:grpSpPr>
        <a:xfrm>
          <a:off x="0" y="0"/>
          <a:ext cx="0" cy="0"/>
          <a:chOff x="0" y="0"/>
          <a:chExt cx="0" cy="0"/>
        </a:xfrm>
      </p:grpSpPr>
      <p:sp>
        <p:nvSpPr>
          <p:cNvPr id="5" name="图片占位符 4"/>
          <p:cNvSpPr>
            <a:spLocks noGrp="1"/>
          </p:cNvSpPr>
          <p:nvPr>
            <p:ph type="pic" sz="quarter" idx="13"/>
          </p:nvPr>
        </p:nvSpPr>
        <p:spPr>
          <a:xfrm>
            <a:off x="3878359" y="1678062"/>
            <a:ext cx="7345619" cy="4218037"/>
          </a:xfrm>
          <a:custGeom>
            <a:avLst/>
            <a:gdLst>
              <a:gd name="connsiteX0" fmla="*/ 0 w 7345618"/>
              <a:gd name="connsiteY0" fmla="*/ 0 h 4218037"/>
              <a:gd name="connsiteX1" fmla="*/ 7345618 w 7345618"/>
              <a:gd name="connsiteY1" fmla="*/ 0 h 4218037"/>
              <a:gd name="connsiteX2" fmla="*/ 7345618 w 7345618"/>
              <a:gd name="connsiteY2" fmla="*/ 4218037 h 4218037"/>
              <a:gd name="connsiteX3" fmla="*/ 2604652 w 7345618"/>
              <a:gd name="connsiteY3" fmla="*/ 4218037 h 4218037"/>
            </a:gdLst>
            <a:ahLst/>
            <a:cxnLst>
              <a:cxn ang="0">
                <a:pos x="connsiteX0" y="connsiteY0"/>
              </a:cxn>
              <a:cxn ang="0">
                <a:pos x="connsiteX1" y="connsiteY1"/>
              </a:cxn>
              <a:cxn ang="0">
                <a:pos x="connsiteX2" y="connsiteY2"/>
              </a:cxn>
              <a:cxn ang="0">
                <a:pos x="connsiteX3" y="connsiteY3"/>
              </a:cxn>
            </a:cxnLst>
            <a:rect l="l" t="t" r="r" b="b"/>
            <a:pathLst>
              <a:path w="7345618" h="4218037">
                <a:moveTo>
                  <a:pt x="0" y="0"/>
                </a:moveTo>
                <a:lnTo>
                  <a:pt x="7345618" y="0"/>
                </a:lnTo>
                <a:lnTo>
                  <a:pt x="7345618" y="4218037"/>
                </a:lnTo>
                <a:lnTo>
                  <a:pt x="2604652" y="4218037"/>
                </a:lnTo>
                <a:close/>
              </a:path>
            </a:pathLst>
          </a:custGeom>
          <a:blipFill dpi="0" rotWithShape="1">
            <a:blip r:embed="rId2"/>
            <a:srcRect/>
            <a:tile tx="0" ty="0" sx="100000" sy="100000" flip="none" algn="tl"/>
          </a:blipFill>
          <a:effectLst>
            <a:outerShdw blurRad="50800" dist="38100" dir="18900000" algn="bl" rotWithShape="0">
              <a:prstClr val="black">
                <a:alpha val="40000"/>
              </a:prstClr>
            </a:outerShdw>
          </a:effectLst>
        </p:spPr>
        <p:txBody>
          <a:bodyPr wrap="square">
            <a:noAutofit/>
          </a:bodyPr>
          <a:lstStyle>
            <a:lvl1pPr>
              <a:defRPr lang="zh-CN" altLang="en-US" sz="800">
                <a:solidFill>
                  <a:srgbClr val="C00000"/>
                </a:solidFill>
              </a:defRPr>
            </a:lvl1pPr>
          </a:lstStyle>
          <a:p>
            <a:pPr lvl="0"/>
            <a:endParaRPr lang="zh-CN" altLang="en-US"/>
          </a:p>
        </p:txBody>
      </p:sp>
    </p:spTree>
  </p:cSld>
  <p:clrMapOvr>
    <a:masterClrMapping/>
  </p:clrMapOvr>
  <mc:AlternateContent xmlns:mc="http://schemas.openxmlformats.org/markup-compatibility/2006" xmlns:p14="http://schemas.microsoft.com/office/powerpoint/2010/main">
    <mc:Choice Requires="p14">
      <p:transition p14:dur="10" advClick="0" advTm="5000"/>
    </mc:Choice>
    <mc:Fallback xmlns="">
      <p:transition advClick="0" advTm="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cSld>
  <p:clrMapOvr>
    <a:masterClrMapping/>
  </p:clrMapOvr>
  <mc:AlternateContent xmlns:mc="http://schemas.openxmlformats.org/markup-compatibility/2006" xmlns:p14="http://schemas.microsoft.com/office/powerpoint/2010/main">
    <mc:Choice Requires="p14">
      <p:transition p14:dur="10" advClick="0" advTm="5000"/>
    </mc:Choice>
    <mc:Fallback xmlns="">
      <p:transition advClick="0" advTm="5000"/>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
        <p:nvSpPr>
          <p:cNvPr id="4" name="矩形 3"/>
          <p:cNvSpPr/>
          <p:nvPr userDrawn="1"/>
        </p:nvSpPr>
        <p:spPr>
          <a:xfrm>
            <a:off x="8325228" y="6545426"/>
            <a:ext cx="775136" cy="230832"/>
          </a:xfrm>
          <a:prstGeom prst="rect">
            <a:avLst/>
          </a:prstGeom>
        </p:spPr>
        <p:txBody>
          <a:bodyPr wrap="square">
            <a:spAutoFit/>
          </a:bodyPr>
          <a:lstStyle/>
          <a:p>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模板下载：</a:t>
            </a:r>
            <a:r>
              <a:rPr lang="en-US" altLang="zh-CN" sz="100" dirty="0">
                <a:solidFill>
                  <a:prstClr val="white"/>
                </a:solidFill>
                <a:latin typeface="Calibri" panose="020F0502020204030204"/>
                <a:ea typeface="宋体" panose="02010600030101010101" pitchFamily="2" charset="-122"/>
              </a:rPr>
              <a:t>www.1ppt.com/moban/          </a:t>
            </a:r>
            <a:r>
              <a:rPr lang="zh-CN" altLang="en-US" sz="100" dirty="0">
                <a:solidFill>
                  <a:prstClr val="white"/>
                </a:solidFill>
                <a:latin typeface="Calibri" panose="020F0502020204030204"/>
                <a:ea typeface="宋体" panose="02010600030101010101" pitchFamily="2" charset="-122"/>
              </a:rPr>
              <a:t>行业</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模板：</a:t>
            </a:r>
            <a:r>
              <a:rPr lang="en-US" altLang="zh-CN" sz="100" dirty="0">
                <a:solidFill>
                  <a:prstClr val="white"/>
                </a:solidFill>
                <a:latin typeface="Calibri" panose="020F0502020204030204"/>
                <a:ea typeface="宋体" panose="02010600030101010101" pitchFamily="2" charset="-122"/>
              </a:rPr>
              <a:t>www.1ppt.com/hangye/ </a:t>
            </a:r>
          </a:p>
          <a:p>
            <a:r>
              <a:rPr lang="zh-CN" altLang="en-US" sz="100" dirty="0">
                <a:solidFill>
                  <a:prstClr val="white"/>
                </a:solidFill>
                <a:latin typeface="Calibri" panose="020F0502020204030204"/>
                <a:ea typeface="宋体" panose="02010600030101010101" pitchFamily="2" charset="-122"/>
              </a:rPr>
              <a:t>节日</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模板：</a:t>
            </a:r>
            <a:r>
              <a:rPr lang="en-US" altLang="zh-CN" sz="100" dirty="0">
                <a:solidFill>
                  <a:prstClr val="white"/>
                </a:solidFill>
                <a:latin typeface="Calibri" panose="020F0502020204030204"/>
                <a:ea typeface="宋体" panose="02010600030101010101" pitchFamily="2" charset="-122"/>
              </a:rPr>
              <a:t>www.1ppt.com/jieri/          PPT</a:t>
            </a:r>
            <a:r>
              <a:rPr lang="zh-CN" altLang="en-US" sz="100" dirty="0">
                <a:solidFill>
                  <a:prstClr val="white"/>
                </a:solidFill>
                <a:latin typeface="Calibri" panose="020F0502020204030204"/>
                <a:ea typeface="宋体" panose="02010600030101010101" pitchFamily="2" charset="-122"/>
              </a:rPr>
              <a:t>素材：</a:t>
            </a:r>
            <a:r>
              <a:rPr lang="en-US" altLang="zh-CN" sz="100" dirty="0">
                <a:solidFill>
                  <a:prstClr val="white"/>
                </a:solidFill>
                <a:latin typeface="Calibri" panose="020F0502020204030204"/>
                <a:ea typeface="宋体" panose="02010600030101010101" pitchFamily="2" charset="-122"/>
              </a:rPr>
              <a:t>www.1ppt.com/sucai/</a:t>
            </a:r>
          </a:p>
          <a:p>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背景图片：</a:t>
            </a:r>
            <a:r>
              <a:rPr lang="en-US" altLang="zh-CN" sz="100" dirty="0">
                <a:solidFill>
                  <a:prstClr val="white"/>
                </a:solidFill>
                <a:latin typeface="Calibri" panose="020F0502020204030204"/>
                <a:ea typeface="宋体" panose="02010600030101010101" pitchFamily="2" charset="-122"/>
              </a:rPr>
              <a:t>www.1ppt.com/beijing/        PPT</a:t>
            </a:r>
            <a:r>
              <a:rPr lang="zh-CN" altLang="en-US" sz="100" dirty="0">
                <a:solidFill>
                  <a:prstClr val="white"/>
                </a:solidFill>
                <a:latin typeface="Calibri" panose="020F0502020204030204"/>
                <a:ea typeface="宋体" panose="02010600030101010101" pitchFamily="2" charset="-122"/>
              </a:rPr>
              <a:t>图表：</a:t>
            </a:r>
            <a:r>
              <a:rPr lang="en-US" altLang="zh-CN" sz="100" dirty="0">
                <a:solidFill>
                  <a:prstClr val="white"/>
                </a:solidFill>
                <a:latin typeface="Calibri" panose="020F0502020204030204"/>
                <a:ea typeface="宋体" panose="02010600030101010101" pitchFamily="2" charset="-122"/>
              </a:rPr>
              <a:t>www.1ppt.com/tubiao/      </a:t>
            </a:r>
          </a:p>
          <a:p>
            <a:r>
              <a:rPr lang="zh-CN" altLang="en-US" sz="100" dirty="0">
                <a:solidFill>
                  <a:prstClr val="white"/>
                </a:solidFill>
                <a:latin typeface="Calibri" panose="020F0502020204030204"/>
                <a:ea typeface="宋体" panose="02010600030101010101" pitchFamily="2" charset="-122"/>
              </a:rPr>
              <a:t>精美</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下载：</a:t>
            </a:r>
            <a:r>
              <a:rPr lang="en-US" altLang="zh-CN" sz="100" dirty="0">
                <a:solidFill>
                  <a:prstClr val="white"/>
                </a:solidFill>
                <a:latin typeface="Calibri" panose="020F0502020204030204"/>
                <a:ea typeface="宋体" panose="02010600030101010101" pitchFamily="2" charset="-122"/>
              </a:rPr>
              <a:t>www.1ppt.com/xiazai/         PPT</a:t>
            </a:r>
            <a:r>
              <a:rPr lang="zh-CN" altLang="en-US" sz="100" dirty="0">
                <a:solidFill>
                  <a:prstClr val="white"/>
                </a:solidFill>
                <a:latin typeface="Calibri" panose="020F0502020204030204"/>
                <a:ea typeface="宋体" panose="02010600030101010101" pitchFamily="2" charset="-122"/>
              </a:rPr>
              <a:t>教程： </a:t>
            </a:r>
            <a:r>
              <a:rPr lang="en-US" altLang="zh-CN" sz="100" dirty="0">
                <a:solidFill>
                  <a:prstClr val="white"/>
                </a:solidFill>
                <a:latin typeface="Calibri" panose="020F0502020204030204"/>
                <a:ea typeface="宋体" panose="02010600030101010101" pitchFamily="2" charset="-122"/>
              </a:rPr>
              <a:t>www.1ppt.com/powerpoint/      </a:t>
            </a:r>
          </a:p>
          <a:p>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课件：</a:t>
            </a:r>
            <a:r>
              <a:rPr lang="en-US" altLang="zh-CN" sz="100" dirty="0">
                <a:solidFill>
                  <a:prstClr val="white"/>
                </a:solidFill>
                <a:latin typeface="Calibri" panose="020F0502020204030204"/>
                <a:ea typeface="宋体" panose="02010600030101010101" pitchFamily="2" charset="-122"/>
              </a:rPr>
              <a:t>www.1ppt.com/kejian/             </a:t>
            </a:r>
            <a:r>
              <a:rPr lang="zh-CN" altLang="en-US" sz="100" dirty="0">
                <a:solidFill>
                  <a:prstClr val="white"/>
                </a:solidFill>
                <a:latin typeface="Calibri" panose="020F0502020204030204"/>
                <a:ea typeface="宋体" panose="02010600030101010101" pitchFamily="2" charset="-122"/>
              </a:rPr>
              <a:t>字体下载：</a:t>
            </a:r>
            <a:r>
              <a:rPr lang="en-US" altLang="zh-CN" sz="100" dirty="0">
                <a:solidFill>
                  <a:prstClr val="white"/>
                </a:solidFill>
                <a:latin typeface="Calibri" panose="020F0502020204030204"/>
                <a:ea typeface="宋体" panose="02010600030101010101" pitchFamily="2" charset="-122"/>
              </a:rPr>
              <a:t>www.1ppt.com/ziti/</a:t>
            </a:r>
          </a:p>
          <a:p>
            <a:r>
              <a:rPr lang="zh-CN" altLang="en-US" sz="100" dirty="0">
                <a:solidFill>
                  <a:prstClr val="white"/>
                </a:solidFill>
                <a:latin typeface="Calibri" panose="020F0502020204030204"/>
                <a:ea typeface="宋体" panose="02010600030101010101" pitchFamily="2" charset="-122"/>
              </a:rPr>
              <a:t>工作总结</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a:t>
            </a:r>
            <a:r>
              <a:rPr lang="en-US" altLang="zh-CN" sz="100" dirty="0">
                <a:solidFill>
                  <a:prstClr val="white"/>
                </a:solidFill>
                <a:latin typeface="Calibri" panose="020F0502020204030204"/>
                <a:ea typeface="宋体" panose="02010600030101010101" pitchFamily="2" charset="-122"/>
              </a:rPr>
              <a:t>www.1ppt.com/xiazai/zongjie/ </a:t>
            </a:r>
            <a:r>
              <a:rPr lang="zh-CN" altLang="en-US" sz="100" dirty="0">
                <a:solidFill>
                  <a:prstClr val="white"/>
                </a:solidFill>
                <a:latin typeface="Calibri" panose="020F0502020204030204"/>
                <a:ea typeface="宋体" panose="02010600030101010101" pitchFamily="2" charset="-122"/>
              </a:rPr>
              <a:t>工作计划：</a:t>
            </a:r>
            <a:r>
              <a:rPr lang="en-US" altLang="zh-CN" sz="100" dirty="0">
                <a:solidFill>
                  <a:prstClr val="white"/>
                </a:solidFill>
                <a:latin typeface="Calibri" panose="020F0502020204030204"/>
                <a:ea typeface="宋体" panose="02010600030101010101" pitchFamily="2" charset="-122"/>
              </a:rPr>
              <a:t>www.1ppt.com/xiazai/jihua/</a:t>
            </a:r>
          </a:p>
          <a:p>
            <a:r>
              <a:rPr lang="zh-CN" altLang="en-US" sz="100" dirty="0">
                <a:solidFill>
                  <a:prstClr val="white"/>
                </a:solidFill>
                <a:latin typeface="Calibri" panose="020F0502020204030204"/>
                <a:ea typeface="宋体" panose="02010600030101010101" pitchFamily="2" charset="-122"/>
              </a:rPr>
              <a:t>商务</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模板：</a:t>
            </a:r>
            <a:r>
              <a:rPr lang="en-US" altLang="zh-CN" sz="100" dirty="0">
                <a:solidFill>
                  <a:prstClr val="white"/>
                </a:solidFill>
                <a:latin typeface="Calibri" panose="020F0502020204030204"/>
                <a:ea typeface="宋体" panose="02010600030101010101" pitchFamily="2" charset="-122"/>
              </a:rPr>
              <a:t>www.1ppt.com/moban/shangwu/  </a:t>
            </a:r>
            <a:r>
              <a:rPr lang="zh-CN" altLang="en-US" sz="100" dirty="0">
                <a:solidFill>
                  <a:prstClr val="white"/>
                </a:solidFill>
                <a:latin typeface="Calibri" panose="020F0502020204030204"/>
                <a:ea typeface="宋体" panose="02010600030101010101" pitchFamily="2" charset="-122"/>
              </a:rPr>
              <a:t>个人简历</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a:t>
            </a:r>
            <a:r>
              <a:rPr lang="en-US" altLang="zh-CN" sz="100" dirty="0">
                <a:solidFill>
                  <a:prstClr val="white"/>
                </a:solidFill>
                <a:latin typeface="Calibri" panose="020F0502020204030204"/>
                <a:ea typeface="宋体" panose="02010600030101010101" pitchFamily="2" charset="-122"/>
              </a:rPr>
              <a:t>www.1ppt.com/xiazai/jianli/  </a:t>
            </a:r>
          </a:p>
          <a:p>
            <a:r>
              <a:rPr lang="zh-CN" altLang="en-US" sz="100" dirty="0">
                <a:solidFill>
                  <a:prstClr val="white"/>
                </a:solidFill>
                <a:latin typeface="Calibri" panose="020F0502020204030204"/>
                <a:ea typeface="宋体" panose="02010600030101010101" pitchFamily="2" charset="-122"/>
              </a:rPr>
              <a:t>毕业答辩</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a:t>
            </a:r>
            <a:r>
              <a:rPr lang="en-US" altLang="zh-CN" sz="100" dirty="0">
                <a:solidFill>
                  <a:prstClr val="white"/>
                </a:solidFill>
                <a:latin typeface="Calibri" panose="020F0502020204030204"/>
                <a:ea typeface="宋体" panose="02010600030101010101" pitchFamily="2" charset="-122"/>
              </a:rPr>
              <a:t>www.1ppt.com/xiazai/dabian/  </a:t>
            </a:r>
            <a:r>
              <a:rPr lang="zh-CN" altLang="en-US" sz="100" dirty="0">
                <a:solidFill>
                  <a:prstClr val="white"/>
                </a:solidFill>
                <a:latin typeface="Calibri" panose="020F0502020204030204"/>
                <a:ea typeface="宋体" panose="02010600030101010101" pitchFamily="2" charset="-122"/>
              </a:rPr>
              <a:t>工作汇报</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a:t>
            </a:r>
            <a:r>
              <a:rPr lang="en-US" altLang="zh-CN" sz="100" dirty="0">
                <a:solidFill>
                  <a:prstClr val="white"/>
                </a:solidFill>
                <a:latin typeface="Calibri" panose="020F0502020204030204"/>
                <a:ea typeface="宋体" panose="02010600030101010101" pitchFamily="2" charset="-122"/>
              </a:rPr>
              <a:t>www.1ppt.com/xiazai/huibao/    </a:t>
            </a:r>
          </a:p>
          <a:p>
            <a:r>
              <a:rPr lang="en-US" altLang="zh-CN" sz="100" dirty="0">
                <a:solidFill>
                  <a:prstClr val="white"/>
                </a:solidFill>
                <a:latin typeface="Calibri" panose="020F0502020204030204"/>
                <a:ea typeface="宋体" panose="02010600030101010101" pitchFamily="2" charset="-122"/>
              </a:rPr>
              <a:t> </a:t>
            </a:r>
          </a:p>
        </p:txBody>
      </p:sp>
    </p:spTree>
  </p:cSld>
  <p:clrMapOvr>
    <a:masterClrMapping/>
  </p:clrMapOvr>
  <mc:AlternateContent xmlns:mc="http://schemas.openxmlformats.org/markup-compatibility/2006" xmlns:p14="http://schemas.microsoft.com/office/powerpoint/2010/main">
    <mc:Choice Requires="p14">
      <p:transition p14:dur="10" advClick="0" advTm="5000"/>
    </mc:Choice>
    <mc:Fallback xmlns="">
      <p:transition advClick="0" advTm="5000"/>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cSld>
  <p:clrMapOvr>
    <a:masterClrMapping/>
  </p:clrMapOvr>
  <mc:AlternateContent xmlns:mc="http://schemas.openxmlformats.org/markup-compatibility/2006" xmlns:p14="http://schemas.microsoft.com/office/powerpoint/2010/main">
    <mc:Choice Requires="p14">
      <p:transition p14:dur="10" advClick="0" advTm="5000"/>
    </mc:Choice>
    <mc:Fallback xmlns="">
      <p:transition advClick="0" advTm="5000"/>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6_空白">
    <p:spTree>
      <p:nvGrpSpPr>
        <p:cNvPr id="1" name=""/>
        <p:cNvGrpSpPr/>
        <p:nvPr/>
      </p:nvGrpSpPr>
      <p:grpSpPr>
        <a:xfrm>
          <a:off x="0" y="0"/>
          <a:ext cx="0" cy="0"/>
          <a:chOff x="0" y="0"/>
          <a:chExt cx="0" cy="0"/>
        </a:xfrm>
      </p:grpSpPr>
      <p:sp>
        <p:nvSpPr>
          <p:cNvPr id="5" name="图片占位符 4"/>
          <p:cNvSpPr>
            <a:spLocks noGrp="1"/>
          </p:cNvSpPr>
          <p:nvPr>
            <p:ph type="pic" sz="quarter" idx="13"/>
          </p:nvPr>
        </p:nvSpPr>
        <p:spPr>
          <a:xfrm>
            <a:off x="6161886" y="2049868"/>
            <a:ext cx="4055511" cy="1789679"/>
          </a:xfrm>
          <a:custGeom>
            <a:avLst/>
            <a:gdLst>
              <a:gd name="connsiteX0" fmla="*/ 298286 w 4055511"/>
              <a:gd name="connsiteY0" fmla="*/ 0 h 1789679"/>
              <a:gd name="connsiteX1" fmla="*/ 4055511 w 4055511"/>
              <a:gd name="connsiteY1" fmla="*/ 0 h 1789679"/>
              <a:gd name="connsiteX2" fmla="*/ 4055511 w 4055511"/>
              <a:gd name="connsiteY2" fmla="*/ 1491393 h 1789679"/>
              <a:gd name="connsiteX3" fmla="*/ 3757225 w 4055511"/>
              <a:gd name="connsiteY3" fmla="*/ 1789679 h 1789679"/>
              <a:gd name="connsiteX4" fmla="*/ 0 w 4055511"/>
              <a:gd name="connsiteY4" fmla="*/ 1789679 h 1789679"/>
              <a:gd name="connsiteX5" fmla="*/ 0 w 4055511"/>
              <a:gd name="connsiteY5" fmla="*/ 298286 h 1789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55511" h="1789679">
                <a:moveTo>
                  <a:pt x="298286" y="0"/>
                </a:moveTo>
                <a:lnTo>
                  <a:pt x="4055511" y="0"/>
                </a:lnTo>
                <a:lnTo>
                  <a:pt x="4055511" y="1491393"/>
                </a:lnTo>
                <a:lnTo>
                  <a:pt x="3757225" y="1789679"/>
                </a:lnTo>
                <a:lnTo>
                  <a:pt x="0" y="1789679"/>
                </a:lnTo>
                <a:lnTo>
                  <a:pt x="0" y="298286"/>
                </a:lnTo>
                <a:close/>
              </a:path>
            </a:pathLst>
          </a:custGeom>
          <a:blipFill dpi="0" rotWithShape="1">
            <a:blip r:embed="rId2"/>
            <a:srcRect/>
            <a:tile tx="0" ty="0" sx="100000" sy="100000" flip="none" algn="tl"/>
          </a:blipFill>
          <a:effectLst>
            <a:outerShdw blurRad="50800" dist="38100" dir="2700000" algn="tl" rotWithShape="0">
              <a:prstClr val="black">
                <a:alpha val="40000"/>
              </a:prstClr>
            </a:outerShdw>
          </a:effectLst>
        </p:spPr>
        <p:txBody>
          <a:bodyPr wrap="square">
            <a:noAutofit/>
          </a:bodyPr>
          <a:lstStyle>
            <a:lvl1pPr>
              <a:defRPr lang="zh-CN" altLang="en-US" sz="800">
                <a:solidFill>
                  <a:srgbClr val="C00000"/>
                </a:solidFill>
              </a:defRPr>
            </a:lvl1pPr>
          </a:lstStyle>
          <a:p>
            <a:pPr lvl="0"/>
            <a:endParaRPr lang="zh-CN" altLang="en-US"/>
          </a:p>
        </p:txBody>
      </p:sp>
    </p:spTree>
  </p:cSld>
  <p:clrMapOvr>
    <a:masterClrMapping/>
  </p:clrMapOvr>
  <mc:AlternateContent xmlns:mc="http://schemas.openxmlformats.org/markup-compatibility/2006" xmlns:p14="http://schemas.microsoft.com/office/powerpoint/2010/main">
    <mc:Choice Requires="p14">
      <p:transition p14:dur="10" advClick="0" advTm="5000"/>
    </mc:Choice>
    <mc:Fallback xmlns="">
      <p:transition advClick="0" advTm="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600" advClick="0" advTm="5000">
        <p14:prism dir="u" isInverted="1"/>
      </p:transition>
    </mc:Choice>
    <mc:Fallback xmlns="">
      <p:transition spd="slow" advClick="0" advTm="5000">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11_空白">
    <p:spTree>
      <p:nvGrpSpPr>
        <p:cNvPr id="1" name=""/>
        <p:cNvGrpSpPr/>
        <p:nvPr/>
      </p:nvGrpSpPr>
      <p:grpSpPr>
        <a:xfrm>
          <a:off x="0" y="0"/>
          <a:ext cx="0" cy="0"/>
          <a:chOff x="0" y="0"/>
          <a:chExt cx="0" cy="0"/>
        </a:xfrm>
      </p:grpSpPr>
      <p:sp>
        <p:nvSpPr>
          <p:cNvPr id="5" name="图片占位符 4"/>
          <p:cNvSpPr>
            <a:spLocks noGrp="1"/>
          </p:cNvSpPr>
          <p:nvPr>
            <p:ph type="pic" sz="quarter" idx="13"/>
          </p:nvPr>
        </p:nvSpPr>
        <p:spPr>
          <a:xfrm>
            <a:off x="3280835" y="1756591"/>
            <a:ext cx="3376084" cy="3524249"/>
          </a:xfrm>
          <a:custGeom>
            <a:avLst/>
            <a:gdLst>
              <a:gd name="connsiteX0" fmla="*/ 0 w 3376084"/>
              <a:gd name="connsiteY0" fmla="*/ 0 h 3524249"/>
              <a:gd name="connsiteX1" fmla="*/ 3376084 w 3376084"/>
              <a:gd name="connsiteY1" fmla="*/ 0 h 3524249"/>
              <a:gd name="connsiteX2" fmla="*/ 3376084 w 3376084"/>
              <a:gd name="connsiteY2" fmla="*/ 3524249 h 3524249"/>
              <a:gd name="connsiteX3" fmla="*/ 0 w 3376084"/>
              <a:gd name="connsiteY3" fmla="*/ 3524249 h 3524249"/>
            </a:gdLst>
            <a:ahLst/>
            <a:cxnLst>
              <a:cxn ang="0">
                <a:pos x="connsiteX0" y="connsiteY0"/>
              </a:cxn>
              <a:cxn ang="0">
                <a:pos x="connsiteX1" y="connsiteY1"/>
              </a:cxn>
              <a:cxn ang="0">
                <a:pos x="connsiteX2" y="connsiteY2"/>
              </a:cxn>
              <a:cxn ang="0">
                <a:pos x="connsiteX3" y="connsiteY3"/>
              </a:cxn>
            </a:cxnLst>
            <a:rect l="l" t="t" r="r" b="b"/>
            <a:pathLst>
              <a:path w="3376084" h="3524249">
                <a:moveTo>
                  <a:pt x="0" y="0"/>
                </a:moveTo>
                <a:lnTo>
                  <a:pt x="3376084" y="0"/>
                </a:lnTo>
                <a:lnTo>
                  <a:pt x="3376084" y="3524249"/>
                </a:lnTo>
                <a:lnTo>
                  <a:pt x="0" y="3524249"/>
                </a:lnTo>
                <a:close/>
              </a:path>
            </a:pathLst>
          </a:custGeom>
          <a:blipFill dpi="0" rotWithShape="1">
            <a:blip r:embed="rId2"/>
            <a:srcRect/>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Tree>
  </p:cSld>
  <p:clrMapOvr>
    <a:masterClrMapping/>
  </p:clrMapOvr>
  <mc:AlternateContent xmlns:mc="http://schemas.openxmlformats.org/markup-compatibility/2006" xmlns:p14="http://schemas.microsoft.com/office/powerpoint/2010/main">
    <mc:Choice Requires="p14">
      <p:transition p14:dur="10" advClick="0" advTm="5000"/>
    </mc:Choice>
    <mc:Fallback xmlns="">
      <p:transition advClick="0" advTm="5000"/>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14:presetBounceEnd="66000">
                                      <p:stCondLst>
                                        <p:cond delay="600"/>
                                      </p:stCondLst>
                                      <p:childTnLst>
                                        <p:set>
                                          <p:cBhvr>
                                            <p:cTn id="6" dur="1" fill="hold">
                                              <p:stCondLst>
                                                <p:cond delay="0"/>
                                              </p:stCondLst>
                                            </p:cTn>
                                            <p:tgtEl>
                                              <p:spTgt spid="5"/>
                                            </p:tgtEl>
                                            <p:attrNameLst>
                                              <p:attrName>style.visibility</p:attrName>
                                            </p:attrNameLst>
                                          </p:cBhvr>
                                          <p:to>
                                            <p:strVal val="visible"/>
                                          </p:to>
                                        </p:set>
                                        <p:anim calcmode="lin" valueType="num" p14:bounceEnd="66000">
                                          <p:cBhvr additive="base">
                                            <p:cTn id="7" dur="600" fill="hold"/>
                                            <p:tgtEl>
                                              <p:spTgt spid="5"/>
                                            </p:tgtEl>
                                            <p:attrNameLst>
                                              <p:attrName>ppt_x</p:attrName>
                                            </p:attrNameLst>
                                          </p:cBhvr>
                                          <p:tavLst>
                                            <p:tav tm="0">
                                              <p:val>
                                                <p:strVal val="#ppt_x"/>
                                              </p:val>
                                            </p:tav>
                                            <p:tav tm="100000">
                                              <p:val>
                                                <p:strVal val="#ppt_x"/>
                                              </p:val>
                                            </p:tav>
                                          </p:tavLst>
                                        </p:anim>
                                        <p:anim calcmode="lin" valueType="num" p14:bounceEnd="66000">
                                          <p:cBhvr additive="base">
                                            <p:cTn id="8" dur="6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60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600" fill="hold"/>
                                            <p:tgtEl>
                                              <p:spTgt spid="5"/>
                                            </p:tgtEl>
                                            <p:attrNameLst>
                                              <p:attrName>ppt_x</p:attrName>
                                            </p:attrNameLst>
                                          </p:cBhvr>
                                          <p:tavLst>
                                            <p:tav tm="0">
                                              <p:val>
                                                <p:strVal val="#ppt_x"/>
                                              </p:val>
                                            </p:tav>
                                            <p:tav tm="100000">
                                              <p:val>
                                                <p:strVal val="#ppt_x"/>
                                              </p:val>
                                            </p:tav>
                                          </p:tavLst>
                                        </p:anim>
                                        <p:anim calcmode="lin" valueType="num">
                                          <p:cBhvr additive="base">
                                            <p:cTn id="8" dur="6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过度页1">
    <p:spTree>
      <p:nvGrpSpPr>
        <p:cNvPr id="1" name=""/>
        <p:cNvGrpSpPr/>
        <p:nvPr/>
      </p:nvGrpSpPr>
      <p:grpSpPr>
        <a:xfrm>
          <a:off x="0" y="0"/>
          <a:ext cx="0" cy="0"/>
          <a:chOff x="0" y="0"/>
          <a:chExt cx="0" cy="0"/>
        </a:xfrm>
      </p:grpSpPr>
    </p:spTree>
  </p:cSld>
  <p:clrMapOvr>
    <a:masterClrMapping/>
  </p:clrMapOvr>
  <p:transition spd="slow" advClick="0" advTm="5000">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内页-1">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screen"/>
          <a:stretch>
            <a:fillRect/>
          </a:stretch>
        </p:blipFill>
        <p:spPr>
          <a:xfrm rot="10800000" flipH="1">
            <a:off x="1" y="0"/>
            <a:ext cx="1636587" cy="890588"/>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内页-2">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4" cstate="screen"/>
          <a:stretch>
            <a:fillRect/>
          </a:stretch>
        </p:blipFill>
        <p:spPr>
          <a:xfrm rot="10800000" flipH="1">
            <a:off x="1" y="0"/>
            <a:ext cx="1636587" cy="890588"/>
          </a:xfrm>
          <a:prstGeom prst="rect">
            <a:avLst/>
          </a:prstGeom>
        </p:spPr>
      </p:pic>
      <p:sp>
        <p:nvSpPr>
          <p:cNvPr id="3" name="PA_矩形 1"/>
          <p:cNvSpPr/>
          <p:nvPr userDrawn="1">
            <p:custDataLst>
              <p:tags r:id="rId1"/>
            </p:custDataLst>
          </p:nvPr>
        </p:nvSpPr>
        <p:spPr>
          <a:xfrm>
            <a:off x="1636587" y="213479"/>
            <a:ext cx="5168235" cy="400110"/>
          </a:xfrm>
          <a:prstGeom prst="rect">
            <a:avLst/>
          </a:prstGeom>
        </p:spPr>
        <p:txBody>
          <a:bodyPr wrap="square">
            <a:spAutoFit/>
          </a:bodyPr>
          <a:lstStyle/>
          <a:p>
            <a:r>
              <a:rPr lang="zh-CN" altLang="en-US" sz="2000" spc="300" dirty="0">
                <a:solidFill>
                  <a:schemeClr val="accent1"/>
                </a:solidFill>
                <a:latin typeface="+mj-ea"/>
                <a:ea typeface="+mj-ea"/>
              </a:rPr>
              <a:t>二、工作目标展示</a:t>
            </a:r>
          </a:p>
        </p:txBody>
      </p:sp>
      <p:sp>
        <p:nvSpPr>
          <p:cNvPr id="4" name="PA_矩形 2"/>
          <p:cNvSpPr/>
          <p:nvPr userDrawn="1">
            <p:custDataLst>
              <p:tags r:id="rId2"/>
            </p:custDataLst>
          </p:nvPr>
        </p:nvSpPr>
        <p:spPr>
          <a:xfrm>
            <a:off x="1636587" y="613591"/>
            <a:ext cx="6275852" cy="276999"/>
          </a:xfrm>
          <a:prstGeom prst="rect">
            <a:avLst/>
          </a:prstGeom>
        </p:spPr>
        <p:txBody>
          <a:bodyPr wrap="square">
            <a:spAutoFit/>
          </a:bodyPr>
          <a:lstStyle/>
          <a:p>
            <a:pPr marL="171450" indent="-171450">
              <a:buFont typeface="Arial" panose="020B0604020202020204" pitchFamily="34" charset="0"/>
              <a:buChar char="•"/>
            </a:pPr>
            <a:r>
              <a:rPr lang="en-US" altLang="zh-CN" sz="1200" dirty="0"/>
              <a:t>Exquisite Office PowerPoint templates come from  design</a:t>
            </a:r>
            <a:endParaRPr lang="zh-CN" altLang="en-US" sz="1200" dirty="0"/>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by="(-#ppt_w*2)" calcmode="lin" valueType="num">
                                      <p:cBhvr rctx="PPT">
                                        <p:cTn id="7" dur="500" autoRev="1" fill="hold">
                                          <p:stCondLst>
                                            <p:cond delay="0"/>
                                          </p:stCondLst>
                                        </p:cTn>
                                        <p:tgtEl>
                                          <p:spTgt spid="3"/>
                                        </p:tgtEl>
                                        <p:attrNameLst>
                                          <p:attrName>ppt_w</p:attrName>
                                        </p:attrNameLst>
                                      </p:cBhvr>
                                    </p:anim>
                                    <p:anim by="(#ppt_w*0.50)" calcmode="lin" valueType="num">
                                      <p:cBhvr>
                                        <p:cTn id="8" dur="500" decel="50000" autoRev="1" fill="hold">
                                          <p:stCondLst>
                                            <p:cond delay="0"/>
                                          </p:stCondLst>
                                        </p:cTn>
                                        <p:tgtEl>
                                          <p:spTgt spid="3"/>
                                        </p:tgtEl>
                                        <p:attrNameLst>
                                          <p:attrName>ppt_x</p:attrName>
                                        </p:attrNameLst>
                                      </p:cBhvr>
                                    </p:anim>
                                    <p:anim from="(-#ppt_h/2)" to="(#ppt_y)" calcmode="lin" valueType="num">
                                      <p:cBhvr>
                                        <p:cTn id="9" dur="1000" fill="hold">
                                          <p:stCondLst>
                                            <p:cond delay="0"/>
                                          </p:stCondLst>
                                        </p:cTn>
                                        <p:tgtEl>
                                          <p:spTgt spid="3"/>
                                        </p:tgtEl>
                                        <p:attrNameLst>
                                          <p:attrName>ppt_y</p:attrName>
                                        </p:attrNameLst>
                                      </p:cBhvr>
                                    </p:anim>
                                    <p:animRot by="21600000">
                                      <p:cBhvr>
                                        <p:cTn id="10" dur="1000" fill="hold">
                                          <p:stCondLst>
                                            <p:cond delay="0"/>
                                          </p:stCondLst>
                                        </p:cTn>
                                        <p:tgtEl>
                                          <p:spTgt spid="3"/>
                                        </p:tgtEl>
                                        <p:attrNameLst>
                                          <p:attrName>r</p:attrName>
                                        </p:attrNameLst>
                                      </p:cBhvr>
                                    </p:animRot>
                                  </p:childTnLst>
                                </p:cTn>
                              </p:par>
                            </p:childTnLst>
                          </p:cTn>
                        </p:par>
                        <p:par>
                          <p:cTn id="11" fill="hold">
                            <p:stCondLst>
                              <p:cond delay="1700"/>
                            </p:stCondLst>
                            <p:childTnLst>
                              <p:par>
                                <p:cTn id="12" presetID="22" presetClass="entr" presetSubtype="8" fill="hold" grpId="0" nodeType="after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left)">
                                      <p:cBhvr>
                                        <p:cTn id="1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内页-3">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4" cstate="screen"/>
          <a:stretch>
            <a:fillRect/>
          </a:stretch>
        </p:blipFill>
        <p:spPr>
          <a:xfrm rot="10800000" flipH="1">
            <a:off x="1" y="0"/>
            <a:ext cx="1636587" cy="890588"/>
          </a:xfrm>
          <a:prstGeom prst="rect">
            <a:avLst/>
          </a:prstGeom>
        </p:spPr>
      </p:pic>
      <p:sp>
        <p:nvSpPr>
          <p:cNvPr id="3" name="PA_矩形 1"/>
          <p:cNvSpPr/>
          <p:nvPr userDrawn="1">
            <p:custDataLst>
              <p:tags r:id="rId1"/>
            </p:custDataLst>
          </p:nvPr>
        </p:nvSpPr>
        <p:spPr>
          <a:xfrm>
            <a:off x="1636587" y="213479"/>
            <a:ext cx="5168235" cy="400110"/>
          </a:xfrm>
          <a:prstGeom prst="rect">
            <a:avLst/>
          </a:prstGeom>
        </p:spPr>
        <p:txBody>
          <a:bodyPr wrap="square">
            <a:spAutoFit/>
          </a:bodyPr>
          <a:lstStyle/>
          <a:p>
            <a:r>
              <a:rPr lang="zh-CN" altLang="en-US" sz="2000" spc="300" dirty="0">
                <a:solidFill>
                  <a:schemeClr val="accent1"/>
                </a:solidFill>
                <a:latin typeface="+mj-ea"/>
                <a:ea typeface="+mj-ea"/>
              </a:rPr>
              <a:t>三、工作措施实施</a:t>
            </a:r>
          </a:p>
        </p:txBody>
      </p:sp>
      <p:sp>
        <p:nvSpPr>
          <p:cNvPr id="4" name="PA_矩形 2"/>
          <p:cNvSpPr/>
          <p:nvPr userDrawn="1">
            <p:custDataLst>
              <p:tags r:id="rId2"/>
            </p:custDataLst>
          </p:nvPr>
        </p:nvSpPr>
        <p:spPr>
          <a:xfrm>
            <a:off x="1636587" y="613591"/>
            <a:ext cx="6275852" cy="276999"/>
          </a:xfrm>
          <a:prstGeom prst="rect">
            <a:avLst/>
          </a:prstGeom>
        </p:spPr>
        <p:txBody>
          <a:bodyPr wrap="square">
            <a:spAutoFit/>
          </a:bodyPr>
          <a:lstStyle/>
          <a:p>
            <a:pPr marL="171450" indent="-171450">
              <a:buFont typeface="Arial" panose="020B0604020202020204" pitchFamily="34" charset="0"/>
              <a:buChar char="•"/>
            </a:pPr>
            <a:r>
              <a:rPr lang="en-US" altLang="zh-CN" sz="1200" dirty="0"/>
              <a:t>Exquisite Office PowerPoint templates come from  design</a:t>
            </a:r>
            <a:endParaRPr lang="zh-CN" altLang="en-US" sz="1200" dirty="0"/>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by="(-#ppt_w*2)" calcmode="lin" valueType="num">
                                      <p:cBhvr rctx="PPT">
                                        <p:cTn id="7" dur="500" autoRev="1" fill="hold">
                                          <p:stCondLst>
                                            <p:cond delay="0"/>
                                          </p:stCondLst>
                                        </p:cTn>
                                        <p:tgtEl>
                                          <p:spTgt spid="3"/>
                                        </p:tgtEl>
                                        <p:attrNameLst>
                                          <p:attrName>ppt_w</p:attrName>
                                        </p:attrNameLst>
                                      </p:cBhvr>
                                    </p:anim>
                                    <p:anim by="(#ppt_w*0.50)" calcmode="lin" valueType="num">
                                      <p:cBhvr>
                                        <p:cTn id="8" dur="500" decel="50000" autoRev="1" fill="hold">
                                          <p:stCondLst>
                                            <p:cond delay="0"/>
                                          </p:stCondLst>
                                        </p:cTn>
                                        <p:tgtEl>
                                          <p:spTgt spid="3"/>
                                        </p:tgtEl>
                                        <p:attrNameLst>
                                          <p:attrName>ppt_x</p:attrName>
                                        </p:attrNameLst>
                                      </p:cBhvr>
                                    </p:anim>
                                    <p:anim from="(-#ppt_h/2)" to="(#ppt_y)" calcmode="lin" valueType="num">
                                      <p:cBhvr>
                                        <p:cTn id="9" dur="1000" fill="hold">
                                          <p:stCondLst>
                                            <p:cond delay="0"/>
                                          </p:stCondLst>
                                        </p:cTn>
                                        <p:tgtEl>
                                          <p:spTgt spid="3"/>
                                        </p:tgtEl>
                                        <p:attrNameLst>
                                          <p:attrName>ppt_y</p:attrName>
                                        </p:attrNameLst>
                                      </p:cBhvr>
                                    </p:anim>
                                    <p:animRot by="21600000">
                                      <p:cBhvr>
                                        <p:cTn id="10" dur="1000" fill="hold">
                                          <p:stCondLst>
                                            <p:cond delay="0"/>
                                          </p:stCondLst>
                                        </p:cTn>
                                        <p:tgtEl>
                                          <p:spTgt spid="3"/>
                                        </p:tgtEl>
                                        <p:attrNameLst>
                                          <p:attrName>r</p:attrName>
                                        </p:attrNameLst>
                                      </p:cBhvr>
                                    </p:animRot>
                                  </p:childTnLst>
                                </p:cTn>
                              </p:par>
                            </p:childTnLst>
                          </p:cTn>
                        </p:par>
                        <p:par>
                          <p:cTn id="11" fill="hold">
                            <p:stCondLst>
                              <p:cond delay="1700"/>
                            </p:stCondLst>
                            <p:childTnLst>
                              <p:par>
                                <p:cTn id="12" presetID="22" presetClass="entr" presetSubtype="8" fill="hold" grpId="0" nodeType="after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left)">
                                      <p:cBhvr>
                                        <p:cTn id="1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内页-4">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4" cstate="screen"/>
          <a:stretch>
            <a:fillRect/>
          </a:stretch>
        </p:blipFill>
        <p:spPr>
          <a:xfrm rot="10800000" flipH="1">
            <a:off x="1" y="0"/>
            <a:ext cx="1636587" cy="890588"/>
          </a:xfrm>
          <a:prstGeom prst="rect">
            <a:avLst/>
          </a:prstGeom>
        </p:spPr>
      </p:pic>
      <p:sp>
        <p:nvSpPr>
          <p:cNvPr id="3" name="PA_矩形 1"/>
          <p:cNvSpPr/>
          <p:nvPr userDrawn="1">
            <p:custDataLst>
              <p:tags r:id="rId1"/>
            </p:custDataLst>
          </p:nvPr>
        </p:nvSpPr>
        <p:spPr>
          <a:xfrm>
            <a:off x="1636587" y="213479"/>
            <a:ext cx="5168235" cy="400110"/>
          </a:xfrm>
          <a:prstGeom prst="rect">
            <a:avLst/>
          </a:prstGeom>
        </p:spPr>
        <p:txBody>
          <a:bodyPr wrap="square">
            <a:spAutoFit/>
          </a:bodyPr>
          <a:lstStyle/>
          <a:p>
            <a:r>
              <a:rPr lang="zh-CN" altLang="en-US" sz="2000" spc="300" dirty="0">
                <a:solidFill>
                  <a:schemeClr val="accent1"/>
                </a:solidFill>
                <a:latin typeface="+mj-ea"/>
                <a:ea typeface="+mj-ea"/>
              </a:rPr>
              <a:t>四、工作具体要求</a:t>
            </a:r>
          </a:p>
        </p:txBody>
      </p:sp>
      <p:sp>
        <p:nvSpPr>
          <p:cNvPr id="4" name="PA_矩形 2"/>
          <p:cNvSpPr/>
          <p:nvPr userDrawn="1">
            <p:custDataLst>
              <p:tags r:id="rId2"/>
            </p:custDataLst>
          </p:nvPr>
        </p:nvSpPr>
        <p:spPr>
          <a:xfrm>
            <a:off x="1636587" y="613591"/>
            <a:ext cx="6275852" cy="276999"/>
          </a:xfrm>
          <a:prstGeom prst="rect">
            <a:avLst/>
          </a:prstGeom>
        </p:spPr>
        <p:txBody>
          <a:bodyPr wrap="square">
            <a:spAutoFit/>
          </a:bodyPr>
          <a:lstStyle/>
          <a:p>
            <a:pPr marL="171450" indent="-171450">
              <a:buFont typeface="Arial" panose="020B0604020202020204" pitchFamily="34" charset="0"/>
              <a:buChar char="•"/>
            </a:pPr>
            <a:r>
              <a:rPr lang="en-US" altLang="zh-CN" sz="1200" dirty="0"/>
              <a:t>Exquisite Office PowerPoint templates come from  design</a:t>
            </a:r>
            <a:endParaRPr lang="zh-CN" altLang="en-US" sz="1200" dirty="0"/>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by="(-#ppt_w*2)" calcmode="lin" valueType="num">
                                      <p:cBhvr rctx="PPT">
                                        <p:cTn id="7" dur="500" autoRev="1" fill="hold">
                                          <p:stCondLst>
                                            <p:cond delay="0"/>
                                          </p:stCondLst>
                                        </p:cTn>
                                        <p:tgtEl>
                                          <p:spTgt spid="3"/>
                                        </p:tgtEl>
                                        <p:attrNameLst>
                                          <p:attrName>ppt_w</p:attrName>
                                        </p:attrNameLst>
                                      </p:cBhvr>
                                    </p:anim>
                                    <p:anim by="(#ppt_w*0.50)" calcmode="lin" valueType="num">
                                      <p:cBhvr>
                                        <p:cTn id="8" dur="500" decel="50000" autoRev="1" fill="hold">
                                          <p:stCondLst>
                                            <p:cond delay="0"/>
                                          </p:stCondLst>
                                        </p:cTn>
                                        <p:tgtEl>
                                          <p:spTgt spid="3"/>
                                        </p:tgtEl>
                                        <p:attrNameLst>
                                          <p:attrName>ppt_x</p:attrName>
                                        </p:attrNameLst>
                                      </p:cBhvr>
                                    </p:anim>
                                    <p:anim from="(-#ppt_h/2)" to="(#ppt_y)" calcmode="lin" valueType="num">
                                      <p:cBhvr>
                                        <p:cTn id="9" dur="1000" fill="hold">
                                          <p:stCondLst>
                                            <p:cond delay="0"/>
                                          </p:stCondLst>
                                        </p:cTn>
                                        <p:tgtEl>
                                          <p:spTgt spid="3"/>
                                        </p:tgtEl>
                                        <p:attrNameLst>
                                          <p:attrName>ppt_y</p:attrName>
                                        </p:attrNameLst>
                                      </p:cBhvr>
                                    </p:anim>
                                    <p:animRot by="21600000">
                                      <p:cBhvr>
                                        <p:cTn id="10" dur="1000" fill="hold">
                                          <p:stCondLst>
                                            <p:cond delay="0"/>
                                          </p:stCondLst>
                                        </p:cTn>
                                        <p:tgtEl>
                                          <p:spTgt spid="3"/>
                                        </p:tgtEl>
                                        <p:attrNameLst>
                                          <p:attrName>r</p:attrName>
                                        </p:attrNameLst>
                                      </p:cBhvr>
                                    </p:animRot>
                                  </p:childTnLst>
                                </p:cTn>
                              </p:par>
                            </p:childTnLst>
                          </p:cTn>
                        </p:par>
                        <p:par>
                          <p:cTn id="11" fill="hold">
                            <p:stCondLst>
                              <p:cond delay="1700"/>
                            </p:stCondLst>
                            <p:childTnLst>
                              <p:par>
                                <p:cTn id="12" presetID="22" presetClass="entr" presetSubtype="8" fill="hold" grpId="0" nodeType="after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left)">
                                      <p:cBhvr>
                                        <p:cTn id="1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内页-5">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结束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Lst>
  <mc:AlternateContent xmlns:mc="http://schemas.openxmlformats.org/markup-compatibility/2006" xmlns:p14="http://schemas.microsoft.com/office/powerpoint/2010/main">
    <mc:Choice Requires="p14">
      <p:transition p14:dur="10" advClick="0" advTm="5000"/>
    </mc:Choice>
    <mc:Fallback xmlns="">
      <p:transition advClick="0" advTm="500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tags" Target="../tags/tag10.xml"/><Relationship Id="rId2" Type="http://schemas.openxmlformats.org/officeDocument/2006/relationships/tags" Target="../tags/tag9.xml"/><Relationship Id="rId1" Type="http://schemas.openxmlformats.org/officeDocument/2006/relationships/tags" Target="../tags/tag8.xml"/><Relationship Id="rId6" Type="http://schemas.openxmlformats.org/officeDocument/2006/relationships/image" Target="../media/image3.png"/><Relationship Id="rId5" Type="http://schemas.openxmlformats.org/officeDocument/2006/relationships/notesSlide" Target="../notesSlides/notesSlide1.xml"/><Relationship Id="rId4"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17.xml"/></Relationships>
</file>

<file path=ppt/slides/_rels/slide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18.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19.xml"/></Relationships>
</file>

<file path=ppt/slides/_rels/slide2.xml.rels><?xml version="1.0" encoding="UTF-8" standalone="yes"?>
<Relationships xmlns="http://schemas.openxmlformats.org/package/2006/relationships"><Relationship Id="rId3" Type="http://schemas.openxmlformats.org/officeDocument/2006/relationships/tags" Target="../tags/tag13.xml"/><Relationship Id="rId7" Type="http://schemas.openxmlformats.org/officeDocument/2006/relationships/image" Target="../media/image4.png"/><Relationship Id="rId2" Type="http://schemas.openxmlformats.org/officeDocument/2006/relationships/tags" Target="../tags/tag12.xml"/><Relationship Id="rId1" Type="http://schemas.openxmlformats.org/officeDocument/2006/relationships/tags" Target="../tags/tag11.xml"/><Relationship Id="rId6" Type="http://schemas.openxmlformats.org/officeDocument/2006/relationships/slideLayout" Target="../slideLayouts/slideLayout2.xml"/><Relationship Id="rId5" Type="http://schemas.openxmlformats.org/officeDocument/2006/relationships/tags" Target="../tags/tag15.xml"/><Relationship Id="rId4" Type="http://schemas.openxmlformats.org/officeDocument/2006/relationships/tags" Target="../tags/tag14.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20.xml"/></Relationships>
</file>

<file path=ppt/slides/_rels/slide2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2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22.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23.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24.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25.xml"/></Relationships>
</file>

<file path=ppt/slides/_rels/slide2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26.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27.xml"/></Relationships>
</file>

<file path=ppt/slides/_rels/slide32.xml.rels><?xml version="1.0" encoding="UTF-8" standalone="yes"?>
<Relationships xmlns="http://schemas.openxmlformats.org/package/2006/relationships"><Relationship Id="rId3" Type="http://schemas.openxmlformats.org/officeDocument/2006/relationships/tags" Target="../tags/tag30.xml"/><Relationship Id="rId2" Type="http://schemas.openxmlformats.org/officeDocument/2006/relationships/tags" Target="../tags/tag29.xml"/><Relationship Id="rId1" Type="http://schemas.openxmlformats.org/officeDocument/2006/relationships/tags" Target="../tags/tag28.xml"/><Relationship Id="rId5" Type="http://schemas.openxmlformats.org/officeDocument/2006/relationships/image" Target="../media/image3.png"/><Relationship Id="rId4"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1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358152" y="2175914"/>
            <a:ext cx="9475693" cy="923330"/>
          </a:xfrm>
          <a:prstGeom prst="rect">
            <a:avLst/>
          </a:prstGeom>
          <a:noFill/>
        </p:spPr>
        <p:txBody>
          <a:bodyPr wrap="square" rtlCol="0" anchor="ctr" anchorCtr="0">
            <a:spAutoFit/>
          </a:bodyPr>
          <a:lstStyle/>
          <a:p>
            <a:pPr algn="ctr"/>
            <a:r>
              <a:rPr sz="5400" spc="600" dirty="0" smtClean="0">
                <a:solidFill>
                  <a:schemeClr val="accent1"/>
                </a:solidFill>
                <a:latin typeface="汉仪大宋简" panose="02010609000101010101" pitchFamily="49" charset="-122"/>
                <a:ea typeface="汉仪大宋简" panose="02010609000101010101" pitchFamily="49" charset="-122"/>
                <a:cs typeface="+mn-ea"/>
                <a:sym typeface="+mn-lt"/>
              </a:rPr>
              <a:t>第</a:t>
            </a:r>
            <a:r>
              <a:rPr lang="en-US" altLang="zh-CN" sz="5400" spc="600" dirty="0" smtClean="0">
                <a:solidFill>
                  <a:schemeClr val="accent1"/>
                </a:solidFill>
                <a:latin typeface="汉仪大宋简" panose="02010609000101010101" pitchFamily="49" charset="-122"/>
                <a:ea typeface="汉仪大宋简" panose="02010609000101010101" pitchFamily="49" charset="-122"/>
                <a:cs typeface="+mn-ea"/>
                <a:sym typeface="+mn-lt"/>
              </a:rPr>
              <a:t>8</a:t>
            </a:r>
            <a:r>
              <a:rPr sz="5400" spc="600" dirty="0" smtClean="0">
                <a:solidFill>
                  <a:schemeClr val="accent1"/>
                </a:solidFill>
                <a:latin typeface="汉仪大宋简" panose="02010609000101010101" pitchFamily="49" charset="-122"/>
                <a:ea typeface="汉仪大宋简" panose="02010609000101010101" pitchFamily="49" charset="-122"/>
                <a:cs typeface="+mn-ea"/>
                <a:sym typeface="+mn-lt"/>
              </a:rPr>
              <a:t>章 </a:t>
            </a:r>
            <a:r>
              <a:rPr lang="zh-CN" altLang="en-US" sz="5400" spc="600" dirty="0" smtClean="0">
                <a:solidFill>
                  <a:schemeClr val="accent1"/>
                </a:solidFill>
                <a:latin typeface="汉仪大宋简" panose="02010609000101010101" pitchFamily="49" charset="-122"/>
                <a:ea typeface="汉仪大宋简" panose="02010609000101010101" pitchFamily="49" charset="-122"/>
                <a:cs typeface="+mn-ea"/>
                <a:sym typeface="+mn-lt"/>
              </a:rPr>
              <a:t>程序逻辑结构</a:t>
            </a:r>
            <a:endParaRPr sz="5400" spc="600" dirty="0">
              <a:solidFill>
                <a:schemeClr val="accent1"/>
              </a:solidFill>
              <a:latin typeface="汉仪大宋简" panose="02010609000101010101" pitchFamily="49" charset="-122"/>
              <a:ea typeface="汉仪大宋简" panose="02010609000101010101" pitchFamily="49" charset="-122"/>
              <a:cs typeface="+mn-ea"/>
              <a:sym typeface="+mn-lt"/>
            </a:endParaRPr>
          </a:p>
        </p:txBody>
      </p:sp>
      <p:grpSp>
        <p:nvGrpSpPr>
          <p:cNvPr id="13" name="PA_组合 12"/>
          <p:cNvGrpSpPr/>
          <p:nvPr>
            <p:custDataLst>
              <p:tags r:id="rId1"/>
            </p:custDataLst>
          </p:nvPr>
        </p:nvGrpSpPr>
        <p:grpSpPr>
          <a:xfrm>
            <a:off x="4857479" y="4346424"/>
            <a:ext cx="540395" cy="540394"/>
            <a:chOff x="7489371" y="4542971"/>
            <a:chExt cx="711200" cy="711200"/>
          </a:xfrm>
        </p:grpSpPr>
        <p:sp>
          <p:nvSpPr>
            <p:cNvPr id="14" name="椭圆 13"/>
            <p:cNvSpPr/>
            <p:nvPr/>
          </p:nvSpPr>
          <p:spPr>
            <a:xfrm>
              <a:off x="7489371" y="4542971"/>
              <a:ext cx="711200" cy="7112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15" name="椭圆 8"/>
            <p:cNvSpPr/>
            <p:nvPr/>
          </p:nvSpPr>
          <p:spPr>
            <a:xfrm>
              <a:off x="7649029" y="4739974"/>
              <a:ext cx="391884" cy="317194"/>
            </a:xfrm>
            <a:custGeom>
              <a:avLst/>
              <a:gdLst>
                <a:gd name="connsiteX0" fmla="*/ 355420 w 607568"/>
                <a:gd name="connsiteY0" fmla="*/ 250307 h 491771"/>
                <a:gd name="connsiteX1" fmla="*/ 352312 w 607568"/>
                <a:gd name="connsiteY1" fmla="*/ 251812 h 491771"/>
                <a:gd name="connsiteX2" fmla="*/ 321042 w 607568"/>
                <a:gd name="connsiteY2" fmla="*/ 289814 h 491771"/>
                <a:gd name="connsiteX3" fmla="*/ 321513 w 607568"/>
                <a:gd name="connsiteY3" fmla="*/ 295364 h 491771"/>
                <a:gd name="connsiteX4" fmla="*/ 369736 w 607568"/>
                <a:gd name="connsiteY4" fmla="*/ 338257 h 491771"/>
                <a:gd name="connsiteX5" fmla="*/ 371997 w 607568"/>
                <a:gd name="connsiteY5" fmla="*/ 339104 h 491771"/>
                <a:gd name="connsiteX6" fmla="*/ 373127 w 607568"/>
                <a:gd name="connsiteY6" fmla="*/ 338916 h 491771"/>
                <a:gd name="connsiteX7" fmla="*/ 375293 w 607568"/>
                <a:gd name="connsiteY7" fmla="*/ 336282 h 491771"/>
                <a:gd name="connsiteX8" fmla="*/ 383676 w 607568"/>
                <a:gd name="connsiteY8" fmla="*/ 279467 h 491771"/>
                <a:gd name="connsiteX9" fmla="*/ 376424 w 607568"/>
                <a:gd name="connsiteY9" fmla="*/ 263287 h 491771"/>
                <a:gd name="connsiteX10" fmla="*/ 357681 w 607568"/>
                <a:gd name="connsiteY10" fmla="*/ 250965 h 491771"/>
                <a:gd name="connsiteX11" fmla="*/ 355420 w 607568"/>
                <a:gd name="connsiteY11" fmla="*/ 250307 h 491771"/>
                <a:gd name="connsiteX12" fmla="*/ 258879 w 607568"/>
                <a:gd name="connsiteY12" fmla="*/ 250307 h 491771"/>
                <a:gd name="connsiteX13" fmla="*/ 256712 w 607568"/>
                <a:gd name="connsiteY13" fmla="*/ 250965 h 491771"/>
                <a:gd name="connsiteX14" fmla="*/ 237969 w 607568"/>
                <a:gd name="connsiteY14" fmla="*/ 263287 h 491771"/>
                <a:gd name="connsiteX15" fmla="*/ 230717 w 607568"/>
                <a:gd name="connsiteY15" fmla="*/ 279467 h 491771"/>
                <a:gd name="connsiteX16" fmla="*/ 239100 w 607568"/>
                <a:gd name="connsiteY16" fmla="*/ 336282 h 491771"/>
                <a:gd name="connsiteX17" fmla="*/ 241266 w 607568"/>
                <a:gd name="connsiteY17" fmla="*/ 338916 h 491771"/>
                <a:gd name="connsiteX18" fmla="*/ 242396 w 607568"/>
                <a:gd name="connsiteY18" fmla="*/ 339104 h 491771"/>
                <a:gd name="connsiteX19" fmla="*/ 244657 w 607568"/>
                <a:gd name="connsiteY19" fmla="*/ 338257 h 491771"/>
                <a:gd name="connsiteX20" fmla="*/ 292880 w 607568"/>
                <a:gd name="connsiteY20" fmla="*/ 295364 h 491771"/>
                <a:gd name="connsiteX21" fmla="*/ 293351 w 607568"/>
                <a:gd name="connsiteY21" fmla="*/ 289814 h 491771"/>
                <a:gd name="connsiteX22" fmla="*/ 261987 w 607568"/>
                <a:gd name="connsiteY22" fmla="*/ 251812 h 491771"/>
                <a:gd name="connsiteX23" fmla="*/ 258879 w 607568"/>
                <a:gd name="connsiteY23" fmla="*/ 250307 h 491771"/>
                <a:gd name="connsiteX24" fmla="*/ 500465 w 607568"/>
                <a:gd name="connsiteY24" fmla="*/ 66049 h 491771"/>
                <a:gd name="connsiteX25" fmla="*/ 565743 w 607568"/>
                <a:gd name="connsiteY25" fmla="*/ 130673 h 491771"/>
                <a:gd name="connsiteX26" fmla="*/ 566120 w 607568"/>
                <a:gd name="connsiteY26" fmla="*/ 130673 h 491771"/>
                <a:gd name="connsiteX27" fmla="*/ 580250 w 607568"/>
                <a:gd name="connsiteY27" fmla="*/ 160962 h 491771"/>
                <a:gd name="connsiteX28" fmla="*/ 560939 w 607568"/>
                <a:gd name="connsiteY28" fmla="*/ 182503 h 491771"/>
                <a:gd name="connsiteX29" fmla="*/ 531927 w 607568"/>
                <a:gd name="connsiteY29" fmla="*/ 223799 h 491771"/>
                <a:gd name="connsiteX30" fmla="*/ 528253 w 607568"/>
                <a:gd name="connsiteY30" fmla="*/ 234240 h 491771"/>
                <a:gd name="connsiteX31" fmla="*/ 530797 w 607568"/>
                <a:gd name="connsiteY31" fmla="*/ 246281 h 491771"/>
                <a:gd name="connsiteX32" fmla="*/ 545868 w 607568"/>
                <a:gd name="connsiteY32" fmla="*/ 261143 h 491771"/>
                <a:gd name="connsiteX33" fmla="*/ 558961 w 607568"/>
                <a:gd name="connsiteY33" fmla="*/ 263777 h 491771"/>
                <a:gd name="connsiteX34" fmla="*/ 597299 w 607568"/>
                <a:gd name="connsiteY34" fmla="*/ 301968 h 491771"/>
                <a:gd name="connsiteX35" fmla="*/ 607002 w 607568"/>
                <a:gd name="connsiteY35" fmla="*/ 350788 h 491771"/>
                <a:gd name="connsiteX36" fmla="*/ 601256 w 607568"/>
                <a:gd name="connsiteY36" fmla="*/ 373835 h 491771"/>
                <a:gd name="connsiteX37" fmla="*/ 579685 w 607568"/>
                <a:gd name="connsiteY37" fmla="*/ 384088 h 491771"/>
                <a:gd name="connsiteX38" fmla="*/ 490386 w 607568"/>
                <a:gd name="connsiteY38" fmla="*/ 384088 h 491771"/>
                <a:gd name="connsiteX39" fmla="*/ 467685 w 607568"/>
                <a:gd name="connsiteY39" fmla="*/ 310058 h 491771"/>
                <a:gd name="connsiteX40" fmla="*/ 431702 w 607568"/>
                <a:gd name="connsiteY40" fmla="*/ 267445 h 491771"/>
                <a:gd name="connsiteX41" fmla="*/ 441969 w 607568"/>
                <a:gd name="connsiteY41" fmla="*/ 263777 h 491771"/>
                <a:gd name="connsiteX42" fmla="*/ 455157 w 607568"/>
                <a:gd name="connsiteY42" fmla="*/ 261237 h 491771"/>
                <a:gd name="connsiteX43" fmla="*/ 470228 w 607568"/>
                <a:gd name="connsiteY43" fmla="*/ 246281 h 491771"/>
                <a:gd name="connsiteX44" fmla="*/ 472677 w 607568"/>
                <a:gd name="connsiteY44" fmla="*/ 234240 h 491771"/>
                <a:gd name="connsiteX45" fmla="*/ 469098 w 607568"/>
                <a:gd name="connsiteY45" fmla="*/ 223893 h 491771"/>
                <a:gd name="connsiteX46" fmla="*/ 439991 w 607568"/>
                <a:gd name="connsiteY46" fmla="*/ 182503 h 491771"/>
                <a:gd name="connsiteX47" fmla="*/ 426144 w 607568"/>
                <a:gd name="connsiteY47" fmla="*/ 172720 h 491771"/>
                <a:gd name="connsiteX48" fmla="*/ 441404 w 607568"/>
                <a:gd name="connsiteY48" fmla="*/ 143278 h 491771"/>
                <a:gd name="connsiteX49" fmla="*/ 439708 w 607568"/>
                <a:gd name="connsiteY49" fmla="*/ 107438 h 491771"/>
                <a:gd name="connsiteX50" fmla="*/ 500465 w 607568"/>
                <a:gd name="connsiteY50" fmla="*/ 66049 h 491771"/>
                <a:gd name="connsiteX51" fmla="*/ 107100 w 607568"/>
                <a:gd name="connsiteY51" fmla="*/ 66049 h 491771"/>
                <a:gd name="connsiteX52" fmla="*/ 171341 w 607568"/>
                <a:gd name="connsiteY52" fmla="*/ 123618 h 491771"/>
                <a:gd name="connsiteX53" fmla="*/ 172849 w 607568"/>
                <a:gd name="connsiteY53" fmla="*/ 143278 h 491771"/>
                <a:gd name="connsiteX54" fmla="*/ 184246 w 607568"/>
                <a:gd name="connsiteY54" fmla="*/ 168205 h 491771"/>
                <a:gd name="connsiteX55" fmla="*/ 167574 w 607568"/>
                <a:gd name="connsiteY55" fmla="*/ 182503 h 491771"/>
                <a:gd name="connsiteX56" fmla="*/ 138468 w 607568"/>
                <a:gd name="connsiteY56" fmla="*/ 223799 h 491771"/>
                <a:gd name="connsiteX57" fmla="*/ 134794 w 607568"/>
                <a:gd name="connsiteY57" fmla="*/ 234240 h 491771"/>
                <a:gd name="connsiteX58" fmla="*/ 137337 w 607568"/>
                <a:gd name="connsiteY58" fmla="*/ 246281 h 491771"/>
                <a:gd name="connsiteX59" fmla="*/ 152408 w 607568"/>
                <a:gd name="connsiteY59" fmla="*/ 261143 h 491771"/>
                <a:gd name="connsiteX60" fmla="*/ 165596 w 607568"/>
                <a:gd name="connsiteY60" fmla="*/ 263777 h 491771"/>
                <a:gd name="connsiteX61" fmla="*/ 179442 w 607568"/>
                <a:gd name="connsiteY61" fmla="*/ 268856 h 491771"/>
                <a:gd name="connsiteX62" fmla="*/ 146662 w 607568"/>
                <a:gd name="connsiteY62" fmla="*/ 310058 h 491771"/>
                <a:gd name="connsiteX63" fmla="*/ 123867 w 607568"/>
                <a:gd name="connsiteY63" fmla="*/ 384088 h 491771"/>
                <a:gd name="connsiteX64" fmla="*/ 27883 w 607568"/>
                <a:gd name="connsiteY64" fmla="*/ 384088 h 491771"/>
                <a:gd name="connsiteX65" fmla="*/ 6312 w 607568"/>
                <a:gd name="connsiteY65" fmla="*/ 373835 h 491771"/>
                <a:gd name="connsiteX66" fmla="*/ 566 w 607568"/>
                <a:gd name="connsiteY66" fmla="*/ 350788 h 491771"/>
                <a:gd name="connsiteX67" fmla="*/ 10268 w 607568"/>
                <a:gd name="connsiteY67" fmla="*/ 301968 h 491771"/>
                <a:gd name="connsiteX68" fmla="*/ 48606 w 607568"/>
                <a:gd name="connsiteY68" fmla="*/ 263777 h 491771"/>
                <a:gd name="connsiteX69" fmla="*/ 61699 w 607568"/>
                <a:gd name="connsiteY69" fmla="*/ 261237 h 491771"/>
                <a:gd name="connsiteX70" fmla="*/ 76770 w 607568"/>
                <a:gd name="connsiteY70" fmla="*/ 246281 h 491771"/>
                <a:gd name="connsiteX71" fmla="*/ 79313 w 607568"/>
                <a:gd name="connsiteY71" fmla="*/ 234240 h 491771"/>
                <a:gd name="connsiteX72" fmla="*/ 75639 w 607568"/>
                <a:gd name="connsiteY72" fmla="*/ 223893 h 491771"/>
                <a:gd name="connsiteX73" fmla="*/ 46628 w 607568"/>
                <a:gd name="connsiteY73" fmla="*/ 182503 h 491771"/>
                <a:gd name="connsiteX74" fmla="*/ 27318 w 607568"/>
                <a:gd name="connsiteY74" fmla="*/ 160962 h 491771"/>
                <a:gd name="connsiteX75" fmla="*/ 41447 w 607568"/>
                <a:gd name="connsiteY75" fmla="*/ 130673 h 491771"/>
                <a:gd name="connsiteX76" fmla="*/ 41824 w 607568"/>
                <a:gd name="connsiteY76" fmla="*/ 130673 h 491771"/>
                <a:gd name="connsiteX77" fmla="*/ 107100 w 607568"/>
                <a:gd name="connsiteY77" fmla="*/ 66049 h 491771"/>
                <a:gd name="connsiteX78" fmla="*/ 298626 w 607568"/>
                <a:gd name="connsiteY78" fmla="*/ 0 h 491771"/>
                <a:gd name="connsiteX79" fmla="*/ 315956 w 607568"/>
                <a:gd name="connsiteY79" fmla="*/ 0 h 491771"/>
                <a:gd name="connsiteX80" fmla="*/ 401854 w 607568"/>
                <a:gd name="connsiteY80" fmla="*/ 85787 h 491771"/>
                <a:gd name="connsiteX81" fmla="*/ 401854 w 607568"/>
                <a:gd name="connsiteY81" fmla="*/ 95476 h 491771"/>
                <a:gd name="connsiteX82" fmla="*/ 421633 w 607568"/>
                <a:gd name="connsiteY82" fmla="*/ 138840 h 491771"/>
                <a:gd name="connsiteX83" fmla="*/ 417960 w 607568"/>
                <a:gd name="connsiteY83" fmla="*/ 149281 h 491771"/>
                <a:gd name="connsiteX84" fmla="*/ 417112 w 607568"/>
                <a:gd name="connsiteY84" fmla="*/ 151068 h 491771"/>
                <a:gd name="connsiteX85" fmla="*/ 411273 w 607568"/>
                <a:gd name="connsiteY85" fmla="*/ 159534 h 491771"/>
                <a:gd name="connsiteX86" fmla="*/ 410896 w 607568"/>
                <a:gd name="connsiteY86" fmla="*/ 159910 h 491771"/>
                <a:gd name="connsiteX87" fmla="*/ 394037 w 607568"/>
                <a:gd name="connsiteY87" fmla="*/ 169787 h 491771"/>
                <a:gd name="connsiteX88" fmla="*/ 384900 w 607568"/>
                <a:gd name="connsiteY88" fmla="*/ 189541 h 491771"/>
                <a:gd name="connsiteX89" fmla="*/ 384712 w 607568"/>
                <a:gd name="connsiteY89" fmla="*/ 189823 h 491771"/>
                <a:gd name="connsiteX90" fmla="*/ 373316 w 607568"/>
                <a:gd name="connsiteY90" fmla="*/ 207131 h 491771"/>
                <a:gd name="connsiteX91" fmla="*/ 372750 w 607568"/>
                <a:gd name="connsiteY91" fmla="*/ 207789 h 491771"/>
                <a:gd name="connsiteX92" fmla="*/ 359847 w 607568"/>
                <a:gd name="connsiteY92" fmla="*/ 222275 h 491771"/>
                <a:gd name="connsiteX93" fmla="*/ 359188 w 607568"/>
                <a:gd name="connsiteY93" fmla="*/ 222934 h 491771"/>
                <a:gd name="connsiteX94" fmla="*/ 345154 w 607568"/>
                <a:gd name="connsiteY94" fmla="*/ 234598 h 491771"/>
                <a:gd name="connsiteX95" fmla="*/ 345625 w 607568"/>
                <a:gd name="connsiteY95" fmla="*/ 236855 h 491771"/>
                <a:gd name="connsiteX96" fmla="*/ 348639 w 607568"/>
                <a:gd name="connsiteY96" fmla="*/ 235538 h 491771"/>
                <a:gd name="connsiteX97" fmla="*/ 355514 w 607568"/>
                <a:gd name="connsiteY97" fmla="*/ 234033 h 491771"/>
                <a:gd name="connsiteX98" fmla="*/ 366628 w 607568"/>
                <a:gd name="connsiteY98" fmla="*/ 237326 h 491771"/>
                <a:gd name="connsiteX99" fmla="*/ 385371 w 607568"/>
                <a:gd name="connsiteY99" fmla="*/ 249648 h 491771"/>
                <a:gd name="connsiteX100" fmla="*/ 399876 w 607568"/>
                <a:gd name="connsiteY100" fmla="*/ 279373 h 491771"/>
                <a:gd name="connsiteX101" fmla="*/ 430016 w 607568"/>
                <a:gd name="connsiteY101" fmla="*/ 289814 h 491771"/>
                <a:gd name="connsiteX102" fmla="*/ 448382 w 607568"/>
                <a:gd name="connsiteY102" fmla="*/ 316058 h 491771"/>
                <a:gd name="connsiteX103" fmla="*/ 481630 w 607568"/>
                <a:gd name="connsiteY103" fmla="*/ 424515 h 491771"/>
                <a:gd name="connsiteX104" fmla="*/ 483891 w 607568"/>
                <a:gd name="connsiteY104" fmla="*/ 436461 h 491771"/>
                <a:gd name="connsiteX105" fmla="*/ 473718 w 607568"/>
                <a:gd name="connsiteY105" fmla="*/ 470700 h 491771"/>
                <a:gd name="connsiteX106" fmla="*/ 443956 w 607568"/>
                <a:gd name="connsiteY106" fmla="*/ 490360 h 491771"/>
                <a:gd name="connsiteX107" fmla="*/ 431805 w 607568"/>
                <a:gd name="connsiteY107" fmla="*/ 491771 h 491771"/>
                <a:gd name="connsiteX108" fmla="*/ 325375 w 607568"/>
                <a:gd name="connsiteY108" fmla="*/ 491771 h 491771"/>
                <a:gd name="connsiteX109" fmla="*/ 337430 w 607568"/>
                <a:gd name="connsiteY109" fmla="*/ 415296 h 491771"/>
                <a:gd name="connsiteX110" fmla="*/ 334605 w 607568"/>
                <a:gd name="connsiteY110" fmla="*/ 389052 h 491771"/>
                <a:gd name="connsiteX111" fmla="*/ 323962 w 607568"/>
                <a:gd name="connsiteY111" fmla="*/ 360927 h 491771"/>
                <a:gd name="connsiteX112" fmla="*/ 337430 w 607568"/>
                <a:gd name="connsiteY112" fmla="*/ 347476 h 491771"/>
                <a:gd name="connsiteX113" fmla="*/ 307196 w 607568"/>
                <a:gd name="connsiteY113" fmla="*/ 317281 h 491771"/>
                <a:gd name="connsiteX114" fmla="*/ 276868 w 607568"/>
                <a:gd name="connsiteY114" fmla="*/ 347476 h 491771"/>
                <a:gd name="connsiteX115" fmla="*/ 290337 w 607568"/>
                <a:gd name="connsiteY115" fmla="*/ 360927 h 491771"/>
                <a:gd name="connsiteX116" fmla="*/ 279694 w 607568"/>
                <a:gd name="connsiteY116" fmla="*/ 389052 h 491771"/>
                <a:gd name="connsiteX117" fmla="*/ 276963 w 607568"/>
                <a:gd name="connsiteY117" fmla="*/ 415296 h 491771"/>
                <a:gd name="connsiteX118" fmla="*/ 288736 w 607568"/>
                <a:gd name="connsiteY118" fmla="*/ 491771 h 491771"/>
                <a:gd name="connsiteX119" fmla="*/ 182493 w 607568"/>
                <a:gd name="connsiteY119" fmla="*/ 491771 h 491771"/>
                <a:gd name="connsiteX120" fmla="*/ 170437 w 607568"/>
                <a:gd name="connsiteY120" fmla="*/ 490360 h 491771"/>
                <a:gd name="connsiteX121" fmla="*/ 140675 w 607568"/>
                <a:gd name="connsiteY121" fmla="*/ 470700 h 491771"/>
                <a:gd name="connsiteX122" fmla="*/ 132669 w 607568"/>
                <a:gd name="connsiteY122" fmla="*/ 424515 h 491771"/>
                <a:gd name="connsiteX123" fmla="*/ 166011 w 607568"/>
                <a:gd name="connsiteY123" fmla="*/ 316058 h 491771"/>
                <a:gd name="connsiteX124" fmla="*/ 184377 w 607568"/>
                <a:gd name="connsiteY124" fmla="*/ 289814 h 491771"/>
                <a:gd name="connsiteX125" fmla="*/ 214517 w 607568"/>
                <a:gd name="connsiteY125" fmla="*/ 279373 h 491771"/>
                <a:gd name="connsiteX126" fmla="*/ 214517 w 607568"/>
                <a:gd name="connsiteY126" fmla="*/ 279279 h 491771"/>
                <a:gd name="connsiteX127" fmla="*/ 229022 w 607568"/>
                <a:gd name="connsiteY127" fmla="*/ 249648 h 491771"/>
                <a:gd name="connsiteX128" fmla="*/ 247765 w 607568"/>
                <a:gd name="connsiteY128" fmla="*/ 237326 h 491771"/>
                <a:gd name="connsiteX129" fmla="*/ 258879 w 607568"/>
                <a:gd name="connsiteY129" fmla="*/ 234033 h 491771"/>
                <a:gd name="connsiteX130" fmla="*/ 265754 w 607568"/>
                <a:gd name="connsiteY130" fmla="*/ 235538 h 491771"/>
                <a:gd name="connsiteX131" fmla="*/ 268768 w 607568"/>
                <a:gd name="connsiteY131" fmla="*/ 236855 h 491771"/>
                <a:gd name="connsiteX132" fmla="*/ 269239 w 607568"/>
                <a:gd name="connsiteY132" fmla="*/ 234598 h 491771"/>
                <a:gd name="connsiteX133" fmla="*/ 255205 w 607568"/>
                <a:gd name="connsiteY133" fmla="*/ 222934 h 491771"/>
                <a:gd name="connsiteX134" fmla="*/ 254546 w 607568"/>
                <a:gd name="connsiteY134" fmla="*/ 222275 h 491771"/>
                <a:gd name="connsiteX135" fmla="*/ 241548 w 607568"/>
                <a:gd name="connsiteY135" fmla="*/ 207789 h 491771"/>
                <a:gd name="connsiteX136" fmla="*/ 241077 w 607568"/>
                <a:gd name="connsiteY136" fmla="*/ 207225 h 491771"/>
                <a:gd name="connsiteX137" fmla="*/ 229681 w 607568"/>
                <a:gd name="connsiteY137" fmla="*/ 189823 h 491771"/>
                <a:gd name="connsiteX138" fmla="*/ 229493 w 607568"/>
                <a:gd name="connsiteY138" fmla="*/ 189635 h 491771"/>
                <a:gd name="connsiteX139" fmla="*/ 220356 w 607568"/>
                <a:gd name="connsiteY139" fmla="*/ 169787 h 491771"/>
                <a:gd name="connsiteX140" fmla="*/ 203497 w 607568"/>
                <a:gd name="connsiteY140" fmla="*/ 159910 h 491771"/>
                <a:gd name="connsiteX141" fmla="*/ 203120 w 607568"/>
                <a:gd name="connsiteY141" fmla="*/ 159534 h 491771"/>
                <a:gd name="connsiteX142" fmla="*/ 197281 w 607568"/>
                <a:gd name="connsiteY142" fmla="*/ 151068 h 491771"/>
                <a:gd name="connsiteX143" fmla="*/ 196433 w 607568"/>
                <a:gd name="connsiteY143" fmla="*/ 149281 h 491771"/>
                <a:gd name="connsiteX144" fmla="*/ 192666 w 607568"/>
                <a:gd name="connsiteY144" fmla="*/ 138840 h 491771"/>
                <a:gd name="connsiteX145" fmla="*/ 212727 w 607568"/>
                <a:gd name="connsiteY145" fmla="*/ 95476 h 491771"/>
                <a:gd name="connsiteX146" fmla="*/ 212727 w 607568"/>
                <a:gd name="connsiteY146" fmla="*/ 85787 h 491771"/>
                <a:gd name="connsiteX147" fmla="*/ 298626 w 607568"/>
                <a:gd name="connsiteY147" fmla="*/ 0 h 491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Lst>
              <a:rect l="l" t="t" r="r" b="b"/>
              <a:pathLst>
                <a:path w="607568" h="491771">
                  <a:moveTo>
                    <a:pt x="355420" y="250307"/>
                  </a:moveTo>
                  <a:cubicBezTo>
                    <a:pt x="354290" y="250307"/>
                    <a:pt x="353160" y="250871"/>
                    <a:pt x="352312" y="251812"/>
                  </a:cubicBezTo>
                  <a:lnTo>
                    <a:pt x="321042" y="289814"/>
                  </a:lnTo>
                  <a:cubicBezTo>
                    <a:pt x="319723" y="291507"/>
                    <a:pt x="319912" y="293953"/>
                    <a:pt x="321513" y="295364"/>
                  </a:cubicBezTo>
                  <a:lnTo>
                    <a:pt x="369736" y="338257"/>
                  </a:lnTo>
                  <a:cubicBezTo>
                    <a:pt x="370396" y="338822"/>
                    <a:pt x="371149" y="339104"/>
                    <a:pt x="371997" y="339104"/>
                  </a:cubicBezTo>
                  <a:cubicBezTo>
                    <a:pt x="372374" y="339104"/>
                    <a:pt x="372750" y="339010"/>
                    <a:pt x="373127" y="338916"/>
                  </a:cubicBezTo>
                  <a:cubicBezTo>
                    <a:pt x="374257" y="338539"/>
                    <a:pt x="375105" y="337505"/>
                    <a:pt x="375293" y="336282"/>
                  </a:cubicBezTo>
                  <a:lnTo>
                    <a:pt x="383676" y="279467"/>
                  </a:lnTo>
                  <a:cubicBezTo>
                    <a:pt x="384618" y="273164"/>
                    <a:pt x="381792" y="266768"/>
                    <a:pt x="376424" y="263287"/>
                  </a:cubicBezTo>
                  <a:lnTo>
                    <a:pt x="357681" y="250965"/>
                  </a:lnTo>
                  <a:cubicBezTo>
                    <a:pt x="357021" y="250495"/>
                    <a:pt x="356174" y="250307"/>
                    <a:pt x="355420" y="250307"/>
                  </a:cubicBezTo>
                  <a:close/>
                  <a:moveTo>
                    <a:pt x="258879" y="250307"/>
                  </a:moveTo>
                  <a:cubicBezTo>
                    <a:pt x="258125" y="250307"/>
                    <a:pt x="257372" y="250495"/>
                    <a:pt x="256712" y="250965"/>
                  </a:cubicBezTo>
                  <a:lnTo>
                    <a:pt x="237969" y="263287"/>
                  </a:lnTo>
                  <a:cubicBezTo>
                    <a:pt x="232601" y="266768"/>
                    <a:pt x="229775" y="273164"/>
                    <a:pt x="230717" y="279467"/>
                  </a:cubicBezTo>
                  <a:lnTo>
                    <a:pt x="239100" y="336282"/>
                  </a:lnTo>
                  <a:cubicBezTo>
                    <a:pt x="239288" y="337505"/>
                    <a:pt x="240136" y="338539"/>
                    <a:pt x="241266" y="338916"/>
                  </a:cubicBezTo>
                  <a:cubicBezTo>
                    <a:pt x="241643" y="339010"/>
                    <a:pt x="242019" y="339104"/>
                    <a:pt x="242396" y="339104"/>
                  </a:cubicBezTo>
                  <a:cubicBezTo>
                    <a:pt x="243244" y="339104"/>
                    <a:pt x="243997" y="338822"/>
                    <a:pt x="244657" y="338257"/>
                  </a:cubicBezTo>
                  <a:lnTo>
                    <a:pt x="292880" y="295364"/>
                  </a:lnTo>
                  <a:cubicBezTo>
                    <a:pt x="294481" y="293953"/>
                    <a:pt x="294670" y="291507"/>
                    <a:pt x="293351" y="289814"/>
                  </a:cubicBezTo>
                  <a:lnTo>
                    <a:pt x="261987" y="251812"/>
                  </a:lnTo>
                  <a:cubicBezTo>
                    <a:pt x="261233" y="250871"/>
                    <a:pt x="260103" y="250307"/>
                    <a:pt x="258879" y="250307"/>
                  </a:cubicBezTo>
                  <a:close/>
                  <a:moveTo>
                    <a:pt x="500465" y="66049"/>
                  </a:moveTo>
                  <a:cubicBezTo>
                    <a:pt x="548129" y="66049"/>
                    <a:pt x="562447" y="93516"/>
                    <a:pt x="565743" y="130673"/>
                  </a:cubicBezTo>
                  <a:cubicBezTo>
                    <a:pt x="565932" y="130673"/>
                    <a:pt x="566026" y="130673"/>
                    <a:pt x="566120" y="130673"/>
                  </a:cubicBezTo>
                  <a:cubicBezTo>
                    <a:pt x="577141" y="133118"/>
                    <a:pt x="583358" y="146664"/>
                    <a:pt x="580250" y="160962"/>
                  </a:cubicBezTo>
                  <a:cubicBezTo>
                    <a:pt x="577706" y="172532"/>
                    <a:pt x="569700" y="180904"/>
                    <a:pt x="560939" y="182503"/>
                  </a:cubicBezTo>
                  <a:cubicBezTo>
                    <a:pt x="554628" y="199529"/>
                    <a:pt x="543796" y="214016"/>
                    <a:pt x="531927" y="223799"/>
                  </a:cubicBezTo>
                  <a:cubicBezTo>
                    <a:pt x="528913" y="226338"/>
                    <a:pt x="527500" y="230383"/>
                    <a:pt x="528253" y="234240"/>
                  </a:cubicBezTo>
                  <a:lnTo>
                    <a:pt x="530797" y="246281"/>
                  </a:lnTo>
                  <a:cubicBezTo>
                    <a:pt x="532304" y="253806"/>
                    <a:pt x="538238" y="259732"/>
                    <a:pt x="545868" y="261143"/>
                  </a:cubicBezTo>
                  <a:lnTo>
                    <a:pt x="558961" y="263777"/>
                  </a:lnTo>
                  <a:cubicBezTo>
                    <a:pt x="578366" y="267634"/>
                    <a:pt x="593437" y="282684"/>
                    <a:pt x="597299" y="301968"/>
                  </a:cubicBezTo>
                  <a:lnTo>
                    <a:pt x="607002" y="350788"/>
                  </a:lnTo>
                  <a:cubicBezTo>
                    <a:pt x="608697" y="358972"/>
                    <a:pt x="606531" y="367438"/>
                    <a:pt x="601256" y="373835"/>
                  </a:cubicBezTo>
                  <a:cubicBezTo>
                    <a:pt x="595981" y="380325"/>
                    <a:pt x="588068" y="384088"/>
                    <a:pt x="579685" y="384088"/>
                  </a:cubicBezTo>
                  <a:lnTo>
                    <a:pt x="490386" y="384088"/>
                  </a:lnTo>
                  <a:lnTo>
                    <a:pt x="467685" y="310058"/>
                  </a:lnTo>
                  <a:cubicBezTo>
                    <a:pt x="461845" y="291150"/>
                    <a:pt x="448563" y="276194"/>
                    <a:pt x="431702" y="267445"/>
                  </a:cubicBezTo>
                  <a:cubicBezTo>
                    <a:pt x="434999" y="265940"/>
                    <a:pt x="438295" y="264529"/>
                    <a:pt x="441969" y="263777"/>
                  </a:cubicBezTo>
                  <a:lnTo>
                    <a:pt x="455157" y="261237"/>
                  </a:lnTo>
                  <a:cubicBezTo>
                    <a:pt x="462692" y="259732"/>
                    <a:pt x="468627" y="253806"/>
                    <a:pt x="470228" y="246281"/>
                  </a:cubicBezTo>
                  <a:lnTo>
                    <a:pt x="472677" y="234240"/>
                  </a:lnTo>
                  <a:cubicBezTo>
                    <a:pt x="473525" y="230383"/>
                    <a:pt x="472112" y="226338"/>
                    <a:pt x="469098" y="223893"/>
                  </a:cubicBezTo>
                  <a:cubicBezTo>
                    <a:pt x="457229" y="214016"/>
                    <a:pt x="446302" y="199529"/>
                    <a:pt x="439991" y="182503"/>
                  </a:cubicBezTo>
                  <a:cubicBezTo>
                    <a:pt x="434716" y="181563"/>
                    <a:pt x="429818" y="177894"/>
                    <a:pt x="426144" y="172720"/>
                  </a:cubicBezTo>
                  <a:cubicBezTo>
                    <a:pt x="433303" y="164725"/>
                    <a:pt x="438861" y="154754"/>
                    <a:pt x="441404" y="143278"/>
                  </a:cubicBezTo>
                  <a:cubicBezTo>
                    <a:pt x="444324" y="130485"/>
                    <a:pt x="443476" y="118068"/>
                    <a:pt x="439708" y="107438"/>
                  </a:cubicBezTo>
                  <a:cubicBezTo>
                    <a:pt x="447244" y="82699"/>
                    <a:pt x="464200" y="66049"/>
                    <a:pt x="500465" y="66049"/>
                  </a:cubicBezTo>
                  <a:close/>
                  <a:moveTo>
                    <a:pt x="107100" y="66049"/>
                  </a:moveTo>
                  <a:cubicBezTo>
                    <a:pt x="151561" y="66049"/>
                    <a:pt x="166820" y="90130"/>
                    <a:pt x="171341" y="123618"/>
                  </a:cubicBezTo>
                  <a:cubicBezTo>
                    <a:pt x="170965" y="129920"/>
                    <a:pt x="171436" y="136505"/>
                    <a:pt x="172849" y="143278"/>
                  </a:cubicBezTo>
                  <a:cubicBezTo>
                    <a:pt x="174921" y="152590"/>
                    <a:pt x="178971" y="161056"/>
                    <a:pt x="184246" y="168205"/>
                  </a:cubicBezTo>
                  <a:cubicBezTo>
                    <a:pt x="180573" y="175919"/>
                    <a:pt x="174356" y="181281"/>
                    <a:pt x="167574" y="182503"/>
                  </a:cubicBezTo>
                  <a:cubicBezTo>
                    <a:pt x="161263" y="199529"/>
                    <a:pt x="150336" y="214016"/>
                    <a:pt x="138468" y="223799"/>
                  </a:cubicBezTo>
                  <a:cubicBezTo>
                    <a:pt x="135453" y="226338"/>
                    <a:pt x="134040" y="230383"/>
                    <a:pt x="134794" y="234240"/>
                  </a:cubicBezTo>
                  <a:lnTo>
                    <a:pt x="137337" y="246281"/>
                  </a:lnTo>
                  <a:cubicBezTo>
                    <a:pt x="138939" y="253806"/>
                    <a:pt x="144873" y="259732"/>
                    <a:pt x="152408" y="261143"/>
                  </a:cubicBezTo>
                  <a:lnTo>
                    <a:pt x="165596" y="263777"/>
                  </a:lnTo>
                  <a:cubicBezTo>
                    <a:pt x="170494" y="264812"/>
                    <a:pt x="175203" y="266505"/>
                    <a:pt x="179442" y="268856"/>
                  </a:cubicBezTo>
                  <a:cubicBezTo>
                    <a:pt x="164088" y="277793"/>
                    <a:pt x="152126" y="292279"/>
                    <a:pt x="146662" y="310058"/>
                  </a:cubicBezTo>
                  <a:lnTo>
                    <a:pt x="123867" y="384088"/>
                  </a:lnTo>
                  <a:lnTo>
                    <a:pt x="27883" y="384088"/>
                  </a:lnTo>
                  <a:cubicBezTo>
                    <a:pt x="19499" y="384088"/>
                    <a:pt x="11587" y="380325"/>
                    <a:pt x="6312" y="373835"/>
                  </a:cubicBezTo>
                  <a:cubicBezTo>
                    <a:pt x="1037" y="367438"/>
                    <a:pt x="-1129" y="358972"/>
                    <a:pt x="566" y="350788"/>
                  </a:cubicBezTo>
                  <a:lnTo>
                    <a:pt x="10268" y="301968"/>
                  </a:lnTo>
                  <a:cubicBezTo>
                    <a:pt x="14130" y="282684"/>
                    <a:pt x="29202" y="267634"/>
                    <a:pt x="48606" y="263777"/>
                  </a:cubicBezTo>
                  <a:lnTo>
                    <a:pt x="61699" y="261237"/>
                  </a:lnTo>
                  <a:cubicBezTo>
                    <a:pt x="69328" y="259732"/>
                    <a:pt x="75263" y="253806"/>
                    <a:pt x="76770" y="246281"/>
                  </a:cubicBezTo>
                  <a:lnTo>
                    <a:pt x="79313" y="234240"/>
                  </a:lnTo>
                  <a:cubicBezTo>
                    <a:pt x="80067" y="230383"/>
                    <a:pt x="78654" y="226338"/>
                    <a:pt x="75639" y="223893"/>
                  </a:cubicBezTo>
                  <a:cubicBezTo>
                    <a:pt x="63771" y="214016"/>
                    <a:pt x="52939" y="199623"/>
                    <a:pt x="46628" y="182503"/>
                  </a:cubicBezTo>
                  <a:cubicBezTo>
                    <a:pt x="37867" y="180904"/>
                    <a:pt x="29861" y="172532"/>
                    <a:pt x="27318" y="160962"/>
                  </a:cubicBezTo>
                  <a:cubicBezTo>
                    <a:pt x="24115" y="146664"/>
                    <a:pt x="30426" y="133118"/>
                    <a:pt x="41447" y="130673"/>
                  </a:cubicBezTo>
                  <a:cubicBezTo>
                    <a:pt x="41541" y="130673"/>
                    <a:pt x="41729" y="130673"/>
                    <a:pt x="41824" y="130673"/>
                  </a:cubicBezTo>
                  <a:cubicBezTo>
                    <a:pt x="45403" y="93516"/>
                    <a:pt x="60192" y="66049"/>
                    <a:pt x="107100" y="66049"/>
                  </a:cubicBezTo>
                  <a:close/>
                  <a:moveTo>
                    <a:pt x="298626" y="0"/>
                  </a:moveTo>
                  <a:lnTo>
                    <a:pt x="315956" y="0"/>
                  </a:lnTo>
                  <a:cubicBezTo>
                    <a:pt x="363426" y="0"/>
                    <a:pt x="401854" y="38378"/>
                    <a:pt x="401854" y="85787"/>
                  </a:cubicBezTo>
                  <a:lnTo>
                    <a:pt x="401854" y="95476"/>
                  </a:lnTo>
                  <a:cubicBezTo>
                    <a:pt x="417301" y="99238"/>
                    <a:pt x="426154" y="118522"/>
                    <a:pt x="421633" y="138840"/>
                  </a:cubicBezTo>
                  <a:cubicBezTo>
                    <a:pt x="420880" y="142602"/>
                    <a:pt x="419467" y="146083"/>
                    <a:pt x="417960" y="149281"/>
                  </a:cubicBezTo>
                  <a:cubicBezTo>
                    <a:pt x="417677" y="149939"/>
                    <a:pt x="417395" y="150504"/>
                    <a:pt x="417112" y="151068"/>
                  </a:cubicBezTo>
                  <a:cubicBezTo>
                    <a:pt x="415417" y="154172"/>
                    <a:pt x="413533" y="157088"/>
                    <a:pt x="411273" y="159534"/>
                  </a:cubicBezTo>
                  <a:cubicBezTo>
                    <a:pt x="411179" y="159628"/>
                    <a:pt x="410990" y="159816"/>
                    <a:pt x="410896" y="159910"/>
                  </a:cubicBezTo>
                  <a:cubicBezTo>
                    <a:pt x="406092" y="165084"/>
                    <a:pt x="400159" y="168658"/>
                    <a:pt x="394037" y="169787"/>
                  </a:cubicBezTo>
                  <a:cubicBezTo>
                    <a:pt x="391494" y="176654"/>
                    <a:pt x="388385" y="183332"/>
                    <a:pt x="384900" y="189541"/>
                  </a:cubicBezTo>
                  <a:cubicBezTo>
                    <a:pt x="384806" y="189635"/>
                    <a:pt x="384806" y="189729"/>
                    <a:pt x="384712" y="189823"/>
                  </a:cubicBezTo>
                  <a:cubicBezTo>
                    <a:pt x="381227" y="196031"/>
                    <a:pt x="377460" y="201769"/>
                    <a:pt x="373316" y="207131"/>
                  </a:cubicBezTo>
                  <a:cubicBezTo>
                    <a:pt x="373127" y="207413"/>
                    <a:pt x="372939" y="207601"/>
                    <a:pt x="372750" y="207789"/>
                  </a:cubicBezTo>
                  <a:cubicBezTo>
                    <a:pt x="368700" y="213057"/>
                    <a:pt x="364368" y="217948"/>
                    <a:pt x="359847" y="222275"/>
                  </a:cubicBezTo>
                  <a:cubicBezTo>
                    <a:pt x="359658" y="222463"/>
                    <a:pt x="359376" y="222651"/>
                    <a:pt x="359188" y="222934"/>
                  </a:cubicBezTo>
                  <a:cubicBezTo>
                    <a:pt x="354667" y="227261"/>
                    <a:pt x="349957" y="231211"/>
                    <a:pt x="345154" y="234598"/>
                  </a:cubicBezTo>
                  <a:lnTo>
                    <a:pt x="345625" y="236855"/>
                  </a:lnTo>
                  <a:cubicBezTo>
                    <a:pt x="346567" y="236385"/>
                    <a:pt x="347603" y="235915"/>
                    <a:pt x="348639" y="235538"/>
                  </a:cubicBezTo>
                  <a:cubicBezTo>
                    <a:pt x="350899" y="234786"/>
                    <a:pt x="353065" y="234033"/>
                    <a:pt x="355514" y="234033"/>
                  </a:cubicBezTo>
                  <a:cubicBezTo>
                    <a:pt x="359470" y="234033"/>
                    <a:pt x="363238" y="235162"/>
                    <a:pt x="366628" y="237326"/>
                  </a:cubicBezTo>
                  <a:cubicBezTo>
                    <a:pt x="366628" y="237326"/>
                    <a:pt x="380756" y="246450"/>
                    <a:pt x="385371" y="249648"/>
                  </a:cubicBezTo>
                  <a:cubicBezTo>
                    <a:pt x="401854" y="261030"/>
                    <a:pt x="399876" y="279373"/>
                    <a:pt x="399876" y="279373"/>
                  </a:cubicBezTo>
                  <a:cubicBezTo>
                    <a:pt x="410990" y="279655"/>
                    <a:pt x="421822" y="283041"/>
                    <a:pt x="430016" y="289814"/>
                  </a:cubicBezTo>
                  <a:cubicBezTo>
                    <a:pt x="445180" y="302324"/>
                    <a:pt x="447535" y="313330"/>
                    <a:pt x="448382" y="316058"/>
                  </a:cubicBezTo>
                  <a:lnTo>
                    <a:pt x="481630" y="424515"/>
                  </a:lnTo>
                  <a:cubicBezTo>
                    <a:pt x="482855" y="428371"/>
                    <a:pt x="483608" y="432416"/>
                    <a:pt x="483891" y="436461"/>
                  </a:cubicBezTo>
                  <a:cubicBezTo>
                    <a:pt x="484644" y="448595"/>
                    <a:pt x="481159" y="460730"/>
                    <a:pt x="473718" y="470700"/>
                  </a:cubicBezTo>
                  <a:cubicBezTo>
                    <a:pt x="466372" y="480671"/>
                    <a:pt x="455823" y="487538"/>
                    <a:pt x="443956" y="490360"/>
                  </a:cubicBezTo>
                  <a:cubicBezTo>
                    <a:pt x="440000" y="491301"/>
                    <a:pt x="435950" y="491771"/>
                    <a:pt x="431805" y="491771"/>
                  </a:cubicBezTo>
                  <a:lnTo>
                    <a:pt x="325375" y="491771"/>
                  </a:lnTo>
                  <a:lnTo>
                    <a:pt x="337430" y="415296"/>
                  </a:lnTo>
                  <a:cubicBezTo>
                    <a:pt x="338749" y="406454"/>
                    <a:pt x="337807" y="397424"/>
                    <a:pt x="334605" y="389052"/>
                  </a:cubicBezTo>
                  <a:lnTo>
                    <a:pt x="323962" y="360927"/>
                  </a:lnTo>
                  <a:lnTo>
                    <a:pt x="337430" y="347476"/>
                  </a:lnTo>
                  <a:lnTo>
                    <a:pt x="307196" y="317281"/>
                  </a:lnTo>
                  <a:lnTo>
                    <a:pt x="276868" y="347476"/>
                  </a:lnTo>
                  <a:lnTo>
                    <a:pt x="290337" y="360927"/>
                  </a:lnTo>
                  <a:lnTo>
                    <a:pt x="279694" y="389052"/>
                  </a:lnTo>
                  <a:cubicBezTo>
                    <a:pt x="276586" y="397424"/>
                    <a:pt x="275644" y="406454"/>
                    <a:pt x="276963" y="415296"/>
                  </a:cubicBezTo>
                  <a:lnTo>
                    <a:pt x="288736" y="491771"/>
                  </a:lnTo>
                  <a:lnTo>
                    <a:pt x="182493" y="491771"/>
                  </a:lnTo>
                  <a:cubicBezTo>
                    <a:pt x="178443" y="491771"/>
                    <a:pt x="174299" y="491301"/>
                    <a:pt x="170437" y="490360"/>
                  </a:cubicBezTo>
                  <a:cubicBezTo>
                    <a:pt x="158570" y="487538"/>
                    <a:pt x="148021" y="480671"/>
                    <a:pt x="140675" y="470700"/>
                  </a:cubicBezTo>
                  <a:cubicBezTo>
                    <a:pt x="130785" y="457343"/>
                    <a:pt x="127865" y="440223"/>
                    <a:pt x="132669" y="424515"/>
                  </a:cubicBezTo>
                  <a:lnTo>
                    <a:pt x="166011" y="316058"/>
                  </a:lnTo>
                  <a:cubicBezTo>
                    <a:pt x="166858" y="313330"/>
                    <a:pt x="170908" y="300631"/>
                    <a:pt x="184377" y="289814"/>
                  </a:cubicBezTo>
                  <a:cubicBezTo>
                    <a:pt x="192666" y="283229"/>
                    <a:pt x="203403" y="279655"/>
                    <a:pt x="214517" y="279373"/>
                  </a:cubicBezTo>
                  <a:lnTo>
                    <a:pt x="214517" y="279279"/>
                  </a:lnTo>
                  <a:cubicBezTo>
                    <a:pt x="214140" y="273447"/>
                    <a:pt x="211880" y="260654"/>
                    <a:pt x="229022" y="249648"/>
                  </a:cubicBezTo>
                  <a:cubicBezTo>
                    <a:pt x="233731" y="246638"/>
                    <a:pt x="247765" y="237326"/>
                    <a:pt x="247765" y="237326"/>
                  </a:cubicBezTo>
                  <a:cubicBezTo>
                    <a:pt x="251061" y="235162"/>
                    <a:pt x="254923" y="234033"/>
                    <a:pt x="258879" y="234033"/>
                  </a:cubicBezTo>
                  <a:cubicBezTo>
                    <a:pt x="261328" y="234033"/>
                    <a:pt x="263494" y="234786"/>
                    <a:pt x="265754" y="235538"/>
                  </a:cubicBezTo>
                  <a:cubicBezTo>
                    <a:pt x="266790" y="236009"/>
                    <a:pt x="267826" y="236385"/>
                    <a:pt x="268768" y="236855"/>
                  </a:cubicBezTo>
                  <a:lnTo>
                    <a:pt x="269239" y="234598"/>
                  </a:lnTo>
                  <a:cubicBezTo>
                    <a:pt x="264436" y="231211"/>
                    <a:pt x="259726" y="227261"/>
                    <a:pt x="255205" y="222934"/>
                  </a:cubicBezTo>
                  <a:cubicBezTo>
                    <a:pt x="254923" y="222651"/>
                    <a:pt x="254735" y="222463"/>
                    <a:pt x="254546" y="222275"/>
                  </a:cubicBezTo>
                  <a:cubicBezTo>
                    <a:pt x="250025" y="217948"/>
                    <a:pt x="245693" y="213057"/>
                    <a:pt x="241548" y="207789"/>
                  </a:cubicBezTo>
                  <a:cubicBezTo>
                    <a:pt x="241454" y="207601"/>
                    <a:pt x="241266" y="207413"/>
                    <a:pt x="241077" y="207225"/>
                  </a:cubicBezTo>
                  <a:cubicBezTo>
                    <a:pt x="236933" y="201769"/>
                    <a:pt x="233072" y="196031"/>
                    <a:pt x="229681" y="189823"/>
                  </a:cubicBezTo>
                  <a:cubicBezTo>
                    <a:pt x="229587" y="189729"/>
                    <a:pt x="229587" y="189635"/>
                    <a:pt x="229493" y="189635"/>
                  </a:cubicBezTo>
                  <a:cubicBezTo>
                    <a:pt x="226008" y="183332"/>
                    <a:pt x="222899" y="176654"/>
                    <a:pt x="220356" y="169787"/>
                  </a:cubicBezTo>
                  <a:cubicBezTo>
                    <a:pt x="214140" y="168658"/>
                    <a:pt x="208301" y="165084"/>
                    <a:pt x="203497" y="159910"/>
                  </a:cubicBezTo>
                  <a:cubicBezTo>
                    <a:pt x="203309" y="159722"/>
                    <a:pt x="203214" y="159628"/>
                    <a:pt x="203120" y="159534"/>
                  </a:cubicBezTo>
                  <a:cubicBezTo>
                    <a:pt x="200860" y="157088"/>
                    <a:pt x="198976" y="154172"/>
                    <a:pt x="197281" y="151068"/>
                  </a:cubicBezTo>
                  <a:cubicBezTo>
                    <a:pt x="196998" y="150504"/>
                    <a:pt x="196716" y="149939"/>
                    <a:pt x="196433" y="149281"/>
                  </a:cubicBezTo>
                  <a:cubicBezTo>
                    <a:pt x="194832" y="146083"/>
                    <a:pt x="193513" y="142602"/>
                    <a:pt x="192666" y="138840"/>
                  </a:cubicBezTo>
                  <a:cubicBezTo>
                    <a:pt x="188145" y="118428"/>
                    <a:pt x="197092" y="99050"/>
                    <a:pt x="212727" y="95476"/>
                  </a:cubicBezTo>
                  <a:lnTo>
                    <a:pt x="212727" y="85787"/>
                  </a:lnTo>
                  <a:cubicBezTo>
                    <a:pt x="212727" y="38378"/>
                    <a:pt x="251155" y="0"/>
                    <a:pt x="298626"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grpSp>
      <p:grpSp>
        <p:nvGrpSpPr>
          <p:cNvPr id="16" name="PA_组合 15"/>
          <p:cNvGrpSpPr/>
          <p:nvPr>
            <p:custDataLst>
              <p:tags r:id="rId2"/>
            </p:custDataLst>
          </p:nvPr>
        </p:nvGrpSpPr>
        <p:grpSpPr>
          <a:xfrm>
            <a:off x="5825803" y="4346424"/>
            <a:ext cx="540395" cy="540394"/>
            <a:chOff x="8638974" y="4542971"/>
            <a:chExt cx="711200" cy="711200"/>
          </a:xfrm>
        </p:grpSpPr>
        <p:sp>
          <p:nvSpPr>
            <p:cNvPr id="17" name="椭圆 16"/>
            <p:cNvSpPr/>
            <p:nvPr/>
          </p:nvSpPr>
          <p:spPr>
            <a:xfrm>
              <a:off x="8638974" y="4542971"/>
              <a:ext cx="711200" cy="7112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18" name="椭圆 9"/>
            <p:cNvSpPr/>
            <p:nvPr/>
          </p:nvSpPr>
          <p:spPr>
            <a:xfrm>
              <a:off x="8798632" y="4702918"/>
              <a:ext cx="391884" cy="391305"/>
            </a:xfrm>
            <a:custGeom>
              <a:avLst/>
              <a:gdLst>
                <a:gd name="connsiteX0" fmla="*/ 414666 w 606487"/>
                <a:gd name="connsiteY0" fmla="*/ 244368 h 605592"/>
                <a:gd name="connsiteX1" fmla="*/ 440469 w 606487"/>
                <a:gd name="connsiteY1" fmla="*/ 270042 h 605592"/>
                <a:gd name="connsiteX2" fmla="*/ 440469 w 606487"/>
                <a:gd name="connsiteY2" fmla="*/ 381912 h 605592"/>
                <a:gd name="connsiteX3" fmla="*/ 414666 w 606487"/>
                <a:gd name="connsiteY3" fmla="*/ 407586 h 605592"/>
                <a:gd name="connsiteX4" fmla="*/ 388956 w 606487"/>
                <a:gd name="connsiteY4" fmla="*/ 381912 h 605592"/>
                <a:gd name="connsiteX5" fmla="*/ 388956 w 606487"/>
                <a:gd name="connsiteY5" fmla="*/ 270042 h 605592"/>
                <a:gd name="connsiteX6" fmla="*/ 414666 w 606487"/>
                <a:gd name="connsiteY6" fmla="*/ 244368 h 605592"/>
                <a:gd name="connsiteX7" fmla="*/ 302702 w 606487"/>
                <a:gd name="connsiteY7" fmla="*/ 167240 h 605592"/>
                <a:gd name="connsiteX8" fmla="*/ 328412 w 606487"/>
                <a:gd name="connsiteY8" fmla="*/ 192915 h 605592"/>
                <a:gd name="connsiteX9" fmla="*/ 328412 w 606487"/>
                <a:gd name="connsiteY9" fmla="*/ 381911 h 605592"/>
                <a:gd name="connsiteX10" fmla="*/ 302702 w 606487"/>
                <a:gd name="connsiteY10" fmla="*/ 407586 h 605592"/>
                <a:gd name="connsiteX11" fmla="*/ 276899 w 606487"/>
                <a:gd name="connsiteY11" fmla="*/ 381911 h 605592"/>
                <a:gd name="connsiteX12" fmla="*/ 276899 w 606487"/>
                <a:gd name="connsiteY12" fmla="*/ 192915 h 605592"/>
                <a:gd name="connsiteX13" fmla="*/ 302702 w 606487"/>
                <a:gd name="connsiteY13" fmla="*/ 167240 h 605592"/>
                <a:gd name="connsiteX14" fmla="*/ 190632 w 606487"/>
                <a:gd name="connsiteY14" fmla="*/ 107965 h 605592"/>
                <a:gd name="connsiteX15" fmla="*/ 216353 w 606487"/>
                <a:gd name="connsiteY15" fmla="*/ 133737 h 605592"/>
                <a:gd name="connsiteX16" fmla="*/ 216353 w 606487"/>
                <a:gd name="connsiteY16" fmla="*/ 381907 h 605592"/>
                <a:gd name="connsiteX17" fmla="*/ 190632 w 606487"/>
                <a:gd name="connsiteY17" fmla="*/ 407586 h 605592"/>
                <a:gd name="connsiteX18" fmla="*/ 164911 w 606487"/>
                <a:gd name="connsiteY18" fmla="*/ 381907 h 605592"/>
                <a:gd name="connsiteX19" fmla="*/ 164911 w 606487"/>
                <a:gd name="connsiteY19" fmla="*/ 133737 h 605592"/>
                <a:gd name="connsiteX20" fmla="*/ 190632 w 606487"/>
                <a:gd name="connsiteY20" fmla="*/ 107965 h 605592"/>
                <a:gd name="connsiteX21" fmla="*/ 86256 w 606487"/>
                <a:gd name="connsiteY21" fmla="*/ 51447 h 605592"/>
                <a:gd name="connsiteX22" fmla="*/ 86256 w 606487"/>
                <a:gd name="connsiteY22" fmla="*/ 464229 h 605592"/>
                <a:gd name="connsiteX23" fmla="*/ 517724 w 606487"/>
                <a:gd name="connsiteY23" fmla="*/ 464229 h 605592"/>
                <a:gd name="connsiteX24" fmla="*/ 517724 w 606487"/>
                <a:gd name="connsiteY24" fmla="*/ 51447 h 605592"/>
                <a:gd name="connsiteX25" fmla="*/ 25719 w 606487"/>
                <a:gd name="connsiteY25" fmla="*/ 0 h 605592"/>
                <a:gd name="connsiteX26" fmla="*/ 580861 w 606487"/>
                <a:gd name="connsiteY26" fmla="*/ 0 h 605592"/>
                <a:gd name="connsiteX27" fmla="*/ 606487 w 606487"/>
                <a:gd name="connsiteY27" fmla="*/ 25677 h 605592"/>
                <a:gd name="connsiteX28" fmla="*/ 579468 w 606487"/>
                <a:gd name="connsiteY28" fmla="*/ 51447 h 605592"/>
                <a:gd name="connsiteX29" fmla="*/ 569162 w 606487"/>
                <a:gd name="connsiteY29" fmla="*/ 51447 h 605592"/>
                <a:gd name="connsiteX30" fmla="*/ 569162 w 606487"/>
                <a:gd name="connsiteY30" fmla="*/ 488608 h 605592"/>
                <a:gd name="connsiteX31" fmla="*/ 543443 w 606487"/>
                <a:gd name="connsiteY31" fmla="*/ 514285 h 605592"/>
                <a:gd name="connsiteX32" fmla="*/ 476499 w 606487"/>
                <a:gd name="connsiteY32" fmla="*/ 514285 h 605592"/>
                <a:gd name="connsiteX33" fmla="*/ 476499 w 606487"/>
                <a:gd name="connsiteY33" fmla="*/ 579915 h 605592"/>
                <a:gd name="connsiteX34" fmla="*/ 450687 w 606487"/>
                <a:gd name="connsiteY34" fmla="*/ 605592 h 605592"/>
                <a:gd name="connsiteX35" fmla="*/ 424968 w 606487"/>
                <a:gd name="connsiteY35" fmla="*/ 579915 h 605592"/>
                <a:gd name="connsiteX36" fmla="*/ 424968 w 606487"/>
                <a:gd name="connsiteY36" fmla="*/ 514285 h 605592"/>
                <a:gd name="connsiteX37" fmla="*/ 180219 w 606487"/>
                <a:gd name="connsiteY37" fmla="*/ 514285 h 605592"/>
                <a:gd name="connsiteX38" fmla="*/ 180219 w 606487"/>
                <a:gd name="connsiteY38" fmla="*/ 579915 h 605592"/>
                <a:gd name="connsiteX39" fmla="*/ 154500 w 606487"/>
                <a:gd name="connsiteY39" fmla="*/ 605592 h 605592"/>
                <a:gd name="connsiteX40" fmla="*/ 128688 w 606487"/>
                <a:gd name="connsiteY40" fmla="*/ 579915 h 605592"/>
                <a:gd name="connsiteX41" fmla="*/ 128688 w 606487"/>
                <a:gd name="connsiteY41" fmla="*/ 514285 h 605592"/>
                <a:gd name="connsiteX42" fmla="*/ 61744 w 606487"/>
                <a:gd name="connsiteY42" fmla="*/ 514285 h 605592"/>
                <a:gd name="connsiteX43" fmla="*/ 36025 w 606487"/>
                <a:gd name="connsiteY43" fmla="*/ 488608 h 605592"/>
                <a:gd name="connsiteX44" fmla="*/ 36025 w 606487"/>
                <a:gd name="connsiteY44" fmla="*/ 51447 h 605592"/>
                <a:gd name="connsiteX45" fmla="*/ 25719 w 606487"/>
                <a:gd name="connsiteY45" fmla="*/ 51447 h 605592"/>
                <a:gd name="connsiteX46" fmla="*/ 0 w 606487"/>
                <a:gd name="connsiteY46" fmla="*/ 25677 h 605592"/>
                <a:gd name="connsiteX47" fmla="*/ 25719 w 606487"/>
                <a:gd name="connsiteY47" fmla="*/ 0 h 605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606487" h="605592">
                  <a:moveTo>
                    <a:pt x="414666" y="244368"/>
                  </a:moveTo>
                  <a:cubicBezTo>
                    <a:pt x="428774" y="244368"/>
                    <a:pt x="440469" y="255954"/>
                    <a:pt x="440469" y="270042"/>
                  </a:cubicBezTo>
                  <a:lnTo>
                    <a:pt x="440469" y="381912"/>
                  </a:lnTo>
                  <a:cubicBezTo>
                    <a:pt x="439170" y="396000"/>
                    <a:pt x="428774" y="407586"/>
                    <a:pt x="414666" y="407586"/>
                  </a:cubicBezTo>
                  <a:cubicBezTo>
                    <a:pt x="400465" y="407586"/>
                    <a:pt x="388956" y="396000"/>
                    <a:pt x="388956" y="381912"/>
                  </a:cubicBezTo>
                  <a:lnTo>
                    <a:pt x="388956" y="270042"/>
                  </a:lnTo>
                  <a:cubicBezTo>
                    <a:pt x="388956" y="255954"/>
                    <a:pt x="400558" y="244368"/>
                    <a:pt x="414666" y="244368"/>
                  </a:cubicBezTo>
                  <a:close/>
                  <a:moveTo>
                    <a:pt x="302702" y="167240"/>
                  </a:moveTo>
                  <a:cubicBezTo>
                    <a:pt x="316810" y="167240"/>
                    <a:pt x="328412" y="178826"/>
                    <a:pt x="328412" y="192915"/>
                  </a:cubicBezTo>
                  <a:lnTo>
                    <a:pt x="328412" y="381911"/>
                  </a:lnTo>
                  <a:cubicBezTo>
                    <a:pt x="328412" y="396000"/>
                    <a:pt x="316810" y="407586"/>
                    <a:pt x="302702" y="407586"/>
                  </a:cubicBezTo>
                  <a:cubicBezTo>
                    <a:pt x="288408" y="407586"/>
                    <a:pt x="276899" y="396000"/>
                    <a:pt x="276899" y="381911"/>
                  </a:cubicBezTo>
                  <a:lnTo>
                    <a:pt x="276899" y="192915"/>
                  </a:lnTo>
                  <a:cubicBezTo>
                    <a:pt x="276899" y="178826"/>
                    <a:pt x="288594" y="167240"/>
                    <a:pt x="302702" y="167240"/>
                  </a:cubicBezTo>
                  <a:close/>
                  <a:moveTo>
                    <a:pt x="190632" y="107965"/>
                  </a:moveTo>
                  <a:cubicBezTo>
                    <a:pt x="204746" y="107965"/>
                    <a:pt x="216353" y="119646"/>
                    <a:pt x="216353" y="133737"/>
                  </a:cubicBezTo>
                  <a:lnTo>
                    <a:pt x="216353" y="381907"/>
                  </a:lnTo>
                  <a:cubicBezTo>
                    <a:pt x="216353" y="395998"/>
                    <a:pt x="204746" y="407586"/>
                    <a:pt x="190632" y="407586"/>
                  </a:cubicBezTo>
                  <a:cubicBezTo>
                    <a:pt x="176425" y="407586"/>
                    <a:pt x="164911" y="395998"/>
                    <a:pt x="164911" y="381907"/>
                  </a:cubicBezTo>
                  <a:lnTo>
                    <a:pt x="164911" y="133737"/>
                  </a:lnTo>
                  <a:cubicBezTo>
                    <a:pt x="164911" y="119646"/>
                    <a:pt x="176518" y="107965"/>
                    <a:pt x="190632" y="107965"/>
                  </a:cubicBezTo>
                  <a:close/>
                  <a:moveTo>
                    <a:pt x="86256" y="51447"/>
                  </a:moveTo>
                  <a:lnTo>
                    <a:pt x="86256" y="464229"/>
                  </a:lnTo>
                  <a:lnTo>
                    <a:pt x="517724" y="464229"/>
                  </a:lnTo>
                  <a:lnTo>
                    <a:pt x="517724" y="51447"/>
                  </a:lnTo>
                  <a:close/>
                  <a:moveTo>
                    <a:pt x="25719" y="0"/>
                  </a:moveTo>
                  <a:lnTo>
                    <a:pt x="580861" y="0"/>
                  </a:lnTo>
                  <a:cubicBezTo>
                    <a:pt x="594974" y="0"/>
                    <a:pt x="606580" y="11587"/>
                    <a:pt x="606487" y="25677"/>
                  </a:cubicBezTo>
                  <a:cubicBezTo>
                    <a:pt x="606487" y="39767"/>
                    <a:pt x="593581" y="51447"/>
                    <a:pt x="579468" y="51447"/>
                  </a:cubicBezTo>
                  <a:lnTo>
                    <a:pt x="569162" y="51447"/>
                  </a:lnTo>
                  <a:lnTo>
                    <a:pt x="569162" y="488608"/>
                  </a:lnTo>
                  <a:cubicBezTo>
                    <a:pt x="569162" y="503996"/>
                    <a:pt x="557556" y="514285"/>
                    <a:pt x="543443" y="514285"/>
                  </a:cubicBezTo>
                  <a:lnTo>
                    <a:pt x="476499" y="514285"/>
                  </a:lnTo>
                  <a:lnTo>
                    <a:pt x="476499" y="579915"/>
                  </a:lnTo>
                  <a:cubicBezTo>
                    <a:pt x="476499" y="594005"/>
                    <a:pt x="464800" y="605592"/>
                    <a:pt x="450687" y="605592"/>
                  </a:cubicBezTo>
                  <a:cubicBezTo>
                    <a:pt x="436574" y="605592"/>
                    <a:pt x="424968" y="594005"/>
                    <a:pt x="424968" y="579915"/>
                  </a:cubicBezTo>
                  <a:lnTo>
                    <a:pt x="424968" y="514285"/>
                  </a:lnTo>
                  <a:lnTo>
                    <a:pt x="180219" y="514285"/>
                  </a:lnTo>
                  <a:lnTo>
                    <a:pt x="180219" y="579915"/>
                  </a:lnTo>
                  <a:cubicBezTo>
                    <a:pt x="180219" y="594005"/>
                    <a:pt x="168613" y="605592"/>
                    <a:pt x="154500" y="605592"/>
                  </a:cubicBezTo>
                  <a:cubicBezTo>
                    <a:pt x="140387" y="605592"/>
                    <a:pt x="128688" y="594005"/>
                    <a:pt x="128688" y="579915"/>
                  </a:cubicBezTo>
                  <a:lnTo>
                    <a:pt x="128688" y="514285"/>
                  </a:lnTo>
                  <a:lnTo>
                    <a:pt x="61744" y="514285"/>
                  </a:lnTo>
                  <a:cubicBezTo>
                    <a:pt x="47631" y="514285"/>
                    <a:pt x="36025" y="502698"/>
                    <a:pt x="36025" y="488608"/>
                  </a:cubicBezTo>
                  <a:lnTo>
                    <a:pt x="36025" y="51447"/>
                  </a:lnTo>
                  <a:lnTo>
                    <a:pt x="25719" y="51447"/>
                  </a:lnTo>
                  <a:cubicBezTo>
                    <a:pt x="11606" y="51447"/>
                    <a:pt x="0" y="39767"/>
                    <a:pt x="0" y="25677"/>
                  </a:cubicBezTo>
                  <a:cubicBezTo>
                    <a:pt x="0" y="11587"/>
                    <a:pt x="11606" y="0"/>
                    <a:pt x="2571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grpSp>
      <p:grpSp>
        <p:nvGrpSpPr>
          <p:cNvPr id="19" name="PA_组合 18"/>
          <p:cNvGrpSpPr/>
          <p:nvPr>
            <p:custDataLst>
              <p:tags r:id="rId3"/>
            </p:custDataLst>
          </p:nvPr>
        </p:nvGrpSpPr>
        <p:grpSpPr>
          <a:xfrm>
            <a:off x="6794128" y="4346424"/>
            <a:ext cx="540395" cy="540394"/>
            <a:chOff x="9788577" y="4542971"/>
            <a:chExt cx="711200" cy="711200"/>
          </a:xfrm>
        </p:grpSpPr>
        <p:sp>
          <p:nvSpPr>
            <p:cNvPr id="20" name="椭圆 19"/>
            <p:cNvSpPr/>
            <p:nvPr/>
          </p:nvSpPr>
          <p:spPr>
            <a:xfrm>
              <a:off x="9788577" y="4542971"/>
              <a:ext cx="711200" cy="7112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21" name="椭圆 10"/>
            <p:cNvSpPr/>
            <p:nvPr/>
          </p:nvSpPr>
          <p:spPr>
            <a:xfrm>
              <a:off x="9948235" y="4702925"/>
              <a:ext cx="391884" cy="391292"/>
            </a:xfrm>
            <a:custGeom>
              <a:avLst/>
              <a:gdLst>
                <a:gd name="connsiteX0" fmla="*/ 303775 w 607639"/>
                <a:gd name="connsiteY0" fmla="*/ 525007 h 606722"/>
                <a:gd name="connsiteX1" fmla="*/ 315710 w 607639"/>
                <a:gd name="connsiteY1" fmla="*/ 536902 h 606722"/>
                <a:gd name="connsiteX2" fmla="*/ 315710 w 607639"/>
                <a:gd name="connsiteY2" fmla="*/ 552347 h 606722"/>
                <a:gd name="connsiteX3" fmla="*/ 303775 w 607639"/>
                <a:gd name="connsiteY3" fmla="*/ 564241 h 606722"/>
                <a:gd name="connsiteX4" fmla="*/ 291929 w 607639"/>
                <a:gd name="connsiteY4" fmla="*/ 552347 h 606722"/>
                <a:gd name="connsiteX5" fmla="*/ 291929 w 607639"/>
                <a:gd name="connsiteY5" fmla="*/ 536902 h 606722"/>
                <a:gd name="connsiteX6" fmla="*/ 303775 w 607639"/>
                <a:gd name="connsiteY6" fmla="*/ 525007 h 606722"/>
                <a:gd name="connsiteX7" fmla="*/ 429885 w 607639"/>
                <a:gd name="connsiteY7" fmla="*/ 509483 h 606722"/>
                <a:gd name="connsiteX8" fmla="*/ 441811 w 607639"/>
                <a:gd name="connsiteY8" fmla="*/ 521409 h 606722"/>
                <a:gd name="connsiteX9" fmla="*/ 429885 w 607639"/>
                <a:gd name="connsiteY9" fmla="*/ 533335 h 606722"/>
                <a:gd name="connsiteX10" fmla="*/ 417959 w 607639"/>
                <a:gd name="connsiteY10" fmla="*/ 521409 h 606722"/>
                <a:gd name="connsiteX11" fmla="*/ 429885 w 607639"/>
                <a:gd name="connsiteY11" fmla="*/ 509483 h 606722"/>
                <a:gd name="connsiteX12" fmla="*/ 177720 w 607639"/>
                <a:gd name="connsiteY12" fmla="*/ 509483 h 606722"/>
                <a:gd name="connsiteX13" fmla="*/ 189611 w 607639"/>
                <a:gd name="connsiteY13" fmla="*/ 521409 h 606722"/>
                <a:gd name="connsiteX14" fmla="*/ 177720 w 607639"/>
                <a:gd name="connsiteY14" fmla="*/ 533335 h 606722"/>
                <a:gd name="connsiteX15" fmla="*/ 165829 w 607639"/>
                <a:gd name="connsiteY15" fmla="*/ 521409 h 606722"/>
                <a:gd name="connsiteX16" fmla="*/ 177720 w 607639"/>
                <a:gd name="connsiteY16" fmla="*/ 509483 h 606722"/>
                <a:gd name="connsiteX17" fmla="*/ 522185 w 607639"/>
                <a:gd name="connsiteY17" fmla="*/ 417324 h 606722"/>
                <a:gd name="connsiteX18" fmla="*/ 534111 w 607639"/>
                <a:gd name="connsiteY18" fmla="*/ 429250 h 606722"/>
                <a:gd name="connsiteX19" fmla="*/ 522185 w 607639"/>
                <a:gd name="connsiteY19" fmla="*/ 441176 h 606722"/>
                <a:gd name="connsiteX20" fmla="*/ 510259 w 607639"/>
                <a:gd name="connsiteY20" fmla="*/ 429250 h 606722"/>
                <a:gd name="connsiteX21" fmla="*/ 522185 w 607639"/>
                <a:gd name="connsiteY21" fmla="*/ 417324 h 606722"/>
                <a:gd name="connsiteX22" fmla="*/ 85420 w 607639"/>
                <a:gd name="connsiteY22" fmla="*/ 417324 h 606722"/>
                <a:gd name="connsiteX23" fmla="*/ 97311 w 607639"/>
                <a:gd name="connsiteY23" fmla="*/ 429250 h 606722"/>
                <a:gd name="connsiteX24" fmla="*/ 85420 w 607639"/>
                <a:gd name="connsiteY24" fmla="*/ 441176 h 606722"/>
                <a:gd name="connsiteX25" fmla="*/ 73529 w 607639"/>
                <a:gd name="connsiteY25" fmla="*/ 429250 h 606722"/>
                <a:gd name="connsiteX26" fmla="*/ 85420 w 607639"/>
                <a:gd name="connsiteY26" fmla="*/ 417324 h 606722"/>
                <a:gd name="connsiteX27" fmla="*/ 537643 w 607639"/>
                <a:gd name="connsiteY27" fmla="*/ 291506 h 606722"/>
                <a:gd name="connsiteX28" fmla="*/ 555628 w 607639"/>
                <a:gd name="connsiteY28" fmla="*/ 291506 h 606722"/>
                <a:gd name="connsiteX29" fmla="*/ 567558 w 607639"/>
                <a:gd name="connsiteY29" fmla="*/ 303316 h 606722"/>
                <a:gd name="connsiteX30" fmla="*/ 555628 w 607639"/>
                <a:gd name="connsiteY30" fmla="*/ 315216 h 606722"/>
                <a:gd name="connsiteX31" fmla="*/ 537643 w 607639"/>
                <a:gd name="connsiteY31" fmla="*/ 315216 h 606722"/>
                <a:gd name="connsiteX32" fmla="*/ 525713 w 607639"/>
                <a:gd name="connsiteY32" fmla="*/ 303316 h 606722"/>
                <a:gd name="connsiteX33" fmla="*/ 537643 w 607639"/>
                <a:gd name="connsiteY33" fmla="*/ 291506 h 606722"/>
                <a:gd name="connsiteX34" fmla="*/ 51991 w 607639"/>
                <a:gd name="connsiteY34" fmla="*/ 291506 h 606722"/>
                <a:gd name="connsiteX35" fmla="*/ 69946 w 607639"/>
                <a:gd name="connsiteY35" fmla="*/ 291506 h 606722"/>
                <a:gd name="connsiteX36" fmla="*/ 81856 w 607639"/>
                <a:gd name="connsiteY36" fmla="*/ 303316 h 606722"/>
                <a:gd name="connsiteX37" fmla="*/ 69946 w 607639"/>
                <a:gd name="connsiteY37" fmla="*/ 315216 h 606722"/>
                <a:gd name="connsiteX38" fmla="*/ 51991 w 607639"/>
                <a:gd name="connsiteY38" fmla="*/ 315216 h 606722"/>
                <a:gd name="connsiteX39" fmla="*/ 40081 w 607639"/>
                <a:gd name="connsiteY39" fmla="*/ 303316 h 606722"/>
                <a:gd name="connsiteX40" fmla="*/ 51991 w 607639"/>
                <a:gd name="connsiteY40" fmla="*/ 291506 h 606722"/>
                <a:gd name="connsiteX41" fmla="*/ 412608 w 607639"/>
                <a:gd name="connsiteY41" fmla="*/ 222096 h 606722"/>
                <a:gd name="connsiteX42" fmla="*/ 345491 w 607639"/>
                <a:gd name="connsiteY42" fmla="*/ 334245 h 606722"/>
                <a:gd name="connsiteX43" fmla="*/ 412608 w 607639"/>
                <a:gd name="connsiteY43" fmla="*/ 334245 h 606722"/>
                <a:gd name="connsiteX44" fmla="*/ 427651 w 607639"/>
                <a:gd name="connsiteY44" fmla="*/ 167533 h 606722"/>
                <a:gd name="connsiteX45" fmla="*/ 436375 w 607639"/>
                <a:gd name="connsiteY45" fmla="*/ 178996 h 606722"/>
                <a:gd name="connsiteX46" fmla="*/ 436375 w 607639"/>
                <a:gd name="connsiteY46" fmla="*/ 334245 h 606722"/>
                <a:gd name="connsiteX47" fmla="*/ 469399 w 607639"/>
                <a:gd name="connsiteY47" fmla="*/ 334245 h 606722"/>
                <a:gd name="connsiteX48" fmla="*/ 481327 w 607639"/>
                <a:gd name="connsiteY48" fmla="*/ 346153 h 606722"/>
                <a:gd name="connsiteX49" fmla="*/ 469399 w 607639"/>
                <a:gd name="connsiteY49" fmla="*/ 357973 h 606722"/>
                <a:gd name="connsiteX50" fmla="*/ 436375 w 607639"/>
                <a:gd name="connsiteY50" fmla="*/ 357973 h 606722"/>
                <a:gd name="connsiteX51" fmla="*/ 436375 w 607639"/>
                <a:gd name="connsiteY51" fmla="*/ 427733 h 606722"/>
                <a:gd name="connsiteX52" fmla="*/ 424536 w 607639"/>
                <a:gd name="connsiteY52" fmla="*/ 439552 h 606722"/>
                <a:gd name="connsiteX53" fmla="*/ 412608 w 607639"/>
                <a:gd name="connsiteY53" fmla="*/ 427733 h 606722"/>
                <a:gd name="connsiteX54" fmla="*/ 412608 w 607639"/>
                <a:gd name="connsiteY54" fmla="*/ 357973 h 606722"/>
                <a:gd name="connsiteX55" fmla="*/ 324573 w 607639"/>
                <a:gd name="connsiteY55" fmla="*/ 357973 h 606722"/>
                <a:gd name="connsiteX56" fmla="*/ 314158 w 607639"/>
                <a:gd name="connsiteY56" fmla="*/ 352019 h 606722"/>
                <a:gd name="connsiteX57" fmla="*/ 314336 w 607639"/>
                <a:gd name="connsiteY57" fmla="*/ 340022 h 606722"/>
                <a:gd name="connsiteX58" fmla="*/ 414299 w 607639"/>
                <a:gd name="connsiteY58" fmla="*/ 172953 h 606722"/>
                <a:gd name="connsiteX59" fmla="*/ 427651 w 607639"/>
                <a:gd name="connsiteY59" fmla="*/ 167533 h 606722"/>
                <a:gd name="connsiteX60" fmla="*/ 216270 w 607639"/>
                <a:gd name="connsiteY60" fmla="*/ 167099 h 606722"/>
                <a:gd name="connsiteX61" fmla="*/ 290518 w 607639"/>
                <a:gd name="connsiteY61" fmla="*/ 241210 h 606722"/>
                <a:gd name="connsiteX62" fmla="*/ 242978 w 607639"/>
                <a:gd name="connsiteY62" fmla="*/ 355754 h 606722"/>
                <a:gd name="connsiteX63" fmla="*/ 182707 w 607639"/>
                <a:gd name="connsiteY63" fmla="*/ 415825 h 606722"/>
                <a:gd name="connsiteX64" fmla="*/ 278588 w 607639"/>
                <a:gd name="connsiteY64" fmla="*/ 415825 h 606722"/>
                <a:gd name="connsiteX65" fmla="*/ 290518 w 607639"/>
                <a:gd name="connsiteY65" fmla="*/ 427734 h 606722"/>
                <a:gd name="connsiteX66" fmla="*/ 278588 w 607639"/>
                <a:gd name="connsiteY66" fmla="*/ 439552 h 606722"/>
                <a:gd name="connsiteX67" fmla="*/ 154040 w 607639"/>
                <a:gd name="connsiteY67" fmla="*/ 439552 h 606722"/>
                <a:gd name="connsiteX68" fmla="*/ 143001 w 607639"/>
                <a:gd name="connsiteY68" fmla="*/ 432265 h 606722"/>
                <a:gd name="connsiteX69" fmla="*/ 145582 w 607639"/>
                <a:gd name="connsiteY69" fmla="*/ 419292 h 606722"/>
                <a:gd name="connsiteX70" fmla="*/ 226152 w 607639"/>
                <a:gd name="connsiteY70" fmla="*/ 338959 h 606722"/>
                <a:gd name="connsiteX71" fmla="*/ 266659 w 607639"/>
                <a:gd name="connsiteY71" fmla="*/ 241210 h 606722"/>
                <a:gd name="connsiteX72" fmla="*/ 216270 w 607639"/>
                <a:gd name="connsiteY72" fmla="*/ 190914 h 606722"/>
                <a:gd name="connsiteX73" fmla="*/ 165880 w 607639"/>
                <a:gd name="connsiteY73" fmla="*/ 241210 h 606722"/>
                <a:gd name="connsiteX74" fmla="*/ 154040 w 607639"/>
                <a:gd name="connsiteY74" fmla="*/ 253029 h 606722"/>
                <a:gd name="connsiteX75" fmla="*/ 142110 w 607639"/>
                <a:gd name="connsiteY75" fmla="*/ 241210 h 606722"/>
                <a:gd name="connsiteX76" fmla="*/ 216270 w 607639"/>
                <a:gd name="connsiteY76" fmla="*/ 167099 h 606722"/>
                <a:gd name="connsiteX77" fmla="*/ 522185 w 607639"/>
                <a:gd name="connsiteY77" fmla="*/ 165547 h 606722"/>
                <a:gd name="connsiteX78" fmla="*/ 534111 w 607639"/>
                <a:gd name="connsiteY78" fmla="*/ 177438 h 606722"/>
                <a:gd name="connsiteX79" fmla="*/ 522185 w 607639"/>
                <a:gd name="connsiteY79" fmla="*/ 189329 h 606722"/>
                <a:gd name="connsiteX80" fmla="*/ 510259 w 607639"/>
                <a:gd name="connsiteY80" fmla="*/ 177438 h 606722"/>
                <a:gd name="connsiteX81" fmla="*/ 522185 w 607639"/>
                <a:gd name="connsiteY81" fmla="*/ 165547 h 606722"/>
                <a:gd name="connsiteX82" fmla="*/ 85420 w 607639"/>
                <a:gd name="connsiteY82" fmla="*/ 165547 h 606722"/>
                <a:gd name="connsiteX83" fmla="*/ 97311 w 607639"/>
                <a:gd name="connsiteY83" fmla="*/ 177438 h 606722"/>
                <a:gd name="connsiteX84" fmla="*/ 85420 w 607639"/>
                <a:gd name="connsiteY84" fmla="*/ 189329 h 606722"/>
                <a:gd name="connsiteX85" fmla="*/ 73529 w 607639"/>
                <a:gd name="connsiteY85" fmla="*/ 177438 h 606722"/>
                <a:gd name="connsiteX86" fmla="*/ 85420 w 607639"/>
                <a:gd name="connsiteY86" fmla="*/ 165547 h 606722"/>
                <a:gd name="connsiteX87" fmla="*/ 429885 w 607639"/>
                <a:gd name="connsiteY87" fmla="*/ 73388 h 606722"/>
                <a:gd name="connsiteX88" fmla="*/ 441811 w 607639"/>
                <a:gd name="connsiteY88" fmla="*/ 85279 h 606722"/>
                <a:gd name="connsiteX89" fmla="*/ 429885 w 607639"/>
                <a:gd name="connsiteY89" fmla="*/ 97170 h 606722"/>
                <a:gd name="connsiteX90" fmla="*/ 417959 w 607639"/>
                <a:gd name="connsiteY90" fmla="*/ 85279 h 606722"/>
                <a:gd name="connsiteX91" fmla="*/ 429885 w 607639"/>
                <a:gd name="connsiteY91" fmla="*/ 73388 h 606722"/>
                <a:gd name="connsiteX92" fmla="*/ 177720 w 607639"/>
                <a:gd name="connsiteY92" fmla="*/ 73388 h 606722"/>
                <a:gd name="connsiteX93" fmla="*/ 189611 w 607639"/>
                <a:gd name="connsiteY93" fmla="*/ 85279 h 606722"/>
                <a:gd name="connsiteX94" fmla="*/ 177720 w 607639"/>
                <a:gd name="connsiteY94" fmla="*/ 97170 h 606722"/>
                <a:gd name="connsiteX95" fmla="*/ 165829 w 607639"/>
                <a:gd name="connsiteY95" fmla="*/ 85279 h 606722"/>
                <a:gd name="connsiteX96" fmla="*/ 177720 w 607639"/>
                <a:gd name="connsiteY96" fmla="*/ 73388 h 606722"/>
                <a:gd name="connsiteX97" fmla="*/ 303775 w 607639"/>
                <a:gd name="connsiteY97" fmla="*/ 42480 h 606722"/>
                <a:gd name="connsiteX98" fmla="*/ 315710 w 607639"/>
                <a:gd name="connsiteY98" fmla="*/ 54396 h 606722"/>
                <a:gd name="connsiteX99" fmla="*/ 315710 w 607639"/>
                <a:gd name="connsiteY99" fmla="*/ 69869 h 606722"/>
                <a:gd name="connsiteX100" fmla="*/ 303775 w 607639"/>
                <a:gd name="connsiteY100" fmla="*/ 81785 h 606722"/>
                <a:gd name="connsiteX101" fmla="*/ 291929 w 607639"/>
                <a:gd name="connsiteY101" fmla="*/ 69869 h 606722"/>
                <a:gd name="connsiteX102" fmla="*/ 291929 w 607639"/>
                <a:gd name="connsiteY102" fmla="*/ 54396 h 606722"/>
                <a:gd name="connsiteX103" fmla="*/ 303775 w 607639"/>
                <a:gd name="connsiteY103" fmla="*/ 42480 h 606722"/>
                <a:gd name="connsiteX104" fmla="*/ 303775 w 607639"/>
                <a:gd name="connsiteY104" fmla="*/ 0 h 606722"/>
                <a:gd name="connsiteX105" fmla="*/ 537058 w 607639"/>
                <a:gd name="connsiteY105" fmla="*/ 108956 h 606722"/>
                <a:gd name="connsiteX106" fmla="*/ 537058 w 607639"/>
                <a:gd name="connsiteY106" fmla="*/ 93048 h 606722"/>
                <a:gd name="connsiteX107" fmla="*/ 548895 w 607639"/>
                <a:gd name="connsiteY107" fmla="*/ 81139 h 606722"/>
                <a:gd name="connsiteX108" fmla="*/ 560822 w 607639"/>
                <a:gd name="connsiteY108" fmla="*/ 93048 h 606722"/>
                <a:gd name="connsiteX109" fmla="*/ 560822 w 607639"/>
                <a:gd name="connsiteY109" fmla="*/ 138994 h 606722"/>
                <a:gd name="connsiteX110" fmla="*/ 548895 w 607639"/>
                <a:gd name="connsiteY110" fmla="*/ 150903 h 606722"/>
                <a:gd name="connsiteX111" fmla="*/ 502880 w 607639"/>
                <a:gd name="connsiteY111" fmla="*/ 150903 h 606722"/>
                <a:gd name="connsiteX112" fmla="*/ 490953 w 607639"/>
                <a:gd name="connsiteY112" fmla="*/ 138994 h 606722"/>
                <a:gd name="connsiteX113" fmla="*/ 502880 w 607639"/>
                <a:gd name="connsiteY113" fmla="*/ 127174 h 606722"/>
                <a:gd name="connsiteX114" fmla="*/ 521126 w 607639"/>
                <a:gd name="connsiteY114" fmla="*/ 127174 h 606722"/>
                <a:gd name="connsiteX115" fmla="*/ 303775 w 607639"/>
                <a:gd name="connsiteY115" fmla="*/ 23728 h 606722"/>
                <a:gd name="connsiteX116" fmla="*/ 23764 w 607639"/>
                <a:gd name="connsiteY116" fmla="*/ 303316 h 606722"/>
                <a:gd name="connsiteX117" fmla="*/ 303775 w 607639"/>
                <a:gd name="connsiteY117" fmla="*/ 582905 h 606722"/>
                <a:gd name="connsiteX118" fmla="*/ 583786 w 607639"/>
                <a:gd name="connsiteY118" fmla="*/ 303316 h 606722"/>
                <a:gd name="connsiteX119" fmla="*/ 573906 w 607639"/>
                <a:gd name="connsiteY119" fmla="*/ 229376 h 606722"/>
                <a:gd name="connsiteX120" fmla="*/ 582273 w 607639"/>
                <a:gd name="connsiteY120" fmla="*/ 214801 h 606722"/>
                <a:gd name="connsiteX121" fmla="*/ 596869 w 607639"/>
                <a:gd name="connsiteY121" fmla="*/ 223066 h 606722"/>
                <a:gd name="connsiteX122" fmla="*/ 607639 w 607639"/>
                <a:gd name="connsiteY122" fmla="*/ 303316 h 606722"/>
                <a:gd name="connsiteX123" fmla="*/ 303775 w 607639"/>
                <a:gd name="connsiteY123" fmla="*/ 606722 h 606722"/>
                <a:gd name="connsiteX124" fmla="*/ 0 w 607639"/>
                <a:gd name="connsiteY124" fmla="*/ 303316 h 606722"/>
                <a:gd name="connsiteX125" fmla="*/ 303775 w 607639"/>
                <a:gd name="connsiteY125"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Lst>
              <a:rect l="l" t="t" r="r" b="b"/>
              <a:pathLst>
                <a:path w="607639" h="606722">
                  <a:moveTo>
                    <a:pt x="303775" y="525007"/>
                  </a:moveTo>
                  <a:cubicBezTo>
                    <a:pt x="310366" y="525007"/>
                    <a:pt x="315710" y="530333"/>
                    <a:pt x="315710" y="536902"/>
                  </a:cubicBezTo>
                  <a:lnTo>
                    <a:pt x="315710" y="552347"/>
                  </a:lnTo>
                  <a:cubicBezTo>
                    <a:pt x="315710" y="558915"/>
                    <a:pt x="310366" y="564241"/>
                    <a:pt x="303775" y="564241"/>
                  </a:cubicBezTo>
                  <a:cubicBezTo>
                    <a:pt x="297184" y="564241"/>
                    <a:pt x="291929" y="558915"/>
                    <a:pt x="291929" y="552347"/>
                  </a:cubicBezTo>
                  <a:lnTo>
                    <a:pt x="291929" y="536902"/>
                  </a:lnTo>
                  <a:cubicBezTo>
                    <a:pt x="291929" y="530333"/>
                    <a:pt x="297184" y="525007"/>
                    <a:pt x="303775" y="525007"/>
                  </a:cubicBezTo>
                  <a:close/>
                  <a:moveTo>
                    <a:pt x="429885" y="509483"/>
                  </a:moveTo>
                  <a:cubicBezTo>
                    <a:pt x="436472" y="509483"/>
                    <a:pt x="441811" y="514822"/>
                    <a:pt x="441811" y="521409"/>
                  </a:cubicBezTo>
                  <a:cubicBezTo>
                    <a:pt x="441811" y="527996"/>
                    <a:pt x="436472" y="533335"/>
                    <a:pt x="429885" y="533335"/>
                  </a:cubicBezTo>
                  <a:cubicBezTo>
                    <a:pt x="423298" y="533335"/>
                    <a:pt x="417959" y="527996"/>
                    <a:pt x="417959" y="521409"/>
                  </a:cubicBezTo>
                  <a:cubicBezTo>
                    <a:pt x="417959" y="514822"/>
                    <a:pt x="423298" y="509483"/>
                    <a:pt x="429885" y="509483"/>
                  </a:cubicBezTo>
                  <a:close/>
                  <a:moveTo>
                    <a:pt x="177720" y="509483"/>
                  </a:moveTo>
                  <a:cubicBezTo>
                    <a:pt x="184287" y="509483"/>
                    <a:pt x="189611" y="514822"/>
                    <a:pt x="189611" y="521409"/>
                  </a:cubicBezTo>
                  <a:cubicBezTo>
                    <a:pt x="189611" y="527996"/>
                    <a:pt x="184287" y="533335"/>
                    <a:pt x="177720" y="533335"/>
                  </a:cubicBezTo>
                  <a:cubicBezTo>
                    <a:pt x="171153" y="533335"/>
                    <a:pt x="165829" y="527996"/>
                    <a:pt x="165829" y="521409"/>
                  </a:cubicBezTo>
                  <a:cubicBezTo>
                    <a:pt x="165829" y="514822"/>
                    <a:pt x="171153" y="509483"/>
                    <a:pt x="177720" y="509483"/>
                  </a:cubicBezTo>
                  <a:close/>
                  <a:moveTo>
                    <a:pt x="522185" y="417324"/>
                  </a:moveTo>
                  <a:cubicBezTo>
                    <a:pt x="528772" y="417324"/>
                    <a:pt x="534111" y="422663"/>
                    <a:pt x="534111" y="429250"/>
                  </a:cubicBezTo>
                  <a:cubicBezTo>
                    <a:pt x="534111" y="435837"/>
                    <a:pt x="528772" y="441176"/>
                    <a:pt x="522185" y="441176"/>
                  </a:cubicBezTo>
                  <a:cubicBezTo>
                    <a:pt x="515598" y="441176"/>
                    <a:pt x="510259" y="435837"/>
                    <a:pt x="510259" y="429250"/>
                  </a:cubicBezTo>
                  <a:cubicBezTo>
                    <a:pt x="510259" y="422663"/>
                    <a:pt x="515598" y="417324"/>
                    <a:pt x="522185" y="417324"/>
                  </a:cubicBezTo>
                  <a:close/>
                  <a:moveTo>
                    <a:pt x="85420" y="417324"/>
                  </a:moveTo>
                  <a:cubicBezTo>
                    <a:pt x="91987" y="417324"/>
                    <a:pt x="97311" y="422663"/>
                    <a:pt x="97311" y="429250"/>
                  </a:cubicBezTo>
                  <a:cubicBezTo>
                    <a:pt x="97311" y="435837"/>
                    <a:pt x="91987" y="441176"/>
                    <a:pt x="85420" y="441176"/>
                  </a:cubicBezTo>
                  <a:cubicBezTo>
                    <a:pt x="78853" y="441176"/>
                    <a:pt x="73529" y="435837"/>
                    <a:pt x="73529" y="429250"/>
                  </a:cubicBezTo>
                  <a:cubicBezTo>
                    <a:pt x="73529" y="422663"/>
                    <a:pt x="78853" y="417324"/>
                    <a:pt x="85420" y="417324"/>
                  </a:cubicBezTo>
                  <a:close/>
                  <a:moveTo>
                    <a:pt x="537643" y="291506"/>
                  </a:moveTo>
                  <a:lnTo>
                    <a:pt x="555628" y="291506"/>
                  </a:lnTo>
                  <a:cubicBezTo>
                    <a:pt x="562216" y="291506"/>
                    <a:pt x="567558" y="296745"/>
                    <a:pt x="567558" y="303316"/>
                  </a:cubicBezTo>
                  <a:cubicBezTo>
                    <a:pt x="567558" y="309888"/>
                    <a:pt x="562216" y="315216"/>
                    <a:pt x="555628" y="315216"/>
                  </a:cubicBezTo>
                  <a:lnTo>
                    <a:pt x="537643" y="315216"/>
                  </a:lnTo>
                  <a:cubicBezTo>
                    <a:pt x="531055" y="315216"/>
                    <a:pt x="525713" y="309888"/>
                    <a:pt x="525713" y="303316"/>
                  </a:cubicBezTo>
                  <a:cubicBezTo>
                    <a:pt x="525713" y="296745"/>
                    <a:pt x="531055" y="291506"/>
                    <a:pt x="537643" y="291506"/>
                  </a:cubicBezTo>
                  <a:close/>
                  <a:moveTo>
                    <a:pt x="51991" y="291506"/>
                  </a:moveTo>
                  <a:lnTo>
                    <a:pt x="69946" y="291506"/>
                  </a:lnTo>
                  <a:cubicBezTo>
                    <a:pt x="76523" y="291506"/>
                    <a:pt x="81856" y="296745"/>
                    <a:pt x="81856" y="303316"/>
                  </a:cubicBezTo>
                  <a:cubicBezTo>
                    <a:pt x="81856" y="309888"/>
                    <a:pt x="76523" y="315216"/>
                    <a:pt x="69946" y="315216"/>
                  </a:cubicBezTo>
                  <a:lnTo>
                    <a:pt x="51991" y="315216"/>
                  </a:lnTo>
                  <a:cubicBezTo>
                    <a:pt x="45414" y="315216"/>
                    <a:pt x="40081" y="309888"/>
                    <a:pt x="40081" y="303316"/>
                  </a:cubicBezTo>
                  <a:cubicBezTo>
                    <a:pt x="40081" y="296745"/>
                    <a:pt x="45414" y="291506"/>
                    <a:pt x="51991" y="291506"/>
                  </a:cubicBezTo>
                  <a:close/>
                  <a:moveTo>
                    <a:pt x="412608" y="222096"/>
                  </a:moveTo>
                  <a:lnTo>
                    <a:pt x="345491" y="334245"/>
                  </a:lnTo>
                  <a:lnTo>
                    <a:pt x="412608" y="334245"/>
                  </a:lnTo>
                  <a:close/>
                  <a:moveTo>
                    <a:pt x="427651" y="167533"/>
                  </a:moveTo>
                  <a:cubicBezTo>
                    <a:pt x="432814" y="168954"/>
                    <a:pt x="436375" y="173664"/>
                    <a:pt x="436375" y="178996"/>
                  </a:cubicBezTo>
                  <a:lnTo>
                    <a:pt x="436375" y="334245"/>
                  </a:lnTo>
                  <a:lnTo>
                    <a:pt x="469399" y="334245"/>
                  </a:lnTo>
                  <a:cubicBezTo>
                    <a:pt x="475986" y="334245"/>
                    <a:pt x="481327" y="339577"/>
                    <a:pt x="481327" y="346153"/>
                  </a:cubicBezTo>
                  <a:cubicBezTo>
                    <a:pt x="481327" y="352641"/>
                    <a:pt x="475986" y="357973"/>
                    <a:pt x="469399" y="357973"/>
                  </a:cubicBezTo>
                  <a:lnTo>
                    <a:pt x="436375" y="357973"/>
                  </a:lnTo>
                  <a:lnTo>
                    <a:pt x="436375" y="427733"/>
                  </a:lnTo>
                  <a:cubicBezTo>
                    <a:pt x="436375" y="434220"/>
                    <a:pt x="431123" y="439552"/>
                    <a:pt x="424536" y="439552"/>
                  </a:cubicBezTo>
                  <a:cubicBezTo>
                    <a:pt x="417949" y="439552"/>
                    <a:pt x="412608" y="434220"/>
                    <a:pt x="412608" y="427733"/>
                  </a:cubicBezTo>
                  <a:lnTo>
                    <a:pt x="412608" y="357973"/>
                  </a:lnTo>
                  <a:lnTo>
                    <a:pt x="324573" y="357973"/>
                  </a:lnTo>
                  <a:cubicBezTo>
                    <a:pt x="320300" y="357973"/>
                    <a:pt x="316295" y="355662"/>
                    <a:pt x="314158" y="352019"/>
                  </a:cubicBezTo>
                  <a:cubicBezTo>
                    <a:pt x="312111" y="348286"/>
                    <a:pt x="312111" y="343665"/>
                    <a:pt x="314336" y="340022"/>
                  </a:cubicBezTo>
                  <a:lnTo>
                    <a:pt x="414299" y="172953"/>
                  </a:lnTo>
                  <a:cubicBezTo>
                    <a:pt x="417059" y="168332"/>
                    <a:pt x="422489" y="166111"/>
                    <a:pt x="427651" y="167533"/>
                  </a:cubicBezTo>
                  <a:close/>
                  <a:moveTo>
                    <a:pt x="216270" y="167099"/>
                  </a:moveTo>
                  <a:cubicBezTo>
                    <a:pt x="257222" y="167099"/>
                    <a:pt x="290518" y="200333"/>
                    <a:pt x="290518" y="241210"/>
                  </a:cubicBezTo>
                  <a:cubicBezTo>
                    <a:pt x="290518" y="284486"/>
                    <a:pt x="273603" y="325097"/>
                    <a:pt x="242978" y="355754"/>
                  </a:cubicBezTo>
                  <a:lnTo>
                    <a:pt x="182707" y="415825"/>
                  </a:lnTo>
                  <a:lnTo>
                    <a:pt x="278588" y="415825"/>
                  </a:lnTo>
                  <a:cubicBezTo>
                    <a:pt x="285176" y="415825"/>
                    <a:pt x="290518" y="421158"/>
                    <a:pt x="290518" y="427734"/>
                  </a:cubicBezTo>
                  <a:cubicBezTo>
                    <a:pt x="290518" y="434220"/>
                    <a:pt x="285176" y="439552"/>
                    <a:pt x="278588" y="439552"/>
                  </a:cubicBezTo>
                  <a:lnTo>
                    <a:pt x="154040" y="439552"/>
                  </a:lnTo>
                  <a:cubicBezTo>
                    <a:pt x="149232" y="439552"/>
                    <a:pt x="144870" y="436709"/>
                    <a:pt x="143001" y="432265"/>
                  </a:cubicBezTo>
                  <a:cubicBezTo>
                    <a:pt x="141131" y="427822"/>
                    <a:pt x="142199" y="422668"/>
                    <a:pt x="145582" y="419292"/>
                  </a:cubicBezTo>
                  <a:lnTo>
                    <a:pt x="226152" y="338959"/>
                  </a:lnTo>
                  <a:cubicBezTo>
                    <a:pt x="252236" y="312834"/>
                    <a:pt x="266659" y="278088"/>
                    <a:pt x="266659" y="241210"/>
                  </a:cubicBezTo>
                  <a:cubicBezTo>
                    <a:pt x="266659" y="213485"/>
                    <a:pt x="244046" y="190914"/>
                    <a:pt x="216270" y="190914"/>
                  </a:cubicBezTo>
                  <a:cubicBezTo>
                    <a:pt x="188493" y="190914"/>
                    <a:pt x="165880" y="213485"/>
                    <a:pt x="165880" y="241210"/>
                  </a:cubicBezTo>
                  <a:cubicBezTo>
                    <a:pt x="165880" y="247786"/>
                    <a:pt x="160539" y="253029"/>
                    <a:pt x="154040" y="253029"/>
                  </a:cubicBezTo>
                  <a:cubicBezTo>
                    <a:pt x="147452" y="253029"/>
                    <a:pt x="142110" y="247786"/>
                    <a:pt x="142110" y="241210"/>
                  </a:cubicBezTo>
                  <a:cubicBezTo>
                    <a:pt x="142110" y="200333"/>
                    <a:pt x="175406" y="167099"/>
                    <a:pt x="216270" y="167099"/>
                  </a:cubicBezTo>
                  <a:close/>
                  <a:moveTo>
                    <a:pt x="522185" y="165547"/>
                  </a:moveTo>
                  <a:cubicBezTo>
                    <a:pt x="528772" y="165547"/>
                    <a:pt x="534111" y="170871"/>
                    <a:pt x="534111" y="177438"/>
                  </a:cubicBezTo>
                  <a:cubicBezTo>
                    <a:pt x="534111" y="184005"/>
                    <a:pt x="528772" y="189329"/>
                    <a:pt x="522185" y="189329"/>
                  </a:cubicBezTo>
                  <a:cubicBezTo>
                    <a:pt x="515598" y="189329"/>
                    <a:pt x="510259" y="184005"/>
                    <a:pt x="510259" y="177438"/>
                  </a:cubicBezTo>
                  <a:cubicBezTo>
                    <a:pt x="510259" y="170871"/>
                    <a:pt x="515598" y="165547"/>
                    <a:pt x="522185" y="165547"/>
                  </a:cubicBezTo>
                  <a:close/>
                  <a:moveTo>
                    <a:pt x="85420" y="165547"/>
                  </a:moveTo>
                  <a:cubicBezTo>
                    <a:pt x="91987" y="165547"/>
                    <a:pt x="97311" y="170871"/>
                    <a:pt x="97311" y="177438"/>
                  </a:cubicBezTo>
                  <a:cubicBezTo>
                    <a:pt x="97311" y="184005"/>
                    <a:pt x="91987" y="189329"/>
                    <a:pt x="85420" y="189329"/>
                  </a:cubicBezTo>
                  <a:cubicBezTo>
                    <a:pt x="78853" y="189329"/>
                    <a:pt x="73529" y="184005"/>
                    <a:pt x="73529" y="177438"/>
                  </a:cubicBezTo>
                  <a:cubicBezTo>
                    <a:pt x="73529" y="170871"/>
                    <a:pt x="78853" y="165547"/>
                    <a:pt x="85420" y="165547"/>
                  </a:cubicBezTo>
                  <a:close/>
                  <a:moveTo>
                    <a:pt x="429885" y="73388"/>
                  </a:moveTo>
                  <a:cubicBezTo>
                    <a:pt x="436472" y="73388"/>
                    <a:pt x="441811" y="78712"/>
                    <a:pt x="441811" y="85279"/>
                  </a:cubicBezTo>
                  <a:cubicBezTo>
                    <a:pt x="441811" y="91846"/>
                    <a:pt x="436472" y="97170"/>
                    <a:pt x="429885" y="97170"/>
                  </a:cubicBezTo>
                  <a:cubicBezTo>
                    <a:pt x="423298" y="97170"/>
                    <a:pt x="417959" y="91846"/>
                    <a:pt x="417959" y="85279"/>
                  </a:cubicBezTo>
                  <a:cubicBezTo>
                    <a:pt x="417959" y="78712"/>
                    <a:pt x="423298" y="73388"/>
                    <a:pt x="429885" y="73388"/>
                  </a:cubicBezTo>
                  <a:close/>
                  <a:moveTo>
                    <a:pt x="177720" y="73388"/>
                  </a:moveTo>
                  <a:cubicBezTo>
                    <a:pt x="184287" y="73388"/>
                    <a:pt x="189611" y="78712"/>
                    <a:pt x="189611" y="85279"/>
                  </a:cubicBezTo>
                  <a:cubicBezTo>
                    <a:pt x="189611" y="91846"/>
                    <a:pt x="184287" y="97170"/>
                    <a:pt x="177720" y="97170"/>
                  </a:cubicBezTo>
                  <a:cubicBezTo>
                    <a:pt x="171153" y="97170"/>
                    <a:pt x="165829" y="91846"/>
                    <a:pt x="165829" y="85279"/>
                  </a:cubicBezTo>
                  <a:cubicBezTo>
                    <a:pt x="165829" y="78712"/>
                    <a:pt x="171153" y="73388"/>
                    <a:pt x="177720" y="73388"/>
                  </a:cubicBezTo>
                  <a:close/>
                  <a:moveTo>
                    <a:pt x="303775" y="42480"/>
                  </a:moveTo>
                  <a:cubicBezTo>
                    <a:pt x="310366" y="42480"/>
                    <a:pt x="315710" y="47815"/>
                    <a:pt x="315710" y="54396"/>
                  </a:cubicBezTo>
                  <a:lnTo>
                    <a:pt x="315710" y="69869"/>
                  </a:lnTo>
                  <a:cubicBezTo>
                    <a:pt x="315710" y="76449"/>
                    <a:pt x="310366" y="81785"/>
                    <a:pt x="303775" y="81785"/>
                  </a:cubicBezTo>
                  <a:cubicBezTo>
                    <a:pt x="297184" y="81785"/>
                    <a:pt x="291929" y="76449"/>
                    <a:pt x="291929" y="69869"/>
                  </a:cubicBezTo>
                  <a:lnTo>
                    <a:pt x="291929" y="54396"/>
                  </a:lnTo>
                  <a:cubicBezTo>
                    <a:pt x="291929" y="47815"/>
                    <a:pt x="297184" y="42480"/>
                    <a:pt x="303775" y="42480"/>
                  </a:cubicBezTo>
                  <a:close/>
                  <a:moveTo>
                    <a:pt x="303775" y="0"/>
                  </a:moveTo>
                  <a:cubicBezTo>
                    <a:pt x="394204" y="0"/>
                    <a:pt x="479560" y="40347"/>
                    <a:pt x="537058" y="108956"/>
                  </a:cubicBezTo>
                  <a:lnTo>
                    <a:pt x="537058" y="93048"/>
                  </a:lnTo>
                  <a:cubicBezTo>
                    <a:pt x="537058" y="86471"/>
                    <a:pt x="542309" y="81139"/>
                    <a:pt x="548895" y="81139"/>
                  </a:cubicBezTo>
                  <a:cubicBezTo>
                    <a:pt x="555482" y="81139"/>
                    <a:pt x="560822" y="86471"/>
                    <a:pt x="560822" y="93048"/>
                  </a:cubicBezTo>
                  <a:lnTo>
                    <a:pt x="560822" y="138994"/>
                  </a:lnTo>
                  <a:cubicBezTo>
                    <a:pt x="560822" y="145570"/>
                    <a:pt x="555482" y="150903"/>
                    <a:pt x="548895" y="150903"/>
                  </a:cubicBezTo>
                  <a:lnTo>
                    <a:pt x="502880" y="150903"/>
                  </a:lnTo>
                  <a:cubicBezTo>
                    <a:pt x="496293" y="150903"/>
                    <a:pt x="490953" y="145570"/>
                    <a:pt x="490953" y="138994"/>
                  </a:cubicBezTo>
                  <a:cubicBezTo>
                    <a:pt x="490953" y="132417"/>
                    <a:pt x="496293" y="127174"/>
                    <a:pt x="502880" y="127174"/>
                  </a:cubicBezTo>
                  <a:lnTo>
                    <a:pt x="521126" y="127174"/>
                  </a:lnTo>
                  <a:cubicBezTo>
                    <a:pt x="468168" y="62032"/>
                    <a:pt x="388419" y="23728"/>
                    <a:pt x="303775" y="23728"/>
                  </a:cubicBezTo>
                  <a:cubicBezTo>
                    <a:pt x="149440" y="23728"/>
                    <a:pt x="23764" y="149214"/>
                    <a:pt x="23764" y="303316"/>
                  </a:cubicBezTo>
                  <a:cubicBezTo>
                    <a:pt x="23764" y="457508"/>
                    <a:pt x="149440" y="582905"/>
                    <a:pt x="303775" y="582905"/>
                  </a:cubicBezTo>
                  <a:cubicBezTo>
                    <a:pt x="458199" y="582905"/>
                    <a:pt x="583786" y="457508"/>
                    <a:pt x="583786" y="303316"/>
                  </a:cubicBezTo>
                  <a:cubicBezTo>
                    <a:pt x="583786" y="278255"/>
                    <a:pt x="580492" y="253371"/>
                    <a:pt x="573906" y="229376"/>
                  </a:cubicBezTo>
                  <a:cubicBezTo>
                    <a:pt x="572126" y="223066"/>
                    <a:pt x="575864" y="216489"/>
                    <a:pt x="582273" y="214801"/>
                  </a:cubicBezTo>
                  <a:cubicBezTo>
                    <a:pt x="588592" y="213023"/>
                    <a:pt x="595089" y="216756"/>
                    <a:pt x="596869" y="223066"/>
                  </a:cubicBezTo>
                  <a:cubicBezTo>
                    <a:pt x="603990" y="249194"/>
                    <a:pt x="607639" y="276122"/>
                    <a:pt x="607639" y="303316"/>
                  </a:cubicBezTo>
                  <a:cubicBezTo>
                    <a:pt x="607639" y="470572"/>
                    <a:pt x="471283" y="606722"/>
                    <a:pt x="303775" y="606722"/>
                  </a:cubicBezTo>
                  <a:cubicBezTo>
                    <a:pt x="136267" y="606722"/>
                    <a:pt x="0" y="470572"/>
                    <a:pt x="0" y="303316"/>
                  </a:cubicBezTo>
                  <a:cubicBezTo>
                    <a:pt x="0" y="136061"/>
                    <a:pt x="136267" y="0"/>
                    <a:pt x="303775"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grpSp>
      <p:pic>
        <p:nvPicPr>
          <p:cNvPr id="26" name="图片 25"/>
          <p:cNvPicPr>
            <a:picLocks noChangeAspect="1"/>
          </p:cNvPicPr>
          <p:nvPr/>
        </p:nvPicPr>
        <p:blipFill>
          <a:blip r:embed="rId6" cstate="screen"/>
          <a:stretch>
            <a:fillRect/>
          </a:stretch>
        </p:blipFill>
        <p:spPr>
          <a:xfrm>
            <a:off x="3841" y="4307697"/>
            <a:ext cx="4760987" cy="2590805"/>
          </a:xfrm>
          <a:prstGeom prst="rect">
            <a:avLst/>
          </a:prstGeom>
        </p:spPr>
      </p:pic>
      <p:pic>
        <p:nvPicPr>
          <p:cNvPr id="27" name="图片 26"/>
          <p:cNvPicPr>
            <a:picLocks noChangeAspect="1"/>
          </p:cNvPicPr>
          <p:nvPr/>
        </p:nvPicPr>
        <p:blipFill>
          <a:blip r:embed="rId6" cstate="screen"/>
          <a:stretch>
            <a:fillRect/>
          </a:stretch>
        </p:blipFill>
        <p:spPr>
          <a:xfrm rot="10800000">
            <a:off x="7431013" y="2"/>
            <a:ext cx="4760987" cy="259080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by="(-#ppt_w*2)" calcmode="lin" valueType="num">
                                      <p:cBhvr rctx="PPT">
                                        <p:cTn id="7" dur="500" autoRev="1" fill="hold">
                                          <p:stCondLst>
                                            <p:cond delay="0"/>
                                          </p:stCondLst>
                                        </p:cTn>
                                        <p:tgtEl>
                                          <p:spTgt spid="2"/>
                                        </p:tgtEl>
                                        <p:attrNameLst>
                                          <p:attrName>ppt_w</p:attrName>
                                        </p:attrNameLst>
                                      </p:cBhvr>
                                    </p:anim>
                                    <p:anim by="(#ppt_w*0.50)" calcmode="lin" valueType="num">
                                      <p:cBhvr>
                                        <p:cTn id="8" dur="500" decel="50000" autoRev="1" fill="hold">
                                          <p:stCondLst>
                                            <p:cond delay="0"/>
                                          </p:stCondLst>
                                        </p:cTn>
                                        <p:tgtEl>
                                          <p:spTgt spid="2"/>
                                        </p:tgtEl>
                                        <p:attrNameLst>
                                          <p:attrName>ppt_x</p:attrName>
                                        </p:attrNameLst>
                                      </p:cBhvr>
                                    </p:anim>
                                    <p:anim from="(-#ppt_h/2)" to="(#ppt_y)" calcmode="lin" valueType="num">
                                      <p:cBhvr>
                                        <p:cTn id="9" dur="1000" fill="hold">
                                          <p:stCondLst>
                                            <p:cond delay="0"/>
                                          </p:stCondLst>
                                        </p:cTn>
                                        <p:tgtEl>
                                          <p:spTgt spid="2"/>
                                        </p:tgtEl>
                                        <p:attrNameLst>
                                          <p:attrName>ppt_y</p:attrName>
                                        </p:attrNameLst>
                                      </p:cBhvr>
                                    </p:anim>
                                    <p:animRot by="21600000">
                                      <p:cBhvr>
                                        <p:cTn id="10" dur="1000" fill="hold">
                                          <p:stCondLst>
                                            <p:cond delay="0"/>
                                          </p:stCondLst>
                                        </p:cTn>
                                        <p:tgtEl>
                                          <p:spTgt spid="2"/>
                                        </p:tgtEl>
                                        <p:attrNameLst>
                                          <p:attrName>r</p:attrName>
                                        </p:attrNameLst>
                                      </p:cBhvr>
                                    </p:animRot>
                                  </p:childTnLst>
                                </p:cTn>
                              </p:par>
                            </p:childTnLst>
                          </p:cTn>
                        </p:par>
                        <p:par>
                          <p:cTn id="11" fill="hold">
                            <p:stCondLst>
                              <p:cond delay="1800"/>
                            </p:stCondLst>
                            <p:childTnLst>
                              <p:par>
                                <p:cTn id="12" presetID="53" presetClass="entr" presetSubtype="16" fill="hold" nodeType="afterEffect">
                                  <p:stCondLst>
                                    <p:cond delay="0"/>
                                  </p:stCondLst>
                                  <p:childTnLst>
                                    <p:set>
                                      <p:cBhvr>
                                        <p:cTn id="13" dur="1" fill="hold">
                                          <p:stCondLst>
                                            <p:cond delay="0"/>
                                          </p:stCondLst>
                                        </p:cTn>
                                        <p:tgtEl>
                                          <p:spTgt spid="13"/>
                                        </p:tgtEl>
                                        <p:attrNameLst>
                                          <p:attrName>style.visibility</p:attrName>
                                        </p:attrNameLst>
                                      </p:cBhvr>
                                      <p:to>
                                        <p:strVal val="visible"/>
                                      </p:to>
                                    </p:set>
                                    <p:anim calcmode="lin" valueType="num">
                                      <p:cBhvr>
                                        <p:cTn id="14" dur="500" fill="hold"/>
                                        <p:tgtEl>
                                          <p:spTgt spid="13"/>
                                        </p:tgtEl>
                                        <p:attrNameLst>
                                          <p:attrName>ppt_w</p:attrName>
                                        </p:attrNameLst>
                                      </p:cBhvr>
                                      <p:tavLst>
                                        <p:tav tm="0">
                                          <p:val>
                                            <p:fltVal val="0"/>
                                          </p:val>
                                        </p:tav>
                                        <p:tav tm="100000">
                                          <p:val>
                                            <p:strVal val="#ppt_w"/>
                                          </p:val>
                                        </p:tav>
                                      </p:tavLst>
                                    </p:anim>
                                    <p:anim calcmode="lin" valueType="num">
                                      <p:cBhvr>
                                        <p:cTn id="15" dur="500" fill="hold"/>
                                        <p:tgtEl>
                                          <p:spTgt spid="13"/>
                                        </p:tgtEl>
                                        <p:attrNameLst>
                                          <p:attrName>ppt_h</p:attrName>
                                        </p:attrNameLst>
                                      </p:cBhvr>
                                      <p:tavLst>
                                        <p:tav tm="0">
                                          <p:val>
                                            <p:fltVal val="0"/>
                                          </p:val>
                                        </p:tav>
                                        <p:tav tm="100000">
                                          <p:val>
                                            <p:strVal val="#ppt_h"/>
                                          </p:val>
                                        </p:tav>
                                      </p:tavLst>
                                    </p:anim>
                                    <p:animEffect transition="in" filter="fade">
                                      <p:cBhvr>
                                        <p:cTn id="16" dur="500"/>
                                        <p:tgtEl>
                                          <p:spTgt spid="13"/>
                                        </p:tgtEl>
                                      </p:cBhvr>
                                    </p:animEffect>
                                  </p:childTnLst>
                                </p:cTn>
                              </p:par>
                              <p:par>
                                <p:cTn id="17" presetID="53" presetClass="entr" presetSubtype="16" fill="hold" nodeType="withEffect">
                                  <p:stCondLst>
                                    <p:cond delay="0"/>
                                  </p:stCondLst>
                                  <p:childTnLst>
                                    <p:set>
                                      <p:cBhvr>
                                        <p:cTn id="18" dur="1" fill="hold">
                                          <p:stCondLst>
                                            <p:cond delay="0"/>
                                          </p:stCondLst>
                                        </p:cTn>
                                        <p:tgtEl>
                                          <p:spTgt spid="16"/>
                                        </p:tgtEl>
                                        <p:attrNameLst>
                                          <p:attrName>style.visibility</p:attrName>
                                        </p:attrNameLst>
                                      </p:cBhvr>
                                      <p:to>
                                        <p:strVal val="visible"/>
                                      </p:to>
                                    </p:set>
                                    <p:anim calcmode="lin" valueType="num">
                                      <p:cBhvr>
                                        <p:cTn id="19" dur="500" fill="hold"/>
                                        <p:tgtEl>
                                          <p:spTgt spid="16"/>
                                        </p:tgtEl>
                                        <p:attrNameLst>
                                          <p:attrName>ppt_w</p:attrName>
                                        </p:attrNameLst>
                                      </p:cBhvr>
                                      <p:tavLst>
                                        <p:tav tm="0">
                                          <p:val>
                                            <p:fltVal val="0"/>
                                          </p:val>
                                        </p:tav>
                                        <p:tav tm="100000">
                                          <p:val>
                                            <p:strVal val="#ppt_w"/>
                                          </p:val>
                                        </p:tav>
                                      </p:tavLst>
                                    </p:anim>
                                    <p:anim calcmode="lin" valueType="num">
                                      <p:cBhvr>
                                        <p:cTn id="20" dur="500" fill="hold"/>
                                        <p:tgtEl>
                                          <p:spTgt spid="16"/>
                                        </p:tgtEl>
                                        <p:attrNameLst>
                                          <p:attrName>ppt_h</p:attrName>
                                        </p:attrNameLst>
                                      </p:cBhvr>
                                      <p:tavLst>
                                        <p:tav tm="0">
                                          <p:val>
                                            <p:fltVal val="0"/>
                                          </p:val>
                                        </p:tav>
                                        <p:tav tm="100000">
                                          <p:val>
                                            <p:strVal val="#ppt_h"/>
                                          </p:val>
                                        </p:tav>
                                      </p:tavLst>
                                    </p:anim>
                                    <p:animEffect transition="in" filter="fade">
                                      <p:cBhvr>
                                        <p:cTn id="21" dur="500"/>
                                        <p:tgtEl>
                                          <p:spTgt spid="16"/>
                                        </p:tgtEl>
                                      </p:cBhvr>
                                    </p:animEffect>
                                  </p:childTnLst>
                                </p:cTn>
                              </p:par>
                              <p:par>
                                <p:cTn id="22" presetID="53" presetClass="entr" presetSubtype="16" fill="hold" nodeType="withEffect">
                                  <p:stCondLst>
                                    <p:cond delay="0"/>
                                  </p:stCondLst>
                                  <p:childTnLst>
                                    <p:set>
                                      <p:cBhvr>
                                        <p:cTn id="23" dur="1" fill="hold">
                                          <p:stCondLst>
                                            <p:cond delay="0"/>
                                          </p:stCondLst>
                                        </p:cTn>
                                        <p:tgtEl>
                                          <p:spTgt spid="19"/>
                                        </p:tgtEl>
                                        <p:attrNameLst>
                                          <p:attrName>style.visibility</p:attrName>
                                        </p:attrNameLst>
                                      </p:cBhvr>
                                      <p:to>
                                        <p:strVal val="visible"/>
                                      </p:to>
                                    </p:set>
                                    <p:anim calcmode="lin" valueType="num">
                                      <p:cBhvr>
                                        <p:cTn id="24" dur="500" fill="hold"/>
                                        <p:tgtEl>
                                          <p:spTgt spid="19"/>
                                        </p:tgtEl>
                                        <p:attrNameLst>
                                          <p:attrName>ppt_w</p:attrName>
                                        </p:attrNameLst>
                                      </p:cBhvr>
                                      <p:tavLst>
                                        <p:tav tm="0">
                                          <p:val>
                                            <p:fltVal val="0"/>
                                          </p:val>
                                        </p:tav>
                                        <p:tav tm="100000">
                                          <p:val>
                                            <p:strVal val="#ppt_w"/>
                                          </p:val>
                                        </p:tav>
                                      </p:tavLst>
                                    </p:anim>
                                    <p:anim calcmode="lin" valueType="num">
                                      <p:cBhvr>
                                        <p:cTn id="25" dur="500" fill="hold"/>
                                        <p:tgtEl>
                                          <p:spTgt spid="19"/>
                                        </p:tgtEl>
                                        <p:attrNameLst>
                                          <p:attrName>ppt_h</p:attrName>
                                        </p:attrNameLst>
                                      </p:cBhvr>
                                      <p:tavLst>
                                        <p:tav tm="0">
                                          <p:val>
                                            <p:fltVal val="0"/>
                                          </p:val>
                                        </p:tav>
                                        <p:tav tm="100000">
                                          <p:val>
                                            <p:strVal val="#ppt_h"/>
                                          </p:val>
                                        </p:tav>
                                      </p:tavLst>
                                    </p:anim>
                                    <p:animEffect transition="in" filter="fade">
                                      <p:cBhvr>
                                        <p:cTn id="26"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349298" y="276767"/>
            <a:ext cx="8017726" cy="369332"/>
          </a:xfrm>
          <a:prstGeom prst="rect">
            <a:avLst/>
          </a:prstGeom>
          <a:noFill/>
        </p:spPr>
        <p:txBody>
          <a:bodyPr wrap="square" rtlCol="0" anchor="ctr" anchorCtr="0">
            <a:spAutoFit/>
          </a:bodyPr>
          <a:lstStyle/>
          <a:p>
            <a:r>
              <a:rPr lang="zh-CN" altLang="en-US" dirty="0"/>
              <a:t>程序设计类函数</a:t>
            </a:r>
            <a:endParaRPr lang="zh-CN" altLang="en-US" dirty="0" smtClean="0"/>
          </a:p>
        </p:txBody>
      </p:sp>
      <p:graphicFrame>
        <p:nvGraphicFramePr>
          <p:cNvPr id="3" name="表格 2"/>
          <p:cNvGraphicFramePr>
            <a:graphicFrameLocks noGrp="1"/>
          </p:cNvGraphicFramePr>
          <p:nvPr>
            <p:extLst>
              <p:ext uri="{D42A27DB-BD31-4B8C-83A1-F6EECF244321}">
                <p14:modId xmlns:p14="http://schemas.microsoft.com/office/powerpoint/2010/main" val="2228293484"/>
              </p:ext>
            </p:extLst>
          </p:nvPr>
        </p:nvGraphicFramePr>
        <p:xfrm>
          <a:off x="1349297" y="646099"/>
          <a:ext cx="8463775" cy="5040630"/>
        </p:xfrm>
        <a:graphic>
          <a:graphicData uri="http://schemas.openxmlformats.org/drawingml/2006/table">
            <a:tbl>
              <a:tblPr>
                <a:tableStyleId>{5C22544A-7EE6-4342-B048-85BDC9FD1C3A}</a:tableStyleId>
              </a:tblPr>
              <a:tblGrid>
                <a:gridCol w="3820766"/>
                <a:gridCol w="4643009"/>
              </a:tblGrid>
              <a:tr h="113149">
                <a:tc gridSpan="2">
                  <a:txBody>
                    <a:bodyPr/>
                    <a:lstStyle/>
                    <a:p>
                      <a:pPr algn="just">
                        <a:lnSpc>
                          <a:spcPct val="150000"/>
                        </a:lnSpc>
                        <a:spcAft>
                          <a:spcPts val="0"/>
                        </a:spcAft>
                      </a:pPr>
                      <a:r>
                        <a:rPr lang="zh-CN" sz="1200" kern="100" dirty="0">
                          <a:effectLst/>
                        </a:rPr>
                        <a:t>一、控制结构</a:t>
                      </a:r>
                      <a:endParaRPr lang="zh-CN" sz="1200" kern="100" dirty="0">
                        <a:effectLst/>
                        <a:latin typeface="Calibri"/>
                        <a:ea typeface="宋体"/>
                        <a:cs typeface="Times New Roman"/>
                      </a:endParaRPr>
                    </a:p>
                  </a:txBody>
                  <a:tcPr marL="32328" marR="32328" marT="0" marB="0"/>
                </a:tc>
                <a:tc hMerge="1">
                  <a:txBody>
                    <a:bodyPr/>
                    <a:lstStyle/>
                    <a:p>
                      <a:endParaRPr lang="zh-CN" altLang="en-US"/>
                    </a:p>
                  </a:txBody>
                  <a:tcPr/>
                </a:tc>
              </a:tr>
              <a:tr h="113149">
                <a:tc>
                  <a:txBody>
                    <a:bodyPr/>
                    <a:lstStyle/>
                    <a:p>
                      <a:pPr algn="just">
                        <a:lnSpc>
                          <a:spcPct val="150000"/>
                        </a:lnSpc>
                        <a:spcAft>
                          <a:spcPts val="0"/>
                        </a:spcAft>
                      </a:pPr>
                      <a:r>
                        <a:rPr lang="zh-CN" sz="1200" kern="100">
                          <a:effectLst/>
                        </a:rPr>
                        <a:t>函数名</a:t>
                      </a:r>
                      <a:endParaRPr lang="zh-CN" sz="1200" kern="100">
                        <a:effectLst/>
                        <a:latin typeface="Calibri"/>
                        <a:ea typeface="宋体"/>
                        <a:cs typeface="Times New Roman"/>
                      </a:endParaRPr>
                    </a:p>
                  </a:txBody>
                  <a:tcPr marL="32328" marR="32328" marT="0" marB="0"/>
                </a:tc>
                <a:tc>
                  <a:txBody>
                    <a:bodyPr/>
                    <a:lstStyle/>
                    <a:p>
                      <a:pPr algn="just">
                        <a:lnSpc>
                          <a:spcPct val="150000"/>
                        </a:lnSpc>
                        <a:spcAft>
                          <a:spcPts val="0"/>
                        </a:spcAft>
                      </a:pPr>
                      <a:r>
                        <a:rPr lang="zh-CN" sz="1200" kern="100">
                          <a:effectLst/>
                        </a:rPr>
                        <a:t>函数描述</a:t>
                      </a:r>
                      <a:endParaRPr lang="zh-CN" sz="1200" kern="100">
                        <a:effectLst/>
                        <a:latin typeface="Calibri"/>
                        <a:ea typeface="宋体"/>
                        <a:cs typeface="Times New Roman"/>
                      </a:endParaRPr>
                    </a:p>
                  </a:txBody>
                  <a:tcPr marL="32328" marR="32328" marT="0" marB="0"/>
                </a:tc>
              </a:tr>
              <a:tr h="113149">
                <a:tc>
                  <a:txBody>
                    <a:bodyPr/>
                    <a:lstStyle/>
                    <a:p>
                      <a:pPr algn="just">
                        <a:lnSpc>
                          <a:spcPct val="150000"/>
                        </a:lnSpc>
                        <a:spcAft>
                          <a:spcPts val="0"/>
                        </a:spcAft>
                      </a:pPr>
                      <a:r>
                        <a:rPr lang="en-US" sz="1200" kern="100">
                          <a:effectLst/>
                        </a:rPr>
                        <a:t>if</a:t>
                      </a:r>
                      <a:r>
                        <a:rPr lang="zh-CN" sz="1200" kern="100">
                          <a:effectLst/>
                        </a:rPr>
                        <a:t>，</a:t>
                      </a:r>
                      <a:r>
                        <a:rPr lang="en-US" sz="1200" kern="100">
                          <a:effectLst/>
                        </a:rPr>
                        <a:t>else</a:t>
                      </a:r>
                      <a:r>
                        <a:rPr lang="zh-CN" sz="1200" kern="100">
                          <a:effectLst/>
                        </a:rPr>
                        <a:t>，</a:t>
                      </a:r>
                      <a:r>
                        <a:rPr lang="en-US" sz="1200" kern="100">
                          <a:effectLst/>
                        </a:rPr>
                        <a:t>ifelse</a:t>
                      </a:r>
                      <a:r>
                        <a:rPr lang="zh-CN" sz="1200" kern="100">
                          <a:effectLst/>
                        </a:rPr>
                        <a:t>，</a:t>
                      </a:r>
                      <a:r>
                        <a:rPr lang="en-US" sz="1200" kern="100">
                          <a:effectLst/>
                        </a:rPr>
                        <a:t>switch</a:t>
                      </a:r>
                      <a:r>
                        <a:rPr lang="zh-CN" sz="1200" kern="100">
                          <a:effectLst/>
                        </a:rPr>
                        <a:t>：</a:t>
                      </a:r>
                      <a:endParaRPr lang="zh-CN" sz="1200" kern="100">
                        <a:effectLst/>
                        <a:latin typeface="Calibri"/>
                        <a:ea typeface="宋体"/>
                        <a:cs typeface="Times New Roman"/>
                      </a:endParaRPr>
                    </a:p>
                  </a:txBody>
                  <a:tcPr marL="32328" marR="32328" marT="0" marB="0"/>
                </a:tc>
                <a:tc>
                  <a:txBody>
                    <a:bodyPr/>
                    <a:lstStyle/>
                    <a:p>
                      <a:pPr algn="just">
                        <a:lnSpc>
                          <a:spcPct val="150000"/>
                        </a:lnSpc>
                        <a:spcAft>
                          <a:spcPts val="0"/>
                        </a:spcAft>
                      </a:pPr>
                      <a:r>
                        <a:rPr lang="zh-CN" sz="1200" kern="100">
                          <a:effectLst/>
                        </a:rPr>
                        <a:t>分支</a:t>
                      </a:r>
                      <a:endParaRPr lang="zh-CN" sz="1200" kern="100">
                        <a:effectLst/>
                        <a:latin typeface="Calibri"/>
                        <a:ea typeface="宋体"/>
                        <a:cs typeface="Times New Roman"/>
                      </a:endParaRPr>
                    </a:p>
                  </a:txBody>
                  <a:tcPr marL="32328" marR="32328" marT="0" marB="0"/>
                </a:tc>
              </a:tr>
              <a:tr h="226298">
                <a:tc>
                  <a:txBody>
                    <a:bodyPr/>
                    <a:lstStyle/>
                    <a:p>
                      <a:pPr algn="just">
                        <a:lnSpc>
                          <a:spcPct val="150000"/>
                        </a:lnSpc>
                        <a:spcAft>
                          <a:spcPts val="0"/>
                        </a:spcAft>
                      </a:pPr>
                      <a:r>
                        <a:rPr lang="en-US" sz="1200" kern="100">
                          <a:effectLst/>
                        </a:rPr>
                        <a:t>for</a:t>
                      </a:r>
                      <a:r>
                        <a:rPr lang="zh-CN" sz="1200" kern="100">
                          <a:effectLst/>
                        </a:rPr>
                        <a:t>，</a:t>
                      </a:r>
                      <a:r>
                        <a:rPr lang="en-US" sz="1200" kern="100">
                          <a:effectLst/>
                        </a:rPr>
                        <a:t>while</a:t>
                      </a:r>
                      <a:r>
                        <a:rPr lang="zh-CN" sz="1200" kern="100">
                          <a:effectLst/>
                        </a:rPr>
                        <a:t>，</a:t>
                      </a:r>
                      <a:r>
                        <a:rPr lang="en-US" sz="1200" kern="100">
                          <a:effectLst/>
                        </a:rPr>
                        <a:t>repeat</a:t>
                      </a:r>
                      <a:r>
                        <a:rPr lang="zh-CN" sz="1200" kern="100">
                          <a:effectLst/>
                        </a:rPr>
                        <a:t>，</a:t>
                      </a:r>
                      <a:r>
                        <a:rPr lang="en-US" sz="1200" kern="100">
                          <a:effectLst/>
                        </a:rPr>
                        <a:t>break</a:t>
                      </a:r>
                      <a:r>
                        <a:rPr lang="zh-CN" sz="1200" kern="100">
                          <a:effectLst/>
                        </a:rPr>
                        <a:t>，</a:t>
                      </a:r>
                      <a:r>
                        <a:rPr lang="en-US" sz="1200" kern="100">
                          <a:effectLst/>
                        </a:rPr>
                        <a:t>next</a:t>
                      </a:r>
                      <a:r>
                        <a:rPr lang="zh-CN" sz="1200" kern="100">
                          <a:effectLst/>
                        </a:rPr>
                        <a:t>：</a:t>
                      </a:r>
                      <a:endParaRPr lang="zh-CN" sz="1200" kern="100">
                        <a:effectLst/>
                        <a:latin typeface="Calibri"/>
                        <a:ea typeface="宋体"/>
                        <a:cs typeface="Times New Roman"/>
                      </a:endParaRPr>
                    </a:p>
                  </a:txBody>
                  <a:tcPr marL="32328" marR="32328" marT="0" marB="0"/>
                </a:tc>
                <a:tc>
                  <a:txBody>
                    <a:bodyPr/>
                    <a:lstStyle/>
                    <a:p>
                      <a:pPr algn="just">
                        <a:lnSpc>
                          <a:spcPct val="150000"/>
                        </a:lnSpc>
                        <a:spcAft>
                          <a:spcPts val="0"/>
                        </a:spcAft>
                      </a:pPr>
                      <a:r>
                        <a:rPr lang="zh-CN" sz="1200" kern="100">
                          <a:effectLst/>
                        </a:rPr>
                        <a:t>循环</a:t>
                      </a:r>
                      <a:endParaRPr lang="zh-CN" sz="1200" kern="100">
                        <a:effectLst/>
                        <a:latin typeface="Calibri"/>
                        <a:ea typeface="宋体"/>
                        <a:cs typeface="Times New Roman"/>
                      </a:endParaRPr>
                    </a:p>
                  </a:txBody>
                  <a:tcPr marL="32328" marR="32328" marT="0" marB="0"/>
                </a:tc>
              </a:tr>
              <a:tr h="226298">
                <a:tc>
                  <a:txBody>
                    <a:bodyPr/>
                    <a:lstStyle/>
                    <a:p>
                      <a:pPr algn="just">
                        <a:lnSpc>
                          <a:spcPct val="150000"/>
                        </a:lnSpc>
                        <a:spcAft>
                          <a:spcPts val="0"/>
                        </a:spcAft>
                      </a:pPr>
                      <a:r>
                        <a:rPr lang="en-US" sz="1200" kern="100">
                          <a:effectLst/>
                        </a:rPr>
                        <a:t>apply</a:t>
                      </a:r>
                      <a:r>
                        <a:rPr lang="zh-CN" sz="1200" kern="100">
                          <a:effectLst/>
                        </a:rPr>
                        <a:t>，</a:t>
                      </a:r>
                      <a:r>
                        <a:rPr lang="en-US" sz="1200" kern="100">
                          <a:effectLst/>
                        </a:rPr>
                        <a:t>lapply</a:t>
                      </a:r>
                      <a:r>
                        <a:rPr lang="zh-CN" sz="1200" kern="100">
                          <a:effectLst/>
                        </a:rPr>
                        <a:t>，</a:t>
                      </a:r>
                      <a:r>
                        <a:rPr lang="en-US" sz="1200" kern="100">
                          <a:effectLst/>
                        </a:rPr>
                        <a:t>sapply</a:t>
                      </a:r>
                      <a:r>
                        <a:rPr lang="zh-CN" sz="1200" kern="100">
                          <a:effectLst/>
                        </a:rPr>
                        <a:t>，</a:t>
                      </a:r>
                      <a:r>
                        <a:rPr lang="en-US" sz="1200" kern="100">
                          <a:effectLst/>
                        </a:rPr>
                        <a:t>tapply</a:t>
                      </a:r>
                      <a:r>
                        <a:rPr lang="zh-CN" sz="1200" kern="100">
                          <a:effectLst/>
                        </a:rPr>
                        <a:t>，</a:t>
                      </a:r>
                      <a:r>
                        <a:rPr lang="en-US" sz="1200" kern="100">
                          <a:effectLst/>
                        </a:rPr>
                        <a:t>sweep</a:t>
                      </a:r>
                      <a:r>
                        <a:rPr lang="zh-CN" sz="1200" kern="100">
                          <a:effectLst/>
                        </a:rPr>
                        <a:t>：</a:t>
                      </a:r>
                      <a:endParaRPr lang="zh-CN" sz="1200" kern="100">
                        <a:effectLst/>
                        <a:latin typeface="Calibri"/>
                        <a:ea typeface="宋体"/>
                        <a:cs typeface="Times New Roman"/>
                      </a:endParaRPr>
                    </a:p>
                  </a:txBody>
                  <a:tcPr marL="32328" marR="32328" marT="0" marB="0"/>
                </a:tc>
                <a:tc>
                  <a:txBody>
                    <a:bodyPr/>
                    <a:lstStyle/>
                    <a:p>
                      <a:pPr algn="just">
                        <a:lnSpc>
                          <a:spcPct val="150000"/>
                        </a:lnSpc>
                        <a:spcAft>
                          <a:spcPts val="0"/>
                        </a:spcAft>
                      </a:pPr>
                      <a:r>
                        <a:rPr lang="zh-CN" sz="1200" kern="100">
                          <a:effectLst/>
                        </a:rPr>
                        <a:t>替代循环的函数。</a:t>
                      </a:r>
                      <a:endParaRPr lang="zh-CN" sz="1200" kern="100">
                        <a:effectLst/>
                        <a:latin typeface="Calibri"/>
                        <a:ea typeface="宋体"/>
                        <a:cs typeface="Times New Roman"/>
                      </a:endParaRPr>
                    </a:p>
                  </a:txBody>
                  <a:tcPr marL="32328" marR="32328" marT="0" marB="0"/>
                </a:tc>
              </a:tr>
              <a:tr h="113149">
                <a:tc gridSpan="2">
                  <a:txBody>
                    <a:bodyPr/>
                    <a:lstStyle/>
                    <a:p>
                      <a:pPr algn="just">
                        <a:lnSpc>
                          <a:spcPct val="150000"/>
                        </a:lnSpc>
                        <a:spcAft>
                          <a:spcPts val="0"/>
                        </a:spcAft>
                      </a:pPr>
                      <a:r>
                        <a:rPr lang="zh-CN" sz="1200" kern="100">
                          <a:effectLst/>
                        </a:rPr>
                        <a:t>二、函数方面</a:t>
                      </a:r>
                      <a:endParaRPr lang="zh-CN" sz="1200" kern="100">
                        <a:effectLst/>
                        <a:latin typeface="Calibri"/>
                        <a:ea typeface="宋体"/>
                        <a:cs typeface="Times New Roman"/>
                      </a:endParaRPr>
                    </a:p>
                  </a:txBody>
                  <a:tcPr marL="32328" marR="32328" marT="0" marB="0"/>
                </a:tc>
                <a:tc hMerge="1">
                  <a:txBody>
                    <a:bodyPr/>
                    <a:lstStyle/>
                    <a:p>
                      <a:endParaRPr lang="zh-CN" altLang="en-US"/>
                    </a:p>
                  </a:txBody>
                  <a:tcPr/>
                </a:tc>
              </a:tr>
              <a:tr h="113149">
                <a:tc>
                  <a:txBody>
                    <a:bodyPr/>
                    <a:lstStyle/>
                    <a:p>
                      <a:pPr algn="just">
                        <a:lnSpc>
                          <a:spcPct val="150000"/>
                        </a:lnSpc>
                        <a:spcAft>
                          <a:spcPts val="0"/>
                        </a:spcAft>
                      </a:pPr>
                      <a:r>
                        <a:rPr lang="en-US" sz="1200" kern="100">
                          <a:effectLst/>
                        </a:rPr>
                        <a:t>function</a:t>
                      </a:r>
                      <a:r>
                        <a:rPr lang="zh-CN" sz="1200" kern="100">
                          <a:effectLst/>
                        </a:rPr>
                        <a:t>：</a:t>
                      </a:r>
                      <a:endParaRPr lang="zh-CN" sz="1200" kern="100">
                        <a:effectLst/>
                        <a:latin typeface="Calibri"/>
                        <a:ea typeface="宋体"/>
                        <a:cs typeface="Times New Roman"/>
                      </a:endParaRPr>
                    </a:p>
                  </a:txBody>
                  <a:tcPr marL="32328" marR="32328" marT="0" marB="0"/>
                </a:tc>
                <a:tc>
                  <a:txBody>
                    <a:bodyPr/>
                    <a:lstStyle/>
                    <a:p>
                      <a:pPr algn="just">
                        <a:lnSpc>
                          <a:spcPct val="150000"/>
                        </a:lnSpc>
                        <a:spcAft>
                          <a:spcPts val="0"/>
                        </a:spcAft>
                      </a:pPr>
                      <a:r>
                        <a:rPr lang="zh-CN" sz="1200" kern="100">
                          <a:effectLst/>
                        </a:rPr>
                        <a:t>函数定义</a:t>
                      </a:r>
                      <a:endParaRPr lang="zh-CN" sz="1200" kern="100">
                        <a:effectLst/>
                        <a:latin typeface="Calibri"/>
                        <a:ea typeface="宋体"/>
                        <a:cs typeface="Times New Roman"/>
                      </a:endParaRPr>
                    </a:p>
                  </a:txBody>
                  <a:tcPr marL="32328" marR="32328" marT="0" marB="0"/>
                </a:tc>
              </a:tr>
              <a:tr h="113149">
                <a:tc>
                  <a:txBody>
                    <a:bodyPr/>
                    <a:lstStyle/>
                    <a:p>
                      <a:pPr algn="just">
                        <a:lnSpc>
                          <a:spcPct val="150000"/>
                        </a:lnSpc>
                        <a:spcAft>
                          <a:spcPts val="0"/>
                        </a:spcAft>
                      </a:pPr>
                      <a:r>
                        <a:rPr lang="en-US" sz="1200" kern="100">
                          <a:effectLst/>
                        </a:rPr>
                        <a:t>source</a:t>
                      </a:r>
                      <a:r>
                        <a:rPr lang="zh-CN" sz="1200" kern="100">
                          <a:effectLst/>
                        </a:rPr>
                        <a:t>：</a:t>
                      </a:r>
                      <a:endParaRPr lang="zh-CN" sz="1200" kern="100">
                        <a:effectLst/>
                        <a:latin typeface="Calibri"/>
                        <a:ea typeface="宋体"/>
                        <a:cs typeface="Times New Roman"/>
                      </a:endParaRPr>
                    </a:p>
                  </a:txBody>
                  <a:tcPr marL="32328" marR="32328" marT="0" marB="0"/>
                </a:tc>
                <a:tc>
                  <a:txBody>
                    <a:bodyPr/>
                    <a:lstStyle/>
                    <a:p>
                      <a:pPr algn="just">
                        <a:lnSpc>
                          <a:spcPct val="150000"/>
                        </a:lnSpc>
                        <a:spcAft>
                          <a:spcPts val="0"/>
                        </a:spcAft>
                      </a:pPr>
                      <a:r>
                        <a:rPr lang="zh-CN" sz="1200" kern="100">
                          <a:effectLst/>
                        </a:rPr>
                        <a:t>调用文件</a:t>
                      </a:r>
                      <a:endParaRPr lang="zh-CN" sz="1200" kern="100">
                        <a:effectLst/>
                        <a:latin typeface="Calibri"/>
                        <a:ea typeface="宋体"/>
                        <a:cs typeface="Times New Roman"/>
                      </a:endParaRPr>
                    </a:p>
                  </a:txBody>
                  <a:tcPr marL="32328" marR="32328" marT="0" marB="0"/>
                </a:tc>
              </a:tr>
              <a:tr h="113149">
                <a:tc>
                  <a:txBody>
                    <a:bodyPr/>
                    <a:lstStyle/>
                    <a:p>
                      <a:pPr algn="just">
                        <a:lnSpc>
                          <a:spcPct val="150000"/>
                        </a:lnSpc>
                        <a:spcAft>
                          <a:spcPts val="0"/>
                        </a:spcAft>
                      </a:pPr>
                      <a:r>
                        <a:rPr lang="en-US" sz="1200" kern="100">
                          <a:effectLst/>
                        </a:rPr>
                        <a:t>call</a:t>
                      </a:r>
                      <a:r>
                        <a:rPr lang="zh-CN" sz="1200" kern="100">
                          <a:effectLst/>
                        </a:rPr>
                        <a:t>：</a:t>
                      </a:r>
                      <a:endParaRPr lang="zh-CN" sz="1200" kern="100">
                        <a:effectLst/>
                        <a:latin typeface="Calibri"/>
                        <a:ea typeface="宋体"/>
                        <a:cs typeface="Times New Roman"/>
                      </a:endParaRPr>
                    </a:p>
                  </a:txBody>
                  <a:tcPr marL="32328" marR="32328" marT="0" marB="0"/>
                </a:tc>
                <a:tc>
                  <a:txBody>
                    <a:bodyPr/>
                    <a:lstStyle/>
                    <a:p>
                      <a:pPr algn="just">
                        <a:lnSpc>
                          <a:spcPct val="150000"/>
                        </a:lnSpc>
                        <a:spcAft>
                          <a:spcPts val="0"/>
                        </a:spcAft>
                      </a:pPr>
                      <a:r>
                        <a:rPr lang="zh-CN" sz="1200" kern="100">
                          <a:effectLst/>
                        </a:rPr>
                        <a:t>函数调用</a:t>
                      </a:r>
                      <a:endParaRPr lang="zh-CN" sz="1200" kern="100">
                        <a:effectLst/>
                        <a:latin typeface="Calibri"/>
                        <a:ea typeface="宋体"/>
                        <a:cs typeface="Times New Roman"/>
                      </a:endParaRPr>
                    </a:p>
                  </a:txBody>
                  <a:tcPr marL="32328" marR="32328" marT="0" marB="0"/>
                </a:tc>
              </a:tr>
              <a:tr h="226298">
                <a:tc>
                  <a:txBody>
                    <a:bodyPr/>
                    <a:lstStyle/>
                    <a:p>
                      <a:pPr algn="just">
                        <a:lnSpc>
                          <a:spcPct val="150000"/>
                        </a:lnSpc>
                        <a:spcAft>
                          <a:spcPts val="0"/>
                        </a:spcAft>
                      </a:pPr>
                      <a:r>
                        <a:rPr lang="en-US" sz="1200" kern="100">
                          <a:effectLst/>
                        </a:rPr>
                        <a:t>.C</a:t>
                      </a:r>
                      <a:r>
                        <a:rPr lang="zh-CN" sz="1200" kern="100">
                          <a:effectLst/>
                        </a:rPr>
                        <a:t>，</a:t>
                      </a:r>
                      <a:r>
                        <a:rPr lang="en-US" sz="1200" kern="100">
                          <a:effectLst/>
                        </a:rPr>
                        <a:t>Fortran</a:t>
                      </a:r>
                      <a:r>
                        <a:rPr lang="zh-CN" sz="1200" kern="100">
                          <a:effectLst/>
                        </a:rPr>
                        <a:t>：</a:t>
                      </a:r>
                      <a:endParaRPr lang="zh-CN" sz="1200" kern="100">
                        <a:effectLst/>
                        <a:latin typeface="Calibri"/>
                        <a:ea typeface="宋体"/>
                        <a:cs typeface="Times New Roman"/>
                      </a:endParaRPr>
                    </a:p>
                  </a:txBody>
                  <a:tcPr marL="32328" marR="32328" marT="0" marB="0"/>
                </a:tc>
                <a:tc>
                  <a:txBody>
                    <a:bodyPr/>
                    <a:lstStyle/>
                    <a:p>
                      <a:pPr algn="just">
                        <a:lnSpc>
                          <a:spcPct val="150000"/>
                        </a:lnSpc>
                        <a:spcAft>
                          <a:spcPts val="0"/>
                        </a:spcAft>
                      </a:pPr>
                      <a:r>
                        <a:rPr lang="zh-CN" sz="1200" kern="100">
                          <a:effectLst/>
                        </a:rPr>
                        <a:t>调用</a:t>
                      </a:r>
                      <a:r>
                        <a:rPr lang="en-US" sz="1200" kern="100">
                          <a:effectLst/>
                        </a:rPr>
                        <a:t>C</a:t>
                      </a:r>
                      <a:r>
                        <a:rPr lang="zh-CN" sz="1200" kern="100">
                          <a:effectLst/>
                        </a:rPr>
                        <a:t>或者</a:t>
                      </a:r>
                      <a:r>
                        <a:rPr lang="en-US" sz="1200" kern="100">
                          <a:effectLst/>
                        </a:rPr>
                        <a:t>Fortran</a:t>
                      </a:r>
                      <a:r>
                        <a:rPr lang="zh-CN" sz="1200" kern="100">
                          <a:effectLst/>
                        </a:rPr>
                        <a:t>子程序的动态链接库</a:t>
                      </a:r>
                      <a:endParaRPr lang="zh-CN" sz="1200" kern="100">
                        <a:effectLst/>
                        <a:latin typeface="Calibri"/>
                        <a:ea typeface="宋体"/>
                        <a:cs typeface="Times New Roman"/>
                      </a:endParaRPr>
                    </a:p>
                  </a:txBody>
                  <a:tcPr marL="32328" marR="32328" marT="0" marB="0"/>
                </a:tc>
              </a:tr>
              <a:tr h="113149">
                <a:tc>
                  <a:txBody>
                    <a:bodyPr/>
                    <a:lstStyle/>
                    <a:p>
                      <a:pPr algn="just">
                        <a:lnSpc>
                          <a:spcPct val="150000"/>
                        </a:lnSpc>
                        <a:spcAft>
                          <a:spcPts val="0"/>
                        </a:spcAft>
                      </a:pPr>
                      <a:r>
                        <a:rPr lang="en-US" sz="1200" kern="100">
                          <a:effectLst/>
                        </a:rPr>
                        <a:t>Recall</a:t>
                      </a:r>
                      <a:r>
                        <a:rPr lang="zh-CN" sz="1200" kern="100">
                          <a:effectLst/>
                        </a:rPr>
                        <a:t>：</a:t>
                      </a:r>
                      <a:endParaRPr lang="zh-CN" sz="1200" kern="100">
                        <a:effectLst/>
                        <a:latin typeface="Calibri"/>
                        <a:ea typeface="宋体"/>
                        <a:cs typeface="Times New Roman"/>
                      </a:endParaRPr>
                    </a:p>
                  </a:txBody>
                  <a:tcPr marL="32328" marR="32328" marT="0" marB="0"/>
                </a:tc>
                <a:tc>
                  <a:txBody>
                    <a:bodyPr/>
                    <a:lstStyle/>
                    <a:p>
                      <a:pPr algn="just">
                        <a:lnSpc>
                          <a:spcPct val="150000"/>
                        </a:lnSpc>
                        <a:spcAft>
                          <a:spcPts val="0"/>
                        </a:spcAft>
                      </a:pPr>
                      <a:r>
                        <a:rPr lang="zh-CN" sz="1200" kern="100">
                          <a:effectLst/>
                        </a:rPr>
                        <a:t>递归调用</a:t>
                      </a:r>
                      <a:endParaRPr lang="zh-CN" sz="1200" kern="100">
                        <a:effectLst/>
                        <a:latin typeface="Calibri"/>
                        <a:ea typeface="宋体"/>
                        <a:cs typeface="Times New Roman"/>
                      </a:endParaRPr>
                    </a:p>
                  </a:txBody>
                  <a:tcPr marL="32328" marR="32328" marT="0" marB="0"/>
                </a:tc>
              </a:tr>
              <a:tr h="226298">
                <a:tc>
                  <a:txBody>
                    <a:bodyPr/>
                    <a:lstStyle/>
                    <a:p>
                      <a:pPr algn="just">
                        <a:lnSpc>
                          <a:spcPct val="150000"/>
                        </a:lnSpc>
                        <a:spcAft>
                          <a:spcPts val="0"/>
                        </a:spcAft>
                      </a:pPr>
                      <a:r>
                        <a:rPr lang="en-US" sz="1200" kern="100">
                          <a:effectLst/>
                        </a:rPr>
                        <a:t>browser</a:t>
                      </a:r>
                      <a:r>
                        <a:rPr lang="zh-CN" sz="1200" kern="100">
                          <a:effectLst/>
                        </a:rPr>
                        <a:t>，</a:t>
                      </a:r>
                      <a:r>
                        <a:rPr lang="en-US" sz="1200" kern="100">
                          <a:effectLst/>
                        </a:rPr>
                        <a:t>debug</a:t>
                      </a:r>
                      <a:r>
                        <a:rPr lang="zh-CN" sz="1200" kern="100">
                          <a:effectLst/>
                        </a:rPr>
                        <a:t>，</a:t>
                      </a:r>
                      <a:r>
                        <a:rPr lang="en-US" sz="1200" kern="100">
                          <a:effectLst/>
                        </a:rPr>
                        <a:t>trace</a:t>
                      </a:r>
                      <a:r>
                        <a:rPr lang="zh-CN" sz="1200" kern="100">
                          <a:effectLst/>
                        </a:rPr>
                        <a:t>，</a:t>
                      </a:r>
                      <a:r>
                        <a:rPr lang="en-US" sz="1200" kern="100">
                          <a:effectLst/>
                        </a:rPr>
                        <a:t>traceback</a:t>
                      </a:r>
                      <a:r>
                        <a:rPr lang="zh-CN" sz="1200" kern="100">
                          <a:effectLst/>
                        </a:rPr>
                        <a:t>：</a:t>
                      </a:r>
                      <a:endParaRPr lang="zh-CN" sz="1200" kern="100">
                        <a:effectLst/>
                        <a:latin typeface="Calibri"/>
                        <a:ea typeface="宋体"/>
                        <a:cs typeface="Times New Roman"/>
                      </a:endParaRPr>
                    </a:p>
                  </a:txBody>
                  <a:tcPr marL="32328" marR="32328" marT="0" marB="0"/>
                </a:tc>
                <a:tc>
                  <a:txBody>
                    <a:bodyPr/>
                    <a:lstStyle/>
                    <a:p>
                      <a:pPr algn="just">
                        <a:lnSpc>
                          <a:spcPct val="150000"/>
                        </a:lnSpc>
                        <a:spcAft>
                          <a:spcPts val="0"/>
                        </a:spcAft>
                      </a:pPr>
                      <a:r>
                        <a:rPr lang="zh-CN" sz="1200" kern="100">
                          <a:effectLst/>
                        </a:rPr>
                        <a:t>程序调试</a:t>
                      </a:r>
                      <a:endParaRPr lang="zh-CN" sz="1200" kern="100">
                        <a:effectLst/>
                        <a:latin typeface="Calibri"/>
                        <a:ea typeface="宋体"/>
                        <a:cs typeface="Times New Roman"/>
                      </a:endParaRPr>
                    </a:p>
                  </a:txBody>
                  <a:tcPr marL="32328" marR="32328" marT="0" marB="0"/>
                </a:tc>
              </a:tr>
              <a:tr h="113149">
                <a:tc>
                  <a:txBody>
                    <a:bodyPr/>
                    <a:lstStyle/>
                    <a:p>
                      <a:pPr algn="just">
                        <a:lnSpc>
                          <a:spcPct val="150000"/>
                        </a:lnSpc>
                        <a:spcAft>
                          <a:spcPts val="0"/>
                        </a:spcAft>
                      </a:pPr>
                      <a:r>
                        <a:rPr lang="en-US" sz="1200" kern="100">
                          <a:effectLst/>
                        </a:rPr>
                        <a:t>options</a:t>
                      </a:r>
                      <a:r>
                        <a:rPr lang="zh-CN" sz="1200" kern="100">
                          <a:effectLst/>
                        </a:rPr>
                        <a:t>：</a:t>
                      </a:r>
                      <a:endParaRPr lang="zh-CN" sz="1200" kern="100">
                        <a:effectLst/>
                        <a:latin typeface="Calibri"/>
                        <a:ea typeface="宋体"/>
                        <a:cs typeface="Times New Roman"/>
                      </a:endParaRPr>
                    </a:p>
                  </a:txBody>
                  <a:tcPr marL="32328" marR="32328" marT="0" marB="0"/>
                </a:tc>
                <a:tc>
                  <a:txBody>
                    <a:bodyPr/>
                    <a:lstStyle/>
                    <a:p>
                      <a:pPr algn="just">
                        <a:lnSpc>
                          <a:spcPct val="150000"/>
                        </a:lnSpc>
                        <a:spcAft>
                          <a:spcPts val="0"/>
                        </a:spcAft>
                      </a:pPr>
                      <a:r>
                        <a:rPr lang="zh-CN" sz="1200" kern="100">
                          <a:effectLst/>
                        </a:rPr>
                        <a:t>指定系统参数</a:t>
                      </a:r>
                      <a:endParaRPr lang="zh-CN" sz="1200" kern="100">
                        <a:effectLst/>
                        <a:latin typeface="Calibri"/>
                        <a:ea typeface="宋体"/>
                        <a:cs typeface="Times New Roman"/>
                      </a:endParaRPr>
                    </a:p>
                  </a:txBody>
                  <a:tcPr marL="32328" marR="32328" marT="0" marB="0"/>
                </a:tc>
              </a:tr>
              <a:tr h="113149">
                <a:tc>
                  <a:txBody>
                    <a:bodyPr/>
                    <a:lstStyle/>
                    <a:p>
                      <a:pPr algn="just">
                        <a:lnSpc>
                          <a:spcPct val="150000"/>
                        </a:lnSpc>
                        <a:spcAft>
                          <a:spcPts val="0"/>
                        </a:spcAft>
                      </a:pPr>
                      <a:r>
                        <a:rPr lang="en-US" sz="1200" kern="100">
                          <a:effectLst/>
                        </a:rPr>
                        <a:t>missing</a:t>
                      </a:r>
                      <a:r>
                        <a:rPr lang="zh-CN" sz="1200" kern="100">
                          <a:effectLst/>
                        </a:rPr>
                        <a:t>：</a:t>
                      </a:r>
                      <a:endParaRPr lang="zh-CN" sz="1200" kern="100">
                        <a:effectLst/>
                        <a:latin typeface="Calibri"/>
                        <a:ea typeface="宋体"/>
                        <a:cs typeface="Times New Roman"/>
                      </a:endParaRPr>
                    </a:p>
                  </a:txBody>
                  <a:tcPr marL="32328" marR="32328" marT="0" marB="0"/>
                </a:tc>
                <a:tc>
                  <a:txBody>
                    <a:bodyPr/>
                    <a:lstStyle/>
                    <a:p>
                      <a:pPr algn="just">
                        <a:lnSpc>
                          <a:spcPct val="150000"/>
                        </a:lnSpc>
                        <a:spcAft>
                          <a:spcPts val="0"/>
                        </a:spcAft>
                      </a:pPr>
                      <a:r>
                        <a:rPr lang="zh-CN" sz="1200" kern="100">
                          <a:effectLst/>
                        </a:rPr>
                        <a:t>判断虚参是否有对应实参</a:t>
                      </a:r>
                      <a:endParaRPr lang="zh-CN" sz="1200" kern="100">
                        <a:effectLst/>
                        <a:latin typeface="Calibri"/>
                        <a:ea typeface="宋体"/>
                        <a:cs typeface="Times New Roman"/>
                      </a:endParaRPr>
                    </a:p>
                  </a:txBody>
                  <a:tcPr marL="32328" marR="32328" marT="0" marB="0"/>
                </a:tc>
              </a:tr>
              <a:tr h="113149">
                <a:tc>
                  <a:txBody>
                    <a:bodyPr/>
                    <a:lstStyle/>
                    <a:p>
                      <a:pPr algn="just">
                        <a:lnSpc>
                          <a:spcPct val="150000"/>
                        </a:lnSpc>
                        <a:spcAft>
                          <a:spcPts val="0"/>
                        </a:spcAft>
                      </a:pPr>
                      <a:r>
                        <a:rPr lang="en-US" sz="1200" kern="100">
                          <a:effectLst/>
                        </a:rPr>
                        <a:t>nargs</a:t>
                      </a:r>
                      <a:r>
                        <a:rPr lang="zh-CN" sz="1200" kern="100">
                          <a:effectLst/>
                        </a:rPr>
                        <a:t>：</a:t>
                      </a:r>
                      <a:endParaRPr lang="zh-CN" sz="1200" kern="100">
                        <a:effectLst/>
                        <a:latin typeface="Calibri"/>
                        <a:ea typeface="宋体"/>
                        <a:cs typeface="Times New Roman"/>
                      </a:endParaRPr>
                    </a:p>
                  </a:txBody>
                  <a:tcPr marL="32328" marR="32328" marT="0" marB="0"/>
                </a:tc>
                <a:tc>
                  <a:txBody>
                    <a:bodyPr/>
                    <a:lstStyle/>
                    <a:p>
                      <a:pPr algn="just">
                        <a:lnSpc>
                          <a:spcPct val="150000"/>
                        </a:lnSpc>
                        <a:spcAft>
                          <a:spcPts val="0"/>
                        </a:spcAft>
                      </a:pPr>
                      <a:r>
                        <a:rPr lang="zh-CN" sz="1200" kern="100">
                          <a:effectLst/>
                        </a:rPr>
                        <a:t>参数个数</a:t>
                      </a:r>
                      <a:endParaRPr lang="zh-CN" sz="1200" kern="100">
                        <a:effectLst/>
                        <a:latin typeface="Calibri"/>
                        <a:ea typeface="宋体"/>
                        <a:cs typeface="Times New Roman"/>
                      </a:endParaRPr>
                    </a:p>
                  </a:txBody>
                  <a:tcPr marL="32328" marR="32328" marT="0" marB="0"/>
                </a:tc>
              </a:tr>
              <a:tr h="113149">
                <a:tc>
                  <a:txBody>
                    <a:bodyPr/>
                    <a:lstStyle/>
                    <a:p>
                      <a:pPr algn="just">
                        <a:lnSpc>
                          <a:spcPct val="150000"/>
                        </a:lnSpc>
                        <a:spcAft>
                          <a:spcPts val="0"/>
                        </a:spcAft>
                      </a:pPr>
                      <a:r>
                        <a:rPr lang="en-US" sz="1200" kern="100">
                          <a:effectLst/>
                        </a:rPr>
                        <a:t>stop</a:t>
                      </a:r>
                      <a:r>
                        <a:rPr lang="zh-CN" sz="1200" kern="100">
                          <a:effectLst/>
                        </a:rPr>
                        <a:t>：</a:t>
                      </a:r>
                      <a:endParaRPr lang="zh-CN" sz="1200" kern="100">
                        <a:effectLst/>
                        <a:latin typeface="Calibri"/>
                        <a:ea typeface="宋体"/>
                        <a:cs typeface="Times New Roman"/>
                      </a:endParaRPr>
                    </a:p>
                  </a:txBody>
                  <a:tcPr marL="32328" marR="32328" marT="0" marB="0"/>
                </a:tc>
                <a:tc>
                  <a:txBody>
                    <a:bodyPr/>
                    <a:lstStyle/>
                    <a:p>
                      <a:pPr algn="just">
                        <a:lnSpc>
                          <a:spcPct val="150000"/>
                        </a:lnSpc>
                        <a:spcAft>
                          <a:spcPts val="0"/>
                        </a:spcAft>
                      </a:pPr>
                      <a:r>
                        <a:rPr lang="zh-CN" sz="1200" kern="100">
                          <a:effectLst/>
                        </a:rPr>
                        <a:t>终止函数执行</a:t>
                      </a:r>
                      <a:endParaRPr lang="zh-CN" sz="1200" kern="100">
                        <a:effectLst/>
                        <a:latin typeface="Calibri"/>
                        <a:ea typeface="宋体"/>
                        <a:cs typeface="Times New Roman"/>
                      </a:endParaRPr>
                    </a:p>
                  </a:txBody>
                  <a:tcPr marL="32328" marR="32328" marT="0" marB="0"/>
                </a:tc>
              </a:tr>
              <a:tr h="113149">
                <a:tc>
                  <a:txBody>
                    <a:bodyPr/>
                    <a:lstStyle/>
                    <a:p>
                      <a:pPr algn="just">
                        <a:lnSpc>
                          <a:spcPct val="150000"/>
                        </a:lnSpc>
                        <a:spcAft>
                          <a:spcPts val="0"/>
                        </a:spcAft>
                      </a:pPr>
                      <a:r>
                        <a:rPr lang="en-US" sz="1200" kern="100">
                          <a:effectLst/>
                        </a:rPr>
                        <a:t>on.exit</a:t>
                      </a:r>
                      <a:r>
                        <a:rPr lang="zh-CN" sz="1200" kern="100">
                          <a:effectLst/>
                        </a:rPr>
                        <a:t>：</a:t>
                      </a:r>
                      <a:endParaRPr lang="zh-CN" sz="1200" kern="100">
                        <a:effectLst/>
                        <a:latin typeface="Calibri"/>
                        <a:ea typeface="宋体"/>
                        <a:cs typeface="Times New Roman"/>
                      </a:endParaRPr>
                    </a:p>
                  </a:txBody>
                  <a:tcPr marL="32328" marR="32328" marT="0" marB="0"/>
                </a:tc>
                <a:tc>
                  <a:txBody>
                    <a:bodyPr/>
                    <a:lstStyle/>
                    <a:p>
                      <a:pPr algn="just">
                        <a:lnSpc>
                          <a:spcPct val="150000"/>
                        </a:lnSpc>
                        <a:spcAft>
                          <a:spcPts val="0"/>
                        </a:spcAft>
                      </a:pPr>
                      <a:r>
                        <a:rPr lang="zh-CN" sz="1200" kern="100">
                          <a:effectLst/>
                        </a:rPr>
                        <a:t>指定退出时执行</a:t>
                      </a:r>
                      <a:endParaRPr lang="zh-CN" sz="1200" kern="100">
                        <a:effectLst/>
                        <a:latin typeface="Calibri"/>
                        <a:ea typeface="宋体"/>
                        <a:cs typeface="Times New Roman"/>
                      </a:endParaRPr>
                    </a:p>
                  </a:txBody>
                  <a:tcPr marL="32328" marR="32328" marT="0" marB="0"/>
                </a:tc>
              </a:tr>
              <a:tr h="113149">
                <a:tc>
                  <a:txBody>
                    <a:bodyPr/>
                    <a:lstStyle/>
                    <a:p>
                      <a:pPr algn="just">
                        <a:lnSpc>
                          <a:spcPct val="150000"/>
                        </a:lnSpc>
                        <a:spcAft>
                          <a:spcPts val="0"/>
                        </a:spcAft>
                      </a:pPr>
                      <a:r>
                        <a:rPr lang="en-US" sz="1200" kern="100">
                          <a:effectLst/>
                        </a:rPr>
                        <a:t>eval</a:t>
                      </a:r>
                      <a:r>
                        <a:rPr lang="zh-CN" sz="1200" kern="100">
                          <a:effectLst/>
                        </a:rPr>
                        <a:t>，</a:t>
                      </a:r>
                      <a:r>
                        <a:rPr lang="en-US" sz="1200" kern="100">
                          <a:effectLst/>
                        </a:rPr>
                        <a:t>expression</a:t>
                      </a:r>
                      <a:r>
                        <a:rPr lang="zh-CN" sz="1200" kern="100">
                          <a:effectLst/>
                        </a:rPr>
                        <a:t>：</a:t>
                      </a:r>
                      <a:endParaRPr lang="zh-CN" sz="1200" kern="100">
                        <a:effectLst/>
                        <a:latin typeface="Calibri"/>
                        <a:ea typeface="宋体"/>
                        <a:cs typeface="Times New Roman"/>
                      </a:endParaRPr>
                    </a:p>
                  </a:txBody>
                  <a:tcPr marL="32328" marR="32328" marT="0" marB="0"/>
                </a:tc>
                <a:tc>
                  <a:txBody>
                    <a:bodyPr/>
                    <a:lstStyle/>
                    <a:p>
                      <a:pPr algn="just">
                        <a:lnSpc>
                          <a:spcPct val="150000"/>
                        </a:lnSpc>
                        <a:spcAft>
                          <a:spcPts val="0"/>
                        </a:spcAft>
                      </a:pPr>
                      <a:r>
                        <a:rPr lang="zh-CN" sz="1200" kern="100">
                          <a:effectLst/>
                        </a:rPr>
                        <a:t>表达式计算</a:t>
                      </a:r>
                      <a:endParaRPr lang="zh-CN" sz="1200" kern="100">
                        <a:effectLst/>
                        <a:latin typeface="Calibri"/>
                        <a:ea typeface="宋体"/>
                        <a:cs typeface="Times New Roman"/>
                      </a:endParaRPr>
                    </a:p>
                  </a:txBody>
                  <a:tcPr marL="32328" marR="32328" marT="0" marB="0"/>
                </a:tc>
              </a:tr>
              <a:tr h="113149">
                <a:tc>
                  <a:txBody>
                    <a:bodyPr/>
                    <a:lstStyle/>
                    <a:p>
                      <a:pPr algn="just">
                        <a:lnSpc>
                          <a:spcPct val="150000"/>
                        </a:lnSpc>
                        <a:spcAft>
                          <a:spcPts val="0"/>
                        </a:spcAft>
                      </a:pPr>
                      <a:r>
                        <a:rPr lang="en-US" sz="1200" kern="100">
                          <a:effectLst/>
                        </a:rPr>
                        <a:t>system.time</a:t>
                      </a:r>
                      <a:r>
                        <a:rPr lang="zh-CN" sz="1200" kern="100">
                          <a:effectLst/>
                        </a:rPr>
                        <a:t>：</a:t>
                      </a:r>
                      <a:endParaRPr lang="zh-CN" sz="1200" kern="100">
                        <a:effectLst/>
                        <a:latin typeface="Calibri"/>
                        <a:ea typeface="宋体"/>
                        <a:cs typeface="Times New Roman"/>
                      </a:endParaRPr>
                    </a:p>
                  </a:txBody>
                  <a:tcPr marL="32328" marR="32328" marT="0" marB="0"/>
                </a:tc>
                <a:tc>
                  <a:txBody>
                    <a:bodyPr/>
                    <a:lstStyle/>
                    <a:p>
                      <a:pPr algn="just">
                        <a:lnSpc>
                          <a:spcPct val="150000"/>
                        </a:lnSpc>
                        <a:spcAft>
                          <a:spcPts val="0"/>
                        </a:spcAft>
                      </a:pPr>
                      <a:r>
                        <a:rPr lang="zh-CN" sz="1200" kern="100">
                          <a:effectLst/>
                        </a:rPr>
                        <a:t>表达式计算计时</a:t>
                      </a:r>
                      <a:endParaRPr lang="zh-CN" sz="1200" kern="100">
                        <a:effectLst/>
                        <a:latin typeface="Calibri"/>
                        <a:ea typeface="宋体"/>
                        <a:cs typeface="Times New Roman"/>
                      </a:endParaRPr>
                    </a:p>
                  </a:txBody>
                  <a:tcPr marL="32328" marR="32328" marT="0" marB="0"/>
                </a:tc>
              </a:tr>
              <a:tr h="113149">
                <a:tc>
                  <a:txBody>
                    <a:bodyPr/>
                    <a:lstStyle/>
                    <a:p>
                      <a:pPr algn="just">
                        <a:lnSpc>
                          <a:spcPct val="150000"/>
                        </a:lnSpc>
                        <a:spcAft>
                          <a:spcPts val="0"/>
                        </a:spcAft>
                      </a:pPr>
                      <a:r>
                        <a:rPr lang="en-US" sz="1200" kern="100">
                          <a:effectLst/>
                        </a:rPr>
                        <a:t>invisible</a:t>
                      </a:r>
                      <a:r>
                        <a:rPr lang="zh-CN" sz="1200" kern="100">
                          <a:effectLst/>
                        </a:rPr>
                        <a:t>：</a:t>
                      </a:r>
                      <a:endParaRPr lang="zh-CN" sz="1200" kern="100">
                        <a:effectLst/>
                        <a:latin typeface="Calibri"/>
                        <a:ea typeface="宋体"/>
                        <a:cs typeface="Times New Roman"/>
                      </a:endParaRPr>
                    </a:p>
                  </a:txBody>
                  <a:tcPr marL="32328" marR="32328" marT="0" marB="0"/>
                </a:tc>
                <a:tc>
                  <a:txBody>
                    <a:bodyPr/>
                    <a:lstStyle/>
                    <a:p>
                      <a:pPr algn="just">
                        <a:lnSpc>
                          <a:spcPct val="150000"/>
                        </a:lnSpc>
                        <a:spcAft>
                          <a:spcPts val="0"/>
                        </a:spcAft>
                      </a:pPr>
                      <a:r>
                        <a:rPr lang="zh-CN" sz="1200" kern="100">
                          <a:effectLst/>
                        </a:rPr>
                        <a:t>使变量不显示</a:t>
                      </a:r>
                      <a:endParaRPr lang="zh-CN" sz="1200" kern="100">
                        <a:effectLst/>
                        <a:latin typeface="Calibri"/>
                        <a:ea typeface="宋体"/>
                        <a:cs typeface="Times New Roman"/>
                      </a:endParaRPr>
                    </a:p>
                  </a:txBody>
                  <a:tcPr marL="32328" marR="32328" marT="0" marB="0"/>
                </a:tc>
              </a:tr>
              <a:tr h="113149">
                <a:tc>
                  <a:txBody>
                    <a:bodyPr/>
                    <a:lstStyle/>
                    <a:p>
                      <a:pPr algn="just">
                        <a:lnSpc>
                          <a:spcPct val="150000"/>
                        </a:lnSpc>
                        <a:spcAft>
                          <a:spcPts val="0"/>
                        </a:spcAft>
                      </a:pPr>
                      <a:r>
                        <a:rPr lang="en-US" sz="1200" kern="100" dirty="0">
                          <a:effectLst/>
                        </a:rPr>
                        <a:t>menu</a:t>
                      </a:r>
                      <a:r>
                        <a:rPr lang="zh-CN" sz="1200" kern="100" dirty="0">
                          <a:effectLst/>
                        </a:rPr>
                        <a:t>：</a:t>
                      </a:r>
                      <a:endParaRPr lang="zh-CN" sz="1200" kern="100" dirty="0">
                        <a:effectLst/>
                        <a:latin typeface="Calibri"/>
                        <a:ea typeface="宋体"/>
                        <a:cs typeface="Times New Roman"/>
                      </a:endParaRPr>
                    </a:p>
                  </a:txBody>
                  <a:tcPr marL="32328" marR="32328" marT="0" marB="0"/>
                </a:tc>
                <a:tc>
                  <a:txBody>
                    <a:bodyPr/>
                    <a:lstStyle/>
                    <a:p>
                      <a:pPr algn="just">
                        <a:lnSpc>
                          <a:spcPct val="150000"/>
                        </a:lnSpc>
                        <a:spcAft>
                          <a:spcPts val="0"/>
                        </a:spcAft>
                      </a:pPr>
                      <a:r>
                        <a:rPr lang="zh-CN" sz="1200" kern="100" dirty="0">
                          <a:effectLst/>
                        </a:rPr>
                        <a:t>选择菜单（字符列表菜单）</a:t>
                      </a:r>
                      <a:endParaRPr lang="zh-CN" sz="1200" kern="100" dirty="0">
                        <a:effectLst/>
                        <a:latin typeface="Calibri"/>
                        <a:ea typeface="宋体"/>
                        <a:cs typeface="Times New Roman"/>
                      </a:endParaRPr>
                    </a:p>
                  </a:txBody>
                  <a:tcPr marL="32328" marR="32328" marT="0" marB="0"/>
                </a:tc>
              </a:tr>
            </a:tbl>
          </a:graphicData>
        </a:graphic>
      </p:graphicFrame>
    </p:spTree>
    <p:extLst>
      <p:ext uri="{BB962C8B-B14F-4D97-AF65-F5344CB8AC3E}">
        <p14:creationId xmlns:p14="http://schemas.microsoft.com/office/powerpoint/2010/main" val="3005577627"/>
      </p:ext>
    </p:ext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ext uri="{D42A27DB-BD31-4B8C-83A1-F6EECF244321}">
                <p14:modId xmlns:p14="http://schemas.microsoft.com/office/powerpoint/2010/main" val="2253827046"/>
              </p:ext>
            </p:extLst>
          </p:nvPr>
        </p:nvGraphicFramePr>
        <p:xfrm>
          <a:off x="1657815" y="591014"/>
          <a:ext cx="8463775" cy="4188398"/>
        </p:xfrm>
        <a:graphic>
          <a:graphicData uri="http://schemas.openxmlformats.org/drawingml/2006/table">
            <a:tbl>
              <a:tblPr>
                <a:tableStyleId>{5C22544A-7EE6-4342-B048-85BDC9FD1C3A}</a:tableStyleId>
              </a:tblPr>
              <a:tblGrid>
                <a:gridCol w="3820766"/>
                <a:gridCol w="4643009"/>
              </a:tblGrid>
              <a:tr h="347918">
                <a:tc gridSpan="2">
                  <a:txBody>
                    <a:bodyPr/>
                    <a:lstStyle/>
                    <a:p>
                      <a:pPr algn="just">
                        <a:lnSpc>
                          <a:spcPct val="150000"/>
                        </a:lnSpc>
                        <a:spcAft>
                          <a:spcPts val="0"/>
                        </a:spcAft>
                      </a:pPr>
                      <a:r>
                        <a:rPr lang="zh-CN" sz="1400" kern="100" dirty="0">
                          <a:effectLst/>
                        </a:rPr>
                        <a:t>三、输入输出</a:t>
                      </a:r>
                      <a:endParaRPr lang="zh-CN" sz="1400" kern="100" dirty="0">
                        <a:effectLst/>
                        <a:latin typeface="Calibri"/>
                        <a:ea typeface="宋体"/>
                        <a:cs typeface="Times New Roman"/>
                      </a:endParaRPr>
                    </a:p>
                  </a:txBody>
                  <a:tcPr marL="32328" marR="32328" marT="0" marB="0"/>
                </a:tc>
                <a:tc hMerge="1">
                  <a:txBody>
                    <a:bodyPr/>
                    <a:lstStyle/>
                    <a:p>
                      <a:endParaRPr lang="zh-CN" altLang="en-US"/>
                    </a:p>
                  </a:txBody>
                  <a:tcPr/>
                </a:tc>
              </a:tr>
              <a:tr h="113149">
                <a:tc>
                  <a:txBody>
                    <a:bodyPr/>
                    <a:lstStyle/>
                    <a:p>
                      <a:pPr algn="just">
                        <a:lnSpc>
                          <a:spcPct val="150000"/>
                        </a:lnSpc>
                        <a:spcAft>
                          <a:spcPts val="0"/>
                        </a:spcAft>
                      </a:pPr>
                      <a:r>
                        <a:rPr lang="en-US" sz="1400" kern="100" dirty="0">
                          <a:effectLst/>
                        </a:rPr>
                        <a:t>cat</a:t>
                      </a:r>
                      <a:r>
                        <a:rPr lang="zh-CN" sz="1400" kern="100" dirty="0">
                          <a:effectLst/>
                        </a:rPr>
                        <a:t>，</a:t>
                      </a:r>
                      <a:r>
                        <a:rPr lang="en-US" sz="1400" kern="100" dirty="0">
                          <a:effectLst/>
                        </a:rPr>
                        <a:t>print</a:t>
                      </a:r>
                      <a:r>
                        <a:rPr lang="zh-CN" sz="1400" kern="100" dirty="0">
                          <a:effectLst/>
                        </a:rPr>
                        <a:t>：</a:t>
                      </a:r>
                      <a:endParaRPr lang="zh-CN" sz="1400" kern="100" dirty="0">
                        <a:effectLst/>
                        <a:latin typeface="Calibri"/>
                        <a:ea typeface="宋体"/>
                        <a:cs typeface="Times New Roman"/>
                      </a:endParaRPr>
                    </a:p>
                  </a:txBody>
                  <a:tcPr marL="32328" marR="32328" marT="0" marB="0"/>
                </a:tc>
                <a:tc>
                  <a:txBody>
                    <a:bodyPr/>
                    <a:lstStyle/>
                    <a:p>
                      <a:pPr algn="just">
                        <a:lnSpc>
                          <a:spcPct val="150000"/>
                        </a:lnSpc>
                        <a:spcAft>
                          <a:spcPts val="0"/>
                        </a:spcAft>
                      </a:pPr>
                      <a:r>
                        <a:rPr lang="zh-CN" sz="1400" kern="100">
                          <a:effectLst/>
                        </a:rPr>
                        <a:t>显示对象</a:t>
                      </a:r>
                      <a:endParaRPr lang="zh-CN" sz="1400" kern="100">
                        <a:effectLst/>
                        <a:latin typeface="Calibri"/>
                        <a:ea typeface="宋体"/>
                        <a:cs typeface="Times New Roman"/>
                      </a:endParaRPr>
                    </a:p>
                  </a:txBody>
                  <a:tcPr marL="32328" marR="32328" marT="0" marB="0"/>
                </a:tc>
              </a:tr>
              <a:tr h="113149">
                <a:tc>
                  <a:txBody>
                    <a:bodyPr/>
                    <a:lstStyle/>
                    <a:p>
                      <a:pPr algn="just">
                        <a:lnSpc>
                          <a:spcPct val="150000"/>
                        </a:lnSpc>
                        <a:spcAft>
                          <a:spcPts val="0"/>
                        </a:spcAft>
                      </a:pPr>
                      <a:r>
                        <a:rPr lang="en-US" sz="1400" kern="100" dirty="0">
                          <a:effectLst/>
                        </a:rPr>
                        <a:t>sink</a:t>
                      </a:r>
                      <a:r>
                        <a:rPr lang="zh-CN" sz="1400" kern="100" dirty="0">
                          <a:effectLst/>
                        </a:rPr>
                        <a:t>：</a:t>
                      </a:r>
                      <a:endParaRPr lang="zh-CN" sz="1400" kern="100" dirty="0">
                        <a:effectLst/>
                        <a:latin typeface="Calibri"/>
                        <a:ea typeface="宋体"/>
                        <a:cs typeface="Times New Roman"/>
                      </a:endParaRPr>
                    </a:p>
                  </a:txBody>
                  <a:tcPr marL="32328" marR="32328" marT="0" marB="0"/>
                </a:tc>
                <a:tc>
                  <a:txBody>
                    <a:bodyPr/>
                    <a:lstStyle/>
                    <a:p>
                      <a:pPr algn="just">
                        <a:lnSpc>
                          <a:spcPct val="150000"/>
                        </a:lnSpc>
                        <a:spcAft>
                          <a:spcPts val="0"/>
                        </a:spcAft>
                      </a:pPr>
                      <a:r>
                        <a:rPr lang="zh-CN" sz="1400" kern="100">
                          <a:effectLst/>
                        </a:rPr>
                        <a:t>输出转向到指定文件</a:t>
                      </a:r>
                      <a:endParaRPr lang="zh-CN" sz="1400" kern="100">
                        <a:effectLst/>
                        <a:latin typeface="Calibri"/>
                        <a:ea typeface="宋体"/>
                        <a:cs typeface="Times New Roman"/>
                      </a:endParaRPr>
                    </a:p>
                  </a:txBody>
                  <a:tcPr marL="32328" marR="32328" marT="0" marB="0"/>
                </a:tc>
              </a:tr>
              <a:tr h="113149">
                <a:tc>
                  <a:txBody>
                    <a:bodyPr/>
                    <a:lstStyle/>
                    <a:p>
                      <a:pPr algn="just">
                        <a:lnSpc>
                          <a:spcPct val="150000"/>
                        </a:lnSpc>
                        <a:spcAft>
                          <a:spcPts val="0"/>
                        </a:spcAft>
                      </a:pPr>
                      <a:r>
                        <a:rPr lang="en-US" sz="1400" kern="100" dirty="0">
                          <a:effectLst/>
                        </a:rPr>
                        <a:t>dump</a:t>
                      </a:r>
                      <a:r>
                        <a:rPr lang="zh-CN" sz="1400" kern="100" dirty="0">
                          <a:effectLst/>
                        </a:rPr>
                        <a:t>，</a:t>
                      </a:r>
                      <a:r>
                        <a:rPr lang="en-US" sz="1400" kern="100" dirty="0">
                          <a:effectLst/>
                        </a:rPr>
                        <a:t>save</a:t>
                      </a:r>
                      <a:r>
                        <a:rPr lang="zh-CN" sz="1400" kern="100" dirty="0">
                          <a:effectLst/>
                        </a:rPr>
                        <a:t>，</a:t>
                      </a:r>
                      <a:r>
                        <a:rPr lang="en-US" sz="1400" kern="100" dirty="0" err="1">
                          <a:effectLst/>
                        </a:rPr>
                        <a:t>dput</a:t>
                      </a:r>
                      <a:r>
                        <a:rPr lang="zh-CN" sz="1400" kern="100" dirty="0">
                          <a:effectLst/>
                        </a:rPr>
                        <a:t>，</a:t>
                      </a:r>
                      <a:r>
                        <a:rPr lang="en-US" sz="1400" kern="100" dirty="0">
                          <a:effectLst/>
                        </a:rPr>
                        <a:t>write</a:t>
                      </a:r>
                      <a:r>
                        <a:rPr lang="zh-CN" sz="1400" kern="100" dirty="0">
                          <a:effectLst/>
                        </a:rPr>
                        <a:t>：</a:t>
                      </a:r>
                      <a:endParaRPr lang="zh-CN" sz="1400" kern="100" dirty="0">
                        <a:effectLst/>
                        <a:latin typeface="Calibri"/>
                        <a:ea typeface="宋体"/>
                        <a:cs typeface="Times New Roman"/>
                      </a:endParaRPr>
                    </a:p>
                  </a:txBody>
                  <a:tcPr marL="32328" marR="32328" marT="0" marB="0"/>
                </a:tc>
                <a:tc>
                  <a:txBody>
                    <a:bodyPr/>
                    <a:lstStyle/>
                    <a:p>
                      <a:pPr algn="just">
                        <a:lnSpc>
                          <a:spcPct val="150000"/>
                        </a:lnSpc>
                        <a:spcAft>
                          <a:spcPts val="0"/>
                        </a:spcAft>
                      </a:pPr>
                      <a:r>
                        <a:rPr lang="zh-CN" sz="1400" kern="100">
                          <a:effectLst/>
                        </a:rPr>
                        <a:t>输出对象</a:t>
                      </a:r>
                      <a:endParaRPr lang="zh-CN" sz="1400" kern="100">
                        <a:effectLst/>
                        <a:latin typeface="Calibri"/>
                        <a:ea typeface="宋体"/>
                        <a:cs typeface="Times New Roman"/>
                      </a:endParaRPr>
                    </a:p>
                  </a:txBody>
                  <a:tcPr marL="32328" marR="32328" marT="0" marB="0"/>
                </a:tc>
              </a:tr>
              <a:tr h="226298">
                <a:tc>
                  <a:txBody>
                    <a:bodyPr/>
                    <a:lstStyle/>
                    <a:p>
                      <a:pPr algn="just">
                        <a:lnSpc>
                          <a:spcPct val="150000"/>
                        </a:lnSpc>
                        <a:spcAft>
                          <a:spcPts val="0"/>
                        </a:spcAft>
                      </a:pPr>
                      <a:r>
                        <a:rPr lang="en-US" sz="1400" kern="100" dirty="0">
                          <a:effectLst/>
                        </a:rPr>
                        <a:t>can</a:t>
                      </a:r>
                      <a:r>
                        <a:rPr lang="zh-CN" sz="1400" kern="100" dirty="0">
                          <a:effectLst/>
                        </a:rPr>
                        <a:t>，</a:t>
                      </a:r>
                      <a:r>
                        <a:rPr lang="en-US" sz="1400" kern="100" dirty="0" err="1">
                          <a:effectLst/>
                        </a:rPr>
                        <a:t>read.table</a:t>
                      </a:r>
                      <a:r>
                        <a:rPr lang="zh-CN" sz="1400" kern="100" dirty="0">
                          <a:effectLst/>
                        </a:rPr>
                        <a:t>，</a:t>
                      </a:r>
                      <a:r>
                        <a:rPr lang="en-US" sz="1400" kern="100" dirty="0">
                          <a:effectLst/>
                        </a:rPr>
                        <a:t>load</a:t>
                      </a:r>
                      <a:r>
                        <a:rPr lang="zh-CN" sz="1400" kern="100" dirty="0">
                          <a:effectLst/>
                        </a:rPr>
                        <a:t>，</a:t>
                      </a:r>
                      <a:r>
                        <a:rPr lang="en-US" sz="1400" kern="100" dirty="0" err="1">
                          <a:effectLst/>
                        </a:rPr>
                        <a:t>dget</a:t>
                      </a:r>
                      <a:r>
                        <a:rPr lang="zh-CN" sz="1400" kern="100" dirty="0">
                          <a:effectLst/>
                        </a:rPr>
                        <a:t>：</a:t>
                      </a:r>
                      <a:endParaRPr lang="zh-CN" sz="1400" kern="100" dirty="0">
                        <a:effectLst/>
                        <a:latin typeface="Calibri"/>
                        <a:ea typeface="宋体"/>
                        <a:cs typeface="Times New Roman"/>
                      </a:endParaRPr>
                    </a:p>
                  </a:txBody>
                  <a:tcPr marL="32328" marR="32328" marT="0" marB="0"/>
                </a:tc>
                <a:tc>
                  <a:txBody>
                    <a:bodyPr/>
                    <a:lstStyle/>
                    <a:p>
                      <a:pPr algn="just">
                        <a:lnSpc>
                          <a:spcPct val="150000"/>
                        </a:lnSpc>
                        <a:spcAft>
                          <a:spcPts val="0"/>
                        </a:spcAft>
                      </a:pPr>
                      <a:r>
                        <a:rPr lang="zh-CN" sz="1400" kern="100">
                          <a:effectLst/>
                        </a:rPr>
                        <a:t>读入</a:t>
                      </a:r>
                      <a:endParaRPr lang="zh-CN" sz="1400" kern="100">
                        <a:effectLst/>
                        <a:latin typeface="Calibri"/>
                        <a:ea typeface="宋体"/>
                        <a:cs typeface="Times New Roman"/>
                      </a:endParaRPr>
                    </a:p>
                  </a:txBody>
                  <a:tcPr marL="32328" marR="32328" marT="0" marB="0"/>
                </a:tc>
              </a:tr>
              <a:tr h="113149">
                <a:tc gridSpan="2">
                  <a:txBody>
                    <a:bodyPr/>
                    <a:lstStyle/>
                    <a:p>
                      <a:pPr algn="just">
                        <a:lnSpc>
                          <a:spcPct val="150000"/>
                        </a:lnSpc>
                        <a:spcAft>
                          <a:spcPts val="0"/>
                        </a:spcAft>
                      </a:pPr>
                      <a:r>
                        <a:rPr lang="zh-CN" sz="1400" kern="100" dirty="0">
                          <a:effectLst/>
                        </a:rPr>
                        <a:t>四、工作环境</a:t>
                      </a:r>
                      <a:endParaRPr lang="zh-CN" sz="1400" kern="100" dirty="0">
                        <a:effectLst/>
                        <a:latin typeface="Calibri"/>
                        <a:ea typeface="宋体"/>
                        <a:cs typeface="Times New Roman"/>
                      </a:endParaRPr>
                    </a:p>
                  </a:txBody>
                  <a:tcPr marL="32328" marR="32328" marT="0" marB="0"/>
                </a:tc>
                <a:tc hMerge="1">
                  <a:txBody>
                    <a:bodyPr/>
                    <a:lstStyle/>
                    <a:p>
                      <a:endParaRPr lang="zh-CN" altLang="en-US"/>
                    </a:p>
                  </a:txBody>
                  <a:tcPr/>
                </a:tc>
              </a:tr>
              <a:tr h="113149">
                <a:tc>
                  <a:txBody>
                    <a:bodyPr/>
                    <a:lstStyle/>
                    <a:p>
                      <a:pPr algn="just">
                        <a:lnSpc>
                          <a:spcPct val="150000"/>
                        </a:lnSpc>
                        <a:spcAft>
                          <a:spcPts val="0"/>
                        </a:spcAft>
                      </a:pPr>
                      <a:r>
                        <a:rPr lang="en-US" sz="1400" kern="100" dirty="0" err="1">
                          <a:effectLst/>
                        </a:rPr>
                        <a:t>ls</a:t>
                      </a:r>
                      <a:r>
                        <a:rPr lang="zh-CN" sz="1400" kern="100" dirty="0">
                          <a:effectLst/>
                        </a:rPr>
                        <a:t>，</a:t>
                      </a:r>
                      <a:r>
                        <a:rPr lang="en-US" sz="1400" kern="100" dirty="0">
                          <a:effectLst/>
                        </a:rPr>
                        <a:t>objects</a:t>
                      </a:r>
                      <a:r>
                        <a:rPr lang="zh-CN" sz="1400" kern="100" dirty="0">
                          <a:effectLst/>
                        </a:rPr>
                        <a:t>：</a:t>
                      </a:r>
                      <a:endParaRPr lang="zh-CN" sz="1400" kern="100" dirty="0">
                        <a:effectLst/>
                        <a:latin typeface="Calibri"/>
                        <a:ea typeface="宋体"/>
                        <a:cs typeface="Times New Roman"/>
                      </a:endParaRPr>
                    </a:p>
                  </a:txBody>
                  <a:tcPr marL="32328" marR="32328" marT="0" marB="0"/>
                </a:tc>
                <a:tc>
                  <a:txBody>
                    <a:bodyPr/>
                    <a:lstStyle/>
                    <a:p>
                      <a:pPr algn="just">
                        <a:lnSpc>
                          <a:spcPct val="150000"/>
                        </a:lnSpc>
                        <a:spcAft>
                          <a:spcPts val="0"/>
                        </a:spcAft>
                      </a:pPr>
                      <a:r>
                        <a:rPr lang="zh-CN" sz="1400" kern="100">
                          <a:effectLst/>
                        </a:rPr>
                        <a:t>显示对象列表</a:t>
                      </a:r>
                      <a:endParaRPr lang="zh-CN" sz="1400" kern="100">
                        <a:effectLst/>
                        <a:latin typeface="Calibri"/>
                        <a:ea typeface="宋体"/>
                        <a:cs typeface="Times New Roman"/>
                      </a:endParaRPr>
                    </a:p>
                  </a:txBody>
                  <a:tcPr marL="32328" marR="32328" marT="0" marB="0"/>
                </a:tc>
              </a:tr>
              <a:tr h="113149">
                <a:tc>
                  <a:txBody>
                    <a:bodyPr/>
                    <a:lstStyle/>
                    <a:p>
                      <a:pPr algn="just">
                        <a:lnSpc>
                          <a:spcPct val="150000"/>
                        </a:lnSpc>
                        <a:spcAft>
                          <a:spcPts val="0"/>
                        </a:spcAft>
                      </a:pPr>
                      <a:r>
                        <a:rPr lang="en-US" sz="1400" kern="100" dirty="0" err="1">
                          <a:effectLst/>
                        </a:rPr>
                        <a:t>rm</a:t>
                      </a:r>
                      <a:r>
                        <a:rPr lang="en-US" sz="1400" kern="100" dirty="0">
                          <a:effectLst/>
                        </a:rPr>
                        <a:t>,</a:t>
                      </a:r>
                      <a:endParaRPr lang="zh-CN" sz="1400" kern="100" dirty="0">
                        <a:effectLst/>
                        <a:latin typeface="Calibri"/>
                        <a:ea typeface="宋体"/>
                        <a:cs typeface="Times New Roman"/>
                      </a:endParaRPr>
                    </a:p>
                  </a:txBody>
                  <a:tcPr marL="32328" marR="32328" marT="0" marB="0"/>
                </a:tc>
                <a:tc>
                  <a:txBody>
                    <a:bodyPr/>
                    <a:lstStyle/>
                    <a:p>
                      <a:pPr algn="just">
                        <a:lnSpc>
                          <a:spcPct val="150000"/>
                        </a:lnSpc>
                        <a:spcAft>
                          <a:spcPts val="0"/>
                        </a:spcAft>
                      </a:pPr>
                      <a:r>
                        <a:rPr lang="en-US" sz="1400" kern="100">
                          <a:effectLst/>
                        </a:rPr>
                        <a:t>remove</a:t>
                      </a:r>
                      <a:r>
                        <a:rPr lang="zh-CN" sz="1400" kern="100">
                          <a:effectLst/>
                        </a:rPr>
                        <a:t>：删除对象</a:t>
                      </a:r>
                      <a:endParaRPr lang="zh-CN" sz="1400" kern="100">
                        <a:effectLst/>
                        <a:latin typeface="Calibri"/>
                        <a:ea typeface="宋体"/>
                        <a:cs typeface="Times New Roman"/>
                      </a:endParaRPr>
                    </a:p>
                  </a:txBody>
                  <a:tcPr marL="32328" marR="32328" marT="0" marB="0"/>
                </a:tc>
              </a:tr>
              <a:tr h="113149">
                <a:tc>
                  <a:txBody>
                    <a:bodyPr/>
                    <a:lstStyle/>
                    <a:p>
                      <a:pPr algn="just">
                        <a:lnSpc>
                          <a:spcPct val="150000"/>
                        </a:lnSpc>
                        <a:spcAft>
                          <a:spcPts val="0"/>
                        </a:spcAft>
                      </a:pPr>
                      <a:r>
                        <a:rPr lang="en-US" sz="1400" kern="100" dirty="0">
                          <a:effectLst/>
                        </a:rPr>
                        <a:t>q</a:t>
                      </a:r>
                      <a:r>
                        <a:rPr lang="zh-CN" sz="1400" kern="100" dirty="0">
                          <a:effectLst/>
                        </a:rPr>
                        <a:t>，</a:t>
                      </a:r>
                      <a:r>
                        <a:rPr lang="en-US" sz="1400" kern="100" dirty="0">
                          <a:effectLst/>
                        </a:rPr>
                        <a:t>quit</a:t>
                      </a:r>
                      <a:r>
                        <a:rPr lang="zh-CN" sz="1400" kern="100" dirty="0">
                          <a:effectLst/>
                        </a:rPr>
                        <a:t>：</a:t>
                      </a:r>
                      <a:endParaRPr lang="zh-CN" sz="1400" kern="100" dirty="0">
                        <a:effectLst/>
                        <a:latin typeface="Calibri"/>
                        <a:ea typeface="宋体"/>
                        <a:cs typeface="Times New Roman"/>
                      </a:endParaRPr>
                    </a:p>
                  </a:txBody>
                  <a:tcPr marL="32328" marR="32328" marT="0" marB="0"/>
                </a:tc>
                <a:tc>
                  <a:txBody>
                    <a:bodyPr/>
                    <a:lstStyle/>
                    <a:p>
                      <a:pPr algn="just">
                        <a:lnSpc>
                          <a:spcPct val="150000"/>
                        </a:lnSpc>
                        <a:spcAft>
                          <a:spcPts val="0"/>
                        </a:spcAft>
                      </a:pPr>
                      <a:r>
                        <a:rPr lang="zh-CN" sz="1400" kern="100">
                          <a:effectLst/>
                        </a:rPr>
                        <a:t>退出系统</a:t>
                      </a:r>
                      <a:endParaRPr lang="zh-CN" sz="1400" kern="100">
                        <a:effectLst/>
                        <a:latin typeface="Calibri"/>
                        <a:ea typeface="宋体"/>
                        <a:cs typeface="Times New Roman"/>
                      </a:endParaRPr>
                    </a:p>
                  </a:txBody>
                  <a:tcPr marL="32328" marR="32328" marT="0" marB="0"/>
                </a:tc>
              </a:tr>
              <a:tr h="113149">
                <a:tc>
                  <a:txBody>
                    <a:bodyPr/>
                    <a:lstStyle/>
                    <a:p>
                      <a:pPr algn="just">
                        <a:lnSpc>
                          <a:spcPct val="150000"/>
                        </a:lnSpc>
                        <a:spcAft>
                          <a:spcPts val="0"/>
                        </a:spcAft>
                      </a:pPr>
                      <a:r>
                        <a:rPr lang="en-US" sz="1400" kern="100" dirty="0">
                          <a:effectLst/>
                        </a:rPr>
                        <a:t>First</a:t>
                      </a:r>
                      <a:r>
                        <a:rPr lang="zh-CN" sz="1400" kern="100" dirty="0">
                          <a:effectLst/>
                        </a:rPr>
                        <a:t>，</a:t>
                      </a:r>
                      <a:r>
                        <a:rPr lang="en-US" sz="1400" kern="100" dirty="0">
                          <a:effectLst/>
                        </a:rPr>
                        <a:t>.Last</a:t>
                      </a:r>
                      <a:r>
                        <a:rPr lang="zh-CN" sz="1400" kern="100" dirty="0">
                          <a:effectLst/>
                        </a:rPr>
                        <a:t>：</a:t>
                      </a:r>
                      <a:endParaRPr lang="zh-CN" sz="1400" kern="100" dirty="0">
                        <a:effectLst/>
                        <a:latin typeface="Calibri"/>
                        <a:ea typeface="宋体"/>
                        <a:cs typeface="Times New Roman"/>
                      </a:endParaRPr>
                    </a:p>
                  </a:txBody>
                  <a:tcPr marL="32328" marR="32328" marT="0" marB="0"/>
                </a:tc>
                <a:tc>
                  <a:txBody>
                    <a:bodyPr/>
                    <a:lstStyle/>
                    <a:p>
                      <a:pPr algn="just">
                        <a:lnSpc>
                          <a:spcPct val="150000"/>
                        </a:lnSpc>
                        <a:spcAft>
                          <a:spcPts val="0"/>
                        </a:spcAft>
                      </a:pPr>
                      <a:r>
                        <a:rPr lang="zh-CN" sz="1400" kern="100">
                          <a:effectLst/>
                        </a:rPr>
                        <a:t>初始运行函数与退出运行函数。</a:t>
                      </a:r>
                      <a:endParaRPr lang="zh-CN" sz="1400" kern="100">
                        <a:effectLst/>
                        <a:latin typeface="Calibri"/>
                        <a:ea typeface="宋体"/>
                        <a:cs typeface="Times New Roman"/>
                      </a:endParaRPr>
                    </a:p>
                  </a:txBody>
                  <a:tcPr marL="32328" marR="32328" marT="0" marB="0"/>
                </a:tc>
              </a:tr>
              <a:tr h="113149">
                <a:tc>
                  <a:txBody>
                    <a:bodyPr/>
                    <a:lstStyle/>
                    <a:p>
                      <a:pPr algn="just">
                        <a:lnSpc>
                          <a:spcPct val="150000"/>
                        </a:lnSpc>
                        <a:spcAft>
                          <a:spcPts val="0"/>
                        </a:spcAft>
                      </a:pPr>
                      <a:r>
                        <a:rPr lang="en-US" sz="1400" kern="100">
                          <a:effectLst/>
                        </a:rPr>
                        <a:t>options</a:t>
                      </a:r>
                      <a:r>
                        <a:rPr lang="zh-CN" sz="1400" kern="100">
                          <a:effectLst/>
                        </a:rPr>
                        <a:t>： </a:t>
                      </a:r>
                      <a:endParaRPr lang="zh-CN" sz="1400" kern="100">
                        <a:effectLst/>
                        <a:latin typeface="Calibri"/>
                        <a:ea typeface="宋体"/>
                        <a:cs typeface="Times New Roman"/>
                      </a:endParaRPr>
                    </a:p>
                  </a:txBody>
                  <a:tcPr marL="32328" marR="32328" marT="0" marB="0"/>
                </a:tc>
                <a:tc>
                  <a:txBody>
                    <a:bodyPr/>
                    <a:lstStyle/>
                    <a:p>
                      <a:pPr algn="just">
                        <a:lnSpc>
                          <a:spcPct val="150000"/>
                        </a:lnSpc>
                        <a:spcAft>
                          <a:spcPts val="0"/>
                        </a:spcAft>
                      </a:pPr>
                      <a:r>
                        <a:rPr lang="zh-CN" sz="1400" kern="100" dirty="0">
                          <a:effectLst/>
                        </a:rPr>
                        <a:t>系统选项</a:t>
                      </a:r>
                      <a:endParaRPr lang="zh-CN" sz="1400" kern="100" dirty="0">
                        <a:effectLst/>
                        <a:latin typeface="Calibri"/>
                        <a:ea typeface="宋体"/>
                        <a:cs typeface="Times New Roman"/>
                      </a:endParaRPr>
                    </a:p>
                  </a:txBody>
                  <a:tcPr marL="32328" marR="32328" marT="0" marB="0"/>
                </a:tc>
              </a:tr>
              <a:tr h="226298">
                <a:tc>
                  <a:txBody>
                    <a:bodyPr/>
                    <a:lstStyle/>
                    <a:p>
                      <a:pPr algn="just">
                        <a:lnSpc>
                          <a:spcPct val="150000"/>
                        </a:lnSpc>
                        <a:spcAft>
                          <a:spcPts val="0"/>
                        </a:spcAft>
                      </a:pPr>
                      <a:r>
                        <a:rPr lang="en-US" sz="1400" kern="100" dirty="0">
                          <a:effectLst/>
                        </a:rPr>
                        <a:t>?</a:t>
                      </a:r>
                      <a:r>
                        <a:rPr lang="zh-CN" sz="1400" kern="100" dirty="0">
                          <a:effectLst/>
                        </a:rPr>
                        <a:t>，</a:t>
                      </a:r>
                      <a:r>
                        <a:rPr lang="en-US" sz="1400" kern="100" dirty="0">
                          <a:effectLst/>
                        </a:rPr>
                        <a:t>help</a:t>
                      </a:r>
                      <a:r>
                        <a:rPr lang="zh-CN" sz="1400" kern="100" dirty="0">
                          <a:effectLst/>
                        </a:rPr>
                        <a:t>，</a:t>
                      </a:r>
                      <a:r>
                        <a:rPr lang="en-US" sz="1400" kern="100" dirty="0" err="1">
                          <a:effectLst/>
                        </a:rPr>
                        <a:t>help.start</a:t>
                      </a:r>
                      <a:r>
                        <a:rPr lang="zh-CN" sz="1400" kern="100" dirty="0">
                          <a:effectLst/>
                        </a:rPr>
                        <a:t>，</a:t>
                      </a:r>
                      <a:r>
                        <a:rPr lang="en-US" sz="1400" kern="100" dirty="0">
                          <a:effectLst/>
                        </a:rPr>
                        <a:t>apropos</a:t>
                      </a:r>
                      <a:r>
                        <a:rPr lang="zh-CN" sz="1400" kern="100" dirty="0">
                          <a:effectLst/>
                        </a:rPr>
                        <a:t>：</a:t>
                      </a:r>
                      <a:endParaRPr lang="zh-CN" sz="1400" kern="100" dirty="0">
                        <a:effectLst/>
                        <a:latin typeface="Calibri"/>
                        <a:ea typeface="宋体"/>
                        <a:cs typeface="Times New Roman"/>
                      </a:endParaRPr>
                    </a:p>
                  </a:txBody>
                  <a:tcPr marL="32328" marR="32328" marT="0" marB="0"/>
                </a:tc>
                <a:tc>
                  <a:txBody>
                    <a:bodyPr/>
                    <a:lstStyle/>
                    <a:p>
                      <a:pPr algn="just">
                        <a:lnSpc>
                          <a:spcPct val="150000"/>
                        </a:lnSpc>
                        <a:spcAft>
                          <a:spcPts val="0"/>
                        </a:spcAft>
                      </a:pPr>
                      <a:r>
                        <a:rPr lang="zh-CN" sz="1400" kern="100" dirty="0">
                          <a:effectLst/>
                        </a:rPr>
                        <a:t>帮助功能</a:t>
                      </a:r>
                      <a:endParaRPr lang="zh-CN" sz="1400" kern="100" dirty="0">
                        <a:effectLst/>
                        <a:latin typeface="Calibri"/>
                        <a:ea typeface="宋体"/>
                        <a:cs typeface="Times New Roman"/>
                      </a:endParaRPr>
                    </a:p>
                  </a:txBody>
                  <a:tcPr marL="32328" marR="32328" marT="0" marB="0"/>
                </a:tc>
              </a:tr>
              <a:tr h="113149">
                <a:tc>
                  <a:txBody>
                    <a:bodyPr/>
                    <a:lstStyle/>
                    <a:p>
                      <a:pPr algn="just">
                        <a:lnSpc>
                          <a:spcPct val="150000"/>
                        </a:lnSpc>
                        <a:spcAft>
                          <a:spcPts val="0"/>
                        </a:spcAft>
                      </a:pPr>
                      <a:r>
                        <a:rPr lang="en-US" sz="1400" kern="100" dirty="0">
                          <a:effectLst/>
                        </a:rPr>
                        <a:t>data</a:t>
                      </a:r>
                      <a:r>
                        <a:rPr lang="zh-CN" sz="1400" kern="100" dirty="0">
                          <a:effectLst/>
                        </a:rPr>
                        <a:t>：</a:t>
                      </a:r>
                      <a:endParaRPr lang="zh-CN" sz="1400" kern="100" dirty="0">
                        <a:effectLst/>
                        <a:latin typeface="Calibri"/>
                        <a:ea typeface="宋体"/>
                        <a:cs typeface="Times New Roman"/>
                      </a:endParaRPr>
                    </a:p>
                  </a:txBody>
                  <a:tcPr marL="32328" marR="32328" marT="0" marB="0"/>
                </a:tc>
                <a:tc>
                  <a:txBody>
                    <a:bodyPr/>
                    <a:lstStyle/>
                    <a:p>
                      <a:pPr algn="just">
                        <a:lnSpc>
                          <a:spcPct val="150000"/>
                        </a:lnSpc>
                        <a:spcAft>
                          <a:spcPts val="0"/>
                        </a:spcAft>
                      </a:pPr>
                      <a:r>
                        <a:rPr lang="zh-CN" sz="1400" kern="100" dirty="0">
                          <a:effectLst/>
                        </a:rPr>
                        <a:t>列出数据集</a:t>
                      </a:r>
                      <a:endParaRPr lang="zh-CN" sz="1400" kern="100" dirty="0">
                        <a:effectLst/>
                        <a:latin typeface="Calibri"/>
                        <a:ea typeface="宋体"/>
                        <a:cs typeface="Times New Roman"/>
                      </a:endParaRPr>
                    </a:p>
                  </a:txBody>
                  <a:tcPr marL="32328" marR="32328" marT="0" marB="0"/>
                </a:tc>
              </a:tr>
            </a:tbl>
          </a:graphicData>
        </a:graphic>
      </p:graphicFrame>
    </p:spTree>
    <p:extLst>
      <p:ext uri="{BB962C8B-B14F-4D97-AF65-F5344CB8AC3E}">
        <p14:creationId xmlns:p14="http://schemas.microsoft.com/office/powerpoint/2010/main" val="808009408"/>
      </p:ext>
    </p:ext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ext uri="{D42A27DB-BD31-4B8C-83A1-F6EECF244321}">
                <p14:modId xmlns:p14="http://schemas.microsoft.com/office/powerpoint/2010/main" val="2033118678"/>
              </p:ext>
            </p:extLst>
          </p:nvPr>
        </p:nvGraphicFramePr>
        <p:xfrm>
          <a:off x="1494262" y="936703"/>
          <a:ext cx="7471317" cy="5880735"/>
        </p:xfrm>
        <a:graphic>
          <a:graphicData uri="http://schemas.openxmlformats.org/drawingml/2006/table">
            <a:tbl>
              <a:tblPr>
                <a:tableStyleId>{5C22544A-7EE6-4342-B048-85BDC9FD1C3A}</a:tableStyleId>
              </a:tblPr>
              <a:tblGrid>
                <a:gridCol w="3735001"/>
                <a:gridCol w="3736316"/>
              </a:tblGrid>
              <a:tr h="254551">
                <a:tc>
                  <a:txBody>
                    <a:bodyPr/>
                    <a:lstStyle/>
                    <a:p>
                      <a:pPr algn="ctr">
                        <a:lnSpc>
                          <a:spcPct val="150000"/>
                        </a:lnSpc>
                        <a:spcAft>
                          <a:spcPts val="0"/>
                        </a:spcAft>
                      </a:pPr>
                      <a:r>
                        <a:rPr lang="zh-CN" sz="1400" kern="100" dirty="0">
                          <a:effectLst/>
                        </a:rPr>
                        <a:t>函数名</a:t>
                      </a:r>
                      <a:endParaRPr lang="zh-CN" sz="1400" kern="100" dirty="0">
                        <a:effectLst/>
                        <a:latin typeface="Calibri"/>
                        <a:ea typeface="宋体"/>
                        <a:cs typeface="Times New Roman"/>
                      </a:endParaRPr>
                    </a:p>
                  </a:txBody>
                  <a:tcPr marL="61578" marR="61578" marT="0" marB="0"/>
                </a:tc>
                <a:tc>
                  <a:txBody>
                    <a:bodyPr/>
                    <a:lstStyle/>
                    <a:p>
                      <a:pPr algn="ctr">
                        <a:lnSpc>
                          <a:spcPct val="150000"/>
                        </a:lnSpc>
                        <a:spcAft>
                          <a:spcPts val="0"/>
                        </a:spcAft>
                      </a:pPr>
                      <a:r>
                        <a:rPr lang="zh-CN" sz="1400" kern="100">
                          <a:effectLst/>
                        </a:rPr>
                        <a:t>函数描述</a:t>
                      </a:r>
                      <a:endParaRPr lang="zh-CN" sz="1400" kern="100">
                        <a:effectLst/>
                        <a:latin typeface="Calibri"/>
                        <a:ea typeface="宋体"/>
                        <a:cs typeface="Times New Roman"/>
                      </a:endParaRPr>
                    </a:p>
                  </a:txBody>
                  <a:tcPr marL="61578" marR="61578" marT="0" marB="0"/>
                </a:tc>
              </a:tr>
              <a:tr h="215522">
                <a:tc>
                  <a:txBody>
                    <a:bodyPr/>
                    <a:lstStyle/>
                    <a:p>
                      <a:pPr algn="just">
                        <a:lnSpc>
                          <a:spcPct val="150000"/>
                        </a:lnSpc>
                        <a:spcAft>
                          <a:spcPts val="0"/>
                        </a:spcAft>
                      </a:pPr>
                      <a:r>
                        <a:rPr lang="en-US" sz="1400" kern="100">
                          <a:effectLst/>
                        </a:rPr>
                        <a:t>norm</a:t>
                      </a:r>
                      <a:r>
                        <a:rPr lang="zh-CN" sz="1400" kern="100">
                          <a:effectLst/>
                        </a:rPr>
                        <a:t>：</a:t>
                      </a:r>
                      <a:endParaRPr lang="zh-CN" sz="1400" kern="100">
                        <a:effectLst/>
                        <a:latin typeface="Calibri"/>
                        <a:ea typeface="宋体"/>
                        <a:cs typeface="Times New Roman"/>
                      </a:endParaRPr>
                    </a:p>
                  </a:txBody>
                  <a:tcPr marL="61578" marR="61578" marT="0" marB="0"/>
                </a:tc>
                <a:tc>
                  <a:txBody>
                    <a:bodyPr/>
                    <a:lstStyle/>
                    <a:p>
                      <a:pPr algn="just">
                        <a:lnSpc>
                          <a:spcPct val="150000"/>
                        </a:lnSpc>
                        <a:spcAft>
                          <a:spcPts val="0"/>
                        </a:spcAft>
                      </a:pPr>
                      <a:r>
                        <a:rPr lang="zh-CN" sz="1400" kern="100">
                          <a:effectLst/>
                        </a:rPr>
                        <a:t>正态</a:t>
                      </a:r>
                      <a:endParaRPr lang="zh-CN" sz="1400" kern="100">
                        <a:effectLst/>
                        <a:latin typeface="Calibri"/>
                        <a:ea typeface="宋体"/>
                        <a:cs typeface="Times New Roman"/>
                      </a:endParaRPr>
                    </a:p>
                  </a:txBody>
                  <a:tcPr marL="61578" marR="61578" marT="0" marB="0"/>
                </a:tc>
              </a:tr>
              <a:tr h="215522">
                <a:tc>
                  <a:txBody>
                    <a:bodyPr/>
                    <a:lstStyle/>
                    <a:p>
                      <a:pPr algn="just">
                        <a:lnSpc>
                          <a:spcPct val="150000"/>
                        </a:lnSpc>
                        <a:spcAft>
                          <a:spcPts val="0"/>
                        </a:spcAft>
                      </a:pPr>
                      <a:r>
                        <a:rPr lang="en-US" sz="1400" kern="100">
                          <a:effectLst/>
                        </a:rPr>
                        <a:t>t</a:t>
                      </a:r>
                      <a:r>
                        <a:rPr lang="zh-CN" sz="1400" kern="100">
                          <a:effectLst/>
                        </a:rPr>
                        <a:t>：</a:t>
                      </a:r>
                      <a:r>
                        <a:rPr lang="en-US" sz="1400" kern="100">
                          <a:effectLst/>
                        </a:rPr>
                        <a:t>t</a:t>
                      </a:r>
                      <a:endParaRPr lang="zh-CN" sz="1400" kern="100">
                        <a:effectLst/>
                        <a:latin typeface="Calibri"/>
                        <a:ea typeface="宋体"/>
                        <a:cs typeface="Times New Roman"/>
                      </a:endParaRPr>
                    </a:p>
                  </a:txBody>
                  <a:tcPr marL="61578" marR="61578" marT="0" marB="0"/>
                </a:tc>
                <a:tc>
                  <a:txBody>
                    <a:bodyPr/>
                    <a:lstStyle/>
                    <a:p>
                      <a:pPr algn="just">
                        <a:lnSpc>
                          <a:spcPct val="150000"/>
                        </a:lnSpc>
                        <a:spcAft>
                          <a:spcPts val="0"/>
                        </a:spcAft>
                      </a:pPr>
                      <a:r>
                        <a:rPr lang="zh-CN" sz="1400" kern="100">
                          <a:effectLst/>
                        </a:rPr>
                        <a:t>分布</a:t>
                      </a:r>
                      <a:endParaRPr lang="zh-CN" sz="1400" kern="100">
                        <a:effectLst/>
                        <a:latin typeface="Calibri"/>
                        <a:ea typeface="宋体"/>
                        <a:cs typeface="Times New Roman"/>
                      </a:endParaRPr>
                    </a:p>
                  </a:txBody>
                  <a:tcPr marL="61578" marR="61578" marT="0" marB="0"/>
                </a:tc>
              </a:tr>
              <a:tr h="215522">
                <a:tc>
                  <a:txBody>
                    <a:bodyPr/>
                    <a:lstStyle/>
                    <a:p>
                      <a:pPr algn="just">
                        <a:lnSpc>
                          <a:spcPct val="150000"/>
                        </a:lnSpc>
                        <a:spcAft>
                          <a:spcPts val="0"/>
                        </a:spcAft>
                      </a:pPr>
                      <a:r>
                        <a:rPr lang="en-US" sz="1400" kern="100">
                          <a:effectLst/>
                        </a:rPr>
                        <a:t>f</a:t>
                      </a:r>
                      <a:r>
                        <a:rPr lang="zh-CN" sz="1400" kern="100">
                          <a:effectLst/>
                        </a:rPr>
                        <a:t>：</a:t>
                      </a:r>
                      <a:r>
                        <a:rPr lang="en-US" sz="1400" kern="100">
                          <a:effectLst/>
                        </a:rPr>
                        <a:t>F</a:t>
                      </a:r>
                      <a:endParaRPr lang="zh-CN" sz="1400" kern="100">
                        <a:effectLst/>
                        <a:latin typeface="Calibri"/>
                        <a:ea typeface="宋体"/>
                        <a:cs typeface="Times New Roman"/>
                      </a:endParaRPr>
                    </a:p>
                  </a:txBody>
                  <a:tcPr marL="61578" marR="61578" marT="0" marB="0"/>
                </a:tc>
                <a:tc>
                  <a:txBody>
                    <a:bodyPr/>
                    <a:lstStyle/>
                    <a:p>
                      <a:pPr algn="just">
                        <a:lnSpc>
                          <a:spcPct val="150000"/>
                        </a:lnSpc>
                        <a:spcAft>
                          <a:spcPts val="0"/>
                        </a:spcAft>
                      </a:pPr>
                      <a:r>
                        <a:rPr lang="zh-CN" sz="1400" kern="100">
                          <a:effectLst/>
                        </a:rPr>
                        <a:t>分布</a:t>
                      </a:r>
                      <a:endParaRPr lang="zh-CN" sz="1400" kern="100">
                        <a:effectLst/>
                        <a:latin typeface="Calibri"/>
                        <a:ea typeface="宋体"/>
                        <a:cs typeface="Times New Roman"/>
                      </a:endParaRPr>
                    </a:p>
                  </a:txBody>
                  <a:tcPr marL="61578" marR="61578" marT="0" marB="0"/>
                </a:tc>
              </a:tr>
              <a:tr h="215522">
                <a:tc>
                  <a:txBody>
                    <a:bodyPr/>
                    <a:lstStyle/>
                    <a:p>
                      <a:pPr algn="just">
                        <a:lnSpc>
                          <a:spcPct val="150000"/>
                        </a:lnSpc>
                        <a:spcAft>
                          <a:spcPts val="0"/>
                        </a:spcAft>
                      </a:pPr>
                      <a:r>
                        <a:rPr lang="en-US" sz="1400" kern="100">
                          <a:effectLst/>
                        </a:rPr>
                        <a:t>chisq</a:t>
                      </a:r>
                      <a:r>
                        <a:rPr lang="zh-CN" sz="1400" kern="100">
                          <a:effectLst/>
                        </a:rPr>
                        <a:t>：</a:t>
                      </a:r>
                      <a:endParaRPr lang="zh-CN" sz="1400" kern="100">
                        <a:effectLst/>
                        <a:latin typeface="Calibri"/>
                        <a:ea typeface="宋体"/>
                        <a:cs typeface="Times New Roman"/>
                      </a:endParaRPr>
                    </a:p>
                  </a:txBody>
                  <a:tcPr marL="61578" marR="61578" marT="0" marB="0"/>
                </a:tc>
                <a:tc>
                  <a:txBody>
                    <a:bodyPr/>
                    <a:lstStyle/>
                    <a:p>
                      <a:pPr algn="just">
                        <a:lnSpc>
                          <a:spcPct val="150000"/>
                        </a:lnSpc>
                        <a:spcAft>
                          <a:spcPts val="0"/>
                        </a:spcAft>
                      </a:pPr>
                      <a:r>
                        <a:rPr lang="zh-CN" sz="1400" kern="100">
                          <a:effectLst/>
                        </a:rPr>
                        <a:t>卡方（包括非中心）</a:t>
                      </a:r>
                      <a:endParaRPr lang="zh-CN" sz="1400" kern="100">
                        <a:effectLst/>
                        <a:latin typeface="Calibri"/>
                        <a:ea typeface="宋体"/>
                        <a:cs typeface="Times New Roman"/>
                      </a:endParaRPr>
                    </a:p>
                  </a:txBody>
                  <a:tcPr marL="61578" marR="61578" marT="0" marB="0"/>
                </a:tc>
              </a:tr>
              <a:tr h="215522">
                <a:tc>
                  <a:txBody>
                    <a:bodyPr/>
                    <a:lstStyle/>
                    <a:p>
                      <a:pPr algn="just">
                        <a:lnSpc>
                          <a:spcPct val="150000"/>
                        </a:lnSpc>
                        <a:spcAft>
                          <a:spcPts val="0"/>
                        </a:spcAft>
                      </a:pPr>
                      <a:r>
                        <a:rPr lang="en-US" sz="1400" kern="100">
                          <a:effectLst/>
                        </a:rPr>
                        <a:t>unif</a:t>
                      </a:r>
                      <a:r>
                        <a:rPr lang="zh-CN" sz="1400" kern="100">
                          <a:effectLst/>
                        </a:rPr>
                        <a:t>：</a:t>
                      </a:r>
                      <a:endParaRPr lang="zh-CN" sz="1400" kern="100">
                        <a:effectLst/>
                        <a:latin typeface="Calibri"/>
                        <a:ea typeface="宋体"/>
                        <a:cs typeface="Times New Roman"/>
                      </a:endParaRPr>
                    </a:p>
                  </a:txBody>
                  <a:tcPr marL="61578" marR="61578" marT="0" marB="0"/>
                </a:tc>
                <a:tc>
                  <a:txBody>
                    <a:bodyPr/>
                    <a:lstStyle/>
                    <a:p>
                      <a:pPr algn="just">
                        <a:lnSpc>
                          <a:spcPct val="150000"/>
                        </a:lnSpc>
                        <a:spcAft>
                          <a:spcPts val="0"/>
                        </a:spcAft>
                      </a:pPr>
                      <a:r>
                        <a:rPr lang="zh-CN" sz="1400" kern="100">
                          <a:effectLst/>
                        </a:rPr>
                        <a:t>均匀</a:t>
                      </a:r>
                      <a:endParaRPr lang="zh-CN" sz="1400" kern="100">
                        <a:effectLst/>
                        <a:latin typeface="Calibri"/>
                        <a:ea typeface="宋体"/>
                        <a:cs typeface="Times New Roman"/>
                      </a:endParaRPr>
                    </a:p>
                  </a:txBody>
                  <a:tcPr marL="61578" marR="61578" marT="0" marB="0"/>
                </a:tc>
              </a:tr>
              <a:tr h="215522">
                <a:tc>
                  <a:txBody>
                    <a:bodyPr/>
                    <a:lstStyle/>
                    <a:p>
                      <a:pPr algn="just">
                        <a:lnSpc>
                          <a:spcPct val="150000"/>
                        </a:lnSpc>
                        <a:spcAft>
                          <a:spcPts val="0"/>
                        </a:spcAft>
                      </a:pPr>
                      <a:r>
                        <a:rPr lang="en-US" sz="1400" kern="100">
                          <a:effectLst/>
                        </a:rPr>
                        <a:t>exp</a:t>
                      </a:r>
                      <a:r>
                        <a:rPr lang="zh-CN" sz="1400" kern="100">
                          <a:effectLst/>
                        </a:rPr>
                        <a:t>：</a:t>
                      </a:r>
                      <a:endParaRPr lang="zh-CN" sz="1400" kern="100">
                        <a:effectLst/>
                        <a:latin typeface="Calibri"/>
                        <a:ea typeface="宋体"/>
                        <a:cs typeface="Times New Roman"/>
                      </a:endParaRPr>
                    </a:p>
                  </a:txBody>
                  <a:tcPr marL="61578" marR="61578" marT="0" marB="0"/>
                </a:tc>
                <a:tc>
                  <a:txBody>
                    <a:bodyPr/>
                    <a:lstStyle/>
                    <a:p>
                      <a:pPr algn="just">
                        <a:lnSpc>
                          <a:spcPct val="150000"/>
                        </a:lnSpc>
                        <a:spcAft>
                          <a:spcPts val="0"/>
                        </a:spcAft>
                      </a:pPr>
                      <a:r>
                        <a:rPr lang="zh-CN" sz="1400" kern="100">
                          <a:effectLst/>
                        </a:rPr>
                        <a:t>指数</a:t>
                      </a:r>
                      <a:endParaRPr lang="zh-CN" sz="1400" kern="100">
                        <a:effectLst/>
                        <a:latin typeface="Calibri"/>
                        <a:ea typeface="宋体"/>
                        <a:cs typeface="Times New Roman"/>
                      </a:endParaRPr>
                    </a:p>
                  </a:txBody>
                  <a:tcPr marL="61578" marR="61578" marT="0" marB="0"/>
                </a:tc>
              </a:tr>
              <a:tr h="215522">
                <a:tc>
                  <a:txBody>
                    <a:bodyPr/>
                    <a:lstStyle/>
                    <a:p>
                      <a:pPr algn="just">
                        <a:lnSpc>
                          <a:spcPct val="150000"/>
                        </a:lnSpc>
                        <a:spcAft>
                          <a:spcPts val="0"/>
                        </a:spcAft>
                      </a:pPr>
                      <a:r>
                        <a:rPr lang="en-US" sz="1400" kern="100">
                          <a:effectLst/>
                        </a:rPr>
                        <a:t>weibull</a:t>
                      </a:r>
                      <a:r>
                        <a:rPr lang="zh-CN" sz="1400" kern="100">
                          <a:effectLst/>
                        </a:rPr>
                        <a:t>：</a:t>
                      </a:r>
                      <a:endParaRPr lang="zh-CN" sz="1400" kern="100">
                        <a:effectLst/>
                        <a:latin typeface="Calibri"/>
                        <a:ea typeface="宋体"/>
                        <a:cs typeface="Times New Roman"/>
                      </a:endParaRPr>
                    </a:p>
                  </a:txBody>
                  <a:tcPr marL="61578" marR="61578" marT="0" marB="0"/>
                </a:tc>
                <a:tc>
                  <a:txBody>
                    <a:bodyPr/>
                    <a:lstStyle/>
                    <a:p>
                      <a:pPr algn="just">
                        <a:lnSpc>
                          <a:spcPct val="150000"/>
                        </a:lnSpc>
                        <a:spcAft>
                          <a:spcPts val="0"/>
                        </a:spcAft>
                      </a:pPr>
                      <a:r>
                        <a:rPr lang="zh-CN" sz="1400" kern="100">
                          <a:effectLst/>
                        </a:rPr>
                        <a:t>威布尔</a:t>
                      </a:r>
                      <a:endParaRPr lang="zh-CN" sz="1400" kern="100">
                        <a:effectLst/>
                        <a:latin typeface="Calibri"/>
                        <a:ea typeface="宋体"/>
                        <a:cs typeface="Times New Roman"/>
                      </a:endParaRPr>
                    </a:p>
                  </a:txBody>
                  <a:tcPr marL="61578" marR="61578" marT="0" marB="0"/>
                </a:tc>
              </a:tr>
              <a:tr h="215522">
                <a:tc>
                  <a:txBody>
                    <a:bodyPr/>
                    <a:lstStyle/>
                    <a:p>
                      <a:pPr algn="just">
                        <a:lnSpc>
                          <a:spcPct val="150000"/>
                        </a:lnSpc>
                        <a:spcAft>
                          <a:spcPts val="0"/>
                        </a:spcAft>
                      </a:pPr>
                      <a:r>
                        <a:rPr lang="en-US" sz="1400" kern="100">
                          <a:effectLst/>
                        </a:rPr>
                        <a:t>gamma</a:t>
                      </a:r>
                      <a:r>
                        <a:rPr lang="zh-CN" sz="1400" kern="100">
                          <a:effectLst/>
                        </a:rPr>
                        <a:t>：</a:t>
                      </a:r>
                      <a:endParaRPr lang="zh-CN" sz="1400" kern="100">
                        <a:effectLst/>
                        <a:latin typeface="Calibri"/>
                        <a:ea typeface="宋体"/>
                        <a:cs typeface="Times New Roman"/>
                      </a:endParaRPr>
                    </a:p>
                  </a:txBody>
                  <a:tcPr marL="61578" marR="61578" marT="0" marB="0"/>
                </a:tc>
                <a:tc>
                  <a:txBody>
                    <a:bodyPr/>
                    <a:lstStyle/>
                    <a:p>
                      <a:pPr algn="just">
                        <a:lnSpc>
                          <a:spcPct val="150000"/>
                        </a:lnSpc>
                        <a:spcAft>
                          <a:spcPts val="0"/>
                        </a:spcAft>
                      </a:pPr>
                      <a:r>
                        <a:rPr lang="zh-CN" sz="1400" kern="100">
                          <a:effectLst/>
                        </a:rPr>
                        <a:t>伽玛</a:t>
                      </a:r>
                      <a:endParaRPr lang="zh-CN" sz="1400" kern="100">
                        <a:effectLst/>
                        <a:latin typeface="Calibri"/>
                        <a:ea typeface="宋体"/>
                        <a:cs typeface="Times New Roman"/>
                      </a:endParaRPr>
                    </a:p>
                  </a:txBody>
                  <a:tcPr marL="61578" marR="61578" marT="0" marB="0"/>
                </a:tc>
              </a:tr>
              <a:tr h="215522">
                <a:tc>
                  <a:txBody>
                    <a:bodyPr/>
                    <a:lstStyle/>
                    <a:p>
                      <a:pPr algn="just">
                        <a:lnSpc>
                          <a:spcPct val="150000"/>
                        </a:lnSpc>
                        <a:spcAft>
                          <a:spcPts val="0"/>
                        </a:spcAft>
                      </a:pPr>
                      <a:r>
                        <a:rPr lang="en-US" sz="1400" kern="100">
                          <a:effectLst/>
                        </a:rPr>
                        <a:t>beta</a:t>
                      </a:r>
                      <a:r>
                        <a:rPr lang="zh-CN" sz="1400" kern="100">
                          <a:effectLst/>
                        </a:rPr>
                        <a:t>：</a:t>
                      </a:r>
                      <a:endParaRPr lang="zh-CN" sz="1400" kern="100">
                        <a:effectLst/>
                        <a:latin typeface="Calibri"/>
                        <a:ea typeface="宋体"/>
                        <a:cs typeface="Times New Roman"/>
                      </a:endParaRPr>
                    </a:p>
                  </a:txBody>
                  <a:tcPr marL="61578" marR="61578" marT="0" marB="0"/>
                </a:tc>
                <a:tc>
                  <a:txBody>
                    <a:bodyPr/>
                    <a:lstStyle/>
                    <a:p>
                      <a:pPr algn="just">
                        <a:lnSpc>
                          <a:spcPct val="150000"/>
                        </a:lnSpc>
                        <a:spcAft>
                          <a:spcPts val="0"/>
                        </a:spcAft>
                      </a:pPr>
                      <a:r>
                        <a:rPr lang="zh-CN" sz="1400" kern="100">
                          <a:effectLst/>
                        </a:rPr>
                        <a:t>贝塔</a:t>
                      </a:r>
                      <a:endParaRPr lang="zh-CN" sz="1400" kern="100">
                        <a:effectLst/>
                        <a:latin typeface="Calibri"/>
                        <a:ea typeface="宋体"/>
                        <a:cs typeface="Times New Roman"/>
                      </a:endParaRPr>
                    </a:p>
                  </a:txBody>
                  <a:tcPr marL="61578" marR="61578" marT="0" marB="0"/>
                </a:tc>
              </a:tr>
              <a:tr h="215522">
                <a:tc>
                  <a:txBody>
                    <a:bodyPr/>
                    <a:lstStyle/>
                    <a:p>
                      <a:pPr algn="just">
                        <a:lnSpc>
                          <a:spcPct val="150000"/>
                        </a:lnSpc>
                        <a:spcAft>
                          <a:spcPts val="0"/>
                        </a:spcAft>
                      </a:pPr>
                      <a:r>
                        <a:rPr lang="en-US" sz="1400" kern="100">
                          <a:effectLst/>
                        </a:rPr>
                        <a:t>lnorm</a:t>
                      </a:r>
                      <a:r>
                        <a:rPr lang="zh-CN" sz="1400" kern="100">
                          <a:effectLst/>
                        </a:rPr>
                        <a:t>：</a:t>
                      </a:r>
                      <a:endParaRPr lang="zh-CN" sz="1400" kern="100">
                        <a:effectLst/>
                        <a:latin typeface="Calibri"/>
                        <a:ea typeface="宋体"/>
                        <a:cs typeface="Times New Roman"/>
                      </a:endParaRPr>
                    </a:p>
                  </a:txBody>
                  <a:tcPr marL="61578" marR="61578" marT="0" marB="0"/>
                </a:tc>
                <a:tc>
                  <a:txBody>
                    <a:bodyPr/>
                    <a:lstStyle/>
                    <a:p>
                      <a:pPr algn="just">
                        <a:lnSpc>
                          <a:spcPct val="150000"/>
                        </a:lnSpc>
                        <a:spcAft>
                          <a:spcPts val="0"/>
                        </a:spcAft>
                      </a:pPr>
                      <a:r>
                        <a:rPr lang="zh-CN" sz="1400" kern="100">
                          <a:effectLst/>
                        </a:rPr>
                        <a:t>对数正态</a:t>
                      </a:r>
                      <a:endParaRPr lang="zh-CN" sz="1400" kern="100">
                        <a:effectLst/>
                        <a:latin typeface="Calibri"/>
                        <a:ea typeface="宋体"/>
                        <a:cs typeface="Times New Roman"/>
                      </a:endParaRPr>
                    </a:p>
                  </a:txBody>
                  <a:tcPr marL="61578" marR="61578" marT="0" marB="0"/>
                </a:tc>
              </a:tr>
              <a:tr h="215522">
                <a:tc>
                  <a:txBody>
                    <a:bodyPr/>
                    <a:lstStyle/>
                    <a:p>
                      <a:pPr algn="just">
                        <a:lnSpc>
                          <a:spcPct val="150000"/>
                        </a:lnSpc>
                        <a:spcAft>
                          <a:spcPts val="0"/>
                        </a:spcAft>
                      </a:pPr>
                      <a:r>
                        <a:rPr lang="en-US" sz="1400" kern="100">
                          <a:effectLst/>
                        </a:rPr>
                        <a:t>logis</a:t>
                      </a:r>
                      <a:r>
                        <a:rPr lang="zh-CN" sz="1400" kern="100">
                          <a:effectLst/>
                        </a:rPr>
                        <a:t>：</a:t>
                      </a:r>
                      <a:endParaRPr lang="zh-CN" sz="1400" kern="100">
                        <a:effectLst/>
                        <a:latin typeface="Calibri"/>
                        <a:ea typeface="宋体"/>
                        <a:cs typeface="Times New Roman"/>
                      </a:endParaRPr>
                    </a:p>
                  </a:txBody>
                  <a:tcPr marL="61578" marR="61578" marT="0" marB="0"/>
                </a:tc>
                <a:tc>
                  <a:txBody>
                    <a:bodyPr/>
                    <a:lstStyle/>
                    <a:p>
                      <a:pPr algn="just">
                        <a:lnSpc>
                          <a:spcPct val="150000"/>
                        </a:lnSpc>
                        <a:spcAft>
                          <a:spcPts val="0"/>
                        </a:spcAft>
                      </a:pPr>
                      <a:r>
                        <a:rPr lang="zh-CN" sz="1400" kern="100">
                          <a:effectLst/>
                        </a:rPr>
                        <a:t>逻辑分布</a:t>
                      </a:r>
                      <a:endParaRPr lang="zh-CN" sz="1400" kern="100">
                        <a:effectLst/>
                        <a:latin typeface="Calibri"/>
                        <a:ea typeface="宋体"/>
                        <a:cs typeface="Times New Roman"/>
                      </a:endParaRPr>
                    </a:p>
                  </a:txBody>
                  <a:tcPr marL="61578" marR="61578" marT="0" marB="0"/>
                </a:tc>
              </a:tr>
              <a:tr h="215522">
                <a:tc>
                  <a:txBody>
                    <a:bodyPr/>
                    <a:lstStyle/>
                    <a:p>
                      <a:pPr algn="just">
                        <a:lnSpc>
                          <a:spcPct val="150000"/>
                        </a:lnSpc>
                        <a:spcAft>
                          <a:spcPts val="0"/>
                        </a:spcAft>
                      </a:pPr>
                      <a:r>
                        <a:rPr lang="en-US" sz="1400" kern="100">
                          <a:effectLst/>
                        </a:rPr>
                        <a:t>cauchy</a:t>
                      </a:r>
                      <a:r>
                        <a:rPr lang="zh-CN" sz="1400" kern="100">
                          <a:effectLst/>
                        </a:rPr>
                        <a:t>：</a:t>
                      </a:r>
                      <a:endParaRPr lang="zh-CN" sz="1400" kern="100">
                        <a:effectLst/>
                        <a:latin typeface="Calibri"/>
                        <a:ea typeface="宋体"/>
                        <a:cs typeface="Times New Roman"/>
                      </a:endParaRPr>
                    </a:p>
                  </a:txBody>
                  <a:tcPr marL="61578" marR="61578" marT="0" marB="0"/>
                </a:tc>
                <a:tc>
                  <a:txBody>
                    <a:bodyPr/>
                    <a:lstStyle/>
                    <a:p>
                      <a:pPr algn="just">
                        <a:lnSpc>
                          <a:spcPct val="150000"/>
                        </a:lnSpc>
                        <a:spcAft>
                          <a:spcPts val="0"/>
                        </a:spcAft>
                      </a:pPr>
                      <a:r>
                        <a:rPr lang="zh-CN" sz="1400" kern="100">
                          <a:effectLst/>
                        </a:rPr>
                        <a:t>柯西</a:t>
                      </a:r>
                      <a:endParaRPr lang="zh-CN" sz="1400" kern="100">
                        <a:effectLst/>
                        <a:latin typeface="Calibri"/>
                        <a:ea typeface="宋体"/>
                        <a:cs typeface="Times New Roman"/>
                      </a:endParaRPr>
                    </a:p>
                  </a:txBody>
                  <a:tcPr marL="61578" marR="61578" marT="0" marB="0"/>
                </a:tc>
              </a:tr>
              <a:tr h="215522">
                <a:tc>
                  <a:txBody>
                    <a:bodyPr/>
                    <a:lstStyle/>
                    <a:p>
                      <a:pPr algn="just">
                        <a:lnSpc>
                          <a:spcPct val="150000"/>
                        </a:lnSpc>
                        <a:spcAft>
                          <a:spcPts val="0"/>
                        </a:spcAft>
                      </a:pPr>
                      <a:r>
                        <a:rPr lang="en-US" sz="1400" kern="100">
                          <a:effectLst/>
                        </a:rPr>
                        <a:t>binom</a:t>
                      </a:r>
                      <a:r>
                        <a:rPr lang="zh-CN" sz="1400" kern="100">
                          <a:effectLst/>
                        </a:rPr>
                        <a:t>：</a:t>
                      </a:r>
                      <a:endParaRPr lang="zh-CN" sz="1400" kern="100">
                        <a:effectLst/>
                        <a:latin typeface="Calibri"/>
                        <a:ea typeface="宋体"/>
                        <a:cs typeface="Times New Roman"/>
                      </a:endParaRPr>
                    </a:p>
                  </a:txBody>
                  <a:tcPr marL="61578" marR="61578" marT="0" marB="0"/>
                </a:tc>
                <a:tc>
                  <a:txBody>
                    <a:bodyPr/>
                    <a:lstStyle/>
                    <a:p>
                      <a:pPr algn="just">
                        <a:lnSpc>
                          <a:spcPct val="150000"/>
                        </a:lnSpc>
                        <a:spcAft>
                          <a:spcPts val="0"/>
                        </a:spcAft>
                      </a:pPr>
                      <a:r>
                        <a:rPr lang="zh-CN" sz="1400" kern="100">
                          <a:effectLst/>
                        </a:rPr>
                        <a:t>二项分布</a:t>
                      </a:r>
                      <a:endParaRPr lang="zh-CN" sz="1400" kern="100">
                        <a:effectLst/>
                        <a:latin typeface="Calibri"/>
                        <a:ea typeface="宋体"/>
                        <a:cs typeface="Times New Roman"/>
                      </a:endParaRPr>
                    </a:p>
                  </a:txBody>
                  <a:tcPr marL="61578" marR="61578" marT="0" marB="0"/>
                </a:tc>
              </a:tr>
              <a:tr h="215522">
                <a:tc>
                  <a:txBody>
                    <a:bodyPr/>
                    <a:lstStyle/>
                    <a:p>
                      <a:pPr algn="just">
                        <a:lnSpc>
                          <a:spcPct val="150000"/>
                        </a:lnSpc>
                        <a:spcAft>
                          <a:spcPts val="0"/>
                        </a:spcAft>
                      </a:pPr>
                      <a:r>
                        <a:rPr lang="en-US" sz="1400" kern="100">
                          <a:effectLst/>
                        </a:rPr>
                        <a:t>geom</a:t>
                      </a:r>
                      <a:r>
                        <a:rPr lang="zh-CN" sz="1400" kern="100">
                          <a:effectLst/>
                        </a:rPr>
                        <a:t>：</a:t>
                      </a:r>
                      <a:endParaRPr lang="zh-CN" sz="1400" kern="100">
                        <a:effectLst/>
                        <a:latin typeface="Calibri"/>
                        <a:ea typeface="宋体"/>
                        <a:cs typeface="Times New Roman"/>
                      </a:endParaRPr>
                    </a:p>
                  </a:txBody>
                  <a:tcPr marL="61578" marR="61578" marT="0" marB="0"/>
                </a:tc>
                <a:tc>
                  <a:txBody>
                    <a:bodyPr/>
                    <a:lstStyle/>
                    <a:p>
                      <a:pPr algn="just">
                        <a:lnSpc>
                          <a:spcPct val="150000"/>
                        </a:lnSpc>
                        <a:spcAft>
                          <a:spcPts val="0"/>
                        </a:spcAft>
                      </a:pPr>
                      <a:r>
                        <a:rPr lang="zh-CN" sz="1400" kern="100">
                          <a:effectLst/>
                        </a:rPr>
                        <a:t>几何分布</a:t>
                      </a:r>
                      <a:endParaRPr lang="zh-CN" sz="1400" kern="100">
                        <a:effectLst/>
                        <a:latin typeface="Calibri"/>
                        <a:ea typeface="宋体"/>
                        <a:cs typeface="Times New Roman"/>
                      </a:endParaRPr>
                    </a:p>
                  </a:txBody>
                  <a:tcPr marL="61578" marR="61578" marT="0" marB="0"/>
                </a:tc>
              </a:tr>
              <a:tr h="215522">
                <a:tc>
                  <a:txBody>
                    <a:bodyPr/>
                    <a:lstStyle/>
                    <a:p>
                      <a:pPr algn="just">
                        <a:lnSpc>
                          <a:spcPct val="150000"/>
                        </a:lnSpc>
                        <a:spcAft>
                          <a:spcPts val="0"/>
                        </a:spcAft>
                      </a:pPr>
                      <a:r>
                        <a:rPr lang="en-US" sz="1400" kern="100">
                          <a:effectLst/>
                        </a:rPr>
                        <a:t>hyper</a:t>
                      </a:r>
                      <a:r>
                        <a:rPr lang="zh-CN" sz="1400" kern="100">
                          <a:effectLst/>
                        </a:rPr>
                        <a:t>：</a:t>
                      </a:r>
                      <a:endParaRPr lang="zh-CN" sz="1400" kern="100">
                        <a:effectLst/>
                        <a:latin typeface="Calibri"/>
                        <a:ea typeface="宋体"/>
                        <a:cs typeface="Times New Roman"/>
                      </a:endParaRPr>
                    </a:p>
                  </a:txBody>
                  <a:tcPr marL="61578" marR="61578" marT="0" marB="0"/>
                </a:tc>
                <a:tc>
                  <a:txBody>
                    <a:bodyPr/>
                    <a:lstStyle/>
                    <a:p>
                      <a:pPr algn="just">
                        <a:lnSpc>
                          <a:spcPct val="150000"/>
                        </a:lnSpc>
                        <a:spcAft>
                          <a:spcPts val="0"/>
                        </a:spcAft>
                      </a:pPr>
                      <a:r>
                        <a:rPr lang="zh-CN" sz="1400" kern="100">
                          <a:effectLst/>
                        </a:rPr>
                        <a:t>超几何</a:t>
                      </a:r>
                      <a:endParaRPr lang="zh-CN" sz="1400" kern="100">
                        <a:effectLst/>
                        <a:latin typeface="Calibri"/>
                        <a:ea typeface="宋体"/>
                        <a:cs typeface="Times New Roman"/>
                      </a:endParaRPr>
                    </a:p>
                  </a:txBody>
                  <a:tcPr marL="61578" marR="61578" marT="0" marB="0"/>
                </a:tc>
              </a:tr>
              <a:tr h="215522">
                <a:tc>
                  <a:txBody>
                    <a:bodyPr/>
                    <a:lstStyle/>
                    <a:p>
                      <a:pPr algn="just">
                        <a:lnSpc>
                          <a:spcPct val="150000"/>
                        </a:lnSpc>
                        <a:spcAft>
                          <a:spcPts val="0"/>
                        </a:spcAft>
                      </a:pPr>
                      <a:r>
                        <a:rPr lang="en-US" sz="1400" kern="100">
                          <a:effectLst/>
                        </a:rPr>
                        <a:t>nbinom</a:t>
                      </a:r>
                      <a:r>
                        <a:rPr lang="zh-CN" sz="1400" kern="100">
                          <a:effectLst/>
                        </a:rPr>
                        <a:t>：</a:t>
                      </a:r>
                      <a:endParaRPr lang="zh-CN" sz="1400" kern="100">
                        <a:effectLst/>
                        <a:latin typeface="Calibri"/>
                        <a:ea typeface="宋体"/>
                        <a:cs typeface="Times New Roman"/>
                      </a:endParaRPr>
                    </a:p>
                  </a:txBody>
                  <a:tcPr marL="61578" marR="61578" marT="0" marB="0"/>
                </a:tc>
                <a:tc>
                  <a:txBody>
                    <a:bodyPr/>
                    <a:lstStyle/>
                    <a:p>
                      <a:pPr algn="just">
                        <a:lnSpc>
                          <a:spcPct val="150000"/>
                        </a:lnSpc>
                        <a:spcAft>
                          <a:spcPts val="0"/>
                        </a:spcAft>
                      </a:pPr>
                      <a:r>
                        <a:rPr lang="zh-CN" sz="1400" kern="100">
                          <a:effectLst/>
                        </a:rPr>
                        <a:t>负二项</a:t>
                      </a:r>
                      <a:endParaRPr lang="zh-CN" sz="1400" kern="100">
                        <a:effectLst/>
                        <a:latin typeface="Calibri"/>
                        <a:ea typeface="宋体"/>
                        <a:cs typeface="Times New Roman"/>
                      </a:endParaRPr>
                    </a:p>
                  </a:txBody>
                  <a:tcPr marL="61578" marR="61578" marT="0" marB="0"/>
                </a:tc>
              </a:tr>
              <a:tr h="215522">
                <a:tc>
                  <a:txBody>
                    <a:bodyPr/>
                    <a:lstStyle/>
                    <a:p>
                      <a:pPr algn="just">
                        <a:lnSpc>
                          <a:spcPct val="150000"/>
                        </a:lnSpc>
                        <a:spcAft>
                          <a:spcPts val="0"/>
                        </a:spcAft>
                      </a:pPr>
                      <a:r>
                        <a:rPr lang="en-US" sz="1400" kern="100">
                          <a:effectLst/>
                        </a:rPr>
                        <a:t>pois</a:t>
                      </a:r>
                      <a:r>
                        <a:rPr lang="zh-CN" sz="1400" kern="100">
                          <a:effectLst/>
                        </a:rPr>
                        <a:t>：</a:t>
                      </a:r>
                      <a:endParaRPr lang="zh-CN" sz="1400" kern="100">
                        <a:effectLst/>
                        <a:latin typeface="Calibri"/>
                        <a:ea typeface="宋体"/>
                        <a:cs typeface="Times New Roman"/>
                      </a:endParaRPr>
                    </a:p>
                  </a:txBody>
                  <a:tcPr marL="61578" marR="61578" marT="0" marB="0"/>
                </a:tc>
                <a:tc>
                  <a:txBody>
                    <a:bodyPr/>
                    <a:lstStyle/>
                    <a:p>
                      <a:pPr algn="just">
                        <a:lnSpc>
                          <a:spcPct val="150000"/>
                        </a:lnSpc>
                        <a:spcAft>
                          <a:spcPts val="0"/>
                        </a:spcAft>
                      </a:pPr>
                      <a:r>
                        <a:rPr lang="zh-CN" sz="1400" kern="100">
                          <a:effectLst/>
                        </a:rPr>
                        <a:t>泊松</a:t>
                      </a:r>
                      <a:endParaRPr lang="zh-CN" sz="1400" kern="100">
                        <a:effectLst/>
                        <a:latin typeface="Calibri"/>
                        <a:ea typeface="宋体"/>
                        <a:cs typeface="Times New Roman"/>
                      </a:endParaRPr>
                    </a:p>
                  </a:txBody>
                  <a:tcPr marL="61578" marR="61578" marT="0" marB="0"/>
                </a:tc>
              </a:tr>
              <a:tr h="215522">
                <a:tc>
                  <a:txBody>
                    <a:bodyPr/>
                    <a:lstStyle/>
                    <a:p>
                      <a:pPr algn="just">
                        <a:lnSpc>
                          <a:spcPct val="150000"/>
                        </a:lnSpc>
                        <a:spcAft>
                          <a:spcPts val="0"/>
                        </a:spcAft>
                      </a:pPr>
                      <a:r>
                        <a:rPr lang="en-US" sz="1400" kern="100">
                          <a:effectLst/>
                        </a:rPr>
                        <a:t>signrank</a:t>
                      </a:r>
                      <a:r>
                        <a:rPr lang="zh-CN" sz="1400" kern="100">
                          <a:effectLst/>
                        </a:rPr>
                        <a:t>：</a:t>
                      </a:r>
                      <a:endParaRPr lang="zh-CN" sz="1400" kern="100">
                        <a:effectLst/>
                        <a:latin typeface="Calibri"/>
                        <a:ea typeface="宋体"/>
                        <a:cs typeface="Times New Roman"/>
                      </a:endParaRPr>
                    </a:p>
                  </a:txBody>
                  <a:tcPr marL="61578" marR="61578" marT="0" marB="0"/>
                </a:tc>
                <a:tc>
                  <a:txBody>
                    <a:bodyPr/>
                    <a:lstStyle/>
                    <a:p>
                      <a:pPr algn="just">
                        <a:lnSpc>
                          <a:spcPct val="150000"/>
                        </a:lnSpc>
                        <a:spcAft>
                          <a:spcPts val="0"/>
                        </a:spcAft>
                      </a:pPr>
                      <a:r>
                        <a:rPr lang="zh-CN" sz="1400" kern="100">
                          <a:effectLst/>
                        </a:rPr>
                        <a:t>符号秩，</a:t>
                      </a:r>
                      <a:endParaRPr lang="zh-CN" sz="1400" kern="100">
                        <a:effectLst/>
                        <a:latin typeface="Calibri"/>
                        <a:ea typeface="宋体"/>
                        <a:cs typeface="Times New Roman"/>
                      </a:endParaRPr>
                    </a:p>
                  </a:txBody>
                  <a:tcPr marL="61578" marR="61578" marT="0" marB="0"/>
                </a:tc>
              </a:tr>
              <a:tr h="215522">
                <a:tc>
                  <a:txBody>
                    <a:bodyPr/>
                    <a:lstStyle/>
                    <a:p>
                      <a:pPr algn="just">
                        <a:lnSpc>
                          <a:spcPct val="150000"/>
                        </a:lnSpc>
                        <a:spcAft>
                          <a:spcPts val="0"/>
                        </a:spcAft>
                      </a:pPr>
                      <a:r>
                        <a:rPr lang="en-US" sz="1400" kern="100">
                          <a:effectLst/>
                        </a:rPr>
                        <a:t>wilcox</a:t>
                      </a:r>
                      <a:r>
                        <a:rPr lang="zh-CN" sz="1400" kern="100">
                          <a:effectLst/>
                        </a:rPr>
                        <a:t>：</a:t>
                      </a:r>
                      <a:endParaRPr lang="zh-CN" sz="1400" kern="100">
                        <a:effectLst/>
                        <a:latin typeface="Calibri"/>
                        <a:ea typeface="宋体"/>
                        <a:cs typeface="Times New Roman"/>
                      </a:endParaRPr>
                    </a:p>
                  </a:txBody>
                  <a:tcPr marL="61578" marR="61578" marT="0" marB="0"/>
                </a:tc>
                <a:tc>
                  <a:txBody>
                    <a:bodyPr/>
                    <a:lstStyle/>
                    <a:p>
                      <a:pPr algn="just">
                        <a:lnSpc>
                          <a:spcPct val="150000"/>
                        </a:lnSpc>
                        <a:spcAft>
                          <a:spcPts val="0"/>
                        </a:spcAft>
                      </a:pPr>
                      <a:r>
                        <a:rPr lang="zh-CN" sz="1400" kern="100">
                          <a:effectLst/>
                        </a:rPr>
                        <a:t>秩和</a:t>
                      </a:r>
                      <a:endParaRPr lang="zh-CN" sz="1400" kern="100">
                        <a:effectLst/>
                        <a:latin typeface="Calibri"/>
                        <a:ea typeface="宋体"/>
                        <a:cs typeface="Times New Roman"/>
                      </a:endParaRPr>
                    </a:p>
                  </a:txBody>
                  <a:tcPr marL="61578" marR="61578" marT="0" marB="0"/>
                </a:tc>
              </a:tr>
              <a:tr h="215522">
                <a:tc>
                  <a:txBody>
                    <a:bodyPr/>
                    <a:lstStyle/>
                    <a:p>
                      <a:pPr algn="just">
                        <a:lnSpc>
                          <a:spcPct val="150000"/>
                        </a:lnSpc>
                        <a:spcAft>
                          <a:spcPts val="0"/>
                        </a:spcAft>
                      </a:pPr>
                      <a:r>
                        <a:rPr lang="en-US" sz="1400" kern="100">
                          <a:effectLst/>
                        </a:rPr>
                        <a:t>tukey</a:t>
                      </a:r>
                      <a:r>
                        <a:rPr lang="zh-CN" sz="1400" kern="100">
                          <a:effectLst/>
                        </a:rPr>
                        <a:t>：</a:t>
                      </a:r>
                      <a:endParaRPr lang="zh-CN" sz="1400" kern="100">
                        <a:effectLst/>
                        <a:latin typeface="Calibri"/>
                        <a:ea typeface="宋体"/>
                        <a:cs typeface="Times New Roman"/>
                      </a:endParaRPr>
                    </a:p>
                  </a:txBody>
                  <a:tcPr marL="61578" marR="61578" marT="0" marB="0"/>
                </a:tc>
                <a:tc>
                  <a:txBody>
                    <a:bodyPr/>
                    <a:lstStyle/>
                    <a:p>
                      <a:pPr algn="just">
                        <a:lnSpc>
                          <a:spcPct val="150000"/>
                        </a:lnSpc>
                        <a:spcAft>
                          <a:spcPts val="0"/>
                        </a:spcAft>
                      </a:pPr>
                      <a:r>
                        <a:rPr lang="zh-CN" sz="1400" kern="100" dirty="0">
                          <a:effectLst/>
                        </a:rPr>
                        <a:t>学生化极差</a:t>
                      </a:r>
                      <a:endParaRPr lang="zh-CN" sz="1400" kern="100" dirty="0">
                        <a:effectLst/>
                        <a:latin typeface="Calibri"/>
                        <a:ea typeface="宋体"/>
                        <a:cs typeface="Times New Roman"/>
                      </a:endParaRPr>
                    </a:p>
                  </a:txBody>
                  <a:tcPr marL="61578" marR="61578" marT="0" marB="0"/>
                </a:tc>
              </a:tr>
            </a:tbl>
          </a:graphicData>
        </a:graphic>
      </p:graphicFrame>
      <p:sp>
        <p:nvSpPr>
          <p:cNvPr id="3" name="TextBox 2"/>
          <p:cNvSpPr txBox="1"/>
          <p:nvPr/>
        </p:nvSpPr>
        <p:spPr>
          <a:xfrm>
            <a:off x="1494263" y="439802"/>
            <a:ext cx="7582830" cy="369332"/>
          </a:xfrm>
          <a:prstGeom prst="rect">
            <a:avLst/>
          </a:prstGeom>
          <a:noFill/>
        </p:spPr>
        <p:txBody>
          <a:bodyPr wrap="square" rtlCol="0" anchor="ctr" anchorCtr="0">
            <a:spAutoFit/>
          </a:bodyPr>
          <a:lstStyle/>
          <a:p>
            <a:pPr algn="l"/>
            <a:r>
              <a:rPr lang="zh-CN" altLang="en-US" dirty="0" smtClean="0"/>
              <a:t>统计分布函数</a:t>
            </a:r>
            <a:endParaRPr lang="zh-CN" altLang="en-US" dirty="0" smtClean="0"/>
          </a:p>
        </p:txBody>
      </p:sp>
    </p:spTree>
    <p:extLst>
      <p:ext uri="{BB962C8B-B14F-4D97-AF65-F5344CB8AC3E}">
        <p14:creationId xmlns:p14="http://schemas.microsoft.com/office/powerpoint/2010/main" val="2535641039"/>
      </p:ext>
    </p:ext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639229" y="417499"/>
            <a:ext cx="6177776" cy="369332"/>
          </a:xfrm>
          <a:prstGeom prst="rect">
            <a:avLst/>
          </a:prstGeom>
          <a:noFill/>
        </p:spPr>
        <p:txBody>
          <a:bodyPr wrap="square" rtlCol="0" anchor="ctr" anchorCtr="0">
            <a:spAutoFit/>
          </a:bodyPr>
          <a:lstStyle/>
          <a:p>
            <a:r>
              <a:rPr lang="zh-CN" altLang="en-US" dirty="0"/>
              <a:t>多元分析函数</a:t>
            </a:r>
            <a:endParaRPr lang="zh-CN" altLang="en-US" dirty="0" smtClean="0"/>
          </a:p>
        </p:txBody>
      </p:sp>
      <p:graphicFrame>
        <p:nvGraphicFramePr>
          <p:cNvPr id="3" name="表格 2"/>
          <p:cNvGraphicFramePr>
            <a:graphicFrameLocks noGrp="1"/>
          </p:cNvGraphicFramePr>
          <p:nvPr>
            <p:extLst>
              <p:ext uri="{D42A27DB-BD31-4B8C-83A1-F6EECF244321}">
                <p14:modId xmlns:p14="http://schemas.microsoft.com/office/powerpoint/2010/main" val="3732633478"/>
              </p:ext>
            </p:extLst>
          </p:nvPr>
        </p:nvGraphicFramePr>
        <p:xfrm>
          <a:off x="2351970" y="1040807"/>
          <a:ext cx="8018664" cy="2240280"/>
        </p:xfrm>
        <a:graphic>
          <a:graphicData uri="http://schemas.openxmlformats.org/drawingml/2006/table">
            <a:tbl>
              <a:tblPr>
                <a:tableStyleId>{5C22544A-7EE6-4342-B048-85BDC9FD1C3A}</a:tableStyleId>
              </a:tblPr>
              <a:tblGrid>
                <a:gridCol w="4008626"/>
                <a:gridCol w="4010038"/>
              </a:tblGrid>
              <a:tr h="0">
                <a:tc>
                  <a:txBody>
                    <a:bodyPr/>
                    <a:lstStyle/>
                    <a:p>
                      <a:pPr algn="ctr">
                        <a:lnSpc>
                          <a:spcPct val="150000"/>
                        </a:lnSpc>
                        <a:spcAft>
                          <a:spcPts val="0"/>
                        </a:spcAft>
                      </a:pPr>
                      <a:r>
                        <a:rPr lang="zh-CN" sz="1400" kern="100" dirty="0">
                          <a:effectLst/>
                        </a:rPr>
                        <a:t>函数名</a:t>
                      </a:r>
                      <a:endParaRPr lang="zh-CN" sz="1400" kern="100" dirty="0">
                        <a:effectLst/>
                        <a:latin typeface="Calibri"/>
                        <a:ea typeface="宋体"/>
                        <a:cs typeface="Times New Roman"/>
                      </a:endParaRPr>
                    </a:p>
                  </a:txBody>
                  <a:tcPr marL="68580" marR="68580" marT="0" marB="0"/>
                </a:tc>
                <a:tc>
                  <a:txBody>
                    <a:bodyPr/>
                    <a:lstStyle/>
                    <a:p>
                      <a:pPr algn="ctr">
                        <a:lnSpc>
                          <a:spcPct val="150000"/>
                        </a:lnSpc>
                        <a:spcAft>
                          <a:spcPts val="0"/>
                        </a:spcAft>
                      </a:pPr>
                      <a:r>
                        <a:rPr lang="zh-CN" sz="1400" kern="100">
                          <a:effectLst/>
                        </a:rPr>
                        <a:t>函数描述</a:t>
                      </a:r>
                      <a:endParaRPr lang="zh-CN" sz="1400" kern="100">
                        <a:effectLst/>
                        <a:latin typeface="Calibri"/>
                        <a:ea typeface="宋体"/>
                        <a:cs typeface="Times New Roman"/>
                      </a:endParaRPr>
                    </a:p>
                  </a:txBody>
                  <a:tcPr marL="68580" marR="68580" marT="0" marB="0"/>
                </a:tc>
              </a:tr>
              <a:tr h="0">
                <a:tc>
                  <a:txBody>
                    <a:bodyPr/>
                    <a:lstStyle/>
                    <a:p>
                      <a:pPr algn="just">
                        <a:lnSpc>
                          <a:spcPct val="150000"/>
                        </a:lnSpc>
                        <a:spcAft>
                          <a:spcPts val="0"/>
                        </a:spcAft>
                      </a:pPr>
                      <a:r>
                        <a:rPr lang="en-US" sz="1400" kern="100" dirty="0" err="1">
                          <a:effectLst/>
                        </a:rPr>
                        <a:t>cor</a:t>
                      </a:r>
                      <a:r>
                        <a:rPr lang="zh-CN" sz="1400" kern="100" dirty="0">
                          <a:effectLst/>
                        </a:rPr>
                        <a:t>，</a:t>
                      </a:r>
                      <a:r>
                        <a:rPr lang="en-US" sz="1400" kern="100" dirty="0" err="1">
                          <a:effectLst/>
                        </a:rPr>
                        <a:t>cov.wt</a:t>
                      </a:r>
                      <a:r>
                        <a:rPr lang="zh-CN" sz="1400" kern="100" dirty="0">
                          <a:effectLst/>
                        </a:rPr>
                        <a:t>，</a:t>
                      </a:r>
                      <a:r>
                        <a:rPr lang="en-US" sz="1400" kern="100" dirty="0" err="1">
                          <a:effectLst/>
                        </a:rPr>
                        <a:t>var</a:t>
                      </a:r>
                      <a:r>
                        <a:rPr lang="zh-CN" sz="1400" kern="100" dirty="0">
                          <a:effectLst/>
                        </a:rPr>
                        <a:t>：</a:t>
                      </a:r>
                      <a:endParaRPr lang="zh-CN" sz="1400" kern="100" dirty="0">
                        <a:effectLst/>
                        <a:latin typeface="Calibri"/>
                        <a:ea typeface="宋体"/>
                        <a:cs typeface="Times New Roman"/>
                      </a:endParaRPr>
                    </a:p>
                  </a:txBody>
                  <a:tcPr marL="68580" marR="68580" marT="0" marB="0"/>
                </a:tc>
                <a:tc>
                  <a:txBody>
                    <a:bodyPr/>
                    <a:lstStyle/>
                    <a:p>
                      <a:pPr algn="just">
                        <a:lnSpc>
                          <a:spcPct val="150000"/>
                        </a:lnSpc>
                        <a:spcAft>
                          <a:spcPts val="0"/>
                        </a:spcAft>
                      </a:pPr>
                      <a:r>
                        <a:rPr lang="zh-CN" sz="1400" kern="100">
                          <a:effectLst/>
                        </a:rPr>
                        <a:t>协方差阵及相关阵计算</a:t>
                      </a:r>
                      <a:endParaRPr lang="zh-CN" sz="1400" kern="100">
                        <a:effectLst/>
                        <a:latin typeface="Calibri"/>
                        <a:ea typeface="宋体"/>
                        <a:cs typeface="Times New Roman"/>
                      </a:endParaRPr>
                    </a:p>
                  </a:txBody>
                  <a:tcPr marL="68580" marR="68580" marT="0" marB="0"/>
                </a:tc>
              </a:tr>
              <a:tr h="0">
                <a:tc>
                  <a:txBody>
                    <a:bodyPr/>
                    <a:lstStyle/>
                    <a:p>
                      <a:pPr algn="just">
                        <a:lnSpc>
                          <a:spcPct val="150000"/>
                        </a:lnSpc>
                        <a:spcAft>
                          <a:spcPts val="0"/>
                        </a:spcAft>
                      </a:pPr>
                      <a:r>
                        <a:rPr lang="en-US" sz="1400" kern="100" dirty="0" err="1">
                          <a:effectLst/>
                        </a:rPr>
                        <a:t>biplot</a:t>
                      </a:r>
                      <a:r>
                        <a:rPr lang="zh-CN" sz="1400" kern="100" dirty="0">
                          <a:effectLst/>
                        </a:rPr>
                        <a:t>，</a:t>
                      </a:r>
                      <a:r>
                        <a:rPr lang="en-US" sz="1400" kern="100" dirty="0" err="1">
                          <a:effectLst/>
                        </a:rPr>
                        <a:t>biplot.princomp</a:t>
                      </a:r>
                      <a:r>
                        <a:rPr lang="zh-CN" sz="1400" kern="100" dirty="0">
                          <a:effectLst/>
                        </a:rPr>
                        <a:t>：</a:t>
                      </a:r>
                      <a:endParaRPr lang="zh-CN" sz="1400" kern="100" dirty="0">
                        <a:effectLst/>
                        <a:latin typeface="Calibri"/>
                        <a:ea typeface="宋体"/>
                        <a:cs typeface="Times New Roman"/>
                      </a:endParaRPr>
                    </a:p>
                  </a:txBody>
                  <a:tcPr marL="68580" marR="68580" marT="0" marB="0"/>
                </a:tc>
                <a:tc>
                  <a:txBody>
                    <a:bodyPr/>
                    <a:lstStyle/>
                    <a:p>
                      <a:pPr algn="just">
                        <a:lnSpc>
                          <a:spcPct val="150000"/>
                        </a:lnSpc>
                        <a:spcAft>
                          <a:spcPts val="0"/>
                        </a:spcAft>
                      </a:pPr>
                      <a:r>
                        <a:rPr lang="zh-CN" sz="1400" kern="100">
                          <a:effectLst/>
                        </a:rPr>
                        <a:t>多元数据</a:t>
                      </a:r>
                      <a:r>
                        <a:rPr lang="en-US" sz="1400" kern="100">
                          <a:effectLst/>
                        </a:rPr>
                        <a:t>biplot</a:t>
                      </a:r>
                      <a:r>
                        <a:rPr lang="zh-CN" sz="1400" kern="100">
                          <a:effectLst/>
                        </a:rPr>
                        <a:t>图</a:t>
                      </a:r>
                      <a:endParaRPr lang="zh-CN" sz="1400" kern="100">
                        <a:effectLst/>
                        <a:latin typeface="Calibri"/>
                        <a:ea typeface="宋体"/>
                        <a:cs typeface="Times New Roman"/>
                      </a:endParaRPr>
                    </a:p>
                  </a:txBody>
                  <a:tcPr marL="68580" marR="68580" marT="0" marB="0"/>
                </a:tc>
              </a:tr>
              <a:tr h="0">
                <a:tc>
                  <a:txBody>
                    <a:bodyPr/>
                    <a:lstStyle/>
                    <a:p>
                      <a:pPr algn="just">
                        <a:lnSpc>
                          <a:spcPct val="150000"/>
                        </a:lnSpc>
                        <a:spcAft>
                          <a:spcPts val="0"/>
                        </a:spcAft>
                      </a:pPr>
                      <a:r>
                        <a:rPr lang="en-US" sz="1400" kern="100" dirty="0" err="1">
                          <a:effectLst/>
                        </a:rPr>
                        <a:t>cancor</a:t>
                      </a:r>
                      <a:r>
                        <a:rPr lang="zh-CN" sz="1400" kern="100" dirty="0">
                          <a:effectLst/>
                        </a:rPr>
                        <a:t>：</a:t>
                      </a:r>
                      <a:endParaRPr lang="zh-CN" sz="1400" kern="100" dirty="0">
                        <a:effectLst/>
                        <a:latin typeface="Calibri"/>
                        <a:ea typeface="宋体"/>
                        <a:cs typeface="Times New Roman"/>
                      </a:endParaRPr>
                    </a:p>
                  </a:txBody>
                  <a:tcPr marL="68580" marR="68580" marT="0" marB="0"/>
                </a:tc>
                <a:tc>
                  <a:txBody>
                    <a:bodyPr/>
                    <a:lstStyle/>
                    <a:p>
                      <a:pPr algn="just">
                        <a:lnSpc>
                          <a:spcPct val="150000"/>
                        </a:lnSpc>
                        <a:spcAft>
                          <a:spcPts val="0"/>
                        </a:spcAft>
                      </a:pPr>
                      <a:r>
                        <a:rPr lang="zh-CN" sz="1400" kern="100">
                          <a:effectLst/>
                        </a:rPr>
                        <a:t>典则相关</a:t>
                      </a:r>
                      <a:endParaRPr lang="zh-CN" sz="1400" kern="100">
                        <a:effectLst/>
                        <a:latin typeface="Calibri"/>
                        <a:ea typeface="宋体"/>
                        <a:cs typeface="Times New Roman"/>
                      </a:endParaRPr>
                    </a:p>
                  </a:txBody>
                  <a:tcPr marL="68580" marR="68580" marT="0" marB="0"/>
                </a:tc>
              </a:tr>
              <a:tr h="0">
                <a:tc>
                  <a:txBody>
                    <a:bodyPr/>
                    <a:lstStyle/>
                    <a:p>
                      <a:pPr algn="just">
                        <a:lnSpc>
                          <a:spcPct val="150000"/>
                        </a:lnSpc>
                        <a:spcAft>
                          <a:spcPts val="0"/>
                        </a:spcAft>
                      </a:pPr>
                      <a:r>
                        <a:rPr lang="en-US" sz="1400" kern="100">
                          <a:effectLst/>
                        </a:rPr>
                        <a:t>princomp</a:t>
                      </a:r>
                      <a:r>
                        <a:rPr lang="zh-CN" sz="1400" kern="100">
                          <a:effectLst/>
                        </a:rPr>
                        <a:t>：</a:t>
                      </a:r>
                      <a:endParaRPr lang="zh-CN" sz="1400" kern="100">
                        <a:effectLst/>
                        <a:latin typeface="Calibri"/>
                        <a:ea typeface="宋体"/>
                        <a:cs typeface="Times New Roman"/>
                      </a:endParaRPr>
                    </a:p>
                  </a:txBody>
                  <a:tcPr marL="68580" marR="68580" marT="0" marB="0"/>
                </a:tc>
                <a:tc>
                  <a:txBody>
                    <a:bodyPr/>
                    <a:lstStyle/>
                    <a:p>
                      <a:pPr algn="just">
                        <a:lnSpc>
                          <a:spcPct val="150000"/>
                        </a:lnSpc>
                        <a:spcAft>
                          <a:spcPts val="0"/>
                        </a:spcAft>
                      </a:pPr>
                      <a:r>
                        <a:rPr lang="zh-CN" sz="1400" kern="100" dirty="0">
                          <a:effectLst/>
                        </a:rPr>
                        <a:t>主成分分析</a:t>
                      </a:r>
                      <a:endParaRPr lang="zh-CN" sz="1400" kern="100" dirty="0">
                        <a:effectLst/>
                        <a:latin typeface="Calibri"/>
                        <a:ea typeface="宋体"/>
                        <a:cs typeface="Times New Roman"/>
                      </a:endParaRPr>
                    </a:p>
                  </a:txBody>
                  <a:tcPr marL="68580" marR="68580" marT="0" marB="0"/>
                </a:tc>
              </a:tr>
              <a:tr h="0">
                <a:tc>
                  <a:txBody>
                    <a:bodyPr/>
                    <a:lstStyle/>
                    <a:p>
                      <a:pPr algn="just">
                        <a:lnSpc>
                          <a:spcPct val="150000"/>
                        </a:lnSpc>
                        <a:spcAft>
                          <a:spcPts val="0"/>
                        </a:spcAft>
                      </a:pPr>
                      <a:r>
                        <a:rPr lang="en-US" sz="1400" kern="100">
                          <a:effectLst/>
                        </a:rPr>
                        <a:t>hclust</a:t>
                      </a:r>
                      <a:r>
                        <a:rPr lang="zh-CN" sz="1400" kern="100">
                          <a:effectLst/>
                        </a:rPr>
                        <a:t>：</a:t>
                      </a:r>
                      <a:endParaRPr lang="zh-CN" sz="1400" kern="100">
                        <a:effectLst/>
                        <a:latin typeface="Calibri"/>
                        <a:ea typeface="宋体"/>
                        <a:cs typeface="Times New Roman"/>
                      </a:endParaRPr>
                    </a:p>
                  </a:txBody>
                  <a:tcPr marL="68580" marR="68580" marT="0" marB="0"/>
                </a:tc>
                <a:tc>
                  <a:txBody>
                    <a:bodyPr/>
                    <a:lstStyle/>
                    <a:p>
                      <a:pPr algn="just">
                        <a:lnSpc>
                          <a:spcPct val="150000"/>
                        </a:lnSpc>
                        <a:spcAft>
                          <a:spcPts val="0"/>
                        </a:spcAft>
                      </a:pPr>
                      <a:r>
                        <a:rPr lang="zh-CN" sz="1400" kern="100" dirty="0">
                          <a:effectLst/>
                        </a:rPr>
                        <a:t>谱系聚类</a:t>
                      </a:r>
                      <a:endParaRPr lang="zh-CN" sz="1400" kern="100" dirty="0">
                        <a:effectLst/>
                        <a:latin typeface="Calibri"/>
                        <a:ea typeface="宋体"/>
                        <a:cs typeface="Times New Roman"/>
                      </a:endParaRPr>
                    </a:p>
                  </a:txBody>
                  <a:tcPr marL="68580" marR="68580" marT="0" marB="0"/>
                </a:tc>
              </a:tr>
              <a:tr h="0">
                <a:tc>
                  <a:txBody>
                    <a:bodyPr/>
                    <a:lstStyle/>
                    <a:p>
                      <a:pPr algn="just">
                        <a:lnSpc>
                          <a:spcPct val="150000"/>
                        </a:lnSpc>
                        <a:spcAft>
                          <a:spcPts val="0"/>
                        </a:spcAft>
                      </a:pPr>
                      <a:r>
                        <a:rPr lang="en-US" sz="1400" kern="100">
                          <a:effectLst/>
                        </a:rPr>
                        <a:t>kmeans</a:t>
                      </a:r>
                      <a:r>
                        <a:rPr lang="zh-CN" sz="1400" kern="100">
                          <a:effectLst/>
                        </a:rPr>
                        <a:t>：</a:t>
                      </a:r>
                      <a:r>
                        <a:rPr lang="en-US" sz="1400" kern="100">
                          <a:effectLst/>
                        </a:rPr>
                        <a:t>k-</a:t>
                      </a:r>
                      <a:endParaRPr lang="zh-CN" sz="1400" kern="100">
                        <a:effectLst/>
                        <a:latin typeface="Calibri"/>
                        <a:ea typeface="宋体"/>
                        <a:cs typeface="Times New Roman"/>
                      </a:endParaRPr>
                    </a:p>
                  </a:txBody>
                  <a:tcPr marL="68580" marR="68580" marT="0" marB="0"/>
                </a:tc>
                <a:tc>
                  <a:txBody>
                    <a:bodyPr/>
                    <a:lstStyle/>
                    <a:p>
                      <a:pPr algn="just">
                        <a:lnSpc>
                          <a:spcPct val="150000"/>
                        </a:lnSpc>
                        <a:spcAft>
                          <a:spcPts val="0"/>
                        </a:spcAft>
                      </a:pPr>
                      <a:r>
                        <a:rPr lang="zh-CN" sz="1400" kern="100" dirty="0">
                          <a:effectLst/>
                        </a:rPr>
                        <a:t>均值聚类</a:t>
                      </a:r>
                      <a:endParaRPr lang="zh-CN" sz="1400" kern="100" dirty="0">
                        <a:effectLst/>
                        <a:latin typeface="Calibri"/>
                        <a:ea typeface="宋体"/>
                        <a:cs typeface="Times New Roman"/>
                      </a:endParaRPr>
                    </a:p>
                  </a:txBody>
                  <a:tcPr marL="68580" marR="68580" marT="0" marB="0"/>
                </a:tc>
              </a:tr>
              <a:tr h="0">
                <a:tc>
                  <a:txBody>
                    <a:bodyPr/>
                    <a:lstStyle/>
                    <a:p>
                      <a:pPr algn="just">
                        <a:lnSpc>
                          <a:spcPct val="150000"/>
                        </a:lnSpc>
                        <a:spcAft>
                          <a:spcPts val="0"/>
                        </a:spcAft>
                      </a:pPr>
                      <a:r>
                        <a:rPr lang="en-US" sz="1400" kern="100">
                          <a:effectLst/>
                        </a:rPr>
                        <a:t>cmdscale</a:t>
                      </a:r>
                      <a:r>
                        <a:rPr lang="zh-CN" sz="1400" kern="100">
                          <a:effectLst/>
                        </a:rPr>
                        <a:t>：</a:t>
                      </a:r>
                      <a:endParaRPr lang="zh-CN" sz="1400" kern="100">
                        <a:effectLst/>
                        <a:latin typeface="Calibri"/>
                        <a:ea typeface="宋体"/>
                        <a:cs typeface="Times New Roman"/>
                      </a:endParaRPr>
                    </a:p>
                  </a:txBody>
                  <a:tcPr marL="68580" marR="68580" marT="0" marB="0"/>
                </a:tc>
                <a:tc>
                  <a:txBody>
                    <a:bodyPr/>
                    <a:lstStyle/>
                    <a:p>
                      <a:pPr algn="just">
                        <a:lnSpc>
                          <a:spcPct val="150000"/>
                        </a:lnSpc>
                        <a:spcAft>
                          <a:spcPts val="0"/>
                        </a:spcAft>
                      </a:pPr>
                      <a:r>
                        <a:rPr lang="zh-CN" sz="1400" kern="100" dirty="0">
                          <a:effectLst/>
                        </a:rPr>
                        <a:t>经典多维标度</a:t>
                      </a:r>
                      <a:endParaRPr lang="zh-CN" sz="1400" kern="100" dirty="0">
                        <a:effectLst/>
                        <a:latin typeface="Calibri"/>
                        <a:ea typeface="宋体"/>
                        <a:cs typeface="Times New Roman"/>
                      </a:endParaRPr>
                    </a:p>
                  </a:txBody>
                  <a:tcPr marL="68580" marR="68580" marT="0" marB="0"/>
                </a:tc>
              </a:tr>
            </a:tbl>
          </a:graphicData>
        </a:graphic>
      </p:graphicFrame>
      <p:graphicFrame>
        <p:nvGraphicFramePr>
          <p:cNvPr id="4" name="表格 3"/>
          <p:cNvGraphicFramePr>
            <a:graphicFrameLocks noGrp="1"/>
          </p:cNvGraphicFramePr>
          <p:nvPr>
            <p:extLst>
              <p:ext uri="{D42A27DB-BD31-4B8C-83A1-F6EECF244321}">
                <p14:modId xmlns:p14="http://schemas.microsoft.com/office/powerpoint/2010/main" val="4281120983"/>
              </p:ext>
            </p:extLst>
          </p:nvPr>
        </p:nvGraphicFramePr>
        <p:xfrm>
          <a:off x="2385423" y="4043691"/>
          <a:ext cx="7918304" cy="1600200"/>
        </p:xfrm>
        <a:graphic>
          <a:graphicData uri="http://schemas.openxmlformats.org/drawingml/2006/table">
            <a:tbl>
              <a:tblPr>
                <a:tableStyleId>{5C22544A-7EE6-4342-B048-85BDC9FD1C3A}</a:tableStyleId>
              </a:tblPr>
              <a:tblGrid>
                <a:gridCol w="3958455"/>
                <a:gridCol w="3959849"/>
              </a:tblGrid>
              <a:tr h="0">
                <a:tc>
                  <a:txBody>
                    <a:bodyPr/>
                    <a:lstStyle/>
                    <a:p>
                      <a:pPr algn="ctr">
                        <a:lnSpc>
                          <a:spcPct val="150000"/>
                        </a:lnSpc>
                        <a:spcAft>
                          <a:spcPts val="0"/>
                        </a:spcAft>
                      </a:pPr>
                      <a:r>
                        <a:rPr lang="zh-CN" sz="1400" kern="100" dirty="0">
                          <a:effectLst/>
                        </a:rPr>
                        <a:t>函数名</a:t>
                      </a:r>
                      <a:endParaRPr lang="zh-CN" sz="1400" kern="100" dirty="0">
                        <a:effectLst/>
                        <a:latin typeface="Calibri"/>
                        <a:ea typeface="宋体"/>
                        <a:cs typeface="Times New Roman"/>
                      </a:endParaRPr>
                    </a:p>
                  </a:txBody>
                  <a:tcPr marL="68580" marR="68580" marT="0" marB="0"/>
                </a:tc>
                <a:tc>
                  <a:txBody>
                    <a:bodyPr/>
                    <a:lstStyle/>
                    <a:p>
                      <a:pPr algn="ctr">
                        <a:lnSpc>
                          <a:spcPct val="150000"/>
                        </a:lnSpc>
                        <a:spcAft>
                          <a:spcPts val="0"/>
                        </a:spcAft>
                      </a:pPr>
                      <a:r>
                        <a:rPr lang="zh-CN" sz="1400" kern="100">
                          <a:effectLst/>
                        </a:rPr>
                        <a:t>函数描述</a:t>
                      </a:r>
                      <a:endParaRPr lang="zh-CN" sz="1400" kern="100">
                        <a:effectLst/>
                        <a:latin typeface="Calibri"/>
                        <a:ea typeface="宋体"/>
                        <a:cs typeface="Times New Roman"/>
                      </a:endParaRPr>
                    </a:p>
                  </a:txBody>
                  <a:tcPr marL="68580" marR="68580" marT="0" marB="0"/>
                </a:tc>
              </a:tr>
              <a:tr h="0">
                <a:tc>
                  <a:txBody>
                    <a:bodyPr/>
                    <a:lstStyle/>
                    <a:p>
                      <a:pPr algn="just">
                        <a:lnSpc>
                          <a:spcPct val="150000"/>
                        </a:lnSpc>
                        <a:spcAft>
                          <a:spcPts val="0"/>
                        </a:spcAft>
                      </a:pPr>
                      <a:r>
                        <a:rPr lang="en-US" sz="1400" kern="100" dirty="0" err="1">
                          <a:effectLst/>
                        </a:rPr>
                        <a:t>ts</a:t>
                      </a:r>
                      <a:r>
                        <a:rPr lang="zh-CN" sz="1400" kern="100" dirty="0">
                          <a:effectLst/>
                        </a:rPr>
                        <a:t>：</a:t>
                      </a:r>
                      <a:endParaRPr lang="zh-CN" sz="1400" kern="100" dirty="0">
                        <a:effectLst/>
                        <a:latin typeface="Calibri"/>
                        <a:ea typeface="宋体"/>
                        <a:cs typeface="Times New Roman"/>
                      </a:endParaRPr>
                    </a:p>
                  </a:txBody>
                  <a:tcPr marL="68580" marR="68580" marT="0" marB="0"/>
                </a:tc>
                <a:tc>
                  <a:txBody>
                    <a:bodyPr/>
                    <a:lstStyle/>
                    <a:p>
                      <a:pPr algn="just">
                        <a:lnSpc>
                          <a:spcPct val="150000"/>
                        </a:lnSpc>
                        <a:spcAft>
                          <a:spcPts val="0"/>
                        </a:spcAft>
                      </a:pPr>
                      <a:r>
                        <a:rPr lang="zh-CN" sz="1400" kern="100">
                          <a:effectLst/>
                        </a:rPr>
                        <a:t>时间序列对象</a:t>
                      </a:r>
                      <a:endParaRPr lang="zh-CN" sz="1400" kern="100">
                        <a:effectLst/>
                        <a:latin typeface="Calibri"/>
                        <a:ea typeface="宋体"/>
                        <a:cs typeface="Times New Roman"/>
                      </a:endParaRPr>
                    </a:p>
                  </a:txBody>
                  <a:tcPr marL="68580" marR="68580" marT="0" marB="0"/>
                </a:tc>
              </a:tr>
              <a:tr h="0">
                <a:tc>
                  <a:txBody>
                    <a:bodyPr/>
                    <a:lstStyle/>
                    <a:p>
                      <a:pPr algn="just">
                        <a:lnSpc>
                          <a:spcPct val="150000"/>
                        </a:lnSpc>
                        <a:spcAft>
                          <a:spcPts val="0"/>
                        </a:spcAft>
                      </a:pPr>
                      <a:r>
                        <a:rPr lang="en-US" sz="1400" kern="100" dirty="0">
                          <a:effectLst/>
                        </a:rPr>
                        <a:t>diff</a:t>
                      </a:r>
                      <a:r>
                        <a:rPr lang="zh-CN" sz="1400" kern="100" dirty="0">
                          <a:effectLst/>
                        </a:rPr>
                        <a:t>：</a:t>
                      </a:r>
                      <a:endParaRPr lang="zh-CN" sz="1400" kern="100" dirty="0">
                        <a:effectLst/>
                        <a:latin typeface="Calibri"/>
                        <a:ea typeface="宋体"/>
                        <a:cs typeface="Times New Roman"/>
                      </a:endParaRPr>
                    </a:p>
                  </a:txBody>
                  <a:tcPr marL="68580" marR="68580" marT="0" marB="0"/>
                </a:tc>
                <a:tc>
                  <a:txBody>
                    <a:bodyPr/>
                    <a:lstStyle/>
                    <a:p>
                      <a:pPr algn="just">
                        <a:lnSpc>
                          <a:spcPct val="150000"/>
                        </a:lnSpc>
                        <a:spcAft>
                          <a:spcPts val="0"/>
                        </a:spcAft>
                      </a:pPr>
                      <a:r>
                        <a:rPr lang="zh-CN" sz="1400" kern="100" dirty="0">
                          <a:effectLst/>
                        </a:rPr>
                        <a:t>计算差分</a:t>
                      </a:r>
                      <a:endParaRPr lang="zh-CN" sz="1400" kern="100" dirty="0">
                        <a:effectLst/>
                        <a:latin typeface="Calibri"/>
                        <a:ea typeface="宋体"/>
                        <a:cs typeface="Times New Roman"/>
                      </a:endParaRPr>
                    </a:p>
                  </a:txBody>
                  <a:tcPr marL="68580" marR="68580" marT="0" marB="0"/>
                </a:tc>
              </a:tr>
              <a:tr h="0">
                <a:tc>
                  <a:txBody>
                    <a:bodyPr/>
                    <a:lstStyle/>
                    <a:p>
                      <a:pPr algn="just">
                        <a:lnSpc>
                          <a:spcPct val="150000"/>
                        </a:lnSpc>
                        <a:spcAft>
                          <a:spcPts val="0"/>
                        </a:spcAft>
                      </a:pPr>
                      <a:r>
                        <a:rPr lang="en-US" sz="1400" kern="100">
                          <a:effectLst/>
                        </a:rPr>
                        <a:t>time</a:t>
                      </a:r>
                      <a:r>
                        <a:rPr lang="zh-CN" sz="1400" kern="100">
                          <a:effectLst/>
                        </a:rPr>
                        <a:t>：</a:t>
                      </a:r>
                      <a:endParaRPr lang="zh-CN" sz="1400" kern="100">
                        <a:effectLst/>
                        <a:latin typeface="Calibri"/>
                        <a:ea typeface="宋体"/>
                        <a:cs typeface="Times New Roman"/>
                      </a:endParaRPr>
                    </a:p>
                  </a:txBody>
                  <a:tcPr marL="68580" marR="68580" marT="0" marB="0"/>
                </a:tc>
                <a:tc>
                  <a:txBody>
                    <a:bodyPr/>
                    <a:lstStyle/>
                    <a:p>
                      <a:pPr algn="just">
                        <a:lnSpc>
                          <a:spcPct val="150000"/>
                        </a:lnSpc>
                        <a:spcAft>
                          <a:spcPts val="0"/>
                        </a:spcAft>
                      </a:pPr>
                      <a:r>
                        <a:rPr lang="zh-CN" sz="1400" kern="100" dirty="0">
                          <a:effectLst/>
                        </a:rPr>
                        <a:t>时间序列的采样时间</a:t>
                      </a:r>
                      <a:endParaRPr lang="zh-CN" sz="1400" kern="100" dirty="0">
                        <a:effectLst/>
                        <a:latin typeface="Calibri"/>
                        <a:ea typeface="宋体"/>
                        <a:cs typeface="Times New Roman"/>
                      </a:endParaRPr>
                    </a:p>
                  </a:txBody>
                  <a:tcPr marL="68580" marR="68580" marT="0" marB="0"/>
                </a:tc>
              </a:tr>
              <a:tr h="0">
                <a:tc>
                  <a:txBody>
                    <a:bodyPr/>
                    <a:lstStyle/>
                    <a:p>
                      <a:pPr algn="just">
                        <a:lnSpc>
                          <a:spcPct val="150000"/>
                        </a:lnSpc>
                        <a:spcAft>
                          <a:spcPts val="0"/>
                        </a:spcAft>
                      </a:pPr>
                      <a:r>
                        <a:rPr lang="en-US" sz="1400" kern="100">
                          <a:effectLst/>
                        </a:rPr>
                        <a:t>window</a:t>
                      </a:r>
                      <a:r>
                        <a:rPr lang="zh-CN" sz="1400" kern="100">
                          <a:effectLst/>
                        </a:rPr>
                        <a:t>：</a:t>
                      </a:r>
                      <a:endParaRPr lang="zh-CN" sz="1400" kern="100">
                        <a:effectLst/>
                        <a:latin typeface="Calibri"/>
                        <a:ea typeface="宋体"/>
                        <a:cs typeface="Times New Roman"/>
                      </a:endParaRPr>
                    </a:p>
                  </a:txBody>
                  <a:tcPr marL="68580" marR="68580" marT="0" marB="0"/>
                </a:tc>
                <a:tc>
                  <a:txBody>
                    <a:bodyPr/>
                    <a:lstStyle/>
                    <a:p>
                      <a:pPr algn="just">
                        <a:lnSpc>
                          <a:spcPct val="150000"/>
                        </a:lnSpc>
                        <a:spcAft>
                          <a:spcPts val="0"/>
                        </a:spcAft>
                      </a:pPr>
                      <a:r>
                        <a:rPr lang="zh-CN" sz="1400" kern="100" dirty="0">
                          <a:effectLst/>
                        </a:rPr>
                        <a:t>时间窗</a:t>
                      </a:r>
                      <a:endParaRPr lang="zh-CN" sz="1400" kern="100" dirty="0">
                        <a:effectLst/>
                        <a:latin typeface="Calibri"/>
                        <a:ea typeface="宋体"/>
                        <a:cs typeface="Times New Roman"/>
                      </a:endParaRPr>
                    </a:p>
                  </a:txBody>
                  <a:tcPr marL="68580" marR="68580" marT="0" marB="0"/>
                </a:tc>
              </a:tr>
            </a:tbl>
          </a:graphicData>
        </a:graphic>
      </p:graphicFrame>
      <p:sp>
        <p:nvSpPr>
          <p:cNvPr id="5" name="TextBox 4"/>
          <p:cNvSpPr txBox="1"/>
          <p:nvPr/>
        </p:nvSpPr>
        <p:spPr>
          <a:xfrm>
            <a:off x="1639229" y="3389300"/>
            <a:ext cx="3512634" cy="369332"/>
          </a:xfrm>
          <a:prstGeom prst="rect">
            <a:avLst/>
          </a:prstGeom>
          <a:noFill/>
        </p:spPr>
        <p:txBody>
          <a:bodyPr wrap="square" rtlCol="0" anchor="ctr" anchorCtr="0">
            <a:spAutoFit/>
          </a:bodyPr>
          <a:lstStyle/>
          <a:p>
            <a:pPr algn="l"/>
            <a:r>
              <a:rPr lang="zh-CN" altLang="en-US" dirty="0" smtClean="0"/>
              <a:t>时间序列函数</a:t>
            </a:r>
            <a:endParaRPr lang="zh-CN" altLang="en-US" dirty="0" smtClean="0"/>
          </a:p>
        </p:txBody>
      </p:sp>
    </p:spTree>
    <p:extLst>
      <p:ext uri="{BB962C8B-B14F-4D97-AF65-F5344CB8AC3E}">
        <p14:creationId xmlns:p14="http://schemas.microsoft.com/office/powerpoint/2010/main" val="1697871632"/>
      </p:ext>
    </p:ext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527717" y="634949"/>
            <a:ext cx="5586761" cy="369332"/>
          </a:xfrm>
          <a:prstGeom prst="rect">
            <a:avLst/>
          </a:prstGeom>
          <a:noFill/>
        </p:spPr>
        <p:txBody>
          <a:bodyPr wrap="square" rtlCol="0" anchor="ctr" anchorCtr="0">
            <a:spAutoFit/>
          </a:bodyPr>
          <a:lstStyle/>
          <a:p>
            <a:pPr algn="l"/>
            <a:r>
              <a:rPr lang="zh-CN" altLang="en-US" dirty="0" smtClean="0"/>
              <a:t>统计模型函数</a:t>
            </a:r>
            <a:endParaRPr lang="zh-CN" altLang="en-US" dirty="0" smtClean="0"/>
          </a:p>
        </p:txBody>
      </p:sp>
      <p:graphicFrame>
        <p:nvGraphicFramePr>
          <p:cNvPr id="3" name="表格 2"/>
          <p:cNvGraphicFramePr>
            <a:graphicFrameLocks noGrp="1"/>
          </p:cNvGraphicFramePr>
          <p:nvPr>
            <p:extLst>
              <p:ext uri="{D42A27DB-BD31-4B8C-83A1-F6EECF244321}">
                <p14:modId xmlns:p14="http://schemas.microsoft.com/office/powerpoint/2010/main" val="1401672131"/>
              </p:ext>
            </p:extLst>
          </p:nvPr>
        </p:nvGraphicFramePr>
        <p:xfrm>
          <a:off x="1984917" y="1004281"/>
          <a:ext cx="7025268" cy="1317916"/>
        </p:xfrm>
        <a:graphic>
          <a:graphicData uri="http://schemas.openxmlformats.org/drawingml/2006/table">
            <a:tbl>
              <a:tblPr>
                <a:tableStyleId>{5C22544A-7EE6-4342-B048-85BDC9FD1C3A}</a:tableStyleId>
              </a:tblPr>
              <a:tblGrid>
                <a:gridCol w="3512634"/>
                <a:gridCol w="3512634"/>
              </a:tblGrid>
              <a:tr h="357796">
                <a:tc>
                  <a:txBody>
                    <a:bodyPr/>
                    <a:lstStyle/>
                    <a:p>
                      <a:pPr algn="ctr">
                        <a:lnSpc>
                          <a:spcPct val="150000"/>
                        </a:lnSpc>
                        <a:spcAft>
                          <a:spcPts val="0"/>
                        </a:spcAft>
                      </a:pPr>
                      <a:r>
                        <a:rPr lang="zh-CN" sz="1400" kern="100" dirty="0">
                          <a:effectLst/>
                        </a:rPr>
                        <a:t>函数名</a:t>
                      </a:r>
                      <a:endParaRPr lang="zh-CN" sz="1400" kern="100" dirty="0">
                        <a:effectLst/>
                        <a:latin typeface="Calibri"/>
                        <a:ea typeface="宋体"/>
                        <a:cs typeface="Times New Roman"/>
                      </a:endParaRPr>
                    </a:p>
                  </a:txBody>
                  <a:tcPr marL="68580" marR="68580" marT="0" marB="0"/>
                </a:tc>
                <a:tc>
                  <a:txBody>
                    <a:bodyPr/>
                    <a:lstStyle/>
                    <a:p>
                      <a:pPr algn="ctr">
                        <a:lnSpc>
                          <a:spcPct val="150000"/>
                        </a:lnSpc>
                        <a:spcAft>
                          <a:spcPts val="0"/>
                        </a:spcAft>
                      </a:pPr>
                      <a:r>
                        <a:rPr lang="zh-CN" sz="1400" kern="100">
                          <a:effectLst/>
                        </a:rPr>
                        <a:t>函数描述</a:t>
                      </a:r>
                      <a:endParaRPr lang="zh-CN" sz="1400" kern="100">
                        <a:effectLst/>
                        <a:latin typeface="Calibri"/>
                        <a:ea typeface="宋体"/>
                        <a:cs typeface="Times New Roman"/>
                      </a:endParaRPr>
                    </a:p>
                  </a:txBody>
                  <a:tcPr marL="68580" marR="68580" marT="0" marB="0"/>
                </a:tc>
              </a:tr>
              <a:tr h="0">
                <a:tc>
                  <a:txBody>
                    <a:bodyPr/>
                    <a:lstStyle/>
                    <a:p>
                      <a:pPr algn="just">
                        <a:lnSpc>
                          <a:spcPct val="150000"/>
                        </a:lnSpc>
                        <a:spcAft>
                          <a:spcPts val="0"/>
                        </a:spcAft>
                      </a:pPr>
                      <a:r>
                        <a:rPr lang="en-US" sz="1400" kern="100" dirty="0">
                          <a:effectLst/>
                        </a:rPr>
                        <a:t>lm</a:t>
                      </a:r>
                      <a:endParaRPr lang="zh-CN" sz="1400" kern="100" dirty="0">
                        <a:effectLst/>
                        <a:latin typeface="Calibri"/>
                        <a:ea typeface="宋体"/>
                        <a:cs typeface="Times New Roman"/>
                      </a:endParaRPr>
                    </a:p>
                  </a:txBody>
                  <a:tcPr marL="68580" marR="68580" marT="0" marB="0"/>
                </a:tc>
                <a:tc>
                  <a:txBody>
                    <a:bodyPr/>
                    <a:lstStyle/>
                    <a:p>
                      <a:pPr algn="just">
                        <a:lnSpc>
                          <a:spcPct val="150000"/>
                        </a:lnSpc>
                        <a:spcAft>
                          <a:spcPts val="0"/>
                        </a:spcAft>
                      </a:pPr>
                      <a:r>
                        <a:rPr lang="zh-CN" sz="1400" kern="100" dirty="0">
                          <a:effectLst/>
                        </a:rPr>
                        <a:t>线性模型</a:t>
                      </a:r>
                      <a:endParaRPr lang="zh-CN" sz="1400" kern="100" dirty="0">
                        <a:effectLst/>
                        <a:latin typeface="Calibri"/>
                        <a:ea typeface="宋体"/>
                        <a:cs typeface="Times New Roman"/>
                      </a:endParaRPr>
                    </a:p>
                  </a:txBody>
                  <a:tcPr marL="68580" marR="68580" marT="0" marB="0"/>
                </a:tc>
              </a:tr>
              <a:tr h="0">
                <a:tc>
                  <a:txBody>
                    <a:bodyPr/>
                    <a:lstStyle/>
                    <a:p>
                      <a:pPr algn="just">
                        <a:lnSpc>
                          <a:spcPct val="150000"/>
                        </a:lnSpc>
                        <a:spcAft>
                          <a:spcPts val="0"/>
                        </a:spcAft>
                      </a:pPr>
                      <a:r>
                        <a:rPr lang="en-US" sz="1400" kern="100">
                          <a:effectLst/>
                        </a:rPr>
                        <a:t>glm</a:t>
                      </a:r>
                      <a:endParaRPr lang="zh-CN" sz="1400" kern="100">
                        <a:effectLst/>
                        <a:latin typeface="Calibri"/>
                        <a:ea typeface="宋体"/>
                        <a:cs typeface="Times New Roman"/>
                      </a:endParaRPr>
                    </a:p>
                  </a:txBody>
                  <a:tcPr marL="68580" marR="68580" marT="0" marB="0"/>
                </a:tc>
                <a:tc>
                  <a:txBody>
                    <a:bodyPr/>
                    <a:lstStyle/>
                    <a:p>
                      <a:pPr algn="just">
                        <a:lnSpc>
                          <a:spcPct val="150000"/>
                        </a:lnSpc>
                        <a:spcAft>
                          <a:spcPts val="0"/>
                        </a:spcAft>
                      </a:pPr>
                      <a:r>
                        <a:rPr lang="zh-CN" sz="1400" kern="100" dirty="0">
                          <a:effectLst/>
                        </a:rPr>
                        <a:t>广义线性模型</a:t>
                      </a:r>
                      <a:endParaRPr lang="zh-CN" sz="1400" kern="100" dirty="0">
                        <a:effectLst/>
                        <a:latin typeface="Calibri"/>
                        <a:ea typeface="宋体"/>
                        <a:cs typeface="Times New Roman"/>
                      </a:endParaRPr>
                    </a:p>
                  </a:txBody>
                  <a:tcPr marL="68580" marR="68580" marT="0" marB="0"/>
                </a:tc>
              </a:tr>
              <a:tr h="0">
                <a:tc>
                  <a:txBody>
                    <a:bodyPr/>
                    <a:lstStyle/>
                    <a:p>
                      <a:pPr algn="just">
                        <a:lnSpc>
                          <a:spcPct val="150000"/>
                        </a:lnSpc>
                        <a:spcAft>
                          <a:spcPts val="0"/>
                        </a:spcAft>
                      </a:pPr>
                      <a:r>
                        <a:rPr lang="en-US" sz="1400" kern="100">
                          <a:effectLst/>
                        </a:rPr>
                        <a:t>aov</a:t>
                      </a:r>
                      <a:endParaRPr lang="zh-CN" sz="1400" kern="100">
                        <a:effectLst/>
                        <a:latin typeface="Calibri"/>
                        <a:ea typeface="宋体"/>
                        <a:cs typeface="Times New Roman"/>
                      </a:endParaRPr>
                    </a:p>
                  </a:txBody>
                  <a:tcPr marL="68580" marR="68580" marT="0" marB="0"/>
                </a:tc>
                <a:tc>
                  <a:txBody>
                    <a:bodyPr/>
                    <a:lstStyle/>
                    <a:p>
                      <a:pPr algn="just">
                        <a:lnSpc>
                          <a:spcPct val="150000"/>
                        </a:lnSpc>
                        <a:spcAft>
                          <a:spcPts val="0"/>
                        </a:spcAft>
                      </a:pPr>
                      <a:r>
                        <a:rPr lang="zh-CN" sz="1400" kern="100" dirty="0">
                          <a:effectLst/>
                        </a:rPr>
                        <a:t>方差分析</a:t>
                      </a:r>
                      <a:endParaRPr lang="zh-CN" sz="1400" kern="100" dirty="0">
                        <a:effectLst/>
                        <a:latin typeface="Calibri"/>
                        <a:ea typeface="宋体"/>
                        <a:cs typeface="Times New Roman"/>
                      </a:endParaRPr>
                    </a:p>
                  </a:txBody>
                  <a:tcPr marL="68580" marR="68580" marT="0" marB="0"/>
                </a:tc>
              </a:tr>
            </a:tbl>
          </a:graphicData>
        </a:graphic>
      </p:graphicFrame>
      <p:sp>
        <p:nvSpPr>
          <p:cNvPr id="4" name="矩形 3"/>
          <p:cNvSpPr/>
          <p:nvPr/>
        </p:nvSpPr>
        <p:spPr>
          <a:xfrm>
            <a:off x="1527717" y="2486051"/>
            <a:ext cx="3480440" cy="369332"/>
          </a:xfrm>
          <a:prstGeom prst="rect">
            <a:avLst/>
          </a:prstGeom>
        </p:spPr>
        <p:txBody>
          <a:bodyPr wrap="none">
            <a:spAutoFit/>
          </a:bodyPr>
          <a:lstStyle/>
          <a:p>
            <a:r>
              <a:rPr lang="zh-CN" altLang="en-US" dirty="0"/>
              <a:t> 网络浏览类函数和文件操作函数</a:t>
            </a:r>
          </a:p>
        </p:txBody>
      </p:sp>
      <p:graphicFrame>
        <p:nvGraphicFramePr>
          <p:cNvPr id="5" name="表格 4"/>
          <p:cNvGraphicFramePr>
            <a:graphicFrameLocks noGrp="1"/>
          </p:cNvGraphicFramePr>
          <p:nvPr>
            <p:extLst>
              <p:ext uri="{D42A27DB-BD31-4B8C-83A1-F6EECF244321}">
                <p14:modId xmlns:p14="http://schemas.microsoft.com/office/powerpoint/2010/main" val="2560636432"/>
              </p:ext>
            </p:extLst>
          </p:nvPr>
        </p:nvGraphicFramePr>
        <p:xfrm>
          <a:off x="2023181" y="2855383"/>
          <a:ext cx="7310390" cy="1120140"/>
        </p:xfrm>
        <a:graphic>
          <a:graphicData uri="http://schemas.openxmlformats.org/drawingml/2006/table">
            <a:tbl>
              <a:tblPr>
                <a:tableStyleId>{5C22544A-7EE6-4342-B048-85BDC9FD1C3A}</a:tableStyleId>
              </a:tblPr>
              <a:tblGrid>
                <a:gridCol w="3654552"/>
                <a:gridCol w="3655838"/>
              </a:tblGrid>
              <a:tr h="215522">
                <a:tc gridSpan="2">
                  <a:txBody>
                    <a:bodyPr/>
                    <a:lstStyle/>
                    <a:p>
                      <a:pPr algn="ctr">
                        <a:lnSpc>
                          <a:spcPct val="150000"/>
                        </a:lnSpc>
                        <a:spcAft>
                          <a:spcPts val="0"/>
                        </a:spcAft>
                      </a:pPr>
                      <a:r>
                        <a:rPr lang="zh-CN" sz="1400" kern="100" dirty="0">
                          <a:effectLst/>
                        </a:rPr>
                        <a:t>网络浏览类函数</a:t>
                      </a:r>
                      <a:endParaRPr lang="zh-CN" sz="1400" kern="100" dirty="0">
                        <a:effectLst/>
                        <a:latin typeface="Calibri"/>
                        <a:ea typeface="宋体"/>
                        <a:cs typeface="Times New Roman"/>
                      </a:endParaRPr>
                    </a:p>
                  </a:txBody>
                  <a:tcPr marL="61578" marR="61578" marT="0" marB="0"/>
                </a:tc>
                <a:tc hMerge="1">
                  <a:txBody>
                    <a:bodyPr/>
                    <a:lstStyle/>
                    <a:p>
                      <a:endParaRPr lang="zh-CN" altLang="en-US"/>
                    </a:p>
                  </a:txBody>
                  <a:tcPr/>
                </a:tc>
              </a:tr>
              <a:tr h="215522">
                <a:tc>
                  <a:txBody>
                    <a:bodyPr/>
                    <a:lstStyle/>
                    <a:p>
                      <a:pPr algn="ctr">
                        <a:lnSpc>
                          <a:spcPct val="150000"/>
                        </a:lnSpc>
                        <a:spcAft>
                          <a:spcPts val="0"/>
                        </a:spcAft>
                      </a:pPr>
                      <a:r>
                        <a:rPr lang="zh-CN" sz="1400" kern="100">
                          <a:effectLst/>
                        </a:rPr>
                        <a:t>函数名</a:t>
                      </a:r>
                      <a:endParaRPr lang="zh-CN" sz="1400" kern="100">
                        <a:effectLst/>
                        <a:latin typeface="Calibri"/>
                        <a:ea typeface="宋体"/>
                        <a:cs typeface="Times New Roman"/>
                      </a:endParaRPr>
                    </a:p>
                  </a:txBody>
                  <a:tcPr marL="61578" marR="61578" marT="0" marB="0"/>
                </a:tc>
                <a:tc>
                  <a:txBody>
                    <a:bodyPr/>
                    <a:lstStyle/>
                    <a:p>
                      <a:pPr algn="ctr">
                        <a:lnSpc>
                          <a:spcPct val="150000"/>
                        </a:lnSpc>
                        <a:spcAft>
                          <a:spcPts val="0"/>
                        </a:spcAft>
                      </a:pPr>
                      <a:r>
                        <a:rPr lang="zh-CN" sz="1400" kern="100">
                          <a:effectLst/>
                        </a:rPr>
                        <a:t>函数描述</a:t>
                      </a:r>
                      <a:endParaRPr lang="zh-CN" sz="1400" kern="100">
                        <a:effectLst/>
                        <a:latin typeface="Calibri"/>
                        <a:ea typeface="宋体"/>
                        <a:cs typeface="Times New Roman"/>
                      </a:endParaRPr>
                    </a:p>
                  </a:txBody>
                  <a:tcPr marL="61578" marR="61578" marT="0" marB="0"/>
                </a:tc>
              </a:tr>
              <a:tr h="215522">
                <a:tc>
                  <a:txBody>
                    <a:bodyPr/>
                    <a:lstStyle/>
                    <a:p>
                      <a:pPr algn="just">
                        <a:lnSpc>
                          <a:spcPct val="150000"/>
                        </a:lnSpc>
                        <a:spcAft>
                          <a:spcPts val="0"/>
                        </a:spcAft>
                      </a:pPr>
                      <a:r>
                        <a:rPr lang="en-US" sz="1400" kern="100">
                          <a:effectLst/>
                        </a:rPr>
                        <a:t>browseURL</a:t>
                      </a:r>
                      <a:r>
                        <a:rPr lang="zh-CN" sz="1400" kern="100">
                          <a:effectLst/>
                        </a:rPr>
                        <a:t>：</a:t>
                      </a:r>
                      <a:endParaRPr lang="zh-CN" sz="1400" kern="100">
                        <a:effectLst/>
                        <a:latin typeface="Calibri"/>
                        <a:ea typeface="宋体"/>
                        <a:cs typeface="Times New Roman"/>
                      </a:endParaRPr>
                    </a:p>
                  </a:txBody>
                  <a:tcPr marL="61578" marR="61578" marT="0" marB="0"/>
                </a:tc>
                <a:tc>
                  <a:txBody>
                    <a:bodyPr/>
                    <a:lstStyle/>
                    <a:p>
                      <a:pPr algn="just">
                        <a:lnSpc>
                          <a:spcPct val="150000"/>
                        </a:lnSpc>
                        <a:spcAft>
                          <a:spcPts val="0"/>
                        </a:spcAft>
                      </a:pPr>
                      <a:r>
                        <a:rPr lang="zh-CN" sz="1400" kern="100">
                          <a:effectLst/>
                        </a:rPr>
                        <a:t>浏览某个指定的网页</a:t>
                      </a:r>
                      <a:endParaRPr lang="zh-CN" sz="1400" kern="100">
                        <a:effectLst/>
                        <a:latin typeface="Calibri"/>
                        <a:ea typeface="宋体"/>
                        <a:cs typeface="Times New Roman"/>
                      </a:endParaRPr>
                    </a:p>
                  </a:txBody>
                  <a:tcPr marL="61578" marR="61578" marT="0" marB="0"/>
                </a:tc>
              </a:tr>
              <a:tr h="215522">
                <a:tc>
                  <a:txBody>
                    <a:bodyPr/>
                    <a:lstStyle/>
                    <a:p>
                      <a:pPr algn="just">
                        <a:lnSpc>
                          <a:spcPct val="150000"/>
                        </a:lnSpc>
                        <a:spcAft>
                          <a:spcPts val="0"/>
                        </a:spcAft>
                      </a:pPr>
                      <a:r>
                        <a:rPr lang="en-US" sz="1400" kern="100">
                          <a:effectLst/>
                        </a:rPr>
                        <a:t>download.file</a:t>
                      </a:r>
                      <a:r>
                        <a:rPr lang="zh-CN" sz="1400" kern="100">
                          <a:effectLst/>
                        </a:rPr>
                        <a:t>：</a:t>
                      </a:r>
                      <a:endParaRPr lang="zh-CN" sz="1400" kern="100">
                        <a:effectLst/>
                        <a:latin typeface="Calibri"/>
                        <a:ea typeface="宋体"/>
                        <a:cs typeface="Times New Roman"/>
                      </a:endParaRPr>
                    </a:p>
                  </a:txBody>
                  <a:tcPr marL="61578" marR="61578" marT="0" marB="0"/>
                </a:tc>
                <a:tc>
                  <a:txBody>
                    <a:bodyPr/>
                    <a:lstStyle/>
                    <a:p>
                      <a:pPr algn="just">
                        <a:lnSpc>
                          <a:spcPct val="150000"/>
                        </a:lnSpc>
                        <a:spcAft>
                          <a:spcPts val="0"/>
                        </a:spcAft>
                      </a:pPr>
                      <a:r>
                        <a:rPr lang="zh-CN" sz="1400" kern="100" dirty="0">
                          <a:effectLst/>
                        </a:rPr>
                        <a:t>下载网络文件到本地</a:t>
                      </a:r>
                      <a:endParaRPr lang="zh-CN" sz="1400" kern="100" dirty="0">
                        <a:effectLst/>
                        <a:latin typeface="Calibri"/>
                        <a:ea typeface="宋体"/>
                        <a:cs typeface="Times New Roman"/>
                      </a:endParaRPr>
                    </a:p>
                  </a:txBody>
                  <a:tcPr marL="61578" marR="61578" marT="0" marB="0"/>
                </a:tc>
              </a:tr>
            </a:tbl>
          </a:graphicData>
        </a:graphic>
      </p:graphicFrame>
    </p:spTree>
    <p:extLst>
      <p:ext uri="{BB962C8B-B14F-4D97-AF65-F5344CB8AC3E}">
        <p14:creationId xmlns:p14="http://schemas.microsoft.com/office/powerpoint/2010/main" val="3049366588"/>
      </p:ext>
    </p:ext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ext uri="{D42A27DB-BD31-4B8C-83A1-F6EECF244321}">
                <p14:modId xmlns:p14="http://schemas.microsoft.com/office/powerpoint/2010/main" val="1265607453"/>
              </p:ext>
            </p:extLst>
          </p:nvPr>
        </p:nvGraphicFramePr>
        <p:xfrm>
          <a:off x="1813932" y="674649"/>
          <a:ext cx="7310390" cy="4759135"/>
        </p:xfrm>
        <a:graphic>
          <a:graphicData uri="http://schemas.openxmlformats.org/drawingml/2006/table">
            <a:tbl>
              <a:tblPr>
                <a:tableStyleId>{5C22544A-7EE6-4342-B048-85BDC9FD1C3A}</a:tableStyleId>
              </a:tblPr>
              <a:tblGrid>
                <a:gridCol w="3654552"/>
                <a:gridCol w="3655838"/>
              </a:tblGrid>
              <a:tr h="215522">
                <a:tc gridSpan="2">
                  <a:txBody>
                    <a:bodyPr/>
                    <a:lstStyle/>
                    <a:p>
                      <a:pPr algn="ctr">
                        <a:lnSpc>
                          <a:spcPct val="150000"/>
                        </a:lnSpc>
                        <a:spcAft>
                          <a:spcPts val="0"/>
                        </a:spcAft>
                      </a:pPr>
                      <a:r>
                        <a:rPr lang="zh-CN" sz="1400" kern="100" dirty="0">
                          <a:effectLst/>
                        </a:rPr>
                        <a:t>文件操作</a:t>
                      </a:r>
                      <a:endParaRPr lang="zh-CN" sz="1400" kern="100" dirty="0">
                        <a:effectLst/>
                        <a:latin typeface="Calibri"/>
                        <a:ea typeface="宋体"/>
                        <a:cs typeface="Times New Roman"/>
                      </a:endParaRPr>
                    </a:p>
                  </a:txBody>
                  <a:tcPr marL="61578" marR="61578" marT="0" marB="0"/>
                </a:tc>
                <a:tc hMerge="1">
                  <a:txBody>
                    <a:bodyPr/>
                    <a:lstStyle/>
                    <a:p>
                      <a:endParaRPr lang="zh-CN" altLang="en-US"/>
                    </a:p>
                  </a:txBody>
                  <a:tcPr/>
                </a:tc>
              </a:tr>
              <a:tr h="215522">
                <a:tc>
                  <a:txBody>
                    <a:bodyPr/>
                    <a:lstStyle/>
                    <a:p>
                      <a:pPr algn="just">
                        <a:lnSpc>
                          <a:spcPct val="150000"/>
                        </a:lnSpc>
                        <a:spcAft>
                          <a:spcPts val="0"/>
                        </a:spcAft>
                      </a:pPr>
                      <a:r>
                        <a:rPr lang="zh-CN" sz="1400" kern="100" dirty="0">
                          <a:effectLst/>
                        </a:rPr>
                        <a:t>函数名</a:t>
                      </a:r>
                      <a:endParaRPr lang="zh-CN" sz="1400" kern="100" dirty="0">
                        <a:effectLst/>
                        <a:latin typeface="Calibri"/>
                        <a:ea typeface="宋体"/>
                        <a:cs typeface="Times New Roman"/>
                      </a:endParaRPr>
                    </a:p>
                  </a:txBody>
                  <a:tcPr marL="61578" marR="61578" marT="0" marB="0"/>
                </a:tc>
                <a:tc>
                  <a:txBody>
                    <a:bodyPr/>
                    <a:lstStyle/>
                    <a:p>
                      <a:pPr algn="just">
                        <a:lnSpc>
                          <a:spcPct val="150000"/>
                        </a:lnSpc>
                        <a:spcAft>
                          <a:spcPts val="0"/>
                        </a:spcAft>
                      </a:pPr>
                      <a:r>
                        <a:rPr lang="zh-CN" sz="1400" kern="100">
                          <a:effectLst/>
                        </a:rPr>
                        <a:t>函数描述</a:t>
                      </a:r>
                      <a:endParaRPr lang="zh-CN" sz="1400" kern="100">
                        <a:effectLst/>
                        <a:latin typeface="Calibri"/>
                        <a:ea typeface="宋体"/>
                        <a:cs typeface="Times New Roman"/>
                      </a:endParaRPr>
                    </a:p>
                  </a:txBody>
                  <a:tcPr marL="61578" marR="61578" marT="0" marB="0"/>
                </a:tc>
              </a:tr>
              <a:tr h="215522">
                <a:tc>
                  <a:txBody>
                    <a:bodyPr/>
                    <a:lstStyle/>
                    <a:p>
                      <a:pPr algn="just">
                        <a:lnSpc>
                          <a:spcPct val="150000"/>
                        </a:lnSpc>
                        <a:spcAft>
                          <a:spcPts val="0"/>
                        </a:spcAft>
                      </a:pPr>
                      <a:r>
                        <a:rPr lang="en-US" sz="1400" kern="100" dirty="0" err="1">
                          <a:effectLst/>
                        </a:rPr>
                        <a:t>dir.create</a:t>
                      </a:r>
                      <a:r>
                        <a:rPr lang="zh-CN" sz="1400" kern="100" dirty="0">
                          <a:effectLst/>
                        </a:rPr>
                        <a:t>：</a:t>
                      </a:r>
                      <a:endParaRPr lang="zh-CN" sz="1400" kern="100" dirty="0">
                        <a:effectLst/>
                        <a:latin typeface="Calibri"/>
                        <a:ea typeface="宋体"/>
                        <a:cs typeface="Times New Roman"/>
                      </a:endParaRPr>
                    </a:p>
                  </a:txBody>
                  <a:tcPr marL="61578" marR="61578" marT="0" marB="0"/>
                </a:tc>
                <a:tc>
                  <a:txBody>
                    <a:bodyPr/>
                    <a:lstStyle/>
                    <a:p>
                      <a:pPr algn="just">
                        <a:lnSpc>
                          <a:spcPct val="150000"/>
                        </a:lnSpc>
                        <a:spcAft>
                          <a:spcPts val="0"/>
                        </a:spcAft>
                      </a:pPr>
                      <a:r>
                        <a:rPr lang="zh-CN" sz="1400" kern="100" dirty="0">
                          <a:effectLst/>
                        </a:rPr>
                        <a:t>新建一个文件夹</a:t>
                      </a:r>
                      <a:endParaRPr lang="zh-CN" sz="1400" kern="100" dirty="0">
                        <a:effectLst/>
                        <a:latin typeface="Calibri"/>
                        <a:ea typeface="宋体"/>
                        <a:cs typeface="Times New Roman"/>
                      </a:endParaRPr>
                    </a:p>
                  </a:txBody>
                  <a:tcPr marL="61578" marR="61578" marT="0" marB="0"/>
                </a:tc>
              </a:tr>
              <a:tr h="215522">
                <a:tc>
                  <a:txBody>
                    <a:bodyPr/>
                    <a:lstStyle/>
                    <a:p>
                      <a:pPr algn="just">
                        <a:lnSpc>
                          <a:spcPct val="150000"/>
                        </a:lnSpc>
                        <a:spcAft>
                          <a:spcPts val="0"/>
                        </a:spcAft>
                      </a:pPr>
                      <a:r>
                        <a:rPr lang="en-US" sz="1400" kern="100" dirty="0" err="1">
                          <a:effectLst/>
                        </a:rPr>
                        <a:t>list.dirs</a:t>
                      </a:r>
                      <a:r>
                        <a:rPr lang="zh-CN" sz="1400" kern="100" dirty="0">
                          <a:effectLst/>
                        </a:rPr>
                        <a:t>：</a:t>
                      </a:r>
                      <a:endParaRPr lang="zh-CN" sz="1400" kern="100" dirty="0">
                        <a:effectLst/>
                        <a:latin typeface="Calibri"/>
                        <a:ea typeface="宋体"/>
                        <a:cs typeface="Times New Roman"/>
                      </a:endParaRPr>
                    </a:p>
                  </a:txBody>
                  <a:tcPr marL="61578" marR="61578" marT="0" marB="0"/>
                </a:tc>
                <a:tc>
                  <a:txBody>
                    <a:bodyPr/>
                    <a:lstStyle/>
                    <a:p>
                      <a:pPr algn="just">
                        <a:lnSpc>
                          <a:spcPct val="150000"/>
                        </a:lnSpc>
                        <a:spcAft>
                          <a:spcPts val="0"/>
                        </a:spcAft>
                      </a:pPr>
                      <a:r>
                        <a:rPr lang="zh-CN" sz="1400" kern="100" dirty="0">
                          <a:effectLst/>
                        </a:rPr>
                        <a:t>显示目录下的文件夹</a:t>
                      </a:r>
                      <a:endParaRPr lang="zh-CN" sz="1400" kern="100" dirty="0">
                        <a:effectLst/>
                        <a:latin typeface="Calibri"/>
                        <a:ea typeface="宋体"/>
                        <a:cs typeface="Times New Roman"/>
                      </a:endParaRPr>
                    </a:p>
                  </a:txBody>
                  <a:tcPr marL="61578" marR="61578" marT="0" marB="0"/>
                </a:tc>
              </a:tr>
              <a:tr h="215522">
                <a:tc>
                  <a:txBody>
                    <a:bodyPr/>
                    <a:lstStyle/>
                    <a:p>
                      <a:pPr algn="just">
                        <a:lnSpc>
                          <a:spcPct val="150000"/>
                        </a:lnSpc>
                        <a:spcAft>
                          <a:spcPts val="0"/>
                        </a:spcAft>
                      </a:pPr>
                      <a:r>
                        <a:rPr lang="en-US" sz="1400" kern="100">
                          <a:effectLst/>
                        </a:rPr>
                        <a:t>list.files</a:t>
                      </a:r>
                      <a:r>
                        <a:rPr lang="zh-CN" sz="1400" kern="100">
                          <a:effectLst/>
                        </a:rPr>
                        <a:t>：</a:t>
                      </a:r>
                      <a:endParaRPr lang="zh-CN" sz="1400" kern="100">
                        <a:effectLst/>
                        <a:latin typeface="Calibri"/>
                        <a:ea typeface="宋体"/>
                        <a:cs typeface="Times New Roman"/>
                      </a:endParaRPr>
                    </a:p>
                  </a:txBody>
                  <a:tcPr marL="61578" marR="61578" marT="0" marB="0"/>
                </a:tc>
                <a:tc>
                  <a:txBody>
                    <a:bodyPr/>
                    <a:lstStyle/>
                    <a:p>
                      <a:pPr algn="just">
                        <a:lnSpc>
                          <a:spcPct val="150000"/>
                        </a:lnSpc>
                        <a:spcAft>
                          <a:spcPts val="0"/>
                        </a:spcAft>
                      </a:pPr>
                      <a:r>
                        <a:rPr lang="zh-CN" sz="1400" kern="100" dirty="0">
                          <a:effectLst/>
                        </a:rPr>
                        <a:t>显示目录下的文档</a:t>
                      </a:r>
                      <a:endParaRPr lang="zh-CN" sz="1400" kern="100" dirty="0">
                        <a:effectLst/>
                        <a:latin typeface="Calibri"/>
                        <a:ea typeface="宋体"/>
                        <a:cs typeface="Times New Roman"/>
                      </a:endParaRPr>
                    </a:p>
                  </a:txBody>
                  <a:tcPr marL="61578" marR="61578" marT="0" marB="0"/>
                </a:tc>
              </a:tr>
              <a:tr h="215522">
                <a:tc>
                  <a:txBody>
                    <a:bodyPr/>
                    <a:lstStyle/>
                    <a:p>
                      <a:pPr algn="just">
                        <a:lnSpc>
                          <a:spcPct val="150000"/>
                        </a:lnSpc>
                        <a:spcAft>
                          <a:spcPts val="0"/>
                        </a:spcAft>
                      </a:pPr>
                      <a:r>
                        <a:rPr lang="en-US" sz="1400" kern="100">
                          <a:effectLst/>
                        </a:rPr>
                        <a:t>file.create</a:t>
                      </a:r>
                      <a:r>
                        <a:rPr lang="zh-CN" sz="1400" kern="100">
                          <a:effectLst/>
                        </a:rPr>
                        <a:t>：</a:t>
                      </a:r>
                      <a:endParaRPr lang="zh-CN" sz="1400" kern="100">
                        <a:effectLst/>
                        <a:latin typeface="Calibri"/>
                        <a:ea typeface="宋体"/>
                        <a:cs typeface="Times New Roman"/>
                      </a:endParaRPr>
                    </a:p>
                  </a:txBody>
                  <a:tcPr marL="61578" marR="61578" marT="0" marB="0"/>
                </a:tc>
                <a:tc>
                  <a:txBody>
                    <a:bodyPr/>
                    <a:lstStyle/>
                    <a:p>
                      <a:pPr algn="just">
                        <a:lnSpc>
                          <a:spcPct val="150000"/>
                        </a:lnSpc>
                        <a:spcAft>
                          <a:spcPts val="0"/>
                        </a:spcAft>
                      </a:pPr>
                      <a:r>
                        <a:rPr lang="zh-CN" sz="1400" kern="100" dirty="0">
                          <a:effectLst/>
                        </a:rPr>
                        <a:t>文档创建</a:t>
                      </a:r>
                      <a:endParaRPr lang="zh-CN" sz="1400" kern="100" dirty="0">
                        <a:effectLst/>
                        <a:latin typeface="Calibri"/>
                        <a:ea typeface="宋体"/>
                        <a:cs typeface="Times New Roman"/>
                      </a:endParaRPr>
                    </a:p>
                  </a:txBody>
                  <a:tcPr marL="61578" marR="61578" marT="0" marB="0"/>
                </a:tc>
              </a:tr>
              <a:tr h="215522">
                <a:tc>
                  <a:txBody>
                    <a:bodyPr/>
                    <a:lstStyle/>
                    <a:p>
                      <a:pPr algn="just">
                        <a:lnSpc>
                          <a:spcPct val="150000"/>
                        </a:lnSpc>
                        <a:spcAft>
                          <a:spcPts val="0"/>
                        </a:spcAft>
                      </a:pPr>
                      <a:r>
                        <a:rPr lang="en-US" sz="1400" kern="100">
                          <a:effectLst/>
                        </a:rPr>
                        <a:t>file.exists</a:t>
                      </a:r>
                      <a:r>
                        <a:rPr lang="zh-CN" sz="1400" kern="100">
                          <a:effectLst/>
                        </a:rPr>
                        <a:t>：</a:t>
                      </a:r>
                      <a:endParaRPr lang="zh-CN" sz="1400" kern="100">
                        <a:effectLst/>
                        <a:latin typeface="Calibri"/>
                        <a:ea typeface="宋体"/>
                        <a:cs typeface="Times New Roman"/>
                      </a:endParaRPr>
                    </a:p>
                  </a:txBody>
                  <a:tcPr marL="61578" marR="61578" marT="0" marB="0"/>
                </a:tc>
                <a:tc>
                  <a:txBody>
                    <a:bodyPr/>
                    <a:lstStyle/>
                    <a:p>
                      <a:pPr algn="just">
                        <a:lnSpc>
                          <a:spcPct val="150000"/>
                        </a:lnSpc>
                        <a:spcAft>
                          <a:spcPts val="0"/>
                        </a:spcAft>
                      </a:pPr>
                      <a:r>
                        <a:rPr lang="zh-CN" sz="1400" kern="100" dirty="0">
                          <a:effectLst/>
                        </a:rPr>
                        <a:t>判断文档是否存在</a:t>
                      </a:r>
                      <a:endParaRPr lang="zh-CN" sz="1400" kern="100" dirty="0">
                        <a:effectLst/>
                        <a:latin typeface="Calibri"/>
                        <a:ea typeface="宋体"/>
                        <a:cs typeface="Times New Roman"/>
                      </a:endParaRPr>
                    </a:p>
                  </a:txBody>
                  <a:tcPr marL="61578" marR="61578" marT="0" marB="0"/>
                </a:tc>
              </a:tr>
              <a:tr h="215522">
                <a:tc>
                  <a:txBody>
                    <a:bodyPr/>
                    <a:lstStyle/>
                    <a:p>
                      <a:pPr algn="just">
                        <a:lnSpc>
                          <a:spcPct val="150000"/>
                        </a:lnSpc>
                        <a:spcAft>
                          <a:spcPts val="0"/>
                        </a:spcAft>
                      </a:pPr>
                      <a:r>
                        <a:rPr lang="en-US" sz="1400" kern="100">
                          <a:effectLst/>
                        </a:rPr>
                        <a:t>file.remove</a:t>
                      </a:r>
                      <a:r>
                        <a:rPr lang="zh-CN" sz="1400" kern="100">
                          <a:effectLst/>
                        </a:rPr>
                        <a:t>：</a:t>
                      </a:r>
                      <a:endParaRPr lang="zh-CN" sz="1400" kern="100">
                        <a:effectLst/>
                        <a:latin typeface="Calibri"/>
                        <a:ea typeface="宋体"/>
                        <a:cs typeface="Times New Roman"/>
                      </a:endParaRPr>
                    </a:p>
                  </a:txBody>
                  <a:tcPr marL="61578" marR="61578" marT="0" marB="0"/>
                </a:tc>
                <a:tc>
                  <a:txBody>
                    <a:bodyPr/>
                    <a:lstStyle/>
                    <a:p>
                      <a:pPr algn="just">
                        <a:lnSpc>
                          <a:spcPct val="150000"/>
                        </a:lnSpc>
                        <a:spcAft>
                          <a:spcPts val="0"/>
                        </a:spcAft>
                      </a:pPr>
                      <a:r>
                        <a:rPr lang="zh-CN" sz="1400" kern="100" dirty="0">
                          <a:effectLst/>
                        </a:rPr>
                        <a:t>文档删除</a:t>
                      </a:r>
                      <a:endParaRPr lang="zh-CN" sz="1400" kern="100" dirty="0">
                        <a:effectLst/>
                        <a:latin typeface="Calibri"/>
                        <a:ea typeface="宋体"/>
                        <a:cs typeface="Times New Roman"/>
                      </a:endParaRPr>
                    </a:p>
                  </a:txBody>
                  <a:tcPr marL="61578" marR="61578" marT="0" marB="0"/>
                </a:tc>
              </a:tr>
              <a:tr h="215522">
                <a:tc>
                  <a:txBody>
                    <a:bodyPr/>
                    <a:lstStyle/>
                    <a:p>
                      <a:pPr algn="just">
                        <a:lnSpc>
                          <a:spcPct val="150000"/>
                        </a:lnSpc>
                        <a:spcAft>
                          <a:spcPts val="0"/>
                        </a:spcAft>
                      </a:pPr>
                      <a:r>
                        <a:rPr lang="en-US" sz="1400" kern="100">
                          <a:effectLst/>
                        </a:rPr>
                        <a:t>file.rename</a:t>
                      </a:r>
                      <a:r>
                        <a:rPr lang="zh-CN" sz="1400" kern="100">
                          <a:effectLst/>
                        </a:rPr>
                        <a:t>：</a:t>
                      </a:r>
                      <a:endParaRPr lang="zh-CN" sz="1400" kern="100">
                        <a:effectLst/>
                        <a:latin typeface="Calibri"/>
                        <a:ea typeface="宋体"/>
                        <a:cs typeface="Times New Roman"/>
                      </a:endParaRPr>
                    </a:p>
                  </a:txBody>
                  <a:tcPr marL="61578" marR="61578" marT="0" marB="0"/>
                </a:tc>
                <a:tc>
                  <a:txBody>
                    <a:bodyPr/>
                    <a:lstStyle/>
                    <a:p>
                      <a:pPr algn="just">
                        <a:lnSpc>
                          <a:spcPct val="150000"/>
                        </a:lnSpc>
                        <a:spcAft>
                          <a:spcPts val="0"/>
                        </a:spcAft>
                      </a:pPr>
                      <a:r>
                        <a:rPr lang="zh-CN" sz="1400" kern="100" dirty="0">
                          <a:effectLst/>
                        </a:rPr>
                        <a:t>重命名</a:t>
                      </a:r>
                      <a:endParaRPr lang="zh-CN" sz="1400" kern="100" dirty="0">
                        <a:effectLst/>
                        <a:latin typeface="Calibri"/>
                        <a:ea typeface="宋体"/>
                        <a:cs typeface="Times New Roman"/>
                      </a:endParaRPr>
                    </a:p>
                  </a:txBody>
                  <a:tcPr marL="61578" marR="61578" marT="0" marB="0"/>
                </a:tc>
              </a:tr>
              <a:tr h="215522">
                <a:tc>
                  <a:txBody>
                    <a:bodyPr/>
                    <a:lstStyle/>
                    <a:p>
                      <a:pPr algn="just">
                        <a:lnSpc>
                          <a:spcPct val="150000"/>
                        </a:lnSpc>
                        <a:spcAft>
                          <a:spcPts val="0"/>
                        </a:spcAft>
                      </a:pPr>
                      <a:r>
                        <a:rPr lang="en-US" sz="1400" kern="100">
                          <a:effectLst/>
                        </a:rPr>
                        <a:t>file.append</a:t>
                      </a:r>
                      <a:r>
                        <a:rPr lang="zh-CN" sz="1400" kern="100">
                          <a:effectLst/>
                        </a:rPr>
                        <a:t>：</a:t>
                      </a:r>
                      <a:endParaRPr lang="zh-CN" sz="1400" kern="100">
                        <a:effectLst/>
                        <a:latin typeface="Calibri"/>
                        <a:ea typeface="宋体"/>
                        <a:cs typeface="Times New Roman"/>
                      </a:endParaRPr>
                    </a:p>
                  </a:txBody>
                  <a:tcPr marL="61578" marR="61578" marT="0" marB="0"/>
                </a:tc>
                <a:tc>
                  <a:txBody>
                    <a:bodyPr/>
                    <a:lstStyle/>
                    <a:p>
                      <a:pPr algn="just">
                        <a:lnSpc>
                          <a:spcPct val="150000"/>
                        </a:lnSpc>
                        <a:spcAft>
                          <a:spcPts val="0"/>
                        </a:spcAft>
                      </a:pPr>
                      <a:r>
                        <a:rPr lang="zh-CN" sz="1400" kern="100" dirty="0">
                          <a:effectLst/>
                        </a:rPr>
                        <a:t>文档添加</a:t>
                      </a:r>
                      <a:endParaRPr lang="zh-CN" sz="1400" kern="100" dirty="0">
                        <a:effectLst/>
                        <a:latin typeface="Calibri"/>
                        <a:ea typeface="宋体"/>
                        <a:cs typeface="Times New Roman"/>
                      </a:endParaRPr>
                    </a:p>
                  </a:txBody>
                  <a:tcPr marL="61578" marR="61578" marT="0" marB="0"/>
                </a:tc>
              </a:tr>
              <a:tr h="215522">
                <a:tc>
                  <a:txBody>
                    <a:bodyPr/>
                    <a:lstStyle/>
                    <a:p>
                      <a:pPr algn="just">
                        <a:lnSpc>
                          <a:spcPct val="150000"/>
                        </a:lnSpc>
                        <a:spcAft>
                          <a:spcPts val="0"/>
                        </a:spcAft>
                      </a:pPr>
                      <a:r>
                        <a:rPr lang="en-US" sz="1400" kern="100">
                          <a:effectLst/>
                        </a:rPr>
                        <a:t>file.copy</a:t>
                      </a:r>
                      <a:r>
                        <a:rPr lang="zh-CN" sz="1400" kern="100">
                          <a:effectLst/>
                        </a:rPr>
                        <a:t>：</a:t>
                      </a:r>
                      <a:endParaRPr lang="zh-CN" sz="1400" kern="100">
                        <a:effectLst/>
                        <a:latin typeface="Calibri"/>
                        <a:ea typeface="宋体"/>
                        <a:cs typeface="Times New Roman"/>
                      </a:endParaRPr>
                    </a:p>
                  </a:txBody>
                  <a:tcPr marL="61578" marR="61578" marT="0" marB="0"/>
                </a:tc>
                <a:tc>
                  <a:txBody>
                    <a:bodyPr/>
                    <a:lstStyle/>
                    <a:p>
                      <a:pPr algn="just">
                        <a:lnSpc>
                          <a:spcPct val="150000"/>
                        </a:lnSpc>
                        <a:spcAft>
                          <a:spcPts val="0"/>
                        </a:spcAft>
                      </a:pPr>
                      <a:r>
                        <a:rPr lang="zh-CN" sz="1400" kern="100" dirty="0">
                          <a:effectLst/>
                        </a:rPr>
                        <a:t>文档复制</a:t>
                      </a:r>
                      <a:endParaRPr lang="zh-CN" sz="1400" kern="100" dirty="0">
                        <a:effectLst/>
                        <a:latin typeface="Calibri"/>
                        <a:ea typeface="宋体"/>
                        <a:cs typeface="Times New Roman"/>
                      </a:endParaRPr>
                    </a:p>
                  </a:txBody>
                  <a:tcPr marL="61578" marR="61578" marT="0" marB="0"/>
                </a:tc>
              </a:tr>
              <a:tr h="215522">
                <a:tc>
                  <a:txBody>
                    <a:bodyPr/>
                    <a:lstStyle/>
                    <a:p>
                      <a:pPr algn="just">
                        <a:lnSpc>
                          <a:spcPct val="150000"/>
                        </a:lnSpc>
                        <a:spcAft>
                          <a:spcPts val="0"/>
                        </a:spcAft>
                      </a:pPr>
                      <a:r>
                        <a:rPr lang="en-US" sz="1400" kern="100">
                          <a:effectLst/>
                        </a:rPr>
                        <a:t>file.symlink(from, to)</a:t>
                      </a:r>
                      <a:endParaRPr lang="zh-CN" sz="1400" kern="100">
                        <a:effectLst/>
                        <a:latin typeface="Calibri"/>
                        <a:ea typeface="宋体"/>
                        <a:cs typeface="Times New Roman"/>
                      </a:endParaRPr>
                    </a:p>
                  </a:txBody>
                  <a:tcPr marL="61578" marR="61578" marT="0" marB="0"/>
                </a:tc>
                <a:tc>
                  <a:txBody>
                    <a:bodyPr/>
                    <a:lstStyle/>
                    <a:p>
                      <a:pPr algn="just">
                        <a:lnSpc>
                          <a:spcPct val="150000"/>
                        </a:lnSpc>
                        <a:spcAft>
                          <a:spcPts val="0"/>
                        </a:spcAft>
                      </a:pPr>
                      <a:r>
                        <a:rPr lang="en-US" sz="1400" kern="100" dirty="0">
                          <a:effectLst/>
                        </a:rPr>
                        <a:t> </a:t>
                      </a:r>
                      <a:endParaRPr lang="zh-CN" sz="1400" kern="100" dirty="0">
                        <a:effectLst/>
                        <a:latin typeface="Calibri"/>
                        <a:ea typeface="宋体"/>
                        <a:cs typeface="Times New Roman"/>
                      </a:endParaRPr>
                    </a:p>
                  </a:txBody>
                  <a:tcPr marL="61578" marR="61578" marT="0" marB="0"/>
                </a:tc>
              </a:tr>
              <a:tr h="215522">
                <a:tc>
                  <a:txBody>
                    <a:bodyPr/>
                    <a:lstStyle/>
                    <a:p>
                      <a:pPr algn="just">
                        <a:lnSpc>
                          <a:spcPct val="150000"/>
                        </a:lnSpc>
                        <a:spcAft>
                          <a:spcPts val="0"/>
                        </a:spcAft>
                      </a:pPr>
                      <a:r>
                        <a:rPr lang="en-US" sz="1400" kern="100">
                          <a:effectLst/>
                        </a:rPr>
                        <a:t>file.show</a:t>
                      </a:r>
                      <a:r>
                        <a:rPr lang="zh-CN" sz="1400" kern="100">
                          <a:effectLst/>
                        </a:rPr>
                        <a:t>：</a:t>
                      </a:r>
                      <a:endParaRPr lang="zh-CN" sz="1400" kern="100">
                        <a:effectLst/>
                        <a:latin typeface="Calibri"/>
                        <a:ea typeface="宋体"/>
                        <a:cs typeface="Times New Roman"/>
                      </a:endParaRPr>
                    </a:p>
                  </a:txBody>
                  <a:tcPr marL="61578" marR="61578" marT="0" marB="0"/>
                </a:tc>
                <a:tc>
                  <a:txBody>
                    <a:bodyPr/>
                    <a:lstStyle/>
                    <a:p>
                      <a:pPr algn="just">
                        <a:lnSpc>
                          <a:spcPct val="150000"/>
                        </a:lnSpc>
                        <a:spcAft>
                          <a:spcPts val="0"/>
                        </a:spcAft>
                      </a:pPr>
                      <a:r>
                        <a:rPr lang="zh-CN" sz="1400" kern="100" dirty="0">
                          <a:effectLst/>
                        </a:rPr>
                        <a:t>显示文档内容</a:t>
                      </a:r>
                      <a:endParaRPr lang="zh-CN" sz="1400" kern="100" dirty="0">
                        <a:effectLst/>
                        <a:latin typeface="Calibri"/>
                        <a:ea typeface="宋体"/>
                        <a:cs typeface="Times New Roman"/>
                      </a:endParaRPr>
                    </a:p>
                  </a:txBody>
                  <a:tcPr marL="61578" marR="61578" marT="0" marB="0"/>
                </a:tc>
              </a:tr>
              <a:tr h="215522">
                <a:tc>
                  <a:txBody>
                    <a:bodyPr/>
                    <a:lstStyle/>
                    <a:p>
                      <a:pPr algn="just">
                        <a:lnSpc>
                          <a:spcPct val="150000"/>
                        </a:lnSpc>
                        <a:spcAft>
                          <a:spcPts val="0"/>
                        </a:spcAft>
                      </a:pPr>
                      <a:r>
                        <a:rPr lang="en-US" sz="1400" kern="100">
                          <a:effectLst/>
                        </a:rPr>
                        <a:t>file.info</a:t>
                      </a:r>
                      <a:r>
                        <a:rPr lang="zh-CN" sz="1400" kern="100">
                          <a:effectLst/>
                        </a:rPr>
                        <a:t>：</a:t>
                      </a:r>
                      <a:endParaRPr lang="zh-CN" sz="1400" kern="100">
                        <a:effectLst/>
                        <a:latin typeface="Calibri"/>
                        <a:ea typeface="宋体"/>
                        <a:cs typeface="Times New Roman"/>
                      </a:endParaRPr>
                    </a:p>
                  </a:txBody>
                  <a:tcPr marL="61578" marR="61578" marT="0" marB="0"/>
                </a:tc>
                <a:tc>
                  <a:txBody>
                    <a:bodyPr/>
                    <a:lstStyle/>
                    <a:p>
                      <a:pPr algn="just">
                        <a:lnSpc>
                          <a:spcPct val="150000"/>
                        </a:lnSpc>
                        <a:spcAft>
                          <a:spcPts val="0"/>
                        </a:spcAft>
                      </a:pPr>
                      <a:r>
                        <a:rPr lang="zh-CN" sz="1400" kern="100" dirty="0">
                          <a:effectLst/>
                        </a:rPr>
                        <a:t>显示文档信息</a:t>
                      </a:r>
                      <a:endParaRPr lang="zh-CN" sz="1400" kern="100" dirty="0">
                        <a:effectLst/>
                        <a:latin typeface="Calibri"/>
                        <a:ea typeface="宋体"/>
                        <a:cs typeface="Times New Roman"/>
                      </a:endParaRPr>
                    </a:p>
                  </a:txBody>
                  <a:tcPr marL="61578" marR="61578" marT="0" marB="0"/>
                </a:tc>
              </a:tr>
              <a:tr h="215522">
                <a:tc>
                  <a:txBody>
                    <a:bodyPr/>
                    <a:lstStyle/>
                    <a:p>
                      <a:pPr algn="just">
                        <a:lnSpc>
                          <a:spcPct val="150000"/>
                        </a:lnSpc>
                        <a:spcAft>
                          <a:spcPts val="0"/>
                        </a:spcAft>
                      </a:pPr>
                      <a:r>
                        <a:rPr lang="en-US" sz="1400" kern="100">
                          <a:effectLst/>
                        </a:rPr>
                        <a:t>file.edit</a:t>
                      </a:r>
                      <a:r>
                        <a:rPr lang="zh-CN" sz="1400" kern="100">
                          <a:effectLst/>
                        </a:rPr>
                        <a:t>：</a:t>
                      </a:r>
                      <a:endParaRPr lang="zh-CN" sz="1400" kern="100">
                        <a:effectLst/>
                        <a:latin typeface="Calibri"/>
                        <a:ea typeface="宋体"/>
                        <a:cs typeface="Times New Roman"/>
                      </a:endParaRPr>
                    </a:p>
                  </a:txBody>
                  <a:tcPr marL="61578" marR="61578" marT="0" marB="0"/>
                </a:tc>
                <a:tc>
                  <a:txBody>
                    <a:bodyPr/>
                    <a:lstStyle/>
                    <a:p>
                      <a:pPr algn="just">
                        <a:lnSpc>
                          <a:spcPct val="150000"/>
                        </a:lnSpc>
                        <a:spcAft>
                          <a:spcPts val="0"/>
                        </a:spcAft>
                      </a:pPr>
                      <a:r>
                        <a:rPr lang="zh-CN" sz="1400" kern="100" dirty="0">
                          <a:effectLst/>
                        </a:rPr>
                        <a:t>编辑文档</a:t>
                      </a:r>
                      <a:endParaRPr lang="zh-CN" sz="1400" kern="100" dirty="0">
                        <a:effectLst/>
                        <a:latin typeface="Calibri"/>
                        <a:ea typeface="宋体"/>
                        <a:cs typeface="Times New Roman"/>
                      </a:endParaRPr>
                    </a:p>
                  </a:txBody>
                  <a:tcPr marL="61578" marR="61578" marT="0" marB="0"/>
                </a:tc>
              </a:tr>
              <a:tr h="215522">
                <a:tc>
                  <a:txBody>
                    <a:bodyPr/>
                    <a:lstStyle/>
                    <a:p>
                      <a:pPr algn="just">
                        <a:lnSpc>
                          <a:spcPct val="150000"/>
                        </a:lnSpc>
                        <a:spcAft>
                          <a:spcPts val="0"/>
                        </a:spcAft>
                      </a:pPr>
                      <a:r>
                        <a:rPr lang="en-US" sz="1400" kern="100">
                          <a:effectLst/>
                        </a:rPr>
                        <a:t>zip</a:t>
                      </a:r>
                      <a:r>
                        <a:rPr lang="zh-CN" sz="1400" kern="100">
                          <a:effectLst/>
                        </a:rPr>
                        <a:t>：</a:t>
                      </a:r>
                      <a:endParaRPr lang="zh-CN" sz="1400" kern="100">
                        <a:effectLst/>
                        <a:latin typeface="Calibri"/>
                        <a:ea typeface="宋体"/>
                        <a:cs typeface="Times New Roman"/>
                      </a:endParaRPr>
                    </a:p>
                  </a:txBody>
                  <a:tcPr marL="61578" marR="61578" marT="0" marB="0"/>
                </a:tc>
                <a:tc>
                  <a:txBody>
                    <a:bodyPr/>
                    <a:lstStyle/>
                    <a:p>
                      <a:pPr algn="just">
                        <a:lnSpc>
                          <a:spcPct val="150000"/>
                        </a:lnSpc>
                        <a:spcAft>
                          <a:spcPts val="0"/>
                        </a:spcAft>
                      </a:pPr>
                      <a:r>
                        <a:rPr lang="zh-CN" sz="1400" kern="100" dirty="0">
                          <a:effectLst/>
                        </a:rPr>
                        <a:t>压缩文件</a:t>
                      </a:r>
                      <a:endParaRPr lang="zh-CN" sz="1400" kern="100" dirty="0">
                        <a:effectLst/>
                        <a:latin typeface="Calibri"/>
                        <a:ea typeface="宋体"/>
                        <a:cs typeface="Times New Roman"/>
                      </a:endParaRPr>
                    </a:p>
                  </a:txBody>
                  <a:tcPr marL="61578" marR="61578" marT="0" marB="0"/>
                </a:tc>
              </a:tr>
              <a:tr h="215522">
                <a:tc>
                  <a:txBody>
                    <a:bodyPr/>
                    <a:lstStyle/>
                    <a:p>
                      <a:pPr algn="just">
                        <a:lnSpc>
                          <a:spcPct val="150000"/>
                        </a:lnSpc>
                        <a:spcAft>
                          <a:spcPts val="0"/>
                        </a:spcAft>
                      </a:pPr>
                      <a:r>
                        <a:rPr lang="en-US" sz="1400" kern="100">
                          <a:effectLst/>
                        </a:rPr>
                        <a:t>unzip</a:t>
                      </a:r>
                      <a:r>
                        <a:rPr lang="zh-CN" sz="1400" kern="100">
                          <a:effectLst/>
                        </a:rPr>
                        <a:t>：</a:t>
                      </a:r>
                      <a:endParaRPr lang="zh-CN" sz="1400" kern="100">
                        <a:effectLst/>
                        <a:latin typeface="Calibri"/>
                        <a:ea typeface="宋体"/>
                        <a:cs typeface="Times New Roman"/>
                      </a:endParaRPr>
                    </a:p>
                  </a:txBody>
                  <a:tcPr marL="61578" marR="61578" marT="0" marB="0"/>
                </a:tc>
                <a:tc>
                  <a:txBody>
                    <a:bodyPr/>
                    <a:lstStyle/>
                    <a:p>
                      <a:pPr algn="just">
                        <a:lnSpc>
                          <a:spcPct val="150000"/>
                        </a:lnSpc>
                        <a:spcAft>
                          <a:spcPts val="0"/>
                        </a:spcAft>
                      </a:pPr>
                      <a:r>
                        <a:rPr lang="zh-CN" sz="1400" kern="100" dirty="0">
                          <a:effectLst/>
                        </a:rPr>
                        <a:t>解压缩文件</a:t>
                      </a:r>
                      <a:endParaRPr lang="zh-CN" sz="1400" kern="100" dirty="0">
                        <a:effectLst/>
                        <a:latin typeface="Calibri"/>
                        <a:ea typeface="宋体"/>
                        <a:cs typeface="Times New Roman"/>
                      </a:endParaRPr>
                    </a:p>
                  </a:txBody>
                  <a:tcPr marL="61578" marR="61578" marT="0" marB="0"/>
                </a:tc>
              </a:tr>
            </a:tbl>
          </a:graphicData>
        </a:graphic>
      </p:graphicFrame>
    </p:spTree>
    <p:extLst>
      <p:ext uri="{BB962C8B-B14F-4D97-AF65-F5344CB8AC3E}">
        <p14:creationId xmlns:p14="http://schemas.microsoft.com/office/powerpoint/2010/main" val="3140333916"/>
      </p:ext>
    </p:ext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5"/>
          <p:cNvSpPr txBox="1"/>
          <p:nvPr/>
        </p:nvSpPr>
        <p:spPr>
          <a:xfrm>
            <a:off x="1953609" y="2921685"/>
            <a:ext cx="2798395" cy="461665"/>
          </a:xfrm>
          <a:prstGeom prst="rect">
            <a:avLst/>
          </a:prstGeom>
          <a:noFill/>
        </p:spPr>
        <p:txBody>
          <a:bodyPr wrap="none" rtlCol="0">
            <a:spAutoFit/>
          </a:bodyPr>
          <a:lstStyle/>
          <a:p>
            <a:pPr algn="ctr"/>
            <a:r>
              <a:rPr lang="en-US" sz="2400">
                <a:solidFill>
                  <a:schemeClr val="bg1"/>
                </a:solidFill>
                <a:cs typeface="+mn-ea"/>
                <a:sym typeface="+mn-lt"/>
              </a:rPr>
              <a:t>Welcome Message</a:t>
            </a:r>
          </a:p>
        </p:txBody>
      </p:sp>
      <p:sp>
        <p:nvSpPr>
          <p:cNvPr id="4" name="TextBox 6"/>
          <p:cNvSpPr txBox="1"/>
          <p:nvPr/>
        </p:nvSpPr>
        <p:spPr>
          <a:xfrm>
            <a:off x="1510791" y="2765282"/>
            <a:ext cx="3684021" cy="230832"/>
          </a:xfrm>
          <a:prstGeom prst="rect">
            <a:avLst/>
          </a:prstGeom>
          <a:noFill/>
        </p:spPr>
        <p:txBody>
          <a:bodyPr wrap="none" rtlCol="0">
            <a:spAutoFit/>
          </a:bodyPr>
          <a:lstStyle/>
          <a:p>
            <a:pPr algn="ctr"/>
            <a:r>
              <a:rPr lang="en-US" sz="900">
                <a:solidFill>
                  <a:schemeClr val="bg1"/>
                </a:solidFill>
                <a:cs typeface="+mn-ea"/>
                <a:sym typeface="+mn-lt"/>
              </a:rPr>
              <a:t>MULTIPURPOSE PRESENTATION TEMPLATE | UNIQUE DESIGN</a:t>
            </a:r>
          </a:p>
        </p:txBody>
      </p:sp>
      <p:sp>
        <p:nvSpPr>
          <p:cNvPr id="6" name="Rectangle 11"/>
          <p:cNvSpPr/>
          <p:nvPr/>
        </p:nvSpPr>
        <p:spPr>
          <a:xfrm>
            <a:off x="1618992" y="3796492"/>
            <a:ext cx="3467616" cy="757130"/>
          </a:xfrm>
          <a:prstGeom prst="rect">
            <a:avLst/>
          </a:prstGeom>
        </p:spPr>
        <p:txBody>
          <a:bodyPr wrap="square">
            <a:spAutoFit/>
          </a:bodyPr>
          <a:lstStyle/>
          <a:p>
            <a:pPr algn="ctr">
              <a:lnSpc>
                <a:spcPct val="120000"/>
              </a:lnSpc>
            </a:pPr>
            <a:r>
              <a:rPr lang="en-US" altLang="zh-CN" sz="900" dirty="0">
                <a:solidFill>
                  <a:schemeClr val="bg1"/>
                </a:solidFill>
                <a:cs typeface="+mn-ea"/>
                <a:sym typeface="+mn-lt"/>
              </a:rPr>
              <a:t>Please replace text, click add relevant headline, modify the text content, also can copy your content to this directly. Please replace text, click add relevant headline, modify the text content, also can copy your content to this directly.</a:t>
            </a:r>
            <a:endParaRPr lang="en-GB" altLang="zh-CN" sz="900" dirty="0">
              <a:solidFill>
                <a:schemeClr val="bg1"/>
              </a:solidFill>
              <a:cs typeface="+mn-ea"/>
              <a:sym typeface="+mn-lt"/>
            </a:endParaRPr>
          </a:p>
        </p:txBody>
      </p:sp>
      <p:sp>
        <p:nvSpPr>
          <p:cNvPr id="8" name="PA_矩形 1"/>
          <p:cNvSpPr/>
          <p:nvPr>
            <p:custDataLst>
              <p:tags r:id="rId1"/>
            </p:custDataLst>
          </p:nvPr>
        </p:nvSpPr>
        <p:spPr>
          <a:xfrm>
            <a:off x="1636587" y="450629"/>
            <a:ext cx="5168235" cy="460375"/>
          </a:xfrm>
          <a:prstGeom prst="rect">
            <a:avLst/>
          </a:prstGeom>
        </p:spPr>
        <p:txBody>
          <a:bodyPr wrap="square">
            <a:spAutoFit/>
          </a:bodyPr>
          <a:lstStyle/>
          <a:p>
            <a:r>
              <a:rPr lang="en-US" altLang="zh-CN" sz="2400" spc="300" dirty="0" smtClean="0">
                <a:solidFill>
                  <a:schemeClr val="accent1"/>
                </a:solidFill>
                <a:latin typeface="+mj-ea"/>
                <a:ea typeface="+mj-ea"/>
              </a:rPr>
              <a:t>8</a:t>
            </a:r>
            <a:r>
              <a:rPr sz="2400" spc="300" dirty="0" smtClean="0">
                <a:solidFill>
                  <a:schemeClr val="accent1"/>
                </a:solidFill>
                <a:latin typeface="+mj-ea"/>
                <a:ea typeface="+mj-ea"/>
              </a:rPr>
              <a:t>.1.2 </a:t>
            </a:r>
            <a:r>
              <a:rPr lang="zh-CN" altLang="en-US" sz="2400" spc="300" dirty="0" smtClean="0">
                <a:solidFill>
                  <a:schemeClr val="accent1"/>
                </a:solidFill>
                <a:latin typeface="+mj-ea"/>
                <a:ea typeface="+mj-ea"/>
              </a:rPr>
              <a:t>自定义函数</a:t>
            </a:r>
            <a:endParaRPr sz="2400" spc="300" dirty="0">
              <a:solidFill>
                <a:schemeClr val="accent1"/>
              </a:solidFill>
              <a:latin typeface="+mj-ea"/>
              <a:ea typeface="+mj-ea"/>
            </a:endParaRPr>
          </a:p>
        </p:txBody>
      </p:sp>
      <p:sp>
        <p:nvSpPr>
          <p:cNvPr id="9" name="文本框 8"/>
          <p:cNvSpPr txBox="1"/>
          <p:nvPr/>
        </p:nvSpPr>
        <p:spPr>
          <a:xfrm>
            <a:off x="1510791" y="1145037"/>
            <a:ext cx="9721516" cy="5078313"/>
          </a:xfrm>
          <a:prstGeom prst="rect">
            <a:avLst/>
          </a:prstGeom>
          <a:noFill/>
        </p:spPr>
        <p:txBody>
          <a:bodyPr wrap="square" rtlCol="0" anchor="ctr" anchorCtr="0">
            <a:spAutoFit/>
          </a:bodyPr>
          <a:lstStyle/>
          <a:p>
            <a:pPr indent="0">
              <a:lnSpc>
                <a:spcPct val="150000"/>
              </a:lnSpc>
              <a:buFont typeface="Arial" panose="020B0604020202020204" pitchFamily="34" charset="0"/>
              <a:buNone/>
            </a:pPr>
            <a:r>
              <a:rPr lang="zh-CN" altLang="en-US" dirty="0"/>
              <a:t>函数定义使用</a:t>
            </a:r>
            <a:r>
              <a:rPr lang="en-US" altLang="zh-CN" dirty="0"/>
              <a:t>function</a:t>
            </a:r>
            <a:r>
              <a:rPr lang="zh-CN" altLang="en-US" dirty="0"/>
              <a:t>关键字，一般格式为</a:t>
            </a:r>
          </a:p>
          <a:p>
            <a:pPr indent="0">
              <a:lnSpc>
                <a:spcPct val="150000"/>
              </a:lnSpc>
              <a:buFont typeface="Arial" panose="020B0604020202020204" pitchFamily="34" charset="0"/>
              <a:buNone/>
            </a:pPr>
            <a:r>
              <a:rPr lang="zh-CN" altLang="en-US" dirty="0"/>
              <a:t>函数名 </a:t>
            </a:r>
            <a:r>
              <a:rPr lang="en-US" altLang="zh-CN" dirty="0"/>
              <a:t>&lt;- function(</a:t>
            </a:r>
            <a:r>
              <a:rPr lang="zh-CN" altLang="en-US" dirty="0"/>
              <a:t>形式参数表</a:t>
            </a:r>
            <a:r>
              <a:rPr lang="en-US" altLang="zh-CN" dirty="0"/>
              <a:t>) </a:t>
            </a:r>
            <a:r>
              <a:rPr lang="zh-CN" altLang="en-US" dirty="0"/>
              <a:t>函数体</a:t>
            </a:r>
          </a:p>
          <a:p>
            <a:pPr indent="0">
              <a:lnSpc>
                <a:spcPct val="150000"/>
              </a:lnSpc>
              <a:buFont typeface="Arial" panose="020B0604020202020204" pitchFamily="34" charset="0"/>
              <a:buNone/>
            </a:pPr>
            <a:r>
              <a:rPr lang="zh-CN" altLang="en-US" dirty="0"/>
              <a:t>函数体是一个表达式或复合表达式（复合语句）， 以复合表达式中最后一个表达式为返回值， 也可以用</a:t>
            </a:r>
            <a:r>
              <a:rPr lang="en-US" altLang="zh-CN" dirty="0"/>
              <a:t>return(x)</a:t>
            </a:r>
            <a:r>
              <a:rPr lang="zh-CN" altLang="en-US" dirty="0"/>
              <a:t>返回</a:t>
            </a:r>
            <a:r>
              <a:rPr lang="en-US" altLang="zh-CN" dirty="0"/>
              <a:t>x</a:t>
            </a:r>
            <a:r>
              <a:rPr lang="zh-CN" altLang="en-US" dirty="0"/>
              <a:t>的值。 如果函数需要返回多个结果， 可以打包在一个列表（</a:t>
            </a:r>
            <a:r>
              <a:rPr lang="en-US" altLang="zh-CN" dirty="0"/>
              <a:t>list</a:t>
            </a:r>
            <a:r>
              <a:rPr lang="zh-CN" altLang="en-US" dirty="0"/>
              <a:t>）中返回。 形式参数表相当于函数自变量，可以是空的， 形式参数可以有缺省值， </a:t>
            </a:r>
            <a:r>
              <a:rPr lang="en-US" altLang="zh-CN" dirty="0"/>
              <a:t>R</a:t>
            </a:r>
            <a:r>
              <a:rPr lang="zh-CN" altLang="en-US" dirty="0"/>
              <a:t>的函数在调用时都可以用“形式参数名</a:t>
            </a:r>
            <a:r>
              <a:rPr lang="en-US" altLang="zh-CN" dirty="0"/>
              <a:t>=</a:t>
            </a:r>
            <a:r>
              <a:rPr lang="zh-CN" altLang="en-US" dirty="0"/>
              <a:t>实际参数”的格式输入自变量值</a:t>
            </a:r>
            <a:r>
              <a:rPr lang="zh-CN" altLang="en-US" dirty="0" smtClean="0"/>
              <a:t>。</a:t>
            </a:r>
            <a:endParaRPr lang="en-US" altLang="zh-CN" dirty="0" smtClean="0"/>
          </a:p>
          <a:p>
            <a:pPr indent="0">
              <a:lnSpc>
                <a:spcPct val="150000"/>
              </a:lnSpc>
              <a:buFont typeface="Arial" panose="020B0604020202020204" pitchFamily="34" charset="0"/>
              <a:buNone/>
            </a:pPr>
            <a:r>
              <a:rPr lang="zh-CN" altLang="en-US" dirty="0"/>
              <a:t>一个自定义</a:t>
            </a:r>
            <a:r>
              <a:rPr lang="en-US" altLang="zh-CN" dirty="0"/>
              <a:t>R</a:t>
            </a:r>
            <a:r>
              <a:rPr lang="zh-CN" altLang="en-US" dirty="0"/>
              <a:t>函数由三个部分组成：</a:t>
            </a:r>
          </a:p>
          <a:p>
            <a:pPr indent="0">
              <a:lnSpc>
                <a:spcPct val="150000"/>
              </a:lnSpc>
              <a:buFont typeface="Arial" panose="020B0604020202020204" pitchFamily="34" charset="0"/>
              <a:buNone/>
            </a:pPr>
            <a:r>
              <a:rPr lang="en-US" altLang="zh-CN" dirty="0"/>
              <a:t>•	</a:t>
            </a:r>
            <a:r>
              <a:rPr lang="zh-CN" altLang="en-US" dirty="0"/>
              <a:t>函数体</a:t>
            </a:r>
            <a:r>
              <a:rPr lang="en-US" altLang="zh-CN" dirty="0"/>
              <a:t>body()</a:t>
            </a:r>
            <a:r>
              <a:rPr lang="zh-CN" altLang="en-US" dirty="0"/>
              <a:t>，即要函数定义内部要执行的代码；</a:t>
            </a:r>
          </a:p>
          <a:p>
            <a:pPr indent="0">
              <a:lnSpc>
                <a:spcPct val="150000"/>
              </a:lnSpc>
              <a:buFont typeface="Arial" panose="020B0604020202020204" pitchFamily="34" charset="0"/>
              <a:buNone/>
            </a:pPr>
            <a:r>
              <a:rPr lang="en-US" altLang="zh-CN" dirty="0"/>
              <a:t>•	formals()</a:t>
            </a:r>
            <a:r>
              <a:rPr lang="zh-CN" altLang="en-US" dirty="0"/>
              <a:t>，即函数的形式参数表以及可能存在的缺省值；</a:t>
            </a:r>
          </a:p>
          <a:p>
            <a:pPr indent="0">
              <a:lnSpc>
                <a:spcPct val="150000"/>
              </a:lnSpc>
              <a:buFont typeface="Arial" panose="020B0604020202020204" pitchFamily="34" charset="0"/>
              <a:buNone/>
            </a:pPr>
            <a:r>
              <a:rPr lang="en-US" altLang="zh-CN" dirty="0"/>
              <a:t>•	environment()</a:t>
            </a:r>
            <a:r>
              <a:rPr lang="zh-CN" altLang="en-US" dirty="0"/>
              <a:t>，是函数定义时所处的环境， 这会影响到参数表中缺省值与函数体中非局部变量的的查找。</a:t>
            </a:r>
          </a:p>
          <a:p>
            <a:pPr indent="0">
              <a:lnSpc>
                <a:spcPct val="150000"/>
              </a:lnSpc>
              <a:buFont typeface="Arial" panose="020B0604020202020204" pitchFamily="34" charset="0"/>
              <a:buNone/>
            </a:pPr>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8"/>
                                        </p:tgtEl>
                                        <p:attrNameLst>
                                          <p:attrName>style.visibility</p:attrName>
                                        </p:attrNameLst>
                                      </p:cBhvr>
                                      <p:to>
                                        <p:strVal val="visible"/>
                                      </p:to>
                                    </p:set>
                                    <p:anim by="(-#ppt_w*2)" calcmode="lin" valueType="num">
                                      <p:cBhvr rctx="PPT">
                                        <p:cTn id="7" dur="500" autoRev="1" fill="hold">
                                          <p:stCondLst>
                                            <p:cond delay="0"/>
                                          </p:stCondLst>
                                        </p:cTn>
                                        <p:tgtEl>
                                          <p:spTgt spid="8"/>
                                        </p:tgtEl>
                                        <p:attrNameLst>
                                          <p:attrName>ppt_w</p:attrName>
                                        </p:attrNameLst>
                                      </p:cBhvr>
                                    </p:anim>
                                    <p:anim by="(#ppt_w*0.50)" calcmode="lin" valueType="num">
                                      <p:cBhvr>
                                        <p:cTn id="8" dur="500" decel="50000" autoRev="1" fill="hold">
                                          <p:stCondLst>
                                            <p:cond delay="0"/>
                                          </p:stCondLst>
                                        </p:cTn>
                                        <p:tgtEl>
                                          <p:spTgt spid="8"/>
                                        </p:tgtEl>
                                        <p:attrNameLst>
                                          <p:attrName>ppt_x</p:attrName>
                                        </p:attrNameLst>
                                      </p:cBhvr>
                                    </p:anim>
                                    <p:anim from="(-#ppt_h/2)" to="(#ppt_y)" calcmode="lin" valueType="num">
                                      <p:cBhvr>
                                        <p:cTn id="9" dur="1000" fill="hold">
                                          <p:stCondLst>
                                            <p:cond delay="0"/>
                                          </p:stCondLst>
                                        </p:cTn>
                                        <p:tgtEl>
                                          <p:spTgt spid="8"/>
                                        </p:tgtEl>
                                        <p:attrNameLst>
                                          <p:attrName>ppt_y</p:attrName>
                                        </p:attrNameLst>
                                      </p:cBhvr>
                                    </p:anim>
                                    <p:animRot by="21600000">
                                      <p:cBhvr>
                                        <p:cTn id="10" dur="1000" fill="hold">
                                          <p:stCondLst>
                                            <p:cond delay="0"/>
                                          </p:stCondLst>
                                        </p:cTn>
                                        <p:tgtEl>
                                          <p:spTgt spid="8"/>
                                        </p:tgtEl>
                                        <p:attrNameLst>
                                          <p:attrName>r</p:attrName>
                                        </p:attrNameLst>
                                      </p:cBhvr>
                                    </p:animRot>
                                  </p:childTnLst>
                                </p:cTn>
                              </p:par>
                            </p:childTnLst>
                          </p:cTn>
                        </p:par>
                        <p:par>
                          <p:cTn id="11" fill="hold">
                            <p:stCondLst>
                              <p:cond delay="1900"/>
                            </p:stCondLst>
                            <p:childTnLst>
                              <p:par>
                                <p:cTn id="12" presetID="2" presetClass="entr" presetSubtype="4" fill="hold" grpId="0" nodeType="after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500" fill="hold"/>
                                        <p:tgtEl>
                                          <p:spTgt spid="9"/>
                                        </p:tgtEl>
                                        <p:attrNameLst>
                                          <p:attrName>ppt_x</p:attrName>
                                        </p:attrNameLst>
                                      </p:cBhvr>
                                      <p:tavLst>
                                        <p:tav tm="0">
                                          <p:val>
                                            <p:strVal val="#ppt_x"/>
                                          </p:val>
                                        </p:tav>
                                        <p:tav tm="100000">
                                          <p:val>
                                            <p:strVal val="#ppt_x"/>
                                          </p:val>
                                        </p:tav>
                                      </p:tavLst>
                                    </p:anim>
                                    <p:anim calcmode="lin" valueType="num">
                                      <p:cBhvr additive="base">
                                        <p:cTn id="15"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9" grpId="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4256828" y="3314670"/>
            <a:ext cx="1210588" cy="707886"/>
          </a:xfrm>
          <a:prstGeom prst="rect">
            <a:avLst/>
          </a:prstGeom>
          <a:noFill/>
        </p:spPr>
        <p:txBody>
          <a:bodyPr wrap="none" rtlCol="0">
            <a:spAutoFit/>
            <a:scene3d>
              <a:camera prst="orthographicFront"/>
              <a:lightRig rig="threePt" dir="t"/>
            </a:scene3d>
            <a:sp3d contourW="12700"/>
          </a:bodyPr>
          <a:lstStyle/>
          <a:p>
            <a:pPr algn="l"/>
            <a:r>
              <a:rPr lang="zh-CN" altLang="en-US" sz="4000" b="1" dirty="0" smtClean="0">
                <a:solidFill>
                  <a:schemeClr val="tx1">
                    <a:lumMod val="85000"/>
                    <a:lumOff val="15000"/>
                  </a:schemeClr>
                </a:solidFill>
                <a:cs typeface="+mn-ea"/>
                <a:sym typeface="+mn-lt"/>
              </a:rPr>
              <a:t>判断</a:t>
            </a:r>
            <a:endParaRPr lang="zh-CN" altLang="en-US" sz="4000" b="1" dirty="0">
              <a:solidFill>
                <a:schemeClr val="tx1">
                  <a:lumMod val="85000"/>
                  <a:lumOff val="15000"/>
                </a:schemeClr>
              </a:solidFill>
              <a:cs typeface="+mn-ea"/>
              <a:sym typeface="+mn-lt"/>
            </a:endParaRPr>
          </a:p>
        </p:txBody>
      </p:sp>
      <p:sp>
        <p:nvSpPr>
          <p:cNvPr id="4" name="文本框 3"/>
          <p:cNvSpPr txBox="1"/>
          <p:nvPr/>
        </p:nvSpPr>
        <p:spPr>
          <a:xfrm>
            <a:off x="821086" y="1544955"/>
            <a:ext cx="3943743" cy="2123658"/>
          </a:xfrm>
          <a:prstGeom prst="rect">
            <a:avLst/>
          </a:prstGeom>
          <a:noFill/>
        </p:spPr>
        <p:txBody>
          <a:bodyPr wrap="square" rtlCol="0">
            <a:spAutoFit/>
            <a:scene3d>
              <a:camera prst="orthographicFront"/>
              <a:lightRig rig="threePt" dir="t"/>
            </a:scene3d>
            <a:sp3d contourW="12700"/>
          </a:bodyPr>
          <a:lstStyle/>
          <a:p>
            <a:pPr algn="ctr"/>
            <a:r>
              <a:rPr lang="en-US" altLang="zh-CN" sz="6600" b="1" dirty="0">
                <a:solidFill>
                  <a:schemeClr val="accent1">
                    <a:lumMod val="75000"/>
                  </a:schemeClr>
                </a:solidFill>
                <a:cs typeface="+mn-ea"/>
                <a:sym typeface="+mn-lt"/>
              </a:rPr>
              <a:t>PART </a:t>
            </a:r>
          </a:p>
          <a:p>
            <a:pPr algn="ctr"/>
            <a:r>
              <a:rPr lang="en-US" altLang="zh-CN" sz="6600" b="1">
                <a:solidFill>
                  <a:schemeClr val="accent1">
                    <a:lumMod val="75000"/>
                  </a:schemeClr>
                </a:solidFill>
                <a:cs typeface="+mn-ea"/>
                <a:sym typeface="+mn-lt"/>
              </a:rPr>
              <a:t>02</a:t>
            </a:r>
            <a:endParaRPr lang="zh-CN" altLang="en-US" sz="6600" b="1" dirty="0">
              <a:solidFill>
                <a:schemeClr val="accent1">
                  <a:lumMod val="75000"/>
                </a:schemeClr>
              </a:solidFill>
              <a:cs typeface="+mn-ea"/>
              <a:sym typeface="+mn-lt"/>
            </a:endParaRPr>
          </a:p>
        </p:txBody>
      </p:sp>
      <p:pic>
        <p:nvPicPr>
          <p:cNvPr id="6" name="图片 5"/>
          <p:cNvPicPr>
            <a:picLocks noChangeAspect="1"/>
          </p:cNvPicPr>
          <p:nvPr/>
        </p:nvPicPr>
        <p:blipFill>
          <a:blip r:embed="rId2" cstate="screen"/>
          <a:stretch>
            <a:fillRect/>
          </a:stretch>
        </p:blipFill>
        <p:spPr>
          <a:xfrm rot="10800000">
            <a:off x="7441673" y="2"/>
            <a:ext cx="4760987" cy="2590805"/>
          </a:xfrm>
          <a:prstGeom prst="rect">
            <a:avLst/>
          </a:prstGeom>
        </p:spPr>
      </p:pic>
      <p:pic>
        <p:nvPicPr>
          <p:cNvPr id="7" name="图片 6"/>
          <p:cNvPicPr>
            <a:picLocks noChangeAspect="1"/>
          </p:cNvPicPr>
          <p:nvPr/>
        </p:nvPicPr>
        <p:blipFill>
          <a:blip r:embed="rId2" cstate="screen"/>
          <a:stretch>
            <a:fillRect/>
          </a:stretch>
        </p:blipFill>
        <p:spPr>
          <a:xfrm>
            <a:off x="3841" y="4307697"/>
            <a:ext cx="4760987" cy="2590805"/>
          </a:xfrm>
          <a:prstGeom prst="rect">
            <a:avLst/>
          </a:prstGeom>
        </p:spPr>
      </p:pic>
    </p:spTree>
  </p:cSld>
  <p:clrMapOvr>
    <a:masterClrMapping/>
  </p:clrMapOvr>
  <p:transition spd="slow" advClick="0" advTm="5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left)">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5"/>
          <p:cNvSpPr txBox="1"/>
          <p:nvPr/>
        </p:nvSpPr>
        <p:spPr>
          <a:xfrm>
            <a:off x="1953609" y="2921685"/>
            <a:ext cx="2798395" cy="461665"/>
          </a:xfrm>
          <a:prstGeom prst="rect">
            <a:avLst/>
          </a:prstGeom>
          <a:noFill/>
        </p:spPr>
        <p:txBody>
          <a:bodyPr wrap="none" rtlCol="0">
            <a:spAutoFit/>
          </a:bodyPr>
          <a:lstStyle/>
          <a:p>
            <a:pPr algn="ctr"/>
            <a:r>
              <a:rPr lang="en-US" sz="2400">
                <a:solidFill>
                  <a:schemeClr val="bg1"/>
                </a:solidFill>
                <a:cs typeface="+mn-ea"/>
                <a:sym typeface="+mn-lt"/>
              </a:rPr>
              <a:t>Welcome Message</a:t>
            </a:r>
          </a:p>
        </p:txBody>
      </p:sp>
      <p:sp>
        <p:nvSpPr>
          <p:cNvPr id="4" name="TextBox 6"/>
          <p:cNvSpPr txBox="1"/>
          <p:nvPr/>
        </p:nvSpPr>
        <p:spPr>
          <a:xfrm>
            <a:off x="1510791" y="2765282"/>
            <a:ext cx="3684021" cy="230832"/>
          </a:xfrm>
          <a:prstGeom prst="rect">
            <a:avLst/>
          </a:prstGeom>
          <a:noFill/>
        </p:spPr>
        <p:txBody>
          <a:bodyPr wrap="none" rtlCol="0">
            <a:spAutoFit/>
          </a:bodyPr>
          <a:lstStyle/>
          <a:p>
            <a:pPr algn="ctr"/>
            <a:r>
              <a:rPr lang="en-US" sz="900">
                <a:solidFill>
                  <a:schemeClr val="bg1"/>
                </a:solidFill>
                <a:cs typeface="+mn-ea"/>
                <a:sym typeface="+mn-lt"/>
              </a:rPr>
              <a:t>MULTIPURPOSE PRESENTATION TEMPLATE | UNIQUE DESIGN</a:t>
            </a:r>
          </a:p>
        </p:txBody>
      </p:sp>
      <p:sp>
        <p:nvSpPr>
          <p:cNvPr id="6" name="Rectangle 11"/>
          <p:cNvSpPr/>
          <p:nvPr/>
        </p:nvSpPr>
        <p:spPr>
          <a:xfrm>
            <a:off x="1618992" y="3796492"/>
            <a:ext cx="3467616" cy="757130"/>
          </a:xfrm>
          <a:prstGeom prst="rect">
            <a:avLst/>
          </a:prstGeom>
        </p:spPr>
        <p:txBody>
          <a:bodyPr wrap="square">
            <a:spAutoFit/>
          </a:bodyPr>
          <a:lstStyle/>
          <a:p>
            <a:pPr algn="ctr">
              <a:lnSpc>
                <a:spcPct val="120000"/>
              </a:lnSpc>
            </a:pPr>
            <a:r>
              <a:rPr lang="en-US" altLang="zh-CN" sz="900" dirty="0">
                <a:solidFill>
                  <a:schemeClr val="bg1"/>
                </a:solidFill>
                <a:cs typeface="+mn-ea"/>
                <a:sym typeface="+mn-lt"/>
              </a:rPr>
              <a:t>Please replace text, click add relevant headline, modify the text content, also can copy your content to this directly. Please replace text, click add relevant headline, modify the text content, also can copy your content to this directly.</a:t>
            </a:r>
            <a:endParaRPr lang="en-GB" altLang="zh-CN" sz="900" dirty="0">
              <a:solidFill>
                <a:schemeClr val="bg1"/>
              </a:solidFill>
              <a:cs typeface="+mn-ea"/>
              <a:sym typeface="+mn-lt"/>
            </a:endParaRPr>
          </a:p>
        </p:txBody>
      </p:sp>
      <p:sp>
        <p:nvSpPr>
          <p:cNvPr id="8" name="PA_矩形 1"/>
          <p:cNvSpPr/>
          <p:nvPr>
            <p:custDataLst>
              <p:tags r:id="rId1"/>
            </p:custDataLst>
          </p:nvPr>
        </p:nvSpPr>
        <p:spPr>
          <a:xfrm>
            <a:off x="1636587" y="450629"/>
            <a:ext cx="5168235" cy="460375"/>
          </a:xfrm>
          <a:prstGeom prst="rect">
            <a:avLst/>
          </a:prstGeom>
        </p:spPr>
        <p:txBody>
          <a:bodyPr wrap="square">
            <a:spAutoFit/>
          </a:bodyPr>
          <a:lstStyle/>
          <a:p>
            <a:r>
              <a:rPr lang="en-US" altLang="zh-CN" sz="2400" spc="300" dirty="0" smtClean="0">
                <a:solidFill>
                  <a:schemeClr val="accent1"/>
                </a:solidFill>
                <a:latin typeface="+mj-ea"/>
                <a:ea typeface="+mj-ea"/>
              </a:rPr>
              <a:t>8</a:t>
            </a:r>
            <a:r>
              <a:rPr sz="2400" spc="300" dirty="0" smtClean="0">
                <a:solidFill>
                  <a:schemeClr val="accent1"/>
                </a:solidFill>
                <a:latin typeface="+mj-ea"/>
                <a:ea typeface="+mj-ea"/>
              </a:rPr>
              <a:t>.2.1 </a:t>
            </a:r>
            <a:r>
              <a:rPr lang="en-US" sz="2400" spc="300" dirty="0">
                <a:solidFill>
                  <a:schemeClr val="accent1"/>
                </a:solidFill>
                <a:latin typeface="+mj-ea"/>
                <a:ea typeface="+mj-ea"/>
              </a:rPr>
              <a:t>if</a:t>
            </a:r>
            <a:r>
              <a:rPr lang="zh-CN" altLang="en-US" sz="2400" spc="300" dirty="0">
                <a:solidFill>
                  <a:schemeClr val="accent1"/>
                </a:solidFill>
                <a:latin typeface="+mj-ea"/>
                <a:ea typeface="+mj-ea"/>
              </a:rPr>
              <a:t>和</a:t>
            </a:r>
            <a:r>
              <a:rPr lang="en-US" sz="2400" spc="300" dirty="0">
                <a:solidFill>
                  <a:schemeClr val="accent1"/>
                </a:solidFill>
                <a:latin typeface="+mj-ea"/>
                <a:ea typeface="+mj-ea"/>
              </a:rPr>
              <a:t>else</a:t>
            </a:r>
            <a:r>
              <a:rPr lang="zh-CN" altLang="en-US" sz="2400" spc="300" dirty="0">
                <a:solidFill>
                  <a:schemeClr val="accent1"/>
                </a:solidFill>
                <a:latin typeface="+mj-ea"/>
                <a:ea typeface="+mj-ea"/>
              </a:rPr>
              <a:t>语句</a:t>
            </a:r>
            <a:endParaRPr sz="2400" spc="300" dirty="0">
              <a:solidFill>
                <a:schemeClr val="accent1"/>
              </a:solidFill>
              <a:latin typeface="+mj-ea"/>
              <a:ea typeface="+mj-ea"/>
            </a:endParaRPr>
          </a:p>
        </p:txBody>
      </p:sp>
      <p:sp>
        <p:nvSpPr>
          <p:cNvPr id="9" name="文本框 8"/>
          <p:cNvSpPr txBox="1"/>
          <p:nvPr/>
        </p:nvSpPr>
        <p:spPr>
          <a:xfrm>
            <a:off x="1313982" y="1212284"/>
            <a:ext cx="9721516" cy="2584450"/>
          </a:xfrm>
          <a:prstGeom prst="rect">
            <a:avLst/>
          </a:prstGeom>
          <a:noFill/>
        </p:spPr>
        <p:txBody>
          <a:bodyPr wrap="square" rtlCol="0" anchor="ctr" anchorCtr="0">
            <a:spAutoFit/>
          </a:bodyPr>
          <a:lstStyle/>
          <a:p>
            <a:pPr indent="0">
              <a:lnSpc>
                <a:spcPct val="150000"/>
              </a:lnSpc>
              <a:buFont typeface="Arial" panose="020B0604020202020204" pitchFamily="34" charset="0"/>
              <a:buNone/>
            </a:pPr>
            <a:r>
              <a:rPr lang="en-US" altLang="zh-CN" dirty="0"/>
              <a:t>if</a:t>
            </a:r>
            <a:r>
              <a:rPr lang="zh-CN" altLang="en-US" dirty="0"/>
              <a:t>条件语句仅在满足条件表达式时执行。条件表达式运算符（比较运算符）有</a:t>
            </a:r>
            <a:r>
              <a:rPr lang="en-US" altLang="zh-CN" dirty="0"/>
              <a:t>&gt;=,&gt;,&lt;=,&lt;,==(</a:t>
            </a:r>
            <a:r>
              <a:rPr lang="zh-CN" altLang="en-US" dirty="0"/>
              <a:t>是否等于</a:t>
            </a:r>
            <a:r>
              <a:rPr lang="en-US" altLang="zh-CN" dirty="0"/>
              <a:t>),!=(</a:t>
            </a:r>
            <a:r>
              <a:rPr lang="zh-CN" altLang="en-US" dirty="0"/>
              <a:t>不相等</a:t>
            </a:r>
            <a:r>
              <a:rPr lang="en-US" altLang="zh-CN" dirty="0"/>
              <a:t>)</a:t>
            </a:r>
            <a:r>
              <a:rPr lang="zh-CN" altLang="en-US" dirty="0"/>
              <a:t>。</a:t>
            </a:r>
            <a:r>
              <a:rPr lang="en-US" altLang="zh-CN" dirty="0"/>
              <a:t>if</a:t>
            </a:r>
            <a:r>
              <a:rPr lang="zh-CN" altLang="en-US" dirty="0"/>
              <a:t>语句的语法形式是：</a:t>
            </a:r>
          </a:p>
          <a:p>
            <a:pPr indent="0">
              <a:lnSpc>
                <a:spcPct val="150000"/>
              </a:lnSpc>
              <a:buFont typeface="Arial" panose="020B0604020202020204" pitchFamily="34" charset="0"/>
              <a:buNone/>
            </a:pPr>
            <a:r>
              <a:rPr lang="en-US" altLang="zh-CN" dirty="0"/>
              <a:t>if (</a:t>
            </a:r>
            <a:r>
              <a:rPr lang="zh-CN" altLang="en-US" dirty="0"/>
              <a:t>条件</a:t>
            </a:r>
            <a:r>
              <a:rPr lang="en-US" altLang="zh-CN" dirty="0"/>
              <a:t>) </a:t>
            </a:r>
            <a:r>
              <a:rPr lang="zh-CN" altLang="en-US" dirty="0"/>
              <a:t>表达式</a:t>
            </a:r>
            <a:r>
              <a:rPr lang="en-US" altLang="zh-CN" dirty="0"/>
              <a:t>1</a:t>
            </a:r>
          </a:p>
          <a:p>
            <a:pPr indent="0">
              <a:lnSpc>
                <a:spcPct val="150000"/>
              </a:lnSpc>
              <a:buFont typeface="Arial" panose="020B0604020202020204" pitchFamily="34" charset="0"/>
              <a:buNone/>
            </a:pPr>
            <a:r>
              <a:rPr lang="zh-CN" altLang="en-US" dirty="0"/>
              <a:t>注意</a:t>
            </a:r>
            <a:r>
              <a:rPr lang="en-US" altLang="zh-CN" dirty="0"/>
              <a:t>if</a:t>
            </a:r>
            <a:r>
              <a:rPr lang="zh-CN" altLang="en-US" dirty="0"/>
              <a:t>后面的表达式的必须有小括号</a:t>
            </a:r>
            <a:r>
              <a:rPr lang="en-US" altLang="zh-CN" dirty="0"/>
              <a:t>()</a:t>
            </a:r>
            <a:r>
              <a:rPr lang="zh-CN" altLang="en-US" dirty="0"/>
              <a:t>。其中的“条件”为一个标量的真或假值</a:t>
            </a:r>
            <a:r>
              <a:rPr lang="en-US" altLang="zh-CN" dirty="0"/>
              <a:t>, </a:t>
            </a:r>
            <a:r>
              <a:rPr lang="zh-CN" altLang="en-US" dirty="0"/>
              <a:t>不允许取缺失值，表达式可以是用大括号包围的复合表达式。 如</a:t>
            </a:r>
          </a:p>
          <a:p>
            <a:pPr indent="0">
              <a:lnSpc>
                <a:spcPct val="150000"/>
              </a:lnSpc>
              <a:buFont typeface="Arial" panose="020B0604020202020204" pitchFamily="34" charset="0"/>
              <a:buNone/>
            </a:pPr>
            <a:r>
              <a:rPr lang="en-US" altLang="zh-CN" dirty="0"/>
              <a:t>if(is.na(lambda)) lambda &lt;- 0.5</a:t>
            </a:r>
            <a:endParaRPr lang="en-US" altLang="zh-CN" dirty="0"/>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8"/>
                                        </p:tgtEl>
                                        <p:attrNameLst>
                                          <p:attrName>style.visibility</p:attrName>
                                        </p:attrNameLst>
                                      </p:cBhvr>
                                      <p:to>
                                        <p:strVal val="visible"/>
                                      </p:to>
                                    </p:set>
                                    <p:anim by="(-#ppt_w*2)" calcmode="lin" valueType="num">
                                      <p:cBhvr rctx="PPT">
                                        <p:cTn id="7" dur="500" autoRev="1" fill="hold">
                                          <p:stCondLst>
                                            <p:cond delay="0"/>
                                          </p:stCondLst>
                                        </p:cTn>
                                        <p:tgtEl>
                                          <p:spTgt spid="8"/>
                                        </p:tgtEl>
                                        <p:attrNameLst>
                                          <p:attrName>ppt_w</p:attrName>
                                        </p:attrNameLst>
                                      </p:cBhvr>
                                    </p:anim>
                                    <p:anim by="(#ppt_w*0.50)" calcmode="lin" valueType="num">
                                      <p:cBhvr>
                                        <p:cTn id="8" dur="500" decel="50000" autoRev="1" fill="hold">
                                          <p:stCondLst>
                                            <p:cond delay="0"/>
                                          </p:stCondLst>
                                        </p:cTn>
                                        <p:tgtEl>
                                          <p:spTgt spid="8"/>
                                        </p:tgtEl>
                                        <p:attrNameLst>
                                          <p:attrName>ppt_x</p:attrName>
                                        </p:attrNameLst>
                                      </p:cBhvr>
                                    </p:anim>
                                    <p:anim from="(-#ppt_h/2)" to="(#ppt_y)" calcmode="lin" valueType="num">
                                      <p:cBhvr>
                                        <p:cTn id="9" dur="1000" fill="hold">
                                          <p:stCondLst>
                                            <p:cond delay="0"/>
                                          </p:stCondLst>
                                        </p:cTn>
                                        <p:tgtEl>
                                          <p:spTgt spid="8"/>
                                        </p:tgtEl>
                                        <p:attrNameLst>
                                          <p:attrName>ppt_y</p:attrName>
                                        </p:attrNameLst>
                                      </p:cBhvr>
                                    </p:anim>
                                    <p:animRot by="21600000">
                                      <p:cBhvr>
                                        <p:cTn id="10" dur="1000" fill="hold">
                                          <p:stCondLst>
                                            <p:cond delay="0"/>
                                          </p:stCondLst>
                                        </p:cTn>
                                        <p:tgtEl>
                                          <p:spTgt spid="8"/>
                                        </p:tgtEl>
                                        <p:attrNameLst>
                                          <p:attrName>r</p:attrName>
                                        </p:attrNameLst>
                                      </p:cBhvr>
                                    </p:animRot>
                                  </p:childTnLst>
                                </p:cTn>
                              </p:par>
                            </p:childTnLst>
                          </p:cTn>
                        </p:par>
                        <p:par>
                          <p:cTn id="11" fill="hold">
                            <p:stCondLst>
                              <p:cond delay="2300"/>
                            </p:stCondLst>
                            <p:childTnLst>
                              <p:par>
                                <p:cTn id="12" presetID="2" presetClass="entr" presetSubtype="4" fill="hold" grpId="0" nodeType="after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500" fill="hold"/>
                                        <p:tgtEl>
                                          <p:spTgt spid="9"/>
                                        </p:tgtEl>
                                        <p:attrNameLst>
                                          <p:attrName>ppt_x</p:attrName>
                                        </p:attrNameLst>
                                      </p:cBhvr>
                                      <p:tavLst>
                                        <p:tav tm="0">
                                          <p:val>
                                            <p:strVal val="#ppt_x"/>
                                          </p:val>
                                        </p:tav>
                                        <p:tav tm="100000">
                                          <p:val>
                                            <p:strVal val="#ppt_x"/>
                                          </p:val>
                                        </p:tav>
                                      </p:tavLst>
                                    </p:anim>
                                    <p:anim calcmode="lin" valueType="num">
                                      <p:cBhvr additive="base">
                                        <p:cTn id="15"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5"/>
          <p:cNvSpPr txBox="1"/>
          <p:nvPr/>
        </p:nvSpPr>
        <p:spPr>
          <a:xfrm>
            <a:off x="1953609" y="2921685"/>
            <a:ext cx="2798395" cy="461665"/>
          </a:xfrm>
          <a:prstGeom prst="rect">
            <a:avLst/>
          </a:prstGeom>
          <a:noFill/>
        </p:spPr>
        <p:txBody>
          <a:bodyPr wrap="none" rtlCol="0">
            <a:spAutoFit/>
          </a:bodyPr>
          <a:lstStyle/>
          <a:p>
            <a:pPr algn="ctr"/>
            <a:r>
              <a:rPr lang="en-US" sz="2400">
                <a:solidFill>
                  <a:schemeClr val="bg1"/>
                </a:solidFill>
                <a:cs typeface="+mn-ea"/>
                <a:sym typeface="+mn-lt"/>
              </a:rPr>
              <a:t>Welcome Message</a:t>
            </a:r>
          </a:p>
        </p:txBody>
      </p:sp>
      <p:sp>
        <p:nvSpPr>
          <p:cNvPr id="4" name="TextBox 6"/>
          <p:cNvSpPr txBox="1"/>
          <p:nvPr/>
        </p:nvSpPr>
        <p:spPr>
          <a:xfrm>
            <a:off x="1510791" y="2765282"/>
            <a:ext cx="3684021" cy="230832"/>
          </a:xfrm>
          <a:prstGeom prst="rect">
            <a:avLst/>
          </a:prstGeom>
          <a:noFill/>
        </p:spPr>
        <p:txBody>
          <a:bodyPr wrap="none" rtlCol="0">
            <a:spAutoFit/>
          </a:bodyPr>
          <a:lstStyle/>
          <a:p>
            <a:pPr algn="ctr"/>
            <a:r>
              <a:rPr lang="en-US" sz="900">
                <a:solidFill>
                  <a:schemeClr val="bg1"/>
                </a:solidFill>
                <a:cs typeface="+mn-ea"/>
                <a:sym typeface="+mn-lt"/>
              </a:rPr>
              <a:t>MULTIPURPOSE PRESENTATION TEMPLATE | UNIQUE DESIGN</a:t>
            </a:r>
          </a:p>
        </p:txBody>
      </p:sp>
      <p:sp>
        <p:nvSpPr>
          <p:cNvPr id="6" name="Rectangle 11"/>
          <p:cNvSpPr/>
          <p:nvPr/>
        </p:nvSpPr>
        <p:spPr>
          <a:xfrm>
            <a:off x="1618992" y="3796492"/>
            <a:ext cx="3467616" cy="757130"/>
          </a:xfrm>
          <a:prstGeom prst="rect">
            <a:avLst/>
          </a:prstGeom>
        </p:spPr>
        <p:txBody>
          <a:bodyPr wrap="square">
            <a:spAutoFit/>
          </a:bodyPr>
          <a:lstStyle/>
          <a:p>
            <a:pPr algn="ctr">
              <a:lnSpc>
                <a:spcPct val="120000"/>
              </a:lnSpc>
            </a:pPr>
            <a:r>
              <a:rPr lang="en-US" altLang="zh-CN" sz="900" dirty="0">
                <a:solidFill>
                  <a:schemeClr val="bg1"/>
                </a:solidFill>
                <a:cs typeface="+mn-ea"/>
                <a:sym typeface="+mn-lt"/>
              </a:rPr>
              <a:t>Please replace text, click add relevant headline, modify the text content, also can copy your content to this directly. Please replace text, click add relevant headline, modify the text content, also can copy your content to this directly.</a:t>
            </a:r>
            <a:endParaRPr lang="en-GB" altLang="zh-CN" sz="900" dirty="0">
              <a:solidFill>
                <a:schemeClr val="bg1"/>
              </a:solidFill>
              <a:cs typeface="+mn-ea"/>
              <a:sym typeface="+mn-lt"/>
            </a:endParaRPr>
          </a:p>
        </p:txBody>
      </p:sp>
      <p:sp>
        <p:nvSpPr>
          <p:cNvPr id="8" name="PA_矩形 1"/>
          <p:cNvSpPr/>
          <p:nvPr>
            <p:custDataLst>
              <p:tags r:id="rId1"/>
            </p:custDataLst>
          </p:nvPr>
        </p:nvSpPr>
        <p:spPr>
          <a:xfrm>
            <a:off x="1636587" y="450629"/>
            <a:ext cx="5168235" cy="460375"/>
          </a:xfrm>
          <a:prstGeom prst="rect">
            <a:avLst/>
          </a:prstGeom>
        </p:spPr>
        <p:txBody>
          <a:bodyPr wrap="square">
            <a:spAutoFit/>
          </a:bodyPr>
          <a:lstStyle/>
          <a:p>
            <a:r>
              <a:rPr lang="en-US" altLang="zh-CN" sz="2400" spc="300" dirty="0" smtClean="0">
                <a:solidFill>
                  <a:schemeClr val="accent1"/>
                </a:solidFill>
                <a:latin typeface="+mj-ea"/>
                <a:ea typeface="+mj-ea"/>
              </a:rPr>
              <a:t>8</a:t>
            </a:r>
            <a:r>
              <a:rPr sz="2400" spc="300" dirty="0" smtClean="0">
                <a:solidFill>
                  <a:schemeClr val="accent1"/>
                </a:solidFill>
                <a:latin typeface="+mj-ea"/>
                <a:ea typeface="+mj-ea"/>
              </a:rPr>
              <a:t>.2.2 </a:t>
            </a:r>
            <a:r>
              <a:rPr lang="en-US" sz="2400" spc="300" dirty="0" err="1">
                <a:solidFill>
                  <a:schemeClr val="accent1"/>
                </a:solidFill>
                <a:latin typeface="+mj-ea"/>
                <a:ea typeface="+mj-ea"/>
              </a:rPr>
              <a:t>ifelse</a:t>
            </a:r>
            <a:r>
              <a:rPr lang="zh-CN" altLang="en-US" sz="2400" spc="300" dirty="0">
                <a:solidFill>
                  <a:schemeClr val="accent1"/>
                </a:solidFill>
                <a:latin typeface="+mj-ea"/>
                <a:ea typeface="+mj-ea"/>
              </a:rPr>
              <a:t>函数</a:t>
            </a:r>
            <a:endParaRPr sz="2400" spc="300" dirty="0">
              <a:solidFill>
                <a:schemeClr val="accent1"/>
              </a:solidFill>
              <a:latin typeface="+mj-ea"/>
              <a:ea typeface="+mj-ea"/>
            </a:endParaRPr>
          </a:p>
        </p:txBody>
      </p:sp>
      <p:sp>
        <p:nvSpPr>
          <p:cNvPr id="9" name="文本框 8"/>
          <p:cNvSpPr txBox="1"/>
          <p:nvPr/>
        </p:nvSpPr>
        <p:spPr>
          <a:xfrm>
            <a:off x="1045176" y="1010956"/>
            <a:ext cx="9721516" cy="3970318"/>
          </a:xfrm>
          <a:prstGeom prst="rect">
            <a:avLst/>
          </a:prstGeom>
          <a:noFill/>
        </p:spPr>
        <p:txBody>
          <a:bodyPr wrap="square" rtlCol="0" anchor="ctr" anchorCtr="0">
            <a:spAutoFit/>
          </a:bodyPr>
          <a:lstStyle/>
          <a:p>
            <a:r>
              <a:rPr lang="en-US" altLang="zh-CN" dirty="0"/>
              <a:t>R</a:t>
            </a:r>
            <a:r>
              <a:rPr lang="zh-CN" altLang="en-US" dirty="0"/>
              <a:t>语言讲究简洁，</a:t>
            </a:r>
            <a:r>
              <a:rPr lang="en-US" altLang="zh-CN" dirty="0" err="1"/>
              <a:t>ifelse</a:t>
            </a:r>
            <a:r>
              <a:rPr lang="zh-CN" altLang="en-US" dirty="0"/>
              <a:t>是</a:t>
            </a:r>
            <a:r>
              <a:rPr lang="en-US" altLang="zh-CN" dirty="0"/>
              <a:t>if-else</a:t>
            </a:r>
            <a:r>
              <a:rPr lang="zh-CN" altLang="en-US" dirty="0"/>
              <a:t>语句的紧凑方式，输出是向量。语法形式：</a:t>
            </a:r>
          </a:p>
          <a:p>
            <a:r>
              <a:rPr lang="zh-CN" altLang="en-US" dirty="0"/>
              <a:t>         </a:t>
            </a:r>
            <a:endParaRPr lang="en-US" altLang="zh-CN" dirty="0" smtClean="0"/>
          </a:p>
          <a:p>
            <a:endParaRPr lang="en-US" altLang="zh-CN" dirty="0"/>
          </a:p>
          <a:p>
            <a:r>
              <a:rPr lang="zh-CN" altLang="en-US" dirty="0" smtClean="0"/>
              <a:t>  </a:t>
            </a:r>
            <a:r>
              <a:rPr lang="en-US" altLang="zh-CN" dirty="0" err="1"/>
              <a:t>ifelse</a:t>
            </a:r>
            <a:r>
              <a:rPr lang="en-US" altLang="zh-CN" dirty="0"/>
              <a:t>(</a:t>
            </a:r>
            <a:r>
              <a:rPr lang="en-US" altLang="zh-CN" dirty="0" err="1"/>
              <a:t>cond</a:t>
            </a:r>
            <a:r>
              <a:rPr lang="en-US" altLang="zh-CN" dirty="0"/>
              <a:t>,</a:t>
            </a:r>
            <a:r>
              <a:rPr lang="zh-CN" altLang="en-US" dirty="0"/>
              <a:t>表达式</a:t>
            </a:r>
            <a:r>
              <a:rPr lang="en-US" altLang="zh-CN" dirty="0"/>
              <a:t>1,</a:t>
            </a:r>
            <a:r>
              <a:rPr lang="zh-CN" altLang="en-US" dirty="0"/>
              <a:t>表达式</a:t>
            </a:r>
            <a:r>
              <a:rPr lang="en-US" altLang="zh-CN" dirty="0"/>
              <a:t>2)</a:t>
            </a:r>
          </a:p>
          <a:p>
            <a:r>
              <a:rPr lang="zh-CN" altLang="en-US" dirty="0"/>
              <a:t>函数</a:t>
            </a:r>
            <a:r>
              <a:rPr lang="en-US" altLang="zh-CN" dirty="0" err="1"/>
              <a:t>ifelse</a:t>
            </a:r>
            <a:r>
              <a:rPr lang="en-US" altLang="zh-CN" dirty="0"/>
              <a:t>()</a:t>
            </a:r>
            <a:r>
              <a:rPr lang="zh-CN" altLang="en-US" dirty="0"/>
              <a:t>可以根据一个逻辑向量中的多个条件， 分别选择不同结果</a:t>
            </a:r>
            <a:r>
              <a:rPr lang="zh-CN" altLang="en-US" dirty="0" smtClean="0"/>
              <a:t>。</a:t>
            </a:r>
            <a:endParaRPr lang="en-US" altLang="zh-CN" dirty="0" smtClean="0"/>
          </a:p>
          <a:p>
            <a:endParaRPr lang="en-US" altLang="zh-CN" dirty="0" smtClean="0"/>
          </a:p>
          <a:p>
            <a:r>
              <a:rPr lang="zh-CN" altLang="en-US" dirty="0"/>
              <a:t>函数</a:t>
            </a:r>
            <a:r>
              <a:rPr lang="en-US" altLang="zh-CN" dirty="0" err="1"/>
              <a:t>ifelse</a:t>
            </a:r>
            <a:r>
              <a:rPr lang="en-US" altLang="zh-CN" dirty="0"/>
              <a:t>(test, yes, no)</a:t>
            </a:r>
            <a:r>
              <a:rPr lang="zh-CN" altLang="en-US" dirty="0"/>
              <a:t>中的</a:t>
            </a:r>
            <a:r>
              <a:rPr lang="en-US" altLang="zh-CN" dirty="0"/>
              <a:t>test</a:t>
            </a:r>
            <a:r>
              <a:rPr lang="zh-CN" altLang="en-US" dirty="0"/>
              <a:t>是逻辑向量， </a:t>
            </a:r>
            <a:r>
              <a:rPr lang="en-US" altLang="zh-CN" dirty="0"/>
              <a:t>yes</a:t>
            </a:r>
            <a:r>
              <a:rPr lang="zh-CN" altLang="en-US" dirty="0"/>
              <a:t>和</a:t>
            </a:r>
            <a:r>
              <a:rPr lang="en-US" altLang="zh-CN" dirty="0"/>
              <a:t>no</a:t>
            </a:r>
            <a:r>
              <a:rPr lang="zh-CN" altLang="en-US" dirty="0"/>
              <a:t>是向量， </a:t>
            </a:r>
            <a:r>
              <a:rPr lang="en-US" altLang="zh-CN" dirty="0"/>
              <a:t>test</a:t>
            </a:r>
            <a:r>
              <a:rPr lang="zh-CN" altLang="en-US" dirty="0"/>
              <a:t>、</a:t>
            </a:r>
            <a:r>
              <a:rPr lang="en-US" altLang="zh-CN" dirty="0"/>
              <a:t>yes</a:t>
            </a:r>
            <a:r>
              <a:rPr lang="zh-CN" altLang="en-US" dirty="0"/>
              <a:t>和</a:t>
            </a:r>
            <a:r>
              <a:rPr lang="en-US" altLang="zh-CN" dirty="0"/>
              <a:t>no</a:t>
            </a:r>
            <a:r>
              <a:rPr lang="zh-CN" altLang="en-US" dirty="0"/>
              <a:t>的配合符合向量化原则， 如果有长度为</a:t>
            </a:r>
            <a:r>
              <a:rPr lang="en-US" altLang="zh-CN" dirty="0"/>
              <a:t>1</a:t>
            </a:r>
            <a:r>
              <a:rPr lang="zh-CN" altLang="en-US" dirty="0"/>
              <a:t>的或者长度较短但其倍数等于最长一个的长度的， 短的一个自动从头循环使用</a:t>
            </a:r>
            <a:r>
              <a:rPr lang="zh-CN" altLang="en-US" dirty="0" smtClean="0"/>
              <a:t>。</a:t>
            </a:r>
            <a:endParaRPr lang="en-US" altLang="zh-CN" dirty="0" smtClean="0"/>
          </a:p>
          <a:p>
            <a:endParaRPr lang="en-US" altLang="zh-CN" dirty="0"/>
          </a:p>
          <a:p>
            <a:r>
              <a:rPr lang="zh-CN" altLang="en-US" dirty="0"/>
              <a:t>不同于</a:t>
            </a:r>
            <a:r>
              <a:rPr lang="en-US" altLang="zh-CN" dirty="0"/>
              <a:t>if</a:t>
            </a:r>
            <a:r>
              <a:rPr lang="zh-CN" altLang="en-US" dirty="0"/>
              <a:t>语句， </a:t>
            </a:r>
            <a:r>
              <a:rPr lang="en-US" altLang="zh-CN" dirty="0" err="1"/>
              <a:t>ifelse</a:t>
            </a:r>
            <a:r>
              <a:rPr lang="zh-CN" altLang="en-US" dirty="0"/>
              <a:t>的</a:t>
            </a:r>
            <a:r>
              <a:rPr lang="en-US" altLang="zh-CN" dirty="0"/>
              <a:t>test</a:t>
            </a:r>
            <a:r>
              <a:rPr lang="zh-CN" altLang="en-US" dirty="0"/>
              <a:t>中运行有缺失值， 对应结果也是缺失值。</a:t>
            </a:r>
          </a:p>
          <a:p>
            <a:r>
              <a:rPr lang="en-US" altLang="zh-CN" dirty="0" err="1"/>
              <a:t>dplyr</a:t>
            </a:r>
            <a:r>
              <a:rPr lang="zh-CN" altLang="en-US" dirty="0"/>
              <a:t>包的</a:t>
            </a:r>
            <a:r>
              <a:rPr lang="en-US" altLang="zh-CN" dirty="0" err="1"/>
              <a:t>case_when</a:t>
            </a:r>
            <a:r>
              <a:rPr lang="zh-CN" altLang="en-US" dirty="0"/>
              <a:t>函数可以看成是</a:t>
            </a:r>
            <a:r>
              <a:rPr lang="en-US" altLang="zh-CN" dirty="0" err="1"/>
              <a:t>ifelse</a:t>
            </a:r>
            <a:r>
              <a:rPr lang="zh-CN" altLang="en-US" dirty="0"/>
              <a:t>的多分支推广， 或看成</a:t>
            </a:r>
            <a:r>
              <a:rPr lang="en-US" altLang="zh-CN" dirty="0"/>
              <a:t>`if-else </a:t>
            </a:r>
            <a:r>
              <a:rPr lang="en-US" altLang="zh-CN" dirty="0" err="1"/>
              <a:t>if-else</a:t>
            </a:r>
            <a:r>
              <a:rPr lang="zh-CN" altLang="en-US" dirty="0"/>
              <a:t>语句的向量化。 可以设定多个向量化的分支， 每个分支有对应的输出值。</a:t>
            </a:r>
          </a:p>
          <a:p>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8"/>
                                        </p:tgtEl>
                                        <p:attrNameLst>
                                          <p:attrName>style.visibility</p:attrName>
                                        </p:attrNameLst>
                                      </p:cBhvr>
                                      <p:to>
                                        <p:strVal val="visible"/>
                                      </p:to>
                                    </p:set>
                                    <p:anim by="(-#ppt_w*2)" calcmode="lin" valueType="num">
                                      <p:cBhvr rctx="PPT">
                                        <p:cTn id="7" dur="500" autoRev="1" fill="hold">
                                          <p:stCondLst>
                                            <p:cond delay="0"/>
                                          </p:stCondLst>
                                        </p:cTn>
                                        <p:tgtEl>
                                          <p:spTgt spid="8"/>
                                        </p:tgtEl>
                                        <p:attrNameLst>
                                          <p:attrName>ppt_w</p:attrName>
                                        </p:attrNameLst>
                                      </p:cBhvr>
                                    </p:anim>
                                    <p:anim by="(#ppt_w*0.50)" calcmode="lin" valueType="num">
                                      <p:cBhvr>
                                        <p:cTn id="8" dur="500" decel="50000" autoRev="1" fill="hold">
                                          <p:stCondLst>
                                            <p:cond delay="0"/>
                                          </p:stCondLst>
                                        </p:cTn>
                                        <p:tgtEl>
                                          <p:spTgt spid="8"/>
                                        </p:tgtEl>
                                        <p:attrNameLst>
                                          <p:attrName>ppt_x</p:attrName>
                                        </p:attrNameLst>
                                      </p:cBhvr>
                                    </p:anim>
                                    <p:anim from="(-#ppt_h/2)" to="(#ppt_y)" calcmode="lin" valueType="num">
                                      <p:cBhvr>
                                        <p:cTn id="9" dur="1000" fill="hold">
                                          <p:stCondLst>
                                            <p:cond delay="0"/>
                                          </p:stCondLst>
                                        </p:cTn>
                                        <p:tgtEl>
                                          <p:spTgt spid="8"/>
                                        </p:tgtEl>
                                        <p:attrNameLst>
                                          <p:attrName>ppt_y</p:attrName>
                                        </p:attrNameLst>
                                      </p:cBhvr>
                                    </p:anim>
                                    <p:animRot by="21600000">
                                      <p:cBhvr>
                                        <p:cTn id="10" dur="1000" fill="hold">
                                          <p:stCondLst>
                                            <p:cond delay="0"/>
                                          </p:stCondLst>
                                        </p:cTn>
                                        <p:tgtEl>
                                          <p:spTgt spid="8"/>
                                        </p:tgtEl>
                                        <p:attrNameLst>
                                          <p:attrName>r</p:attrName>
                                        </p:attrNameLst>
                                      </p:cBhvr>
                                    </p:animRot>
                                  </p:childTnLst>
                                </p:cTn>
                              </p:par>
                            </p:childTnLst>
                          </p:cTn>
                        </p:par>
                        <p:par>
                          <p:cTn id="11" fill="hold">
                            <p:stCondLst>
                              <p:cond delay="2200"/>
                            </p:stCondLst>
                            <p:childTnLst>
                              <p:par>
                                <p:cTn id="12" presetID="2" presetClass="entr" presetSubtype="4" fill="hold" grpId="0" nodeType="after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500" fill="hold"/>
                                        <p:tgtEl>
                                          <p:spTgt spid="9"/>
                                        </p:tgtEl>
                                        <p:attrNameLst>
                                          <p:attrName>ppt_x</p:attrName>
                                        </p:attrNameLst>
                                      </p:cBhvr>
                                      <p:tavLst>
                                        <p:tav tm="0">
                                          <p:val>
                                            <p:strVal val="#ppt_x"/>
                                          </p:val>
                                        </p:tav>
                                        <p:tav tm="100000">
                                          <p:val>
                                            <p:strVal val="#ppt_x"/>
                                          </p:val>
                                        </p:tav>
                                      </p:tavLst>
                                    </p:anim>
                                    <p:anim calcmode="lin" valueType="num">
                                      <p:cBhvr additive="base">
                                        <p:cTn id="15"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970905" y="1196975"/>
            <a:ext cx="6472555" cy="2308324"/>
          </a:xfrm>
          <a:prstGeom prst="rect">
            <a:avLst/>
          </a:prstGeom>
          <a:noFill/>
        </p:spPr>
        <p:txBody>
          <a:bodyPr wrap="square" rtlCol="0">
            <a:spAutoFit/>
            <a:scene3d>
              <a:camera prst="orthographicFront"/>
              <a:lightRig rig="threePt" dir="t"/>
            </a:scene3d>
            <a:sp3d contourW="12700"/>
          </a:bodyPr>
          <a:lstStyle/>
          <a:p>
            <a:pPr marL="457200" indent="-457200" algn="l" fontAlgn="auto">
              <a:lnSpc>
                <a:spcPct val="150000"/>
              </a:lnSpc>
              <a:buAutoNum type="arabicPeriod"/>
            </a:pPr>
            <a:r>
              <a:rPr lang="zh-CN" altLang="en-US" sz="2400" b="1" dirty="0" smtClean="0">
                <a:solidFill>
                  <a:schemeClr val="tx1">
                    <a:lumMod val="75000"/>
                    <a:lumOff val="25000"/>
                  </a:schemeClr>
                </a:solidFill>
                <a:cs typeface="+mn-ea"/>
                <a:sym typeface="+mn-lt"/>
              </a:rPr>
              <a:t>函数</a:t>
            </a:r>
            <a:endParaRPr lang="en-US" altLang="zh-CN" sz="2400" b="1" dirty="0" smtClean="0">
              <a:solidFill>
                <a:schemeClr val="tx1">
                  <a:lumMod val="75000"/>
                  <a:lumOff val="25000"/>
                </a:schemeClr>
              </a:solidFill>
              <a:cs typeface="+mn-ea"/>
              <a:sym typeface="+mn-lt"/>
            </a:endParaRPr>
          </a:p>
          <a:p>
            <a:pPr marL="457200" indent="-457200" algn="l" fontAlgn="auto">
              <a:lnSpc>
                <a:spcPct val="150000"/>
              </a:lnSpc>
              <a:buAutoNum type="arabicPeriod"/>
            </a:pPr>
            <a:r>
              <a:rPr lang="zh-CN" altLang="en-US" sz="2400" b="1" dirty="0" smtClean="0">
                <a:solidFill>
                  <a:schemeClr val="tx1">
                    <a:lumMod val="75000"/>
                    <a:lumOff val="25000"/>
                  </a:schemeClr>
                </a:solidFill>
                <a:cs typeface="+mn-ea"/>
                <a:sym typeface="+mn-lt"/>
              </a:rPr>
              <a:t>判断</a:t>
            </a:r>
            <a:endParaRPr lang="en-US" altLang="zh-CN" sz="2400" b="1" dirty="0" smtClean="0">
              <a:solidFill>
                <a:schemeClr val="tx1">
                  <a:lumMod val="75000"/>
                  <a:lumOff val="25000"/>
                </a:schemeClr>
              </a:solidFill>
              <a:cs typeface="+mn-ea"/>
              <a:sym typeface="+mn-lt"/>
            </a:endParaRPr>
          </a:p>
          <a:p>
            <a:pPr marL="457200" indent="-457200" algn="l" fontAlgn="auto">
              <a:lnSpc>
                <a:spcPct val="150000"/>
              </a:lnSpc>
              <a:buAutoNum type="arabicPeriod"/>
            </a:pPr>
            <a:r>
              <a:rPr lang="zh-CN" altLang="en-US" sz="2400" b="1" dirty="0" smtClean="0">
                <a:solidFill>
                  <a:schemeClr val="tx1">
                    <a:lumMod val="75000"/>
                    <a:lumOff val="25000"/>
                  </a:schemeClr>
                </a:solidFill>
                <a:cs typeface="+mn-ea"/>
                <a:sym typeface="+mn-lt"/>
              </a:rPr>
              <a:t>循环</a:t>
            </a:r>
            <a:endParaRPr sz="2400" b="1" dirty="0">
              <a:solidFill>
                <a:schemeClr val="tx1">
                  <a:lumMod val="75000"/>
                  <a:lumOff val="25000"/>
                </a:schemeClr>
              </a:solidFill>
              <a:cs typeface="+mn-ea"/>
              <a:sym typeface="+mn-lt"/>
            </a:endParaRPr>
          </a:p>
          <a:p>
            <a:pPr marL="457200" indent="-457200" algn="l" fontAlgn="auto">
              <a:lnSpc>
                <a:spcPct val="150000"/>
              </a:lnSpc>
              <a:buAutoNum type="arabicPeriod"/>
            </a:pPr>
            <a:r>
              <a:rPr lang="zh-CN" altLang="en-US" sz="2400" b="1" dirty="0" smtClean="0">
                <a:solidFill>
                  <a:schemeClr val="tx1">
                    <a:lumMod val="75000"/>
                    <a:lumOff val="25000"/>
                  </a:schemeClr>
                </a:solidFill>
                <a:cs typeface="+mn-ea"/>
                <a:sym typeface="+mn-lt"/>
              </a:rPr>
              <a:t>创建自己的</a:t>
            </a:r>
            <a:r>
              <a:rPr lang="en-US" altLang="zh-CN" sz="2400" b="1" dirty="0" smtClean="0">
                <a:solidFill>
                  <a:schemeClr val="tx1">
                    <a:lumMod val="75000"/>
                    <a:lumOff val="25000"/>
                  </a:schemeClr>
                </a:solidFill>
                <a:cs typeface="+mn-ea"/>
                <a:sym typeface="+mn-lt"/>
              </a:rPr>
              <a:t>R</a:t>
            </a:r>
            <a:r>
              <a:rPr lang="zh-CN" altLang="en-US" sz="2400" b="1" dirty="0" smtClean="0">
                <a:solidFill>
                  <a:schemeClr val="tx1">
                    <a:lumMod val="75000"/>
                    <a:lumOff val="25000"/>
                  </a:schemeClr>
                </a:solidFill>
                <a:cs typeface="+mn-ea"/>
                <a:sym typeface="+mn-lt"/>
              </a:rPr>
              <a:t>语言程序</a:t>
            </a:r>
            <a:endParaRPr sz="2400" b="1" dirty="0">
              <a:solidFill>
                <a:schemeClr val="tx1">
                  <a:lumMod val="75000"/>
                  <a:lumOff val="25000"/>
                </a:schemeClr>
              </a:solidFill>
              <a:cs typeface="+mn-ea"/>
              <a:sym typeface="+mn-lt"/>
            </a:endParaRPr>
          </a:p>
        </p:txBody>
      </p:sp>
      <p:sp>
        <p:nvSpPr>
          <p:cNvPr id="14" name="PA_文本框 1"/>
          <p:cNvSpPr txBox="1"/>
          <p:nvPr>
            <p:custDataLst>
              <p:tags r:id="rId1"/>
            </p:custDataLst>
          </p:nvPr>
        </p:nvSpPr>
        <p:spPr>
          <a:xfrm>
            <a:off x="349626" y="198507"/>
            <a:ext cx="3686175" cy="707886"/>
          </a:xfrm>
          <a:prstGeom prst="rect">
            <a:avLst/>
          </a:prstGeom>
          <a:noFill/>
          <a:ln>
            <a:noFill/>
          </a:ln>
        </p:spPr>
        <p:txBody>
          <a:bodyPr wrap="square" rtlCol="0" anchor="ctr" anchorCtr="0">
            <a:spAutoFit/>
          </a:bodyPr>
          <a:lstStyle/>
          <a:p>
            <a:r>
              <a:rPr lang="zh-CN" altLang="en-US" sz="4000">
                <a:solidFill>
                  <a:schemeClr val="accent1"/>
                </a:solidFill>
                <a:cs typeface="+mn-ea"/>
                <a:sym typeface="+mn-lt"/>
              </a:rPr>
              <a:t>目录</a:t>
            </a:r>
            <a:endParaRPr lang="zh-CN" altLang="en-US" sz="4000" dirty="0">
              <a:cs typeface="+mn-ea"/>
              <a:sym typeface="+mn-lt"/>
            </a:endParaRPr>
          </a:p>
        </p:txBody>
      </p:sp>
      <p:cxnSp>
        <p:nvCxnSpPr>
          <p:cNvPr id="15" name="PA_直接连接符 2"/>
          <p:cNvCxnSpPr/>
          <p:nvPr>
            <p:custDataLst>
              <p:tags r:id="rId2"/>
            </p:custDataLst>
          </p:nvPr>
        </p:nvCxnSpPr>
        <p:spPr>
          <a:xfrm>
            <a:off x="349625" y="906393"/>
            <a:ext cx="11492753"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grpSp>
        <p:nvGrpSpPr>
          <p:cNvPr id="31" name="PA_组合 12"/>
          <p:cNvGrpSpPr/>
          <p:nvPr>
            <p:custDataLst>
              <p:tags r:id="rId3"/>
            </p:custDataLst>
          </p:nvPr>
        </p:nvGrpSpPr>
        <p:grpSpPr>
          <a:xfrm>
            <a:off x="9348245" y="274075"/>
            <a:ext cx="540395" cy="540394"/>
            <a:chOff x="7489371" y="4542971"/>
            <a:chExt cx="711200" cy="711200"/>
          </a:xfrm>
        </p:grpSpPr>
        <p:sp>
          <p:nvSpPr>
            <p:cNvPr id="32" name="椭圆 31"/>
            <p:cNvSpPr/>
            <p:nvPr/>
          </p:nvSpPr>
          <p:spPr>
            <a:xfrm>
              <a:off x="7489371" y="4542971"/>
              <a:ext cx="711200" cy="7112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33" name="椭圆 8"/>
            <p:cNvSpPr/>
            <p:nvPr/>
          </p:nvSpPr>
          <p:spPr>
            <a:xfrm>
              <a:off x="7649029" y="4739974"/>
              <a:ext cx="391884" cy="317194"/>
            </a:xfrm>
            <a:custGeom>
              <a:avLst/>
              <a:gdLst>
                <a:gd name="connsiteX0" fmla="*/ 355420 w 607568"/>
                <a:gd name="connsiteY0" fmla="*/ 250307 h 491771"/>
                <a:gd name="connsiteX1" fmla="*/ 352312 w 607568"/>
                <a:gd name="connsiteY1" fmla="*/ 251812 h 491771"/>
                <a:gd name="connsiteX2" fmla="*/ 321042 w 607568"/>
                <a:gd name="connsiteY2" fmla="*/ 289814 h 491771"/>
                <a:gd name="connsiteX3" fmla="*/ 321513 w 607568"/>
                <a:gd name="connsiteY3" fmla="*/ 295364 h 491771"/>
                <a:gd name="connsiteX4" fmla="*/ 369736 w 607568"/>
                <a:gd name="connsiteY4" fmla="*/ 338257 h 491771"/>
                <a:gd name="connsiteX5" fmla="*/ 371997 w 607568"/>
                <a:gd name="connsiteY5" fmla="*/ 339104 h 491771"/>
                <a:gd name="connsiteX6" fmla="*/ 373127 w 607568"/>
                <a:gd name="connsiteY6" fmla="*/ 338916 h 491771"/>
                <a:gd name="connsiteX7" fmla="*/ 375293 w 607568"/>
                <a:gd name="connsiteY7" fmla="*/ 336282 h 491771"/>
                <a:gd name="connsiteX8" fmla="*/ 383676 w 607568"/>
                <a:gd name="connsiteY8" fmla="*/ 279467 h 491771"/>
                <a:gd name="connsiteX9" fmla="*/ 376424 w 607568"/>
                <a:gd name="connsiteY9" fmla="*/ 263287 h 491771"/>
                <a:gd name="connsiteX10" fmla="*/ 357681 w 607568"/>
                <a:gd name="connsiteY10" fmla="*/ 250965 h 491771"/>
                <a:gd name="connsiteX11" fmla="*/ 355420 w 607568"/>
                <a:gd name="connsiteY11" fmla="*/ 250307 h 491771"/>
                <a:gd name="connsiteX12" fmla="*/ 258879 w 607568"/>
                <a:gd name="connsiteY12" fmla="*/ 250307 h 491771"/>
                <a:gd name="connsiteX13" fmla="*/ 256712 w 607568"/>
                <a:gd name="connsiteY13" fmla="*/ 250965 h 491771"/>
                <a:gd name="connsiteX14" fmla="*/ 237969 w 607568"/>
                <a:gd name="connsiteY14" fmla="*/ 263287 h 491771"/>
                <a:gd name="connsiteX15" fmla="*/ 230717 w 607568"/>
                <a:gd name="connsiteY15" fmla="*/ 279467 h 491771"/>
                <a:gd name="connsiteX16" fmla="*/ 239100 w 607568"/>
                <a:gd name="connsiteY16" fmla="*/ 336282 h 491771"/>
                <a:gd name="connsiteX17" fmla="*/ 241266 w 607568"/>
                <a:gd name="connsiteY17" fmla="*/ 338916 h 491771"/>
                <a:gd name="connsiteX18" fmla="*/ 242396 w 607568"/>
                <a:gd name="connsiteY18" fmla="*/ 339104 h 491771"/>
                <a:gd name="connsiteX19" fmla="*/ 244657 w 607568"/>
                <a:gd name="connsiteY19" fmla="*/ 338257 h 491771"/>
                <a:gd name="connsiteX20" fmla="*/ 292880 w 607568"/>
                <a:gd name="connsiteY20" fmla="*/ 295364 h 491771"/>
                <a:gd name="connsiteX21" fmla="*/ 293351 w 607568"/>
                <a:gd name="connsiteY21" fmla="*/ 289814 h 491771"/>
                <a:gd name="connsiteX22" fmla="*/ 261987 w 607568"/>
                <a:gd name="connsiteY22" fmla="*/ 251812 h 491771"/>
                <a:gd name="connsiteX23" fmla="*/ 258879 w 607568"/>
                <a:gd name="connsiteY23" fmla="*/ 250307 h 491771"/>
                <a:gd name="connsiteX24" fmla="*/ 500465 w 607568"/>
                <a:gd name="connsiteY24" fmla="*/ 66049 h 491771"/>
                <a:gd name="connsiteX25" fmla="*/ 565743 w 607568"/>
                <a:gd name="connsiteY25" fmla="*/ 130673 h 491771"/>
                <a:gd name="connsiteX26" fmla="*/ 566120 w 607568"/>
                <a:gd name="connsiteY26" fmla="*/ 130673 h 491771"/>
                <a:gd name="connsiteX27" fmla="*/ 580250 w 607568"/>
                <a:gd name="connsiteY27" fmla="*/ 160962 h 491771"/>
                <a:gd name="connsiteX28" fmla="*/ 560939 w 607568"/>
                <a:gd name="connsiteY28" fmla="*/ 182503 h 491771"/>
                <a:gd name="connsiteX29" fmla="*/ 531927 w 607568"/>
                <a:gd name="connsiteY29" fmla="*/ 223799 h 491771"/>
                <a:gd name="connsiteX30" fmla="*/ 528253 w 607568"/>
                <a:gd name="connsiteY30" fmla="*/ 234240 h 491771"/>
                <a:gd name="connsiteX31" fmla="*/ 530797 w 607568"/>
                <a:gd name="connsiteY31" fmla="*/ 246281 h 491771"/>
                <a:gd name="connsiteX32" fmla="*/ 545868 w 607568"/>
                <a:gd name="connsiteY32" fmla="*/ 261143 h 491771"/>
                <a:gd name="connsiteX33" fmla="*/ 558961 w 607568"/>
                <a:gd name="connsiteY33" fmla="*/ 263777 h 491771"/>
                <a:gd name="connsiteX34" fmla="*/ 597299 w 607568"/>
                <a:gd name="connsiteY34" fmla="*/ 301968 h 491771"/>
                <a:gd name="connsiteX35" fmla="*/ 607002 w 607568"/>
                <a:gd name="connsiteY35" fmla="*/ 350788 h 491771"/>
                <a:gd name="connsiteX36" fmla="*/ 601256 w 607568"/>
                <a:gd name="connsiteY36" fmla="*/ 373835 h 491771"/>
                <a:gd name="connsiteX37" fmla="*/ 579685 w 607568"/>
                <a:gd name="connsiteY37" fmla="*/ 384088 h 491771"/>
                <a:gd name="connsiteX38" fmla="*/ 490386 w 607568"/>
                <a:gd name="connsiteY38" fmla="*/ 384088 h 491771"/>
                <a:gd name="connsiteX39" fmla="*/ 467685 w 607568"/>
                <a:gd name="connsiteY39" fmla="*/ 310058 h 491771"/>
                <a:gd name="connsiteX40" fmla="*/ 431702 w 607568"/>
                <a:gd name="connsiteY40" fmla="*/ 267445 h 491771"/>
                <a:gd name="connsiteX41" fmla="*/ 441969 w 607568"/>
                <a:gd name="connsiteY41" fmla="*/ 263777 h 491771"/>
                <a:gd name="connsiteX42" fmla="*/ 455157 w 607568"/>
                <a:gd name="connsiteY42" fmla="*/ 261237 h 491771"/>
                <a:gd name="connsiteX43" fmla="*/ 470228 w 607568"/>
                <a:gd name="connsiteY43" fmla="*/ 246281 h 491771"/>
                <a:gd name="connsiteX44" fmla="*/ 472677 w 607568"/>
                <a:gd name="connsiteY44" fmla="*/ 234240 h 491771"/>
                <a:gd name="connsiteX45" fmla="*/ 469098 w 607568"/>
                <a:gd name="connsiteY45" fmla="*/ 223893 h 491771"/>
                <a:gd name="connsiteX46" fmla="*/ 439991 w 607568"/>
                <a:gd name="connsiteY46" fmla="*/ 182503 h 491771"/>
                <a:gd name="connsiteX47" fmla="*/ 426144 w 607568"/>
                <a:gd name="connsiteY47" fmla="*/ 172720 h 491771"/>
                <a:gd name="connsiteX48" fmla="*/ 441404 w 607568"/>
                <a:gd name="connsiteY48" fmla="*/ 143278 h 491771"/>
                <a:gd name="connsiteX49" fmla="*/ 439708 w 607568"/>
                <a:gd name="connsiteY49" fmla="*/ 107438 h 491771"/>
                <a:gd name="connsiteX50" fmla="*/ 500465 w 607568"/>
                <a:gd name="connsiteY50" fmla="*/ 66049 h 491771"/>
                <a:gd name="connsiteX51" fmla="*/ 107100 w 607568"/>
                <a:gd name="connsiteY51" fmla="*/ 66049 h 491771"/>
                <a:gd name="connsiteX52" fmla="*/ 171341 w 607568"/>
                <a:gd name="connsiteY52" fmla="*/ 123618 h 491771"/>
                <a:gd name="connsiteX53" fmla="*/ 172849 w 607568"/>
                <a:gd name="connsiteY53" fmla="*/ 143278 h 491771"/>
                <a:gd name="connsiteX54" fmla="*/ 184246 w 607568"/>
                <a:gd name="connsiteY54" fmla="*/ 168205 h 491771"/>
                <a:gd name="connsiteX55" fmla="*/ 167574 w 607568"/>
                <a:gd name="connsiteY55" fmla="*/ 182503 h 491771"/>
                <a:gd name="connsiteX56" fmla="*/ 138468 w 607568"/>
                <a:gd name="connsiteY56" fmla="*/ 223799 h 491771"/>
                <a:gd name="connsiteX57" fmla="*/ 134794 w 607568"/>
                <a:gd name="connsiteY57" fmla="*/ 234240 h 491771"/>
                <a:gd name="connsiteX58" fmla="*/ 137337 w 607568"/>
                <a:gd name="connsiteY58" fmla="*/ 246281 h 491771"/>
                <a:gd name="connsiteX59" fmla="*/ 152408 w 607568"/>
                <a:gd name="connsiteY59" fmla="*/ 261143 h 491771"/>
                <a:gd name="connsiteX60" fmla="*/ 165596 w 607568"/>
                <a:gd name="connsiteY60" fmla="*/ 263777 h 491771"/>
                <a:gd name="connsiteX61" fmla="*/ 179442 w 607568"/>
                <a:gd name="connsiteY61" fmla="*/ 268856 h 491771"/>
                <a:gd name="connsiteX62" fmla="*/ 146662 w 607568"/>
                <a:gd name="connsiteY62" fmla="*/ 310058 h 491771"/>
                <a:gd name="connsiteX63" fmla="*/ 123867 w 607568"/>
                <a:gd name="connsiteY63" fmla="*/ 384088 h 491771"/>
                <a:gd name="connsiteX64" fmla="*/ 27883 w 607568"/>
                <a:gd name="connsiteY64" fmla="*/ 384088 h 491771"/>
                <a:gd name="connsiteX65" fmla="*/ 6312 w 607568"/>
                <a:gd name="connsiteY65" fmla="*/ 373835 h 491771"/>
                <a:gd name="connsiteX66" fmla="*/ 566 w 607568"/>
                <a:gd name="connsiteY66" fmla="*/ 350788 h 491771"/>
                <a:gd name="connsiteX67" fmla="*/ 10268 w 607568"/>
                <a:gd name="connsiteY67" fmla="*/ 301968 h 491771"/>
                <a:gd name="connsiteX68" fmla="*/ 48606 w 607568"/>
                <a:gd name="connsiteY68" fmla="*/ 263777 h 491771"/>
                <a:gd name="connsiteX69" fmla="*/ 61699 w 607568"/>
                <a:gd name="connsiteY69" fmla="*/ 261237 h 491771"/>
                <a:gd name="connsiteX70" fmla="*/ 76770 w 607568"/>
                <a:gd name="connsiteY70" fmla="*/ 246281 h 491771"/>
                <a:gd name="connsiteX71" fmla="*/ 79313 w 607568"/>
                <a:gd name="connsiteY71" fmla="*/ 234240 h 491771"/>
                <a:gd name="connsiteX72" fmla="*/ 75639 w 607568"/>
                <a:gd name="connsiteY72" fmla="*/ 223893 h 491771"/>
                <a:gd name="connsiteX73" fmla="*/ 46628 w 607568"/>
                <a:gd name="connsiteY73" fmla="*/ 182503 h 491771"/>
                <a:gd name="connsiteX74" fmla="*/ 27318 w 607568"/>
                <a:gd name="connsiteY74" fmla="*/ 160962 h 491771"/>
                <a:gd name="connsiteX75" fmla="*/ 41447 w 607568"/>
                <a:gd name="connsiteY75" fmla="*/ 130673 h 491771"/>
                <a:gd name="connsiteX76" fmla="*/ 41824 w 607568"/>
                <a:gd name="connsiteY76" fmla="*/ 130673 h 491771"/>
                <a:gd name="connsiteX77" fmla="*/ 107100 w 607568"/>
                <a:gd name="connsiteY77" fmla="*/ 66049 h 491771"/>
                <a:gd name="connsiteX78" fmla="*/ 298626 w 607568"/>
                <a:gd name="connsiteY78" fmla="*/ 0 h 491771"/>
                <a:gd name="connsiteX79" fmla="*/ 315956 w 607568"/>
                <a:gd name="connsiteY79" fmla="*/ 0 h 491771"/>
                <a:gd name="connsiteX80" fmla="*/ 401854 w 607568"/>
                <a:gd name="connsiteY80" fmla="*/ 85787 h 491771"/>
                <a:gd name="connsiteX81" fmla="*/ 401854 w 607568"/>
                <a:gd name="connsiteY81" fmla="*/ 95476 h 491771"/>
                <a:gd name="connsiteX82" fmla="*/ 421633 w 607568"/>
                <a:gd name="connsiteY82" fmla="*/ 138840 h 491771"/>
                <a:gd name="connsiteX83" fmla="*/ 417960 w 607568"/>
                <a:gd name="connsiteY83" fmla="*/ 149281 h 491771"/>
                <a:gd name="connsiteX84" fmla="*/ 417112 w 607568"/>
                <a:gd name="connsiteY84" fmla="*/ 151068 h 491771"/>
                <a:gd name="connsiteX85" fmla="*/ 411273 w 607568"/>
                <a:gd name="connsiteY85" fmla="*/ 159534 h 491771"/>
                <a:gd name="connsiteX86" fmla="*/ 410896 w 607568"/>
                <a:gd name="connsiteY86" fmla="*/ 159910 h 491771"/>
                <a:gd name="connsiteX87" fmla="*/ 394037 w 607568"/>
                <a:gd name="connsiteY87" fmla="*/ 169787 h 491771"/>
                <a:gd name="connsiteX88" fmla="*/ 384900 w 607568"/>
                <a:gd name="connsiteY88" fmla="*/ 189541 h 491771"/>
                <a:gd name="connsiteX89" fmla="*/ 384712 w 607568"/>
                <a:gd name="connsiteY89" fmla="*/ 189823 h 491771"/>
                <a:gd name="connsiteX90" fmla="*/ 373316 w 607568"/>
                <a:gd name="connsiteY90" fmla="*/ 207131 h 491771"/>
                <a:gd name="connsiteX91" fmla="*/ 372750 w 607568"/>
                <a:gd name="connsiteY91" fmla="*/ 207789 h 491771"/>
                <a:gd name="connsiteX92" fmla="*/ 359847 w 607568"/>
                <a:gd name="connsiteY92" fmla="*/ 222275 h 491771"/>
                <a:gd name="connsiteX93" fmla="*/ 359188 w 607568"/>
                <a:gd name="connsiteY93" fmla="*/ 222934 h 491771"/>
                <a:gd name="connsiteX94" fmla="*/ 345154 w 607568"/>
                <a:gd name="connsiteY94" fmla="*/ 234598 h 491771"/>
                <a:gd name="connsiteX95" fmla="*/ 345625 w 607568"/>
                <a:gd name="connsiteY95" fmla="*/ 236855 h 491771"/>
                <a:gd name="connsiteX96" fmla="*/ 348639 w 607568"/>
                <a:gd name="connsiteY96" fmla="*/ 235538 h 491771"/>
                <a:gd name="connsiteX97" fmla="*/ 355514 w 607568"/>
                <a:gd name="connsiteY97" fmla="*/ 234033 h 491771"/>
                <a:gd name="connsiteX98" fmla="*/ 366628 w 607568"/>
                <a:gd name="connsiteY98" fmla="*/ 237326 h 491771"/>
                <a:gd name="connsiteX99" fmla="*/ 385371 w 607568"/>
                <a:gd name="connsiteY99" fmla="*/ 249648 h 491771"/>
                <a:gd name="connsiteX100" fmla="*/ 399876 w 607568"/>
                <a:gd name="connsiteY100" fmla="*/ 279373 h 491771"/>
                <a:gd name="connsiteX101" fmla="*/ 430016 w 607568"/>
                <a:gd name="connsiteY101" fmla="*/ 289814 h 491771"/>
                <a:gd name="connsiteX102" fmla="*/ 448382 w 607568"/>
                <a:gd name="connsiteY102" fmla="*/ 316058 h 491771"/>
                <a:gd name="connsiteX103" fmla="*/ 481630 w 607568"/>
                <a:gd name="connsiteY103" fmla="*/ 424515 h 491771"/>
                <a:gd name="connsiteX104" fmla="*/ 483891 w 607568"/>
                <a:gd name="connsiteY104" fmla="*/ 436461 h 491771"/>
                <a:gd name="connsiteX105" fmla="*/ 473718 w 607568"/>
                <a:gd name="connsiteY105" fmla="*/ 470700 h 491771"/>
                <a:gd name="connsiteX106" fmla="*/ 443956 w 607568"/>
                <a:gd name="connsiteY106" fmla="*/ 490360 h 491771"/>
                <a:gd name="connsiteX107" fmla="*/ 431805 w 607568"/>
                <a:gd name="connsiteY107" fmla="*/ 491771 h 491771"/>
                <a:gd name="connsiteX108" fmla="*/ 325375 w 607568"/>
                <a:gd name="connsiteY108" fmla="*/ 491771 h 491771"/>
                <a:gd name="connsiteX109" fmla="*/ 337430 w 607568"/>
                <a:gd name="connsiteY109" fmla="*/ 415296 h 491771"/>
                <a:gd name="connsiteX110" fmla="*/ 334605 w 607568"/>
                <a:gd name="connsiteY110" fmla="*/ 389052 h 491771"/>
                <a:gd name="connsiteX111" fmla="*/ 323962 w 607568"/>
                <a:gd name="connsiteY111" fmla="*/ 360927 h 491771"/>
                <a:gd name="connsiteX112" fmla="*/ 337430 w 607568"/>
                <a:gd name="connsiteY112" fmla="*/ 347476 h 491771"/>
                <a:gd name="connsiteX113" fmla="*/ 307196 w 607568"/>
                <a:gd name="connsiteY113" fmla="*/ 317281 h 491771"/>
                <a:gd name="connsiteX114" fmla="*/ 276868 w 607568"/>
                <a:gd name="connsiteY114" fmla="*/ 347476 h 491771"/>
                <a:gd name="connsiteX115" fmla="*/ 290337 w 607568"/>
                <a:gd name="connsiteY115" fmla="*/ 360927 h 491771"/>
                <a:gd name="connsiteX116" fmla="*/ 279694 w 607568"/>
                <a:gd name="connsiteY116" fmla="*/ 389052 h 491771"/>
                <a:gd name="connsiteX117" fmla="*/ 276963 w 607568"/>
                <a:gd name="connsiteY117" fmla="*/ 415296 h 491771"/>
                <a:gd name="connsiteX118" fmla="*/ 288736 w 607568"/>
                <a:gd name="connsiteY118" fmla="*/ 491771 h 491771"/>
                <a:gd name="connsiteX119" fmla="*/ 182493 w 607568"/>
                <a:gd name="connsiteY119" fmla="*/ 491771 h 491771"/>
                <a:gd name="connsiteX120" fmla="*/ 170437 w 607568"/>
                <a:gd name="connsiteY120" fmla="*/ 490360 h 491771"/>
                <a:gd name="connsiteX121" fmla="*/ 140675 w 607568"/>
                <a:gd name="connsiteY121" fmla="*/ 470700 h 491771"/>
                <a:gd name="connsiteX122" fmla="*/ 132669 w 607568"/>
                <a:gd name="connsiteY122" fmla="*/ 424515 h 491771"/>
                <a:gd name="connsiteX123" fmla="*/ 166011 w 607568"/>
                <a:gd name="connsiteY123" fmla="*/ 316058 h 491771"/>
                <a:gd name="connsiteX124" fmla="*/ 184377 w 607568"/>
                <a:gd name="connsiteY124" fmla="*/ 289814 h 491771"/>
                <a:gd name="connsiteX125" fmla="*/ 214517 w 607568"/>
                <a:gd name="connsiteY125" fmla="*/ 279373 h 491771"/>
                <a:gd name="connsiteX126" fmla="*/ 214517 w 607568"/>
                <a:gd name="connsiteY126" fmla="*/ 279279 h 491771"/>
                <a:gd name="connsiteX127" fmla="*/ 229022 w 607568"/>
                <a:gd name="connsiteY127" fmla="*/ 249648 h 491771"/>
                <a:gd name="connsiteX128" fmla="*/ 247765 w 607568"/>
                <a:gd name="connsiteY128" fmla="*/ 237326 h 491771"/>
                <a:gd name="connsiteX129" fmla="*/ 258879 w 607568"/>
                <a:gd name="connsiteY129" fmla="*/ 234033 h 491771"/>
                <a:gd name="connsiteX130" fmla="*/ 265754 w 607568"/>
                <a:gd name="connsiteY130" fmla="*/ 235538 h 491771"/>
                <a:gd name="connsiteX131" fmla="*/ 268768 w 607568"/>
                <a:gd name="connsiteY131" fmla="*/ 236855 h 491771"/>
                <a:gd name="connsiteX132" fmla="*/ 269239 w 607568"/>
                <a:gd name="connsiteY132" fmla="*/ 234598 h 491771"/>
                <a:gd name="connsiteX133" fmla="*/ 255205 w 607568"/>
                <a:gd name="connsiteY133" fmla="*/ 222934 h 491771"/>
                <a:gd name="connsiteX134" fmla="*/ 254546 w 607568"/>
                <a:gd name="connsiteY134" fmla="*/ 222275 h 491771"/>
                <a:gd name="connsiteX135" fmla="*/ 241548 w 607568"/>
                <a:gd name="connsiteY135" fmla="*/ 207789 h 491771"/>
                <a:gd name="connsiteX136" fmla="*/ 241077 w 607568"/>
                <a:gd name="connsiteY136" fmla="*/ 207225 h 491771"/>
                <a:gd name="connsiteX137" fmla="*/ 229681 w 607568"/>
                <a:gd name="connsiteY137" fmla="*/ 189823 h 491771"/>
                <a:gd name="connsiteX138" fmla="*/ 229493 w 607568"/>
                <a:gd name="connsiteY138" fmla="*/ 189635 h 491771"/>
                <a:gd name="connsiteX139" fmla="*/ 220356 w 607568"/>
                <a:gd name="connsiteY139" fmla="*/ 169787 h 491771"/>
                <a:gd name="connsiteX140" fmla="*/ 203497 w 607568"/>
                <a:gd name="connsiteY140" fmla="*/ 159910 h 491771"/>
                <a:gd name="connsiteX141" fmla="*/ 203120 w 607568"/>
                <a:gd name="connsiteY141" fmla="*/ 159534 h 491771"/>
                <a:gd name="connsiteX142" fmla="*/ 197281 w 607568"/>
                <a:gd name="connsiteY142" fmla="*/ 151068 h 491771"/>
                <a:gd name="connsiteX143" fmla="*/ 196433 w 607568"/>
                <a:gd name="connsiteY143" fmla="*/ 149281 h 491771"/>
                <a:gd name="connsiteX144" fmla="*/ 192666 w 607568"/>
                <a:gd name="connsiteY144" fmla="*/ 138840 h 491771"/>
                <a:gd name="connsiteX145" fmla="*/ 212727 w 607568"/>
                <a:gd name="connsiteY145" fmla="*/ 95476 h 491771"/>
                <a:gd name="connsiteX146" fmla="*/ 212727 w 607568"/>
                <a:gd name="connsiteY146" fmla="*/ 85787 h 491771"/>
                <a:gd name="connsiteX147" fmla="*/ 298626 w 607568"/>
                <a:gd name="connsiteY147" fmla="*/ 0 h 491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Lst>
              <a:rect l="l" t="t" r="r" b="b"/>
              <a:pathLst>
                <a:path w="607568" h="491771">
                  <a:moveTo>
                    <a:pt x="355420" y="250307"/>
                  </a:moveTo>
                  <a:cubicBezTo>
                    <a:pt x="354290" y="250307"/>
                    <a:pt x="353160" y="250871"/>
                    <a:pt x="352312" y="251812"/>
                  </a:cubicBezTo>
                  <a:lnTo>
                    <a:pt x="321042" y="289814"/>
                  </a:lnTo>
                  <a:cubicBezTo>
                    <a:pt x="319723" y="291507"/>
                    <a:pt x="319912" y="293953"/>
                    <a:pt x="321513" y="295364"/>
                  </a:cubicBezTo>
                  <a:lnTo>
                    <a:pt x="369736" y="338257"/>
                  </a:lnTo>
                  <a:cubicBezTo>
                    <a:pt x="370396" y="338822"/>
                    <a:pt x="371149" y="339104"/>
                    <a:pt x="371997" y="339104"/>
                  </a:cubicBezTo>
                  <a:cubicBezTo>
                    <a:pt x="372374" y="339104"/>
                    <a:pt x="372750" y="339010"/>
                    <a:pt x="373127" y="338916"/>
                  </a:cubicBezTo>
                  <a:cubicBezTo>
                    <a:pt x="374257" y="338539"/>
                    <a:pt x="375105" y="337505"/>
                    <a:pt x="375293" y="336282"/>
                  </a:cubicBezTo>
                  <a:lnTo>
                    <a:pt x="383676" y="279467"/>
                  </a:lnTo>
                  <a:cubicBezTo>
                    <a:pt x="384618" y="273164"/>
                    <a:pt x="381792" y="266768"/>
                    <a:pt x="376424" y="263287"/>
                  </a:cubicBezTo>
                  <a:lnTo>
                    <a:pt x="357681" y="250965"/>
                  </a:lnTo>
                  <a:cubicBezTo>
                    <a:pt x="357021" y="250495"/>
                    <a:pt x="356174" y="250307"/>
                    <a:pt x="355420" y="250307"/>
                  </a:cubicBezTo>
                  <a:close/>
                  <a:moveTo>
                    <a:pt x="258879" y="250307"/>
                  </a:moveTo>
                  <a:cubicBezTo>
                    <a:pt x="258125" y="250307"/>
                    <a:pt x="257372" y="250495"/>
                    <a:pt x="256712" y="250965"/>
                  </a:cubicBezTo>
                  <a:lnTo>
                    <a:pt x="237969" y="263287"/>
                  </a:lnTo>
                  <a:cubicBezTo>
                    <a:pt x="232601" y="266768"/>
                    <a:pt x="229775" y="273164"/>
                    <a:pt x="230717" y="279467"/>
                  </a:cubicBezTo>
                  <a:lnTo>
                    <a:pt x="239100" y="336282"/>
                  </a:lnTo>
                  <a:cubicBezTo>
                    <a:pt x="239288" y="337505"/>
                    <a:pt x="240136" y="338539"/>
                    <a:pt x="241266" y="338916"/>
                  </a:cubicBezTo>
                  <a:cubicBezTo>
                    <a:pt x="241643" y="339010"/>
                    <a:pt x="242019" y="339104"/>
                    <a:pt x="242396" y="339104"/>
                  </a:cubicBezTo>
                  <a:cubicBezTo>
                    <a:pt x="243244" y="339104"/>
                    <a:pt x="243997" y="338822"/>
                    <a:pt x="244657" y="338257"/>
                  </a:cubicBezTo>
                  <a:lnTo>
                    <a:pt x="292880" y="295364"/>
                  </a:lnTo>
                  <a:cubicBezTo>
                    <a:pt x="294481" y="293953"/>
                    <a:pt x="294670" y="291507"/>
                    <a:pt x="293351" y="289814"/>
                  </a:cubicBezTo>
                  <a:lnTo>
                    <a:pt x="261987" y="251812"/>
                  </a:lnTo>
                  <a:cubicBezTo>
                    <a:pt x="261233" y="250871"/>
                    <a:pt x="260103" y="250307"/>
                    <a:pt x="258879" y="250307"/>
                  </a:cubicBezTo>
                  <a:close/>
                  <a:moveTo>
                    <a:pt x="500465" y="66049"/>
                  </a:moveTo>
                  <a:cubicBezTo>
                    <a:pt x="548129" y="66049"/>
                    <a:pt x="562447" y="93516"/>
                    <a:pt x="565743" y="130673"/>
                  </a:cubicBezTo>
                  <a:cubicBezTo>
                    <a:pt x="565932" y="130673"/>
                    <a:pt x="566026" y="130673"/>
                    <a:pt x="566120" y="130673"/>
                  </a:cubicBezTo>
                  <a:cubicBezTo>
                    <a:pt x="577141" y="133118"/>
                    <a:pt x="583358" y="146664"/>
                    <a:pt x="580250" y="160962"/>
                  </a:cubicBezTo>
                  <a:cubicBezTo>
                    <a:pt x="577706" y="172532"/>
                    <a:pt x="569700" y="180904"/>
                    <a:pt x="560939" y="182503"/>
                  </a:cubicBezTo>
                  <a:cubicBezTo>
                    <a:pt x="554628" y="199529"/>
                    <a:pt x="543796" y="214016"/>
                    <a:pt x="531927" y="223799"/>
                  </a:cubicBezTo>
                  <a:cubicBezTo>
                    <a:pt x="528913" y="226338"/>
                    <a:pt x="527500" y="230383"/>
                    <a:pt x="528253" y="234240"/>
                  </a:cubicBezTo>
                  <a:lnTo>
                    <a:pt x="530797" y="246281"/>
                  </a:lnTo>
                  <a:cubicBezTo>
                    <a:pt x="532304" y="253806"/>
                    <a:pt x="538238" y="259732"/>
                    <a:pt x="545868" y="261143"/>
                  </a:cubicBezTo>
                  <a:lnTo>
                    <a:pt x="558961" y="263777"/>
                  </a:lnTo>
                  <a:cubicBezTo>
                    <a:pt x="578366" y="267634"/>
                    <a:pt x="593437" y="282684"/>
                    <a:pt x="597299" y="301968"/>
                  </a:cubicBezTo>
                  <a:lnTo>
                    <a:pt x="607002" y="350788"/>
                  </a:lnTo>
                  <a:cubicBezTo>
                    <a:pt x="608697" y="358972"/>
                    <a:pt x="606531" y="367438"/>
                    <a:pt x="601256" y="373835"/>
                  </a:cubicBezTo>
                  <a:cubicBezTo>
                    <a:pt x="595981" y="380325"/>
                    <a:pt x="588068" y="384088"/>
                    <a:pt x="579685" y="384088"/>
                  </a:cubicBezTo>
                  <a:lnTo>
                    <a:pt x="490386" y="384088"/>
                  </a:lnTo>
                  <a:lnTo>
                    <a:pt x="467685" y="310058"/>
                  </a:lnTo>
                  <a:cubicBezTo>
                    <a:pt x="461845" y="291150"/>
                    <a:pt x="448563" y="276194"/>
                    <a:pt x="431702" y="267445"/>
                  </a:cubicBezTo>
                  <a:cubicBezTo>
                    <a:pt x="434999" y="265940"/>
                    <a:pt x="438295" y="264529"/>
                    <a:pt x="441969" y="263777"/>
                  </a:cubicBezTo>
                  <a:lnTo>
                    <a:pt x="455157" y="261237"/>
                  </a:lnTo>
                  <a:cubicBezTo>
                    <a:pt x="462692" y="259732"/>
                    <a:pt x="468627" y="253806"/>
                    <a:pt x="470228" y="246281"/>
                  </a:cubicBezTo>
                  <a:lnTo>
                    <a:pt x="472677" y="234240"/>
                  </a:lnTo>
                  <a:cubicBezTo>
                    <a:pt x="473525" y="230383"/>
                    <a:pt x="472112" y="226338"/>
                    <a:pt x="469098" y="223893"/>
                  </a:cubicBezTo>
                  <a:cubicBezTo>
                    <a:pt x="457229" y="214016"/>
                    <a:pt x="446302" y="199529"/>
                    <a:pt x="439991" y="182503"/>
                  </a:cubicBezTo>
                  <a:cubicBezTo>
                    <a:pt x="434716" y="181563"/>
                    <a:pt x="429818" y="177894"/>
                    <a:pt x="426144" y="172720"/>
                  </a:cubicBezTo>
                  <a:cubicBezTo>
                    <a:pt x="433303" y="164725"/>
                    <a:pt x="438861" y="154754"/>
                    <a:pt x="441404" y="143278"/>
                  </a:cubicBezTo>
                  <a:cubicBezTo>
                    <a:pt x="444324" y="130485"/>
                    <a:pt x="443476" y="118068"/>
                    <a:pt x="439708" y="107438"/>
                  </a:cubicBezTo>
                  <a:cubicBezTo>
                    <a:pt x="447244" y="82699"/>
                    <a:pt x="464200" y="66049"/>
                    <a:pt x="500465" y="66049"/>
                  </a:cubicBezTo>
                  <a:close/>
                  <a:moveTo>
                    <a:pt x="107100" y="66049"/>
                  </a:moveTo>
                  <a:cubicBezTo>
                    <a:pt x="151561" y="66049"/>
                    <a:pt x="166820" y="90130"/>
                    <a:pt x="171341" y="123618"/>
                  </a:cubicBezTo>
                  <a:cubicBezTo>
                    <a:pt x="170965" y="129920"/>
                    <a:pt x="171436" y="136505"/>
                    <a:pt x="172849" y="143278"/>
                  </a:cubicBezTo>
                  <a:cubicBezTo>
                    <a:pt x="174921" y="152590"/>
                    <a:pt x="178971" y="161056"/>
                    <a:pt x="184246" y="168205"/>
                  </a:cubicBezTo>
                  <a:cubicBezTo>
                    <a:pt x="180573" y="175919"/>
                    <a:pt x="174356" y="181281"/>
                    <a:pt x="167574" y="182503"/>
                  </a:cubicBezTo>
                  <a:cubicBezTo>
                    <a:pt x="161263" y="199529"/>
                    <a:pt x="150336" y="214016"/>
                    <a:pt x="138468" y="223799"/>
                  </a:cubicBezTo>
                  <a:cubicBezTo>
                    <a:pt x="135453" y="226338"/>
                    <a:pt x="134040" y="230383"/>
                    <a:pt x="134794" y="234240"/>
                  </a:cubicBezTo>
                  <a:lnTo>
                    <a:pt x="137337" y="246281"/>
                  </a:lnTo>
                  <a:cubicBezTo>
                    <a:pt x="138939" y="253806"/>
                    <a:pt x="144873" y="259732"/>
                    <a:pt x="152408" y="261143"/>
                  </a:cubicBezTo>
                  <a:lnTo>
                    <a:pt x="165596" y="263777"/>
                  </a:lnTo>
                  <a:cubicBezTo>
                    <a:pt x="170494" y="264812"/>
                    <a:pt x="175203" y="266505"/>
                    <a:pt x="179442" y="268856"/>
                  </a:cubicBezTo>
                  <a:cubicBezTo>
                    <a:pt x="164088" y="277793"/>
                    <a:pt x="152126" y="292279"/>
                    <a:pt x="146662" y="310058"/>
                  </a:cubicBezTo>
                  <a:lnTo>
                    <a:pt x="123867" y="384088"/>
                  </a:lnTo>
                  <a:lnTo>
                    <a:pt x="27883" y="384088"/>
                  </a:lnTo>
                  <a:cubicBezTo>
                    <a:pt x="19499" y="384088"/>
                    <a:pt x="11587" y="380325"/>
                    <a:pt x="6312" y="373835"/>
                  </a:cubicBezTo>
                  <a:cubicBezTo>
                    <a:pt x="1037" y="367438"/>
                    <a:pt x="-1129" y="358972"/>
                    <a:pt x="566" y="350788"/>
                  </a:cubicBezTo>
                  <a:lnTo>
                    <a:pt x="10268" y="301968"/>
                  </a:lnTo>
                  <a:cubicBezTo>
                    <a:pt x="14130" y="282684"/>
                    <a:pt x="29202" y="267634"/>
                    <a:pt x="48606" y="263777"/>
                  </a:cubicBezTo>
                  <a:lnTo>
                    <a:pt x="61699" y="261237"/>
                  </a:lnTo>
                  <a:cubicBezTo>
                    <a:pt x="69328" y="259732"/>
                    <a:pt x="75263" y="253806"/>
                    <a:pt x="76770" y="246281"/>
                  </a:cubicBezTo>
                  <a:lnTo>
                    <a:pt x="79313" y="234240"/>
                  </a:lnTo>
                  <a:cubicBezTo>
                    <a:pt x="80067" y="230383"/>
                    <a:pt x="78654" y="226338"/>
                    <a:pt x="75639" y="223893"/>
                  </a:cubicBezTo>
                  <a:cubicBezTo>
                    <a:pt x="63771" y="214016"/>
                    <a:pt x="52939" y="199623"/>
                    <a:pt x="46628" y="182503"/>
                  </a:cubicBezTo>
                  <a:cubicBezTo>
                    <a:pt x="37867" y="180904"/>
                    <a:pt x="29861" y="172532"/>
                    <a:pt x="27318" y="160962"/>
                  </a:cubicBezTo>
                  <a:cubicBezTo>
                    <a:pt x="24115" y="146664"/>
                    <a:pt x="30426" y="133118"/>
                    <a:pt x="41447" y="130673"/>
                  </a:cubicBezTo>
                  <a:cubicBezTo>
                    <a:pt x="41541" y="130673"/>
                    <a:pt x="41729" y="130673"/>
                    <a:pt x="41824" y="130673"/>
                  </a:cubicBezTo>
                  <a:cubicBezTo>
                    <a:pt x="45403" y="93516"/>
                    <a:pt x="60192" y="66049"/>
                    <a:pt x="107100" y="66049"/>
                  </a:cubicBezTo>
                  <a:close/>
                  <a:moveTo>
                    <a:pt x="298626" y="0"/>
                  </a:moveTo>
                  <a:lnTo>
                    <a:pt x="315956" y="0"/>
                  </a:lnTo>
                  <a:cubicBezTo>
                    <a:pt x="363426" y="0"/>
                    <a:pt x="401854" y="38378"/>
                    <a:pt x="401854" y="85787"/>
                  </a:cubicBezTo>
                  <a:lnTo>
                    <a:pt x="401854" y="95476"/>
                  </a:lnTo>
                  <a:cubicBezTo>
                    <a:pt x="417301" y="99238"/>
                    <a:pt x="426154" y="118522"/>
                    <a:pt x="421633" y="138840"/>
                  </a:cubicBezTo>
                  <a:cubicBezTo>
                    <a:pt x="420880" y="142602"/>
                    <a:pt x="419467" y="146083"/>
                    <a:pt x="417960" y="149281"/>
                  </a:cubicBezTo>
                  <a:cubicBezTo>
                    <a:pt x="417677" y="149939"/>
                    <a:pt x="417395" y="150504"/>
                    <a:pt x="417112" y="151068"/>
                  </a:cubicBezTo>
                  <a:cubicBezTo>
                    <a:pt x="415417" y="154172"/>
                    <a:pt x="413533" y="157088"/>
                    <a:pt x="411273" y="159534"/>
                  </a:cubicBezTo>
                  <a:cubicBezTo>
                    <a:pt x="411179" y="159628"/>
                    <a:pt x="410990" y="159816"/>
                    <a:pt x="410896" y="159910"/>
                  </a:cubicBezTo>
                  <a:cubicBezTo>
                    <a:pt x="406092" y="165084"/>
                    <a:pt x="400159" y="168658"/>
                    <a:pt x="394037" y="169787"/>
                  </a:cubicBezTo>
                  <a:cubicBezTo>
                    <a:pt x="391494" y="176654"/>
                    <a:pt x="388385" y="183332"/>
                    <a:pt x="384900" y="189541"/>
                  </a:cubicBezTo>
                  <a:cubicBezTo>
                    <a:pt x="384806" y="189635"/>
                    <a:pt x="384806" y="189729"/>
                    <a:pt x="384712" y="189823"/>
                  </a:cubicBezTo>
                  <a:cubicBezTo>
                    <a:pt x="381227" y="196031"/>
                    <a:pt x="377460" y="201769"/>
                    <a:pt x="373316" y="207131"/>
                  </a:cubicBezTo>
                  <a:cubicBezTo>
                    <a:pt x="373127" y="207413"/>
                    <a:pt x="372939" y="207601"/>
                    <a:pt x="372750" y="207789"/>
                  </a:cubicBezTo>
                  <a:cubicBezTo>
                    <a:pt x="368700" y="213057"/>
                    <a:pt x="364368" y="217948"/>
                    <a:pt x="359847" y="222275"/>
                  </a:cubicBezTo>
                  <a:cubicBezTo>
                    <a:pt x="359658" y="222463"/>
                    <a:pt x="359376" y="222651"/>
                    <a:pt x="359188" y="222934"/>
                  </a:cubicBezTo>
                  <a:cubicBezTo>
                    <a:pt x="354667" y="227261"/>
                    <a:pt x="349957" y="231211"/>
                    <a:pt x="345154" y="234598"/>
                  </a:cubicBezTo>
                  <a:lnTo>
                    <a:pt x="345625" y="236855"/>
                  </a:lnTo>
                  <a:cubicBezTo>
                    <a:pt x="346567" y="236385"/>
                    <a:pt x="347603" y="235915"/>
                    <a:pt x="348639" y="235538"/>
                  </a:cubicBezTo>
                  <a:cubicBezTo>
                    <a:pt x="350899" y="234786"/>
                    <a:pt x="353065" y="234033"/>
                    <a:pt x="355514" y="234033"/>
                  </a:cubicBezTo>
                  <a:cubicBezTo>
                    <a:pt x="359470" y="234033"/>
                    <a:pt x="363238" y="235162"/>
                    <a:pt x="366628" y="237326"/>
                  </a:cubicBezTo>
                  <a:cubicBezTo>
                    <a:pt x="366628" y="237326"/>
                    <a:pt x="380756" y="246450"/>
                    <a:pt x="385371" y="249648"/>
                  </a:cubicBezTo>
                  <a:cubicBezTo>
                    <a:pt x="401854" y="261030"/>
                    <a:pt x="399876" y="279373"/>
                    <a:pt x="399876" y="279373"/>
                  </a:cubicBezTo>
                  <a:cubicBezTo>
                    <a:pt x="410990" y="279655"/>
                    <a:pt x="421822" y="283041"/>
                    <a:pt x="430016" y="289814"/>
                  </a:cubicBezTo>
                  <a:cubicBezTo>
                    <a:pt x="445180" y="302324"/>
                    <a:pt x="447535" y="313330"/>
                    <a:pt x="448382" y="316058"/>
                  </a:cubicBezTo>
                  <a:lnTo>
                    <a:pt x="481630" y="424515"/>
                  </a:lnTo>
                  <a:cubicBezTo>
                    <a:pt x="482855" y="428371"/>
                    <a:pt x="483608" y="432416"/>
                    <a:pt x="483891" y="436461"/>
                  </a:cubicBezTo>
                  <a:cubicBezTo>
                    <a:pt x="484644" y="448595"/>
                    <a:pt x="481159" y="460730"/>
                    <a:pt x="473718" y="470700"/>
                  </a:cubicBezTo>
                  <a:cubicBezTo>
                    <a:pt x="466372" y="480671"/>
                    <a:pt x="455823" y="487538"/>
                    <a:pt x="443956" y="490360"/>
                  </a:cubicBezTo>
                  <a:cubicBezTo>
                    <a:pt x="440000" y="491301"/>
                    <a:pt x="435950" y="491771"/>
                    <a:pt x="431805" y="491771"/>
                  </a:cubicBezTo>
                  <a:lnTo>
                    <a:pt x="325375" y="491771"/>
                  </a:lnTo>
                  <a:lnTo>
                    <a:pt x="337430" y="415296"/>
                  </a:lnTo>
                  <a:cubicBezTo>
                    <a:pt x="338749" y="406454"/>
                    <a:pt x="337807" y="397424"/>
                    <a:pt x="334605" y="389052"/>
                  </a:cubicBezTo>
                  <a:lnTo>
                    <a:pt x="323962" y="360927"/>
                  </a:lnTo>
                  <a:lnTo>
                    <a:pt x="337430" y="347476"/>
                  </a:lnTo>
                  <a:lnTo>
                    <a:pt x="307196" y="317281"/>
                  </a:lnTo>
                  <a:lnTo>
                    <a:pt x="276868" y="347476"/>
                  </a:lnTo>
                  <a:lnTo>
                    <a:pt x="290337" y="360927"/>
                  </a:lnTo>
                  <a:lnTo>
                    <a:pt x="279694" y="389052"/>
                  </a:lnTo>
                  <a:cubicBezTo>
                    <a:pt x="276586" y="397424"/>
                    <a:pt x="275644" y="406454"/>
                    <a:pt x="276963" y="415296"/>
                  </a:cubicBezTo>
                  <a:lnTo>
                    <a:pt x="288736" y="491771"/>
                  </a:lnTo>
                  <a:lnTo>
                    <a:pt x="182493" y="491771"/>
                  </a:lnTo>
                  <a:cubicBezTo>
                    <a:pt x="178443" y="491771"/>
                    <a:pt x="174299" y="491301"/>
                    <a:pt x="170437" y="490360"/>
                  </a:cubicBezTo>
                  <a:cubicBezTo>
                    <a:pt x="158570" y="487538"/>
                    <a:pt x="148021" y="480671"/>
                    <a:pt x="140675" y="470700"/>
                  </a:cubicBezTo>
                  <a:cubicBezTo>
                    <a:pt x="130785" y="457343"/>
                    <a:pt x="127865" y="440223"/>
                    <a:pt x="132669" y="424515"/>
                  </a:cubicBezTo>
                  <a:lnTo>
                    <a:pt x="166011" y="316058"/>
                  </a:lnTo>
                  <a:cubicBezTo>
                    <a:pt x="166858" y="313330"/>
                    <a:pt x="170908" y="300631"/>
                    <a:pt x="184377" y="289814"/>
                  </a:cubicBezTo>
                  <a:cubicBezTo>
                    <a:pt x="192666" y="283229"/>
                    <a:pt x="203403" y="279655"/>
                    <a:pt x="214517" y="279373"/>
                  </a:cubicBezTo>
                  <a:lnTo>
                    <a:pt x="214517" y="279279"/>
                  </a:lnTo>
                  <a:cubicBezTo>
                    <a:pt x="214140" y="273447"/>
                    <a:pt x="211880" y="260654"/>
                    <a:pt x="229022" y="249648"/>
                  </a:cubicBezTo>
                  <a:cubicBezTo>
                    <a:pt x="233731" y="246638"/>
                    <a:pt x="247765" y="237326"/>
                    <a:pt x="247765" y="237326"/>
                  </a:cubicBezTo>
                  <a:cubicBezTo>
                    <a:pt x="251061" y="235162"/>
                    <a:pt x="254923" y="234033"/>
                    <a:pt x="258879" y="234033"/>
                  </a:cubicBezTo>
                  <a:cubicBezTo>
                    <a:pt x="261328" y="234033"/>
                    <a:pt x="263494" y="234786"/>
                    <a:pt x="265754" y="235538"/>
                  </a:cubicBezTo>
                  <a:cubicBezTo>
                    <a:pt x="266790" y="236009"/>
                    <a:pt x="267826" y="236385"/>
                    <a:pt x="268768" y="236855"/>
                  </a:cubicBezTo>
                  <a:lnTo>
                    <a:pt x="269239" y="234598"/>
                  </a:lnTo>
                  <a:cubicBezTo>
                    <a:pt x="264436" y="231211"/>
                    <a:pt x="259726" y="227261"/>
                    <a:pt x="255205" y="222934"/>
                  </a:cubicBezTo>
                  <a:cubicBezTo>
                    <a:pt x="254923" y="222651"/>
                    <a:pt x="254735" y="222463"/>
                    <a:pt x="254546" y="222275"/>
                  </a:cubicBezTo>
                  <a:cubicBezTo>
                    <a:pt x="250025" y="217948"/>
                    <a:pt x="245693" y="213057"/>
                    <a:pt x="241548" y="207789"/>
                  </a:cubicBezTo>
                  <a:cubicBezTo>
                    <a:pt x="241454" y="207601"/>
                    <a:pt x="241266" y="207413"/>
                    <a:pt x="241077" y="207225"/>
                  </a:cubicBezTo>
                  <a:cubicBezTo>
                    <a:pt x="236933" y="201769"/>
                    <a:pt x="233072" y="196031"/>
                    <a:pt x="229681" y="189823"/>
                  </a:cubicBezTo>
                  <a:cubicBezTo>
                    <a:pt x="229587" y="189729"/>
                    <a:pt x="229587" y="189635"/>
                    <a:pt x="229493" y="189635"/>
                  </a:cubicBezTo>
                  <a:cubicBezTo>
                    <a:pt x="226008" y="183332"/>
                    <a:pt x="222899" y="176654"/>
                    <a:pt x="220356" y="169787"/>
                  </a:cubicBezTo>
                  <a:cubicBezTo>
                    <a:pt x="214140" y="168658"/>
                    <a:pt x="208301" y="165084"/>
                    <a:pt x="203497" y="159910"/>
                  </a:cubicBezTo>
                  <a:cubicBezTo>
                    <a:pt x="203309" y="159722"/>
                    <a:pt x="203214" y="159628"/>
                    <a:pt x="203120" y="159534"/>
                  </a:cubicBezTo>
                  <a:cubicBezTo>
                    <a:pt x="200860" y="157088"/>
                    <a:pt x="198976" y="154172"/>
                    <a:pt x="197281" y="151068"/>
                  </a:cubicBezTo>
                  <a:cubicBezTo>
                    <a:pt x="196998" y="150504"/>
                    <a:pt x="196716" y="149939"/>
                    <a:pt x="196433" y="149281"/>
                  </a:cubicBezTo>
                  <a:cubicBezTo>
                    <a:pt x="194832" y="146083"/>
                    <a:pt x="193513" y="142602"/>
                    <a:pt x="192666" y="138840"/>
                  </a:cubicBezTo>
                  <a:cubicBezTo>
                    <a:pt x="188145" y="118428"/>
                    <a:pt x="197092" y="99050"/>
                    <a:pt x="212727" y="95476"/>
                  </a:cubicBezTo>
                  <a:lnTo>
                    <a:pt x="212727" y="85787"/>
                  </a:lnTo>
                  <a:cubicBezTo>
                    <a:pt x="212727" y="38378"/>
                    <a:pt x="251155" y="0"/>
                    <a:pt x="298626"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grpSp>
      <p:grpSp>
        <p:nvGrpSpPr>
          <p:cNvPr id="34" name="PA_组合 15"/>
          <p:cNvGrpSpPr/>
          <p:nvPr>
            <p:custDataLst>
              <p:tags r:id="rId4"/>
            </p:custDataLst>
          </p:nvPr>
        </p:nvGrpSpPr>
        <p:grpSpPr>
          <a:xfrm>
            <a:off x="10316569" y="274075"/>
            <a:ext cx="540395" cy="540394"/>
            <a:chOff x="8638974" y="4542971"/>
            <a:chExt cx="711200" cy="711200"/>
          </a:xfrm>
        </p:grpSpPr>
        <p:sp>
          <p:nvSpPr>
            <p:cNvPr id="35" name="椭圆 34"/>
            <p:cNvSpPr/>
            <p:nvPr/>
          </p:nvSpPr>
          <p:spPr>
            <a:xfrm>
              <a:off x="8638974" y="4542971"/>
              <a:ext cx="711200" cy="7112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36" name="椭圆 9"/>
            <p:cNvSpPr/>
            <p:nvPr/>
          </p:nvSpPr>
          <p:spPr>
            <a:xfrm>
              <a:off x="8798632" y="4702918"/>
              <a:ext cx="391884" cy="391305"/>
            </a:xfrm>
            <a:custGeom>
              <a:avLst/>
              <a:gdLst>
                <a:gd name="connsiteX0" fmla="*/ 414666 w 606487"/>
                <a:gd name="connsiteY0" fmla="*/ 244368 h 605592"/>
                <a:gd name="connsiteX1" fmla="*/ 440469 w 606487"/>
                <a:gd name="connsiteY1" fmla="*/ 270042 h 605592"/>
                <a:gd name="connsiteX2" fmla="*/ 440469 w 606487"/>
                <a:gd name="connsiteY2" fmla="*/ 381912 h 605592"/>
                <a:gd name="connsiteX3" fmla="*/ 414666 w 606487"/>
                <a:gd name="connsiteY3" fmla="*/ 407586 h 605592"/>
                <a:gd name="connsiteX4" fmla="*/ 388956 w 606487"/>
                <a:gd name="connsiteY4" fmla="*/ 381912 h 605592"/>
                <a:gd name="connsiteX5" fmla="*/ 388956 w 606487"/>
                <a:gd name="connsiteY5" fmla="*/ 270042 h 605592"/>
                <a:gd name="connsiteX6" fmla="*/ 414666 w 606487"/>
                <a:gd name="connsiteY6" fmla="*/ 244368 h 605592"/>
                <a:gd name="connsiteX7" fmla="*/ 302702 w 606487"/>
                <a:gd name="connsiteY7" fmla="*/ 167240 h 605592"/>
                <a:gd name="connsiteX8" fmla="*/ 328412 w 606487"/>
                <a:gd name="connsiteY8" fmla="*/ 192915 h 605592"/>
                <a:gd name="connsiteX9" fmla="*/ 328412 w 606487"/>
                <a:gd name="connsiteY9" fmla="*/ 381911 h 605592"/>
                <a:gd name="connsiteX10" fmla="*/ 302702 w 606487"/>
                <a:gd name="connsiteY10" fmla="*/ 407586 h 605592"/>
                <a:gd name="connsiteX11" fmla="*/ 276899 w 606487"/>
                <a:gd name="connsiteY11" fmla="*/ 381911 h 605592"/>
                <a:gd name="connsiteX12" fmla="*/ 276899 w 606487"/>
                <a:gd name="connsiteY12" fmla="*/ 192915 h 605592"/>
                <a:gd name="connsiteX13" fmla="*/ 302702 w 606487"/>
                <a:gd name="connsiteY13" fmla="*/ 167240 h 605592"/>
                <a:gd name="connsiteX14" fmla="*/ 190632 w 606487"/>
                <a:gd name="connsiteY14" fmla="*/ 107965 h 605592"/>
                <a:gd name="connsiteX15" fmla="*/ 216353 w 606487"/>
                <a:gd name="connsiteY15" fmla="*/ 133737 h 605592"/>
                <a:gd name="connsiteX16" fmla="*/ 216353 w 606487"/>
                <a:gd name="connsiteY16" fmla="*/ 381907 h 605592"/>
                <a:gd name="connsiteX17" fmla="*/ 190632 w 606487"/>
                <a:gd name="connsiteY17" fmla="*/ 407586 h 605592"/>
                <a:gd name="connsiteX18" fmla="*/ 164911 w 606487"/>
                <a:gd name="connsiteY18" fmla="*/ 381907 h 605592"/>
                <a:gd name="connsiteX19" fmla="*/ 164911 w 606487"/>
                <a:gd name="connsiteY19" fmla="*/ 133737 h 605592"/>
                <a:gd name="connsiteX20" fmla="*/ 190632 w 606487"/>
                <a:gd name="connsiteY20" fmla="*/ 107965 h 605592"/>
                <a:gd name="connsiteX21" fmla="*/ 86256 w 606487"/>
                <a:gd name="connsiteY21" fmla="*/ 51447 h 605592"/>
                <a:gd name="connsiteX22" fmla="*/ 86256 w 606487"/>
                <a:gd name="connsiteY22" fmla="*/ 464229 h 605592"/>
                <a:gd name="connsiteX23" fmla="*/ 517724 w 606487"/>
                <a:gd name="connsiteY23" fmla="*/ 464229 h 605592"/>
                <a:gd name="connsiteX24" fmla="*/ 517724 w 606487"/>
                <a:gd name="connsiteY24" fmla="*/ 51447 h 605592"/>
                <a:gd name="connsiteX25" fmla="*/ 25719 w 606487"/>
                <a:gd name="connsiteY25" fmla="*/ 0 h 605592"/>
                <a:gd name="connsiteX26" fmla="*/ 580861 w 606487"/>
                <a:gd name="connsiteY26" fmla="*/ 0 h 605592"/>
                <a:gd name="connsiteX27" fmla="*/ 606487 w 606487"/>
                <a:gd name="connsiteY27" fmla="*/ 25677 h 605592"/>
                <a:gd name="connsiteX28" fmla="*/ 579468 w 606487"/>
                <a:gd name="connsiteY28" fmla="*/ 51447 h 605592"/>
                <a:gd name="connsiteX29" fmla="*/ 569162 w 606487"/>
                <a:gd name="connsiteY29" fmla="*/ 51447 h 605592"/>
                <a:gd name="connsiteX30" fmla="*/ 569162 w 606487"/>
                <a:gd name="connsiteY30" fmla="*/ 488608 h 605592"/>
                <a:gd name="connsiteX31" fmla="*/ 543443 w 606487"/>
                <a:gd name="connsiteY31" fmla="*/ 514285 h 605592"/>
                <a:gd name="connsiteX32" fmla="*/ 476499 w 606487"/>
                <a:gd name="connsiteY32" fmla="*/ 514285 h 605592"/>
                <a:gd name="connsiteX33" fmla="*/ 476499 w 606487"/>
                <a:gd name="connsiteY33" fmla="*/ 579915 h 605592"/>
                <a:gd name="connsiteX34" fmla="*/ 450687 w 606487"/>
                <a:gd name="connsiteY34" fmla="*/ 605592 h 605592"/>
                <a:gd name="connsiteX35" fmla="*/ 424968 w 606487"/>
                <a:gd name="connsiteY35" fmla="*/ 579915 h 605592"/>
                <a:gd name="connsiteX36" fmla="*/ 424968 w 606487"/>
                <a:gd name="connsiteY36" fmla="*/ 514285 h 605592"/>
                <a:gd name="connsiteX37" fmla="*/ 180219 w 606487"/>
                <a:gd name="connsiteY37" fmla="*/ 514285 h 605592"/>
                <a:gd name="connsiteX38" fmla="*/ 180219 w 606487"/>
                <a:gd name="connsiteY38" fmla="*/ 579915 h 605592"/>
                <a:gd name="connsiteX39" fmla="*/ 154500 w 606487"/>
                <a:gd name="connsiteY39" fmla="*/ 605592 h 605592"/>
                <a:gd name="connsiteX40" fmla="*/ 128688 w 606487"/>
                <a:gd name="connsiteY40" fmla="*/ 579915 h 605592"/>
                <a:gd name="connsiteX41" fmla="*/ 128688 w 606487"/>
                <a:gd name="connsiteY41" fmla="*/ 514285 h 605592"/>
                <a:gd name="connsiteX42" fmla="*/ 61744 w 606487"/>
                <a:gd name="connsiteY42" fmla="*/ 514285 h 605592"/>
                <a:gd name="connsiteX43" fmla="*/ 36025 w 606487"/>
                <a:gd name="connsiteY43" fmla="*/ 488608 h 605592"/>
                <a:gd name="connsiteX44" fmla="*/ 36025 w 606487"/>
                <a:gd name="connsiteY44" fmla="*/ 51447 h 605592"/>
                <a:gd name="connsiteX45" fmla="*/ 25719 w 606487"/>
                <a:gd name="connsiteY45" fmla="*/ 51447 h 605592"/>
                <a:gd name="connsiteX46" fmla="*/ 0 w 606487"/>
                <a:gd name="connsiteY46" fmla="*/ 25677 h 605592"/>
                <a:gd name="connsiteX47" fmla="*/ 25719 w 606487"/>
                <a:gd name="connsiteY47" fmla="*/ 0 h 605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606487" h="605592">
                  <a:moveTo>
                    <a:pt x="414666" y="244368"/>
                  </a:moveTo>
                  <a:cubicBezTo>
                    <a:pt x="428774" y="244368"/>
                    <a:pt x="440469" y="255954"/>
                    <a:pt x="440469" y="270042"/>
                  </a:cubicBezTo>
                  <a:lnTo>
                    <a:pt x="440469" y="381912"/>
                  </a:lnTo>
                  <a:cubicBezTo>
                    <a:pt x="439170" y="396000"/>
                    <a:pt x="428774" y="407586"/>
                    <a:pt x="414666" y="407586"/>
                  </a:cubicBezTo>
                  <a:cubicBezTo>
                    <a:pt x="400465" y="407586"/>
                    <a:pt x="388956" y="396000"/>
                    <a:pt x="388956" y="381912"/>
                  </a:cubicBezTo>
                  <a:lnTo>
                    <a:pt x="388956" y="270042"/>
                  </a:lnTo>
                  <a:cubicBezTo>
                    <a:pt x="388956" y="255954"/>
                    <a:pt x="400558" y="244368"/>
                    <a:pt x="414666" y="244368"/>
                  </a:cubicBezTo>
                  <a:close/>
                  <a:moveTo>
                    <a:pt x="302702" y="167240"/>
                  </a:moveTo>
                  <a:cubicBezTo>
                    <a:pt x="316810" y="167240"/>
                    <a:pt x="328412" y="178826"/>
                    <a:pt x="328412" y="192915"/>
                  </a:cubicBezTo>
                  <a:lnTo>
                    <a:pt x="328412" y="381911"/>
                  </a:lnTo>
                  <a:cubicBezTo>
                    <a:pt x="328412" y="396000"/>
                    <a:pt x="316810" y="407586"/>
                    <a:pt x="302702" y="407586"/>
                  </a:cubicBezTo>
                  <a:cubicBezTo>
                    <a:pt x="288408" y="407586"/>
                    <a:pt x="276899" y="396000"/>
                    <a:pt x="276899" y="381911"/>
                  </a:cubicBezTo>
                  <a:lnTo>
                    <a:pt x="276899" y="192915"/>
                  </a:lnTo>
                  <a:cubicBezTo>
                    <a:pt x="276899" y="178826"/>
                    <a:pt x="288594" y="167240"/>
                    <a:pt x="302702" y="167240"/>
                  </a:cubicBezTo>
                  <a:close/>
                  <a:moveTo>
                    <a:pt x="190632" y="107965"/>
                  </a:moveTo>
                  <a:cubicBezTo>
                    <a:pt x="204746" y="107965"/>
                    <a:pt x="216353" y="119646"/>
                    <a:pt x="216353" y="133737"/>
                  </a:cubicBezTo>
                  <a:lnTo>
                    <a:pt x="216353" y="381907"/>
                  </a:lnTo>
                  <a:cubicBezTo>
                    <a:pt x="216353" y="395998"/>
                    <a:pt x="204746" y="407586"/>
                    <a:pt x="190632" y="407586"/>
                  </a:cubicBezTo>
                  <a:cubicBezTo>
                    <a:pt x="176425" y="407586"/>
                    <a:pt x="164911" y="395998"/>
                    <a:pt x="164911" y="381907"/>
                  </a:cubicBezTo>
                  <a:lnTo>
                    <a:pt x="164911" y="133737"/>
                  </a:lnTo>
                  <a:cubicBezTo>
                    <a:pt x="164911" y="119646"/>
                    <a:pt x="176518" y="107965"/>
                    <a:pt x="190632" y="107965"/>
                  </a:cubicBezTo>
                  <a:close/>
                  <a:moveTo>
                    <a:pt x="86256" y="51447"/>
                  </a:moveTo>
                  <a:lnTo>
                    <a:pt x="86256" y="464229"/>
                  </a:lnTo>
                  <a:lnTo>
                    <a:pt x="517724" y="464229"/>
                  </a:lnTo>
                  <a:lnTo>
                    <a:pt x="517724" y="51447"/>
                  </a:lnTo>
                  <a:close/>
                  <a:moveTo>
                    <a:pt x="25719" y="0"/>
                  </a:moveTo>
                  <a:lnTo>
                    <a:pt x="580861" y="0"/>
                  </a:lnTo>
                  <a:cubicBezTo>
                    <a:pt x="594974" y="0"/>
                    <a:pt x="606580" y="11587"/>
                    <a:pt x="606487" y="25677"/>
                  </a:cubicBezTo>
                  <a:cubicBezTo>
                    <a:pt x="606487" y="39767"/>
                    <a:pt x="593581" y="51447"/>
                    <a:pt x="579468" y="51447"/>
                  </a:cubicBezTo>
                  <a:lnTo>
                    <a:pt x="569162" y="51447"/>
                  </a:lnTo>
                  <a:lnTo>
                    <a:pt x="569162" y="488608"/>
                  </a:lnTo>
                  <a:cubicBezTo>
                    <a:pt x="569162" y="503996"/>
                    <a:pt x="557556" y="514285"/>
                    <a:pt x="543443" y="514285"/>
                  </a:cubicBezTo>
                  <a:lnTo>
                    <a:pt x="476499" y="514285"/>
                  </a:lnTo>
                  <a:lnTo>
                    <a:pt x="476499" y="579915"/>
                  </a:lnTo>
                  <a:cubicBezTo>
                    <a:pt x="476499" y="594005"/>
                    <a:pt x="464800" y="605592"/>
                    <a:pt x="450687" y="605592"/>
                  </a:cubicBezTo>
                  <a:cubicBezTo>
                    <a:pt x="436574" y="605592"/>
                    <a:pt x="424968" y="594005"/>
                    <a:pt x="424968" y="579915"/>
                  </a:cubicBezTo>
                  <a:lnTo>
                    <a:pt x="424968" y="514285"/>
                  </a:lnTo>
                  <a:lnTo>
                    <a:pt x="180219" y="514285"/>
                  </a:lnTo>
                  <a:lnTo>
                    <a:pt x="180219" y="579915"/>
                  </a:lnTo>
                  <a:cubicBezTo>
                    <a:pt x="180219" y="594005"/>
                    <a:pt x="168613" y="605592"/>
                    <a:pt x="154500" y="605592"/>
                  </a:cubicBezTo>
                  <a:cubicBezTo>
                    <a:pt x="140387" y="605592"/>
                    <a:pt x="128688" y="594005"/>
                    <a:pt x="128688" y="579915"/>
                  </a:cubicBezTo>
                  <a:lnTo>
                    <a:pt x="128688" y="514285"/>
                  </a:lnTo>
                  <a:lnTo>
                    <a:pt x="61744" y="514285"/>
                  </a:lnTo>
                  <a:cubicBezTo>
                    <a:pt x="47631" y="514285"/>
                    <a:pt x="36025" y="502698"/>
                    <a:pt x="36025" y="488608"/>
                  </a:cubicBezTo>
                  <a:lnTo>
                    <a:pt x="36025" y="51447"/>
                  </a:lnTo>
                  <a:lnTo>
                    <a:pt x="25719" y="51447"/>
                  </a:lnTo>
                  <a:cubicBezTo>
                    <a:pt x="11606" y="51447"/>
                    <a:pt x="0" y="39767"/>
                    <a:pt x="0" y="25677"/>
                  </a:cubicBezTo>
                  <a:cubicBezTo>
                    <a:pt x="0" y="11587"/>
                    <a:pt x="11606" y="0"/>
                    <a:pt x="2571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grpSp>
      <p:grpSp>
        <p:nvGrpSpPr>
          <p:cNvPr id="37" name="PA_组合 18"/>
          <p:cNvGrpSpPr/>
          <p:nvPr>
            <p:custDataLst>
              <p:tags r:id="rId5"/>
            </p:custDataLst>
          </p:nvPr>
        </p:nvGrpSpPr>
        <p:grpSpPr>
          <a:xfrm>
            <a:off x="11284893" y="274075"/>
            <a:ext cx="540395" cy="540394"/>
            <a:chOff x="9788577" y="4542971"/>
            <a:chExt cx="711200" cy="711200"/>
          </a:xfrm>
        </p:grpSpPr>
        <p:sp>
          <p:nvSpPr>
            <p:cNvPr id="38" name="椭圆 37"/>
            <p:cNvSpPr/>
            <p:nvPr/>
          </p:nvSpPr>
          <p:spPr>
            <a:xfrm>
              <a:off x="9788577" y="4542971"/>
              <a:ext cx="711200" cy="7112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39" name="椭圆 10"/>
            <p:cNvSpPr/>
            <p:nvPr/>
          </p:nvSpPr>
          <p:spPr>
            <a:xfrm>
              <a:off x="9948235" y="4702925"/>
              <a:ext cx="391884" cy="391292"/>
            </a:xfrm>
            <a:custGeom>
              <a:avLst/>
              <a:gdLst>
                <a:gd name="connsiteX0" fmla="*/ 303775 w 607639"/>
                <a:gd name="connsiteY0" fmla="*/ 525007 h 606722"/>
                <a:gd name="connsiteX1" fmla="*/ 315710 w 607639"/>
                <a:gd name="connsiteY1" fmla="*/ 536902 h 606722"/>
                <a:gd name="connsiteX2" fmla="*/ 315710 w 607639"/>
                <a:gd name="connsiteY2" fmla="*/ 552347 h 606722"/>
                <a:gd name="connsiteX3" fmla="*/ 303775 w 607639"/>
                <a:gd name="connsiteY3" fmla="*/ 564241 h 606722"/>
                <a:gd name="connsiteX4" fmla="*/ 291929 w 607639"/>
                <a:gd name="connsiteY4" fmla="*/ 552347 h 606722"/>
                <a:gd name="connsiteX5" fmla="*/ 291929 w 607639"/>
                <a:gd name="connsiteY5" fmla="*/ 536902 h 606722"/>
                <a:gd name="connsiteX6" fmla="*/ 303775 w 607639"/>
                <a:gd name="connsiteY6" fmla="*/ 525007 h 606722"/>
                <a:gd name="connsiteX7" fmla="*/ 429885 w 607639"/>
                <a:gd name="connsiteY7" fmla="*/ 509483 h 606722"/>
                <a:gd name="connsiteX8" fmla="*/ 441811 w 607639"/>
                <a:gd name="connsiteY8" fmla="*/ 521409 h 606722"/>
                <a:gd name="connsiteX9" fmla="*/ 429885 w 607639"/>
                <a:gd name="connsiteY9" fmla="*/ 533335 h 606722"/>
                <a:gd name="connsiteX10" fmla="*/ 417959 w 607639"/>
                <a:gd name="connsiteY10" fmla="*/ 521409 h 606722"/>
                <a:gd name="connsiteX11" fmla="*/ 429885 w 607639"/>
                <a:gd name="connsiteY11" fmla="*/ 509483 h 606722"/>
                <a:gd name="connsiteX12" fmla="*/ 177720 w 607639"/>
                <a:gd name="connsiteY12" fmla="*/ 509483 h 606722"/>
                <a:gd name="connsiteX13" fmla="*/ 189611 w 607639"/>
                <a:gd name="connsiteY13" fmla="*/ 521409 h 606722"/>
                <a:gd name="connsiteX14" fmla="*/ 177720 w 607639"/>
                <a:gd name="connsiteY14" fmla="*/ 533335 h 606722"/>
                <a:gd name="connsiteX15" fmla="*/ 165829 w 607639"/>
                <a:gd name="connsiteY15" fmla="*/ 521409 h 606722"/>
                <a:gd name="connsiteX16" fmla="*/ 177720 w 607639"/>
                <a:gd name="connsiteY16" fmla="*/ 509483 h 606722"/>
                <a:gd name="connsiteX17" fmla="*/ 522185 w 607639"/>
                <a:gd name="connsiteY17" fmla="*/ 417324 h 606722"/>
                <a:gd name="connsiteX18" fmla="*/ 534111 w 607639"/>
                <a:gd name="connsiteY18" fmla="*/ 429250 h 606722"/>
                <a:gd name="connsiteX19" fmla="*/ 522185 w 607639"/>
                <a:gd name="connsiteY19" fmla="*/ 441176 h 606722"/>
                <a:gd name="connsiteX20" fmla="*/ 510259 w 607639"/>
                <a:gd name="connsiteY20" fmla="*/ 429250 h 606722"/>
                <a:gd name="connsiteX21" fmla="*/ 522185 w 607639"/>
                <a:gd name="connsiteY21" fmla="*/ 417324 h 606722"/>
                <a:gd name="connsiteX22" fmla="*/ 85420 w 607639"/>
                <a:gd name="connsiteY22" fmla="*/ 417324 h 606722"/>
                <a:gd name="connsiteX23" fmla="*/ 97311 w 607639"/>
                <a:gd name="connsiteY23" fmla="*/ 429250 h 606722"/>
                <a:gd name="connsiteX24" fmla="*/ 85420 w 607639"/>
                <a:gd name="connsiteY24" fmla="*/ 441176 h 606722"/>
                <a:gd name="connsiteX25" fmla="*/ 73529 w 607639"/>
                <a:gd name="connsiteY25" fmla="*/ 429250 h 606722"/>
                <a:gd name="connsiteX26" fmla="*/ 85420 w 607639"/>
                <a:gd name="connsiteY26" fmla="*/ 417324 h 606722"/>
                <a:gd name="connsiteX27" fmla="*/ 537643 w 607639"/>
                <a:gd name="connsiteY27" fmla="*/ 291506 h 606722"/>
                <a:gd name="connsiteX28" fmla="*/ 555628 w 607639"/>
                <a:gd name="connsiteY28" fmla="*/ 291506 h 606722"/>
                <a:gd name="connsiteX29" fmla="*/ 567558 w 607639"/>
                <a:gd name="connsiteY29" fmla="*/ 303316 h 606722"/>
                <a:gd name="connsiteX30" fmla="*/ 555628 w 607639"/>
                <a:gd name="connsiteY30" fmla="*/ 315216 h 606722"/>
                <a:gd name="connsiteX31" fmla="*/ 537643 w 607639"/>
                <a:gd name="connsiteY31" fmla="*/ 315216 h 606722"/>
                <a:gd name="connsiteX32" fmla="*/ 525713 w 607639"/>
                <a:gd name="connsiteY32" fmla="*/ 303316 h 606722"/>
                <a:gd name="connsiteX33" fmla="*/ 537643 w 607639"/>
                <a:gd name="connsiteY33" fmla="*/ 291506 h 606722"/>
                <a:gd name="connsiteX34" fmla="*/ 51991 w 607639"/>
                <a:gd name="connsiteY34" fmla="*/ 291506 h 606722"/>
                <a:gd name="connsiteX35" fmla="*/ 69946 w 607639"/>
                <a:gd name="connsiteY35" fmla="*/ 291506 h 606722"/>
                <a:gd name="connsiteX36" fmla="*/ 81856 w 607639"/>
                <a:gd name="connsiteY36" fmla="*/ 303316 h 606722"/>
                <a:gd name="connsiteX37" fmla="*/ 69946 w 607639"/>
                <a:gd name="connsiteY37" fmla="*/ 315216 h 606722"/>
                <a:gd name="connsiteX38" fmla="*/ 51991 w 607639"/>
                <a:gd name="connsiteY38" fmla="*/ 315216 h 606722"/>
                <a:gd name="connsiteX39" fmla="*/ 40081 w 607639"/>
                <a:gd name="connsiteY39" fmla="*/ 303316 h 606722"/>
                <a:gd name="connsiteX40" fmla="*/ 51991 w 607639"/>
                <a:gd name="connsiteY40" fmla="*/ 291506 h 606722"/>
                <a:gd name="connsiteX41" fmla="*/ 412608 w 607639"/>
                <a:gd name="connsiteY41" fmla="*/ 222096 h 606722"/>
                <a:gd name="connsiteX42" fmla="*/ 345491 w 607639"/>
                <a:gd name="connsiteY42" fmla="*/ 334245 h 606722"/>
                <a:gd name="connsiteX43" fmla="*/ 412608 w 607639"/>
                <a:gd name="connsiteY43" fmla="*/ 334245 h 606722"/>
                <a:gd name="connsiteX44" fmla="*/ 427651 w 607639"/>
                <a:gd name="connsiteY44" fmla="*/ 167533 h 606722"/>
                <a:gd name="connsiteX45" fmla="*/ 436375 w 607639"/>
                <a:gd name="connsiteY45" fmla="*/ 178996 h 606722"/>
                <a:gd name="connsiteX46" fmla="*/ 436375 w 607639"/>
                <a:gd name="connsiteY46" fmla="*/ 334245 h 606722"/>
                <a:gd name="connsiteX47" fmla="*/ 469399 w 607639"/>
                <a:gd name="connsiteY47" fmla="*/ 334245 h 606722"/>
                <a:gd name="connsiteX48" fmla="*/ 481327 w 607639"/>
                <a:gd name="connsiteY48" fmla="*/ 346153 h 606722"/>
                <a:gd name="connsiteX49" fmla="*/ 469399 w 607639"/>
                <a:gd name="connsiteY49" fmla="*/ 357973 h 606722"/>
                <a:gd name="connsiteX50" fmla="*/ 436375 w 607639"/>
                <a:gd name="connsiteY50" fmla="*/ 357973 h 606722"/>
                <a:gd name="connsiteX51" fmla="*/ 436375 w 607639"/>
                <a:gd name="connsiteY51" fmla="*/ 427733 h 606722"/>
                <a:gd name="connsiteX52" fmla="*/ 424536 w 607639"/>
                <a:gd name="connsiteY52" fmla="*/ 439552 h 606722"/>
                <a:gd name="connsiteX53" fmla="*/ 412608 w 607639"/>
                <a:gd name="connsiteY53" fmla="*/ 427733 h 606722"/>
                <a:gd name="connsiteX54" fmla="*/ 412608 w 607639"/>
                <a:gd name="connsiteY54" fmla="*/ 357973 h 606722"/>
                <a:gd name="connsiteX55" fmla="*/ 324573 w 607639"/>
                <a:gd name="connsiteY55" fmla="*/ 357973 h 606722"/>
                <a:gd name="connsiteX56" fmla="*/ 314158 w 607639"/>
                <a:gd name="connsiteY56" fmla="*/ 352019 h 606722"/>
                <a:gd name="connsiteX57" fmla="*/ 314336 w 607639"/>
                <a:gd name="connsiteY57" fmla="*/ 340022 h 606722"/>
                <a:gd name="connsiteX58" fmla="*/ 414299 w 607639"/>
                <a:gd name="connsiteY58" fmla="*/ 172953 h 606722"/>
                <a:gd name="connsiteX59" fmla="*/ 427651 w 607639"/>
                <a:gd name="connsiteY59" fmla="*/ 167533 h 606722"/>
                <a:gd name="connsiteX60" fmla="*/ 216270 w 607639"/>
                <a:gd name="connsiteY60" fmla="*/ 167099 h 606722"/>
                <a:gd name="connsiteX61" fmla="*/ 290518 w 607639"/>
                <a:gd name="connsiteY61" fmla="*/ 241210 h 606722"/>
                <a:gd name="connsiteX62" fmla="*/ 242978 w 607639"/>
                <a:gd name="connsiteY62" fmla="*/ 355754 h 606722"/>
                <a:gd name="connsiteX63" fmla="*/ 182707 w 607639"/>
                <a:gd name="connsiteY63" fmla="*/ 415825 h 606722"/>
                <a:gd name="connsiteX64" fmla="*/ 278588 w 607639"/>
                <a:gd name="connsiteY64" fmla="*/ 415825 h 606722"/>
                <a:gd name="connsiteX65" fmla="*/ 290518 w 607639"/>
                <a:gd name="connsiteY65" fmla="*/ 427734 h 606722"/>
                <a:gd name="connsiteX66" fmla="*/ 278588 w 607639"/>
                <a:gd name="connsiteY66" fmla="*/ 439552 h 606722"/>
                <a:gd name="connsiteX67" fmla="*/ 154040 w 607639"/>
                <a:gd name="connsiteY67" fmla="*/ 439552 h 606722"/>
                <a:gd name="connsiteX68" fmla="*/ 143001 w 607639"/>
                <a:gd name="connsiteY68" fmla="*/ 432265 h 606722"/>
                <a:gd name="connsiteX69" fmla="*/ 145582 w 607639"/>
                <a:gd name="connsiteY69" fmla="*/ 419292 h 606722"/>
                <a:gd name="connsiteX70" fmla="*/ 226152 w 607639"/>
                <a:gd name="connsiteY70" fmla="*/ 338959 h 606722"/>
                <a:gd name="connsiteX71" fmla="*/ 266659 w 607639"/>
                <a:gd name="connsiteY71" fmla="*/ 241210 h 606722"/>
                <a:gd name="connsiteX72" fmla="*/ 216270 w 607639"/>
                <a:gd name="connsiteY72" fmla="*/ 190914 h 606722"/>
                <a:gd name="connsiteX73" fmla="*/ 165880 w 607639"/>
                <a:gd name="connsiteY73" fmla="*/ 241210 h 606722"/>
                <a:gd name="connsiteX74" fmla="*/ 154040 w 607639"/>
                <a:gd name="connsiteY74" fmla="*/ 253029 h 606722"/>
                <a:gd name="connsiteX75" fmla="*/ 142110 w 607639"/>
                <a:gd name="connsiteY75" fmla="*/ 241210 h 606722"/>
                <a:gd name="connsiteX76" fmla="*/ 216270 w 607639"/>
                <a:gd name="connsiteY76" fmla="*/ 167099 h 606722"/>
                <a:gd name="connsiteX77" fmla="*/ 522185 w 607639"/>
                <a:gd name="connsiteY77" fmla="*/ 165547 h 606722"/>
                <a:gd name="connsiteX78" fmla="*/ 534111 w 607639"/>
                <a:gd name="connsiteY78" fmla="*/ 177438 h 606722"/>
                <a:gd name="connsiteX79" fmla="*/ 522185 w 607639"/>
                <a:gd name="connsiteY79" fmla="*/ 189329 h 606722"/>
                <a:gd name="connsiteX80" fmla="*/ 510259 w 607639"/>
                <a:gd name="connsiteY80" fmla="*/ 177438 h 606722"/>
                <a:gd name="connsiteX81" fmla="*/ 522185 w 607639"/>
                <a:gd name="connsiteY81" fmla="*/ 165547 h 606722"/>
                <a:gd name="connsiteX82" fmla="*/ 85420 w 607639"/>
                <a:gd name="connsiteY82" fmla="*/ 165547 h 606722"/>
                <a:gd name="connsiteX83" fmla="*/ 97311 w 607639"/>
                <a:gd name="connsiteY83" fmla="*/ 177438 h 606722"/>
                <a:gd name="connsiteX84" fmla="*/ 85420 w 607639"/>
                <a:gd name="connsiteY84" fmla="*/ 189329 h 606722"/>
                <a:gd name="connsiteX85" fmla="*/ 73529 w 607639"/>
                <a:gd name="connsiteY85" fmla="*/ 177438 h 606722"/>
                <a:gd name="connsiteX86" fmla="*/ 85420 w 607639"/>
                <a:gd name="connsiteY86" fmla="*/ 165547 h 606722"/>
                <a:gd name="connsiteX87" fmla="*/ 429885 w 607639"/>
                <a:gd name="connsiteY87" fmla="*/ 73388 h 606722"/>
                <a:gd name="connsiteX88" fmla="*/ 441811 w 607639"/>
                <a:gd name="connsiteY88" fmla="*/ 85279 h 606722"/>
                <a:gd name="connsiteX89" fmla="*/ 429885 w 607639"/>
                <a:gd name="connsiteY89" fmla="*/ 97170 h 606722"/>
                <a:gd name="connsiteX90" fmla="*/ 417959 w 607639"/>
                <a:gd name="connsiteY90" fmla="*/ 85279 h 606722"/>
                <a:gd name="connsiteX91" fmla="*/ 429885 w 607639"/>
                <a:gd name="connsiteY91" fmla="*/ 73388 h 606722"/>
                <a:gd name="connsiteX92" fmla="*/ 177720 w 607639"/>
                <a:gd name="connsiteY92" fmla="*/ 73388 h 606722"/>
                <a:gd name="connsiteX93" fmla="*/ 189611 w 607639"/>
                <a:gd name="connsiteY93" fmla="*/ 85279 h 606722"/>
                <a:gd name="connsiteX94" fmla="*/ 177720 w 607639"/>
                <a:gd name="connsiteY94" fmla="*/ 97170 h 606722"/>
                <a:gd name="connsiteX95" fmla="*/ 165829 w 607639"/>
                <a:gd name="connsiteY95" fmla="*/ 85279 h 606722"/>
                <a:gd name="connsiteX96" fmla="*/ 177720 w 607639"/>
                <a:gd name="connsiteY96" fmla="*/ 73388 h 606722"/>
                <a:gd name="connsiteX97" fmla="*/ 303775 w 607639"/>
                <a:gd name="connsiteY97" fmla="*/ 42480 h 606722"/>
                <a:gd name="connsiteX98" fmla="*/ 315710 w 607639"/>
                <a:gd name="connsiteY98" fmla="*/ 54396 h 606722"/>
                <a:gd name="connsiteX99" fmla="*/ 315710 w 607639"/>
                <a:gd name="connsiteY99" fmla="*/ 69869 h 606722"/>
                <a:gd name="connsiteX100" fmla="*/ 303775 w 607639"/>
                <a:gd name="connsiteY100" fmla="*/ 81785 h 606722"/>
                <a:gd name="connsiteX101" fmla="*/ 291929 w 607639"/>
                <a:gd name="connsiteY101" fmla="*/ 69869 h 606722"/>
                <a:gd name="connsiteX102" fmla="*/ 291929 w 607639"/>
                <a:gd name="connsiteY102" fmla="*/ 54396 h 606722"/>
                <a:gd name="connsiteX103" fmla="*/ 303775 w 607639"/>
                <a:gd name="connsiteY103" fmla="*/ 42480 h 606722"/>
                <a:gd name="connsiteX104" fmla="*/ 303775 w 607639"/>
                <a:gd name="connsiteY104" fmla="*/ 0 h 606722"/>
                <a:gd name="connsiteX105" fmla="*/ 537058 w 607639"/>
                <a:gd name="connsiteY105" fmla="*/ 108956 h 606722"/>
                <a:gd name="connsiteX106" fmla="*/ 537058 w 607639"/>
                <a:gd name="connsiteY106" fmla="*/ 93048 h 606722"/>
                <a:gd name="connsiteX107" fmla="*/ 548895 w 607639"/>
                <a:gd name="connsiteY107" fmla="*/ 81139 h 606722"/>
                <a:gd name="connsiteX108" fmla="*/ 560822 w 607639"/>
                <a:gd name="connsiteY108" fmla="*/ 93048 h 606722"/>
                <a:gd name="connsiteX109" fmla="*/ 560822 w 607639"/>
                <a:gd name="connsiteY109" fmla="*/ 138994 h 606722"/>
                <a:gd name="connsiteX110" fmla="*/ 548895 w 607639"/>
                <a:gd name="connsiteY110" fmla="*/ 150903 h 606722"/>
                <a:gd name="connsiteX111" fmla="*/ 502880 w 607639"/>
                <a:gd name="connsiteY111" fmla="*/ 150903 h 606722"/>
                <a:gd name="connsiteX112" fmla="*/ 490953 w 607639"/>
                <a:gd name="connsiteY112" fmla="*/ 138994 h 606722"/>
                <a:gd name="connsiteX113" fmla="*/ 502880 w 607639"/>
                <a:gd name="connsiteY113" fmla="*/ 127174 h 606722"/>
                <a:gd name="connsiteX114" fmla="*/ 521126 w 607639"/>
                <a:gd name="connsiteY114" fmla="*/ 127174 h 606722"/>
                <a:gd name="connsiteX115" fmla="*/ 303775 w 607639"/>
                <a:gd name="connsiteY115" fmla="*/ 23728 h 606722"/>
                <a:gd name="connsiteX116" fmla="*/ 23764 w 607639"/>
                <a:gd name="connsiteY116" fmla="*/ 303316 h 606722"/>
                <a:gd name="connsiteX117" fmla="*/ 303775 w 607639"/>
                <a:gd name="connsiteY117" fmla="*/ 582905 h 606722"/>
                <a:gd name="connsiteX118" fmla="*/ 583786 w 607639"/>
                <a:gd name="connsiteY118" fmla="*/ 303316 h 606722"/>
                <a:gd name="connsiteX119" fmla="*/ 573906 w 607639"/>
                <a:gd name="connsiteY119" fmla="*/ 229376 h 606722"/>
                <a:gd name="connsiteX120" fmla="*/ 582273 w 607639"/>
                <a:gd name="connsiteY120" fmla="*/ 214801 h 606722"/>
                <a:gd name="connsiteX121" fmla="*/ 596869 w 607639"/>
                <a:gd name="connsiteY121" fmla="*/ 223066 h 606722"/>
                <a:gd name="connsiteX122" fmla="*/ 607639 w 607639"/>
                <a:gd name="connsiteY122" fmla="*/ 303316 h 606722"/>
                <a:gd name="connsiteX123" fmla="*/ 303775 w 607639"/>
                <a:gd name="connsiteY123" fmla="*/ 606722 h 606722"/>
                <a:gd name="connsiteX124" fmla="*/ 0 w 607639"/>
                <a:gd name="connsiteY124" fmla="*/ 303316 h 606722"/>
                <a:gd name="connsiteX125" fmla="*/ 303775 w 607639"/>
                <a:gd name="connsiteY125"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Lst>
              <a:rect l="l" t="t" r="r" b="b"/>
              <a:pathLst>
                <a:path w="607639" h="606722">
                  <a:moveTo>
                    <a:pt x="303775" y="525007"/>
                  </a:moveTo>
                  <a:cubicBezTo>
                    <a:pt x="310366" y="525007"/>
                    <a:pt x="315710" y="530333"/>
                    <a:pt x="315710" y="536902"/>
                  </a:cubicBezTo>
                  <a:lnTo>
                    <a:pt x="315710" y="552347"/>
                  </a:lnTo>
                  <a:cubicBezTo>
                    <a:pt x="315710" y="558915"/>
                    <a:pt x="310366" y="564241"/>
                    <a:pt x="303775" y="564241"/>
                  </a:cubicBezTo>
                  <a:cubicBezTo>
                    <a:pt x="297184" y="564241"/>
                    <a:pt x="291929" y="558915"/>
                    <a:pt x="291929" y="552347"/>
                  </a:cubicBezTo>
                  <a:lnTo>
                    <a:pt x="291929" y="536902"/>
                  </a:lnTo>
                  <a:cubicBezTo>
                    <a:pt x="291929" y="530333"/>
                    <a:pt x="297184" y="525007"/>
                    <a:pt x="303775" y="525007"/>
                  </a:cubicBezTo>
                  <a:close/>
                  <a:moveTo>
                    <a:pt x="429885" y="509483"/>
                  </a:moveTo>
                  <a:cubicBezTo>
                    <a:pt x="436472" y="509483"/>
                    <a:pt x="441811" y="514822"/>
                    <a:pt x="441811" y="521409"/>
                  </a:cubicBezTo>
                  <a:cubicBezTo>
                    <a:pt x="441811" y="527996"/>
                    <a:pt x="436472" y="533335"/>
                    <a:pt x="429885" y="533335"/>
                  </a:cubicBezTo>
                  <a:cubicBezTo>
                    <a:pt x="423298" y="533335"/>
                    <a:pt x="417959" y="527996"/>
                    <a:pt x="417959" y="521409"/>
                  </a:cubicBezTo>
                  <a:cubicBezTo>
                    <a:pt x="417959" y="514822"/>
                    <a:pt x="423298" y="509483"/>
                    <a:pt x="429885" y="509483"/>
                  </a:cubicBezTo>
                  <a:close/>
                  <a:moveTo>
                    <a:pt x="177720" y="509483"/>
                  </a:moveTo>
                  <a:cubicBezTo>
                    <a:pt x="184287" y="509483"/>
                    <a:pt x="189611" y="514822"/>
                    <a:pt x="189611" y="521409"/>
                  </a:cubicBezTo>
                  <a:cubicBezTo>
                    <a:pt x="189611" y="527996"/>
                    <a:pt x="184287" y="533335"/>
                    <a:pt x="177720" y="533335"/>
                  </a:cubicBezTo>
                  <a:cubicBezTo>
                    <a:pt x="171153" y="533335"/>
                    <a:pt x="165829" y="527996"/>
                    <a:pt x="165829" y="521409"/>
                  </a:cubicBezTo>
                  <a:cubicBezTo>
                    <a:pt x="165829" y="514822"/>
                    <a:pt x="171153" y="509483"/>
                    <a:pt x="177720" y="509483"/>
                  </a:cubicBezTo>
                  <a:close/>
                  <a:moveTo>
                    <a:pt x="522185" y="417324"/>
                  </a:moveTo>
                  <a:cubicBezTo>
                    <a:pt x="528772" y="417324"/>
                    <a:pt x="534111" y="422663"/>
                    <a:pt x="534111" y="429250"/>
                  </a:cubicBezTo>
                  <a:cubicBezTo>
                    <a:pt x="534111" y="435837"/>
                    <a:pt x="528772" y="441176"/>
                    <a:pt x="522185" y="441176"/>
                  </a:cubicBezTo>
                  <a:cubicBezTo>
                    <a:pt x="515598" y="441176"/>
                    <a:pt x="510259" y="435837"/>
                    <a:pt x="510259" y="429250"/>
                  </a:cubicBezTo>
                  <a:cubicBezTo>
                    <a:pt x="510259" y="422663"/>
                    <a:pt x="515598" y="417324"/>
                    <a:pt x="522185" y="417324"/>
                  </a:cubicBezTo>
                  <a:close/>
                  <a:moveTo>
                    <a:pt x="85420" y="417324"/>
                  </a:moveTo>
                  <a:cubicBezTo>
                    <a:pt x="91987" y="417324"/>
                    <a:pt x="97311" y="422663"/>
                    <a:pt x="97311" y="429250"/>
                  </a:cubicBezTo>
                  <a:cubicBezTo>
                    <a:pt x="97311" y="435837"/>
                    <a:pt x="91987" y="441176"/>
                    <a:pt x="85420" y="441176"/>
                  </a:cubicBezTo>
                  <a:cubicBezTo>
                    <a:pt x="78853" y="441176"/>
                    <a:pt x="73529" y="435837"/>
                    <a:pt x="73529" y="429250"/>
                  </a:cubicBezTo>
                  <a:cubicBezTo>
                    <a:pt x="73529" y="422663"/>
                    <a:pt x="78853" y="417324"/>
                    <a:pt x="85420" y="417324"/>
                  </a:cubicBezTo>
                  <a:close/>
                  <a:moveTo>
                    <a:pt x="537643" y="291506"/>
                  </a:moveTo>
                  <a:lnTo>
                    <a:pt x="555628" y="291506"/>
                  </a:lnTo>
                  <a:cubicBezTo>
                    <a:pt x="562216" y="291506"/>
                    <a:pt x="567558" y="296745"/>
                    <a:pt x="567558" y="303316"/>
                  </a:cubicBezTo>
                  <a:cubicBezTo>
                    <a:pt x="567558" y="309888"/>
                    <a:pt x="562216" y="315216"/>
                    <a:pt x="555628" y="315216"/>
                  </a:cubicBezTo>
                  <a:lnTo>
                    <a:pt x="537643" y="315216"/>
                  </a:lnTo>
                  <a:cubicBezTo>
                    <a:pt x="531055" y="315216"/>
                    <a:pt x="525713" y="309888"/>
                    <a:pt x="525713" y="303316"/>
                  </a:cubicBezTo>
                  <a:cubicBezTo>
                    <a:pt x="525713" y="296745"/>
                    <a:pt x="531055" y="291506"/>
                    <a:pt x="537643" y="291506"/>
                  </a:cubicBezTo>
                  <a:close/>
                  <a:moveTo>
                    <a:pt x="51991" y="291506"/>
                  </a:moveTo>
                  <a:lnTo>
                    <a:pt x="69946" y="291506"/>
                  </a:lnTo>
                  <a:cubicBezTo>
                    <a:pt x="76523" y="291506"/>
                    <a:pt x="81856" y="296745"/>
                    <a:pt x="81856" y="303316"/>
                  </a:cubicBezTo>
                  <a:cubicBezTo>
                    <a:pt x="81856" y="309888"/>
                    <a:pt x="76523" y="315216"/>
                    <a:pt x="69946" y="315216"/>
                  </a:cubicBezTo>
                  <a:lnTo>
                    <a:pt x="51991" y="315216"/>
                  </a:lnTo>
                  <a:cubicBezTo>
                    <a:pt x="45414" y="315216"/>
                    <a:pt x="40081" y="309888"/>
                    <a:pt x="40081" y="303316"/>
                  </a:cubicBezTo>
                  <a:cubicBezTo>
                    <a:pt x="40081" y="296745"/>
                    <a:pt x="45414" y="291506"/>
                    <a:pt x="51991" y="291506"/>
                  </a:cubicBezTo>
                  <a:close/>
                  <a:moveTo>
                    <a:pt x="412608" y="222096"/>
                  </a:moveTo>
                  <a:lnTo>
                    <a:pt x="345491" y="334245"/>
                  </a:lnTo>
                  <a:lnTo>
                    <a:pt x="412608" y="334245"/>
                  </a:lnTo>
                  <a:close/>
                  <a:moveTo>
                    <a:pt x="427651" y="167533"/>
                  </a:moveTo>
                  <a:cubicBezTo>
                    <a:pt x="432814" y="168954"/>
                    <a:pt x="436375" y="173664"/>
                    <a:pt x="436375" y="178996"/>
                  </a:cubicBezTo>
                  <a:lnTo>
                    <a:pt x="436375" y="334245"/>
                  </a:lnTo>
                  <a:lnTo>
                    <a:pt x="469399" y="334245"/>
                  </a:lnTo>
                  <a:cubicBezTo>
                    <a:pt x="475986" y="334245"/>
                    <a:pt x="481327" y="339577"/>
                    <a:pt x="481327" y="346153"/>
                  </a:cubicBezTo>
                  <a:cubicBezTo>
                    <a:pt x="481327" y="352641"/>
                    <a:pt x="475986" y="357973"/>
                    <a:pt x="469399" y="357973"/>
                  </a:cubicBezTo>
                  <a:lnTo>
                    <a:pt x="436375" y="357973"/>
                  </a:lnTo>
                  <a:lnTo>
                    <a:pt x="436375" y="427733"/>
                  </a:lnTo>
                  <a:cubicBezTo>
                    <a:pt x="436375" y="434220"/>
                    <a:pt x="431123" y="439552"/>
                    <a:pt x="424536" y="439552"/>
                  </a:cubicBezTo>
                  <a:cubicBezTo>
                    <a:pt x="417949" y="439552"/>
                    <a:pt x="412608" y="434220"/>
                    <a:pt x="412608" y="427733"/>
                  </a:cubicBezTo>
                  <a:lnTo>
                    <a:pt x="412608" y="357973"/>
                  </a:lnTo>
                  <a:lnTo>
                    <a:pt x="324573" y="357973"/>
                  </a:lnTo>
                  <a:cubicBezTo>
                    <a:pt x="320300" y="357973"/>
                    <a:pt x="316295" y="355662"/>
                    <a:pt x="314158" y="352019"/>
                  </a:cubicBezTo>
                  <a:cubicBezTo>
                    <a:pt x="312111" y="348286"/>
                    <a:pt x="312111" y="343665"/>
                    <a:pt x="314336" y="340022"/>
                  </a:cubicBezTo>
                  <a:lnTo>
                    <a:pt x="414299" y="172953"/>
                  </a:lnTo>
                  <a:cubicBezTo>
                    <a:pt x="417059" y="168332"/>
                    <a:pt x="422489" y="166111"/>
                    <a:pt x="427651" y="167533"/>
                  </a:cubicBezTo>
                  <a:close/>
                  <a:moveTo>
                    <a:pt x="216270" y="167099"/>
                  </a:moveTo>
                  <a:cubicBezTo>
                    <a:pt x="257222" y="167099"/>
                    <a:pt x="290518" y="200333"/>
                    <a:pt x="290518" y="241210"/>
                  </a:cubicBezTo>
                  <a:cubicBezTo>
                    <a:pt x="290518" y="284486"/>
                    <a:pt x="273603" y="325097"/>
                    <a:pt x="242978" y="355754"/>
                  </a:cubicBezTo>
                  <a:lnTo>
                    <a:pt x="182707" y="415825"/>
                  </a:lnTo>
                  <a:lnTo>
                    <a:pt x="278588" y="415825"/>
                  </a:lnTo>
                  <a:cubicBezTo>
                    <a:pt x="285176" y="415825"/>
                    <a:pt x="290518" y="421158"/>
                    <a:pt x="290518" y="427734"/>
                  </a:cubicBezTo>
                  <a:cubicBezTo>
                    <a:pt x="290518" y="434220"/>
                    <a:pt x="285176" y="439552"/>
                    <a:pt x="278588" y="439552"/>
                  </a:cubicBezTo>
                  <a:lnTo>
                    <a:pt x="154040" y="439552"/>
                  </a:lnTo>
                  <a:cubicBezTo>
                    <a:pt x="149232" y="439552"/>
                    <a:pt x="144870" y="436709"/>
                    <a:pt x="143001" y="432265"/>
                  </a:cubicBezTo>
                  <a:cubicBezTo>
                    <a:pt x="141131" y="427822"/>
                    <a:pt x="142199" y="422668"/>
                    <a:pt x="145582" y="419292"/>
                  </a:cubicBezTo>
                  <a:lnTo>
                    <a:pt x="226152" y="338959"/>
                  </a:lnTo>
                  <a:cubicBezTo>
                    <a:pt x="252236" y="312834"/>
                    <a:pt x="266659" y="278088"/>
                    <a:pt x="266659" y="241210"/>
                  </a:cubicBezTo>
                  <a:cubicBezTo>
                    <a:pt x="266659" y="213485"/>
                    <a:pt x="244046" y="190914"/>
                    <a:pt x="216270" y="190914"/>
                  </a:cubicBezTo>
                  <a:cubicBezTo>
                    <a:pt x="188493" y="190914"/>
                    <a:pt x="165880" y="213485"/>
                    <a:pt x="165880" y="241210"/>
                  </a:cubicBezTo>
                  <a:cubicBezTo>
                    <a:pt x="165880" y="247786"/>
                    <a:pt x="160539" y="253029"/>
                    <a:pt x="154040" y="253029"/>
                  </a:cubicBezTo>
                  <a:cubicBezTo>
                    <a:pt x="147452" y="253029"/>
                    <a:pt x="142110" y="247786"/>
                    <a:pt x="142110" y="241210"/>
                  </a:cubicBezTo>
                  <a:cubicBezTo>
                    <a:pt x="142110" y="200333"/>
                    <a:pt x="175406" y="167099"/>
                    <a:pt x="216270" y="167099"/>
                  </a:cubicBezTo>
                  <a:close/>
                  <a:moveTo>
                    <a:pt x="522185" y="165547"/>
                  </a:moveTo>
                  <a:cubicBezTo>
                    <a:pt x="528772" y="165547"/>
                    <a:pt x="534111" y="170871"/>
                    <a:pt x="534111" y="177438"/>
                  </a:cubicBezTo>
                  <a:cubicBezTo>
                    <a:pt x="534111" y="184005"/>
                    <a:pt x="528772" y="189329"/>
                    <a:pt x="522185" y="189329"/>
                  </a:cubicBezTo>
                  <a:cubicBezTo>
                    <a:pt x="515598" y="189329"/>
                    <a:pt x="510259" y="184005"/>
                    <a:pt x="510259" y="177438"/>
                  </a:cubicBezTo>
                  <a:cubicBezTo>
                    <a:pt x="510259" y="170871"/>
                    <a:pt x="515598" y="165547"/>
                    <a:pt x="522185" y="165547"/>
                  </a:cubicBezTo>
                  <a:close/>
                  <a:moveTo>
                    <a:pt x="85420" y="165547"/>
                  </a:moveTo>
                  <a:cubicBezTo>
                    <a:pt x="91987" y="165547"/>
                    <a:pt x="97311" y="170871"/>
                    <a:pt x="97311" y="177438"/>
                  </a:cubicBezTo>
                  <a:cubicBezTo>
                    <a:pt x="97311" y="184005"/>
                    <a:pt x="91987" y="189329"/>
                    <a:pt x="85420" y="189329"/>
                  </a:cubicBezTo>
                  <a:cubicBezTo>
                    <a:pt x="78853" y="189329"/>
                    <a:pt x="73529" y="184005"/>
                    <a:pt x="73529" y="177438"/>
                  </a:cubicBezTo>
                  <a:cubicBezTo>
                    <a:pt x="73529" y="170871"/>
                    <a:pt x="78853" y="165547"/>
                    <a:pt x="85420" y="165547"/>
                  </a:cubicBezTo>
                  <a:close/>
                  <a:moveTo>
                    <a:pt x="429885" y="73388"/>
                  </a:moveTo>
                  <a:cubicBezTo>
                    <a:pt x="436472" y="73388"/>
                    <a:pt x="441811" y="78712"/>
                    <a:pt x="441811" y="85279"/>
                  </a:cubicBezTo>
                  <a:cubicBezTo>
                    <a:pt x="441811" y="91846"/>
                    <a:pt x="436472" y="97170"/>
                    <a:pt x="429885" y="97170"/>
                  </a:cubicBezTo>
                  <a:cubicBezTo>
                    <a:pt x="423298" y="97170"/>
                    <a:pt x="417959" y="91846"/>
                    <a:pt x="417959" y="85279"/>
                  </a:cubicBezTo>
                  <a:cubicBezTo>
                    <a:pt x="417959" y="78712"/>
                    <a:pt x="423298" y="73388"/>
                    <a:pt x="429885" y="73388"/>
                  </a:cubicBezTo>
                  <a:close/>
                  <a:moveTo>
                    <a:pt x="177720" y="73388"/>
                  </a:moveTo>
                  <a:cubicBezTo>
                    <a:pt x="184287" y="73388"/>
                    <a:pt x="189611" y="78712"/>
                    <a:pt x="189611" y="85279"/>
                  </a:cubicBezTo>
                  <a:cubicBezTo>
                    <a:pt x="189611" y="91846"/>
                    <a:pt x="184287" y="97170"/>
                    <a:pt x="177720" y="97170"/>
                  </a:cubicBezTo>
                  <a:cubicBezTo>
                    <a:pt x="171153" y="97170"/>
                    <a:pt x="165829" y="91846"/>
                    <a:pt x="165829" y="85279"/>
                  </a:cubicBezTo>
                  <a:cubicBezTo>
                    <a:pt x="165829" y="78712"/>
                    <a:pt x="171153" y="73388"/>
                    <a:pt x="177720" y="73388"/>
                  </a:cubicBezTo>
                  <a:close/>
                  <a:moveTo>
                    <a:pt x="303775" y="42480"/>
                  </a:moveTo>
                  <a:cubicBezTo>
                    <a:pt x="310366" y="42480"/>
                    <a:pt x="315710" y="47815"/>
                    <a:pt x="315710" y="54396"/>
                  </a:cubicBezTo>
                  <a:lnTo>
                    <a:pt x="315710" y="69869"/>
                  </a:lnTo>
                  <a:cubicBezTo>
                    <a:pt x="315710" y="76449"/>
                    <a:pt x="310366" y="81785"/>
                    <a:pt x="303775" y="81785"/>
                  </a:cubicBezTo>
                  <a:cubicBezTo>
                    <a:pt x="297184" y="81785"/>
                    <a:pt x="291929" y="76449"/>
                    <a:pt x="291929" y="69869"/>
                  </a:cubicBezTo>
                  <a:lnTo>
                    <a:pt x="291929" y="54396"/>
                  </a:lnTo>
                  <a:cubicBezTo>
                    <a:pt x="291929" y="47815"/>
                    <a:pt x="297184" y="42480"/>
                    <a:pt x="303775" y="42480"/>
                  </a:cubicBezTo>
                  <a:close/>
                  <a:moveTo>
                    <a:pt x="303775" y="0"/>
                  </a:moveTo>
                  <a:cubicBezTo>
                    <a:pt x="394204" y="0"/>
                    <a:pt x="479560" y="40347"/>
                    <a:pt x="537058" y="108956"/>
                  </a:cubicBezTo>
                  <a:lnTo>
                    <a:pt x="537058" y="93048"/>
                  </a:lnTo>
                  <a:cubicBezTo>
                    <a:pt x="537058" y="86471"/>
                    <a:pt x="542309" y="81139"/>
                    <a:pt x="548895" y="81139"/>
                  </a:cubicBezTo>
                  <a:cubicBezTo>
                    <a:pt x="555482" y="81139"/>
                    <a:pt x="560822" y="86471"/>
                    <a:pt x="560822" y="93048"/>
                  </a:cubicBezTo>
                  <a:lnTo>
                    <a:pt x="560822" y="138994"/>
                  </a:lnTo>
                  <a:cubicBezTo>
                    <a:pt x="560822" y="145570"/>
                    <a:pt x="555482" y="150903"/>
                    <a:pt x="548895" y="150903"/>
                  </a:cubicBezTo>
                  <a:lnTo>
                    <a:pt x="502880" y="150903"/>
                  </a:lnTo>
                  <a:cubicBezTo>
                    <a:pt x="496293" y="150903"/>
                    <a:pt x="490953" y="145570"/>
                    <a:pt x="490953" y="138994"/>
                  </a:cubicBezTo>
                  <a:cubicBezTo>
                    <a:pt x="490953" y="132417"/>
                    <a:pt x="496293" y="127174"/>
                    <a:pt x="502880" y="127174"/>
                  </a:cubicBezTo>
                  <a:lnTo>
                    <a:pt x="521126" y="127174"/>
                  </a:lnTo>
                  <a:cubicBezTo>
                    <a:pt x="468168" y="62032"/>
                    <a:pt x="388419" y="23728"/>
                    <a:pt x="303775" y="23728"/>
                  </a:cubicBezTo>
                  <a:cubicBezTo>
                    <a:pt x="149440" y="23728"/>
                    <a:pt x="23764" y="149214"/>
                    <a:pt x="23764" y="303316"/>
                  </a:cubicBezTo>
                  <a:cubicBezTo>
                    <a:pt x="23764" y="457508"/>
                    <a:pt x="149440" y="582905"/>
                    <a:pt x="303775" y="582905"/>
                  </a:cubicBezTo>
                  <a:cubicBezTo>
                    <a:pt x="458199" y="582905"/>
                    <a:pt x="583786" y="457508"/>
                    <a:pt x="583786" y="303316"/>
                  </a:cubicBezTo>
                  <a:cubicBezTo>
                    <a:pt x="583786" y="278255"/>
                    <a:pt x="580492" y="253371"/>
                    <a:pt x="573906" y="229376"/>
                  </a:cubicBezTo>
                  <a:cubicBezTo>
                    <a:pt x="572126" y="223066"/>
                    <a:pt x="575864" y="216489"/>
                    <a:pt x="582273" y="214801"/>
                  </a:cubicBezTo>
                  <a:cubicBezTo>
                    <a:pt x="588592" y="213023"/>
                    <a:pt x="595089" y="216756"/>
                    <a:pt x="596869" y="223066"/>
                  </a:cubicBezTo>
                  <a:cubicBezTo>
                    <a:pt x="603990" y="249194"/>
                    <a:pt x="607639" y="276122"/>
                    <a:pt x="607639" y="303316"/>
                  </a:cubicBezTo>
                  <a:cubicBezTo>
                    <a:pt x="607639" y="470572"/>
                    <a:pt x="471283" y="606722"/>
                    <a:pt x="303775" y="606722"/>
                  </a:cubicBezTo>
                  <a:cubicBezTo>
                    <a:pt x="136267" y="606722"/>
                    <a:pt x="0" y="470572"/>
                    <a:pt x="0" y="303316"/>
                  </a:cubicBezTo>
                  <a:cubicBezTo>
                    <a:pt x="0" y="136061"/>
                    <a:pt x="136267" y="0"/>
                    <a:pt x="303775"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grpSp>
      <p:pic>
        <p:nvPicPr>
          <p:cNvPr id="42" name="图片 41"/>
          <p:cNvPicPr>
            <a:picLocks noChangeAspect="1"/>
          </p:cNvPicPr>
          <p:nvPr/>
        </p:nvPicPr>
        <p:blipFill>
          <a:blip r:embed="rId7" cstate="screen"/>
          <a:stretch>
            <a:fillRect/>
          </a:stretch>
        </p:blipFill>
        <p:spPr>
          <a:xfrm>
            <a:off x="0" y="3316626"/>
            <a:ext cx="6730787" cy="366272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600" advClick="0" advTm="5000">
        <p14:prism dir="u" isInverted="1"/>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14"/>
                                        </p:tgtEl>
                                        <p:attrNameLst>
                                          <p:attrName>style.visibility</p:attrName>
                                        </p:attrNameLst>
                                      </p:cBhvr>
                                      <p:to>
                                        <p:strVal val="visible"/>
                                      </p:to>
                                    </p:set>
                                    <p:anim by="(-#ppt_w*2)" calcmode="lin" valueType="num">
                                      <p:cBhvr rctx="PPT">
                                        <p:cTn id="7" dur="500" autoRev="1" fill="hold">
                                          <p:stCondLst>
                                            <p:cond delay="0"/>
                                          </p:stCondLst>
                                        </p:cTn>
                                        <p:tgtEl>
                                          <p:spTgt spid="14"/>
                                        </p:tgtEl>
                                        <p:attrNameLst>
                                          <p:attrName>ppt_w</p:attrName>
                                        </p:attrNameLst>
                                      </p:cBhvr>
                                    </p:anim>
                                    <p:anim by="(#ppt_w*0.50)" calcmode="lin" valueType="num">
                                      <p:cBhvr>
                                        <p:cTn id="8" dur="500" decel="50000" autoRev="1" fill="hold">
                                          <p:stCondLst>
                                            <p:cond delay="0"/>
                                          </p:stCondLst>
                                        </p:cTn>
                                        <p:tgtEl>
                                          <p:spTgt spid="14"/>
                                        </p:tgtEl>
                                        <p:attrNameLst>
                                          <p:attrName>ppt_x</p:attrName>
                                        </p:attrNameLst>
                                      </p:cBhvr>
                                    </p:anim>
                                    <p:anim from="(-#ppt_h/2)" to="(#ppt_y)" calcmode="lin" valueType="num">
                                      <p:cBhvr>
                                        <p:cTn id="9" dur="1000" fill="hold">
                                          <p:stCondLst>
                                            <p:cond delay="0"/>
                                          </p:stCondLst>
                                        </p:cTn>
                                        <p:tgtEl>
                                          <p:spTgt spid="14"/>
                                        </p:tgtEl>
                                        <p:attrNameLst>
                                          <p:attrName>ppt_y</p:attrName>
                                        </p:attrNameLst>
                                      </p:cBhvr>
                                    </p:anim>
                                    <p:animRot by="21600000">
                                      <p:cBhvr>
                                        <p:cTn id="10" dur="1000" fill="hold">
                                          <p:stCondLst>
                                            <p:cond delay="0"/>
                                          </p:stCondLst>
                                        </p:cTn>
                                        <p:tgtEl>
                                          <p:spTgt spid="14"/>
                                        </p:tgtEl>
                                        <p:attrNameLst>
                                          <p:attrName>r</p:attrName>
                                        </p:attrNameLst>
                                      </p:cBhvr>
                                    </p:animRot>
                                  </p:childTnLst>
                                </p:cTn>
                              </p:par>
                            </p:childTnLst>
                          </p:cTn>
                        </p:par>
                        <p:par>
                          <p:cTn id="11" fill="hold">
                            <p:stCondLst>
                              <p:cond delay="1100"/>
                            </p:stCondLst>
                            <p:childTnLst>
                              <p:par>
                                <p:cTn id="12" presetID="22" presetClass="entr" presetSubtype="8" fill="hold" nodeType="after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wipe(left)">
                                      <p:cBhvr>
                                        <p:cTn id="14" dur="500"/>
                                        <p:tgtEl>
                                          <p:spTgt spid="15"/>
                                        </p:tgtEl>
                                      </p:cBhvr>
                                    </p:animEffect>
                                  </p:childTnLst>
                                </p:cTn>
                              </p:par>
                            </p:childTnLst>
                          </p:cTn>
                        </p:par>
                        <p:par>
                          <p:cTn id="15" fill="hold">
                            <p:stCondLst>
                              <p:cond delay="1600"/>
                            </p:stCondLst>
                            <p:childTnLst>
                              <p:par>
                                <p:cTn id="16" presetID="53" presetClass="entr" presetSubtype="16" fill="hold" nodeType="afterEffect">
                                  <p:stCondLst>
                                    <p:cond delay="0"/>
                                  </p:stCondLst>
                                  <p:childTnLst>
                                    <p:set>
                                      <p:cBhvr>
                                        <p:cTn id="17" dur="1" fill="hold">
                                          <p:stCondLst>
                                            <p:cond delay="0"/>
                                          </p:stCondLst>
                                        </p:cTn>
                                        <p:tgtEl>
                                          <p:spTgt spid="31"/>
                                        </p:tgtEl>
                                        <p:attrNameLst>
                                          <p:attrName>style.visibility</p:attrName>
                                        </p:attrNameLst>
                                      </p:cBhvr>
                                      <p:to>
                                        <p:strVal val="visible"/>
                                      </p:to>
                                    </p:set>
                                    <p:anim calcmode="lin" valueType="num">
                                      <p:cBhvr>
                                        <p:cTn id="18" dur="500" fill="hold"/>
                                        <p:tgtEl>
                                          <p:spTgt spid="31"/>
                                        </p:tgtEl>
                                        <p:attrNameLst>
                                          <p:attrName>ppt_w</p:attrName>
                                        </p:attrNameLst>
                                      </p:cBhvr>
                                      <p:tavLst>
                                        <p:tav tm="0">
                                          <p:val>
                                            <p:fltVal val="0"/>
                                          </p:val>
                                        </p:tav>
                                        <p:tav tm="100000">
                                          <p:val>
                                            <p:strVal val="#ppt_w"/>
                                          </p:val>
                                        </p:tav>
                                      </p:tavLst>
                                    </p:anim>
                                    <p:anim calcmode="lin" valueType="num">
                                      <p:cBhvr>
                                        <p:cTn id="19" dur="500" fill="hold"/>
                                        <p:tgtEl>
                                          <p:spTgt spid="31"/>
                                        </p:tgtEl>
                                        <p:attrNameLst>
                                          <p:attrName>ppt_h</p:attrName>
                                        </p:attrNameLst>
                                      </p:cBhvr>
                                      <p:tavLst>
                                        <p:tav tm="0">
                                          <p:val>
                                            <p:fltVal val="0"/>
                                          </p:val>
                                        </p:tav>
                                        <p:tav tm="100000">
                                          <p:val>
                                            <p:strVal val="#ppt_h"/>
                                          </p:val>
                                        </p:tav>
                                      </p:tavLst>
                                    </p:anim>
                                    <p:animEffect transition="in" filter="fade">
                                      <p:cBhvr>
                                        <p:cTn id="20" dur="500"/>
                                        <p:tgtEl>
                                          <p:spTgt spid="31"/>
                                        </p:tgtEl>
                                      </p:cBhvr>
                                    </p:animEffect>
                                  </p:childTnLst>
                                </p:cTn>
                              </p:par>
                              <p:par>
                                <p:cTn id="21" presetID="53" presetClass="entr" presetSubtype="16" fill="hold" nodeType="withEffect">
                                  <p:stCondLst>
                                    <p:cond delay="0"/>
                                  </p:stCondLst>
                                  <p:childTnLst>
                                    <p:set>
                                      <p:cBhvr>
                                        <p:cTn id="22" dur="1" fill="hold">
                                          <p:stCondLst>
                                            <p:cond delay="0"/>
                                          </p:stCondLst>
                                        </p:cTn>
                                        <p:tgtEl>
                                          <p:spTgt spid="34"/>
                                        </p:tgtEl>
                                        <p:attrNameLst>
                                          <p:attrName>style.visibility</p:attrName>
                                        </p:attrNameLst>
                                      </p:cBhvr>
                                      <p:to>
                                        <p:strVal val="visible"/>
                                      </p:to>
                                    </p:set>
                                    <p:anim calcmode="lin" valueType="num">
                                      <p:cBhvr>
                                        <p:cTn id="23" dur="500" fill="hold"/>
                                        <p:tgtEl>
                                          <p:spTgt spid="34"/>
                                        </p:tgtEl>
                                        <p:attrNameLst>
                                          <p:attrName>ppt_w</p:attrName>
                                        </p:attrNameLst>
                                      </p:cBhvr>
                                      <p:tavLst>
                                        <p:tav tm="0">
                                          <p:val>
                                            <p:fltVal val="0"/>
                                          </p:val>
                                        </p:tav>
                                        <p:tav tm="100000">
                                          <p:val>
                                            <p:strVal val="#ppt_w"/>
                                          </p:val>
                                        </p:tav>
                                      </p:tavLst>
                                    </p:anim>
                                    <p:anim calcmode="lin" valueType="num">
                                      <p:cBhvr>
                                        <p:cTn id="24" dur="500" fill="hold"/>
                                        <p:tgtEl>
                                          <p:spTgt spid="34"/>
                                        </p:tgtEl>
                                        <p:attrNameLst>
                                          <p:attrName>ppt_h</p:attrName>
                                        </p:attrNameLst>
                                      </p:cBhvr>
                                      <p:tavLst>
                                        <p:tav tm="0">
                                          <p:val>
                                            <p:fltVal val="0"/>
                                          </p:val>
                                        </p:tav>
                                        <p:tav tm="100000">
                                          <p:val>
                                            <p:strVal val="#ppt_h"/>
                                          </p:val>
                                        </p:tav>
                                      </p:tavLst>
                                    </p:anim>
                                    <p:animEffect transition="in" filter="fade">
                                      <p:cBhvr>
                                        <p:cTn id="25" dur="500"/>
                                        <p:tgtEl>
                                          <p:spTgt spid="34"/>
                                        </p:tgtEl>
                                      </p:cBhvr>
                                    </p:animEffect>
                                  </p:childTnLst>
                                </p:cTn>
                              </p:par>
                              <p:par>
                                <p:cTn id="26" presetID="53" presetClass="entr" presetSubtype="16" fill="hold" nodeType="withEffect">
                                  <p:stCondLst>
                                    <p:cond delay="0"/>
                                  </p:stCondLst>
                                  <p:childTnLst>
                                    <p:set>
                                      <p:cBhvr>
                                        <p:cTn id="27" dur="1" fill="hold">
                                          <p:stCondLst>
                                            <p:cond delay="0"/>
                                          </p:stCondLst>
                                        </p:cTn>
                                        <p:tgtEl>
                                          <p:spTgt spid="37"/>
                                        </p:tgtEl>
                                        <p:attrNameLst>
                                          <p:attrName>style.visibility</p:attrName>
                                        </p:attrNameLst>
                                      </p:cBhvr>
                                      <p:to>
                                        <p:strVal val="visible"/>
                                      </p:to>
                                    </p:set>
                                    <p:anim calcmode="lin" valueType="num">
                                      <p:cBhvr>
                                        <p:cTn id="28" dur="500" fill="hold"/>
                                        <p:tgtEl>
                                          <p:spTgt spid="37"/>
                                        </p:tgtEl>
                                        <p:attrNameLst>
                                          <p:attrName>ppt_w</p:attrName>
                                        </p:attrNameLst>
                                      </p:cBhvr>
                                      <p:tavLst>
                                        <p:tav tm="0">
                                          <p:val>
                                            <p:fltVal val="0"/>
                                          </p:val>
                                        </p:tav>
                                        <p:tav tm="100000">
                                          <p:val>
                                            <p:strVal val="#ppt_w"/>
                                          </p:val>
                                        </p:tav>
                                      </p:tavLst>
                                    </p:anim>
                                    <p:anim calcmode="lin" valueType="num">
                                      <p:cBhvr>
                                        <p:cTn id="29" dur="500" fill="hold"/>
                                        <p:tgtEl>
                                          <p:spTgt spid="37"/>
                                        </p:tgtEl>
                                        <p:attrNameLst>
                                          <p:attrName>ppt_h</p:attrName>
                                        </p:attrNameLst>
                                      </p:cBhvr>
                                      <p:tavLst>
                                        <p:tav tm="0">
                                          <p:val>
                                            <p:fltVal val="0"/>
                                          </p:val>
                                        </p:tav>
                                        <p:tav tm="100000">
                                          <p:val>
                                            <p:strVal val="#ppt_h"/>
                                          </p:val>
                                        </p:tav>
                                      </p:tavLst>
                                    </p:anim>
                                    <p:animEffect transition="in" filter="fade">
                                      <p:cBhvr>
                                        <p:cTn id="30" dur="500"/>
                                        <p:tgtEl>
                                          <p:spTgt spid="37"/>
                                        </p:tgtEl>
                                      </p:cBhvr>
                                    </p:animEffect>
                                  </p:childTnLst>
                                </p:cTn>
                              </p:par>
                            </p:childTnLst>
                          </p:cTn>
                        </p:par>
                        <p:par>
                          <p:cTn id="31" fill="hold">
                            <p:stCondLst>
                              <p:cond delay="2100"/>
                            </p:stCondLst>
                            <p:childTnLst>
                              <p:par>
                                <p:cTn id="32" presetID="2" presetClass="entr" presetSubtype="4" fill="hold" grpId="0" nodeType="afterEffect">
                                  <p:stCondLst>
                                    <p:cond delay="0"/>
                                  </p:stCondLst>
                                  <p:childTnLst>
                                    <p:set>
                                      <p:cBhvr>
                                        <p:cTn id="33" dur="1" fill="hold">
                                          <p:stCondLst>
                                            <p:cond delay="0"/>
                                          </p:stCondLst>
                                        </p:cTn>
                                        <p:tgtEl>
                                          <p:spTgt spid="4"/>
                                        </p:tgtEl>
                                        <p:attrNameLst>
                                          <p:attrName>style.visibility</p:attrName>
                                        </p:attrNameLst>
                                      </p:cBhvr>
                                      <p:to>
                                        <p:strVal val="visible"/>
                                      </p:to>
                                    </p:set>
                                    <p:anim calcmode="lin" valueType="num">
                                      <p:cBhvr additive="base">
                                        <p:cTn id="34" dur="500" fill="hold"/>
                                        <p:tgtEl>
                                          <p:spTgt spid="4"/>
                                        </p:tgtEl>
                                        <p:attrNameLst>
                                          <p:attrName>ppt_x</p:attrName>
                                        </p:attrNameLst>
                                      </p:cBhvr>
                                      <p:tavLst>
                                        <p:tav tm="0">
                                          <p:val>
                                            <p:strVal val="#ppt_x"/>
                                          </p:val>
                                        </p:tav>
                                        <p:tav tm="100000">
                                          <p:val>
                                            <p:strVal val="#ppt_x"/>
                                          </p:val>
                                        </p:tav>
                                      </p:tavLst>
                                    </p:anim>
                                    <p:anim calcmode="lin" valueType="num">
                                      <p:cBhvr additive="base">
                                        <p:cTn id="35"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1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5"/>
          <p:cNvSpPr txBox="1"/>
          <p:nvPr/>
        </p:nvSpPr>
        <p:spPr>
          <a:xfrm>
            <a:off x="1953609" y="2921685"/>
            <a:ext cx="2798395" cy="461665"/>
          </a:xfrm>
          <a:prstGeom prst="rect">
            <a:avLst/>
          </a:prstGeom>
          <a:noFill/>
        </p:spPr>
        <p:txBody>
          <a:bodyPr wrap="none" rtlCol="0">
            <a:spAutoFit/>
          </a:bodyPr>
          <a:lstStyle/>
          <a:p>
            <a:pPr algn="ctr"/>
            <a:r>
              <a:rPr lang="en-US" sz="2400">
                <a:solidFill>
                  <a:schemeClr val="bg1"/>
                </a:solidFill>
                <a:cs typeface="+mn-ea"/>
                <a:sym typeface="+mn-lt"/>
              </a:rPr>
              <a:t>Welcome Message</a:t>
            </a:r>
          </a:p>
        </p:txBody>
      </p:sp>
      <p:sp>
        <p:nvSpPr>
          <p:cNvPr id="4" name="TextBox 6"/>
          <p:cNvSpPr txBox="1"/>
          <p:nvPr/>
        </p:nvSpPr>
        <p:spPr>
          <a:xfrm>
            <a:off x="1510791" y="2765282"/>
            <a:ext cx="3684021" cy="230832"/>
          </a:xfrm>
          <a:prstGeom prst="rect">
            <a:avLst/>
          </a:prstGeom>
          <a:noFill/>
        </p:spPr>
        <p:txBody>
          <a:bodyPr wrap="none" rtlCol="0">
            <a:spAutoFit/>
          </a:bodyPr>
          <a:lstStyle/>
          <a:p>
            <a:pPr algn="ctr"/>
            <a:r>
              <a:rPr lang="en-US" sz="900">
                <a:solidFill>
                  <a:schemeClr val="bg1"/>
                </a:solidFill>
                <a:cs typeface="+mn-ea"/>
                <a:sym typeface="+mn-lt"/>
              </a:rPr>
              <a:t>MULTIPURPOSE PRESENTATION TEMPLATE | UNIQUE DESIGN</a:t>
            </a:r>
          </a:p>
        </p:txBody>
      </p:sp>
      <p:sp>
        <p:nvSpPr>
          <p:cNvPr id="6" name="Rectangle 11"/>
          <p:cNvSpPr/>
          <p:nvPr/>
        </p:nvSpPr>
        <p:spPr>
          <a:xfrm>
            <a:off x="1618992" y="3796492"/>
            <a:ext cx="3467616" cy="757130"/>
          </a:xfrm>
          <a:prstGeom prst="rect">
            <a:avLst/>
          </a:prstGeom>
        </p:spPr>
        <p:txBody>
          <a:bodyPr wrap="square">
            <a:spAutoFit/>
          </a:bodyPr>
          <a:lstStyle/>
          <a:p>
            <a:pPr algn="ctr">
              <a:lnSpc>
                <a:spcPct val="120000"/>
              </a:lnSpc>
            </a:pPr>
            <a:r>
              <a:rPr lang="en-US" altLang="zh-CN" sz="900" dirty="0">
                <a:solidFill>
                  <a:schemeClr val="bg1"/>
                </a:solidFill>
                <a:cs typeface="+mn-ea"/>
                <a:sym typeface="+mn-lt"/>
              </a:rPr>
              <a:t>Please replace text, click add relevant headline, modify the text content, also can copy your content to this directly. Please replace text, click add relevant headline, modify the text content, also can copy your content to this directly.</a:t>
            </a:r>
            <a:endParaRPr lang="en-GB" altLang="zh-CN" sz="900" dirty="0">
              <a:solidFill>
                <a:schemeClr val="bg1"/>
              </a:solidFill>
              <a:cs typeface="+mn-ea"/>
              <a:sym typeface="+mn-lt"/>
            </a:endParaRPr>
          </a:p>
        </p:txBody>
      </p:sp>
      <p:sp>
        <p:nvSpPr>
          <p:cNvPr id="8" name="PA_矩形 1"/>
          <p:cNvSpPr/>
          <p:nvPr>
            <p:custDataLst>
              <p:tags r:id="rId1"/>
            </p:custDataLst>
          </p:nvPr>
        </p:nvSpPr>
        <p:spPr>
          <a:xfrm>
            <a:off x="1636587" y="450629"/>
            <a:ext cx="5168235" cy="460375"/>
          </a:xfrm>
          <a:prstGeom prst="rect">
            <a:avLst/>
          </a:prstGeom>
        </p:spPr>
        <p:txBody>
          <a:bodyPr wrap="square">
            <a:spAutoFit/>
          </a:bodyPr>
          <a:lstStyle/>
          <a:p>
            <a:r>
              <a:rPr lang="en-US" altLang="zh-CN" sz="2400" spc="300" dirty="0" smtClean="0">
                <a:solidFill>
                  <a:schemeClr val="accent1"/>
                </a:solidFill>
                <a:latin typeface="+mj-ea"/>
                <a:ea typeface="+mj-ea"/>
              </a:rPr>
              <a:t>8</a:t>
            </a:r>
            <a:r>
              <a:rPr sz="2400" spc="300" dirty="0" smtClean="0">
                <a:solidFill>
                  <a:schemeClr val="accent1"/>
                </a:solidFill>
                <a:latin typeface="+mj-ea"/>
                <a:ea typeface="+mj-ea"/>
              </a:rPr>
              <a:t>.2.3 </a:t>
            </a:r>
            <a:r>
              <a:rPr lang="en-US" sz="2400" spc="300" dirty="0">
                <a:solidFill>
                  <a:schemeClr val="accent1"/>
                </a:solidFill>
                <a:latin typeface="+mj-ea"/>
                <a:ea typeface="+mj-ea"/>
              </a:rPr>
              <a:t>switch</a:t>
            </a:r>
            <a:r>
              <a:rPr lang="zh-CN" altLang="en-US" sz="2400" spc="300" dirty="0">
                <a:solidFill>
                  <a:schemeClr val="accent1"/>
                </a:solidFill>
                <a:latin typeface="+mj-ea"/>
                <a:ea typeface="+mj-ea"/>
              </a:rPr>
              <a:t>语句</a:t>
            </a:r>
            <a:endParaRPr sz="2400" spc="300" dirty="0">
              <a:solidFill>
                <a:schemeClr val="accent1"/>
              </a:solidFill>
              <a:latin typeface="+mj-ea"/>
              <a:ea typeface="+mj-ea"/>
            </a:endParaRPr>
          </a:p>
        </p:txBody>
      </p:sp>
      <p:sp>
        <p:nvSpPr>
          <p:cNvPr id="9" name="文本框 8"/>
          <p:cNvSpPr txBox="1"/>
          <p:nvPr/>
        </p:nvSpPr>
        <p:spPr>
          <a:xfrm>
            <a:off x="1240028" y="1381595"/>
            <a:ext cx="9721516" cy="4524315"/>
          </a:xfrm>
          <a:prstGeom prst="rect">
            <a:avLst/>
          </a:prstGeom>
          <a:noFill/>
        </p:spPr>
        <p:txBody>
          <a:bodyPr wrap="square" rtlCol="0" anchor="ctr" anchorCtr="0">
            <a:spAutoFit/>
          </a:bodyPr>
          <a:lstStyle/>
          <a:p>
            <a:r>
              <a:rPr lang="en-US" altLang="zh-CN" dirty="0"/>
              <a:t>switch</a:t>
            </a:r>
            <a:r>
              <a:rPr lang="zh-CN" altLang="en-US" dirty="0"/>
              <a:t>语句根据条件表达式的多个值选择一个语句执行。语法形式：</a:t>
            </a:r>
          </a:p>
          <a:p>
            <a:r>
              <a:rPr lang="zh-CN" altLang="en-US" dirty="0"/>
              <a:t>        </a:t>
            </a:r>
            <a:r>
              <a:rPr lang="en-US" altLang="zh-CN" dirty="0"/>
              <a:t>switch(</a:t>
            </a:r>
            <a:r>
              <a:rPr lang="en-US" altLang="zh-CN" dirty="0" err="1"/>
              <a:t>cond</a:t>
            </a:r>
            <a:r>
              <a:rPr lang="en-US" altLang="zh-CN" dirty="0"/>
              <a:t>,</a:t>
            </a:r>
            <a:r>
              <a:rPr lang="zh-CN" altLang="en-US" dirty="0"/>
              <a:t>表达式</a:t>
            </a:r>
            <a:r>
              <a:rPr lang="en-US" altLang="zh-CN" dirty="0"/>
              <a:t>1,</a:t>
            </a:r>
            <a:r>
              <a:rPr lang="zh-CN" altLang="en-US" dirty="0"/>
              <a:t>表达式</a:t>
            </a:r>
            <a:r>
              <a:rPr lang="en-US" altLang="zh-CN" dirty="0"/>
              <a:t>2,...,</a:t>
            </a:r>
            <a:r>
              <a:rPr lang="zh-CN" altLang="en-US" dirty="0"/>
              <a:t>表达式</a:t>
            </a:r>
            <a:r>
              <a:rPr lang="en-US" altLang="zh-CN" dirty="0"/>
              <a:t>n)</a:t>
            </a:r>
          </a:p>
          <a:p>
            <a:r>
              <a:rPr lang="zh-CN" altLang="en-US" dirty="0"/>
              <a:t>注意表达式间的</a:t>
            </a:r>
            <a:r>
              <a:rPr lang="en-US" altLang="zh-CN" dirty="0"/>
              <a:t>","</a:t>
            </a:r>
            <a:r>
              <a:rPr lang="zh-CN" altLang="en-US" dirty="0"/>
              <a:t>不能省略。</a:t>
            </a:r>
            <a:r>
              <a:rPr lang="en-US" altLang="zh-CN" dirty="0"/>
              <a:t>switch</a:t>
            </a:r>
            <a:r>
              <a:rPr lang="zh-CN" altLang="en-US" dirty="0"/>
              <a:t>语句输出的是根据</a:t>
            </a:r>
            <a:r>
              <a:rPr lang="en-US" altLang="zh-CN" dirty="0" err="1"/>
              <a:t>cond</a:t>
            </a:r>
            <a:r>
              <a:rPr lang="zh-CN" altLang="en-US" dirty="0"/>
              <a:t>选择的表达式的值</a:t>
            </a:r>
            <a:r>
              <a:rPr lang="zh-CN" altLang="en-US" dirty="0" smtClean="0"/>
              <a:t>。</a:t>
            </a:r>
            <a:endParaRPr lang="en-US" altLang="zh-CN" dirty="0" smtClean="0"/>
          </a:p>
          <a:p>
            <a:endParaRPr lang="en-US" altLang="zh-CN" dirty="0"/>
          </a:p>
          <a:p>
            <a:r>
              <a:rPr lang="zh-CN" altLang="en-US" dirty="0" smtClean="0"/>
              <a:t>例：根据</a:t>
            </a:r>
            <a:r>
              <a:rPr lang="zh-CN" altLang="en-US" dirty="0"/>
              <a:t>班级活动中同学当时的情绪反映</a:t>
            </a:r>
            <a:r>
              <a:rPr lang="en-US" altLang="zh-CN" dirty="0"/>
              <a:t>mood</a:t>
            </a:r>
            <a:r>
              <a:rPr lang="zh-CN" altLang="en-US" dirty="0"/>
              <a:t>，班干部应控制形势，使活动健康活泼又有秩序地进行</a:t>
            </a:r>
            <a:r>
              <a:rPr lang="zh-CN" altLang="en-US" dirty="0" smtClean="0"/>
              <a:t>下去</a:t>
            </a:r>
            <a:endParaRPr lang="en-US" altLang="zh-CN" dirty="0" smtClean="0"/>
          </a:p>
          <a:p>
            <a:r>
              <a:rPr lang="en-US" altLang="zh-CN" dirty="0"/>
              <a:t>&gt;mood=c("sad")</a:t>
            </a:r>
          </a:p>
          <a:p>
            <a:r>
              <a:rPr lang="en-US" altLang="zh-CN" dirty="0"/>
              <a:t>&gt; res=switch(mood,</a:t>
            </a:r>
          </a:p>
          <a:p>
            <a:r>
              <a:rPr lang="en-US" altLang="zh-CN" dirty="0"/>
              <a:t>+ pleased="I am glad you are pleased",  #</a:t>
            </a:r>
            <a:r>
              <a:rPr lang="zh-CN" altLang="en-US" dirty="0"/>
              <a:t>字符串应有双引号“”</a:t>
            </a:r>
          </a:p>
          <a:p>
            <a:r>
              <a:rPr lang="en-US" altLang="zh-CN" dirty="0"/>
              <a:t>+ afraid="there is only 'fear' word itself",</a:t>
            </a:r>
          </a:p>
          <a:p>
            <a:r>
              <a:rPr lang="en-US" altLang="zh-CN" dirty="0"/>
              <a:t>+ sad="cheer up",</a:t>
            </a:r>
          </a:p>
          <a:p>
            <a:r>
              <a:rPr lang="en-US" altLang="zh-CN" dirty="0"/>
              <a:t>+ angry="calm down now"</a:t>
            </a:r>
          </a:p>
          <a:p>
            <a:r>
              <a:rPr lang="en-US" altLang="zh-CN" dirty="0"/>
              <a:t>+ )</a:t>
            </a:r>
          </a:p>
          <a:p>
            <a:r>
              <a:rPr lang="en-US" altLang="zh-CN" dirty="0"/>
              <a:t>&gt; res</a:t>
            </a:r>
          </a:p>
          <a:p>
            <a:r>
              <a:rPr lang="en-US" altLang="zh-CN" dirty="0"/>
              <a:t>[1] "cheer up"</a:t>
            </a:r>
          </a:p>
          <a:p>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8"/>
                                        </p:tgtEl>
                                        <p:attrNameLst>
                                          <p:attrName>style.visibility</p:attrName>
                                        </p:attrNameLst>
                                      </p:cBhvr>
                                      <p:to>
                                        <p:strVal val="visible"/>
                                      </p:to>
                                    </p:set>
                                    <p:anim by="(-#ppt_w*2)" calcmode="lin" valueType="num">
                                      <p:cBhvr rctx="PPT">
                                        <p:cTn id="7" dur="500" autoRev="1" fill="hold">
                                          <p:stCondLst>
                                            <p:cond delay="0"/>
                                          </p:stCondLst>
                                        </p:cTn>
                                        <p:tgtEl>
                                          <p:spTgt spid="8"/>
                                        </p:tgtEl>
                                        <p:attrNameLst>
                                          <p:attrName>ppt_w</p:attrName>
                                        </p:attrNameLst>
                                      </p:cBhvr>
                                    </p:anim>
                                    <p:anim by="(#ppt_w*0.50)" calcmode="lin" valueType="num">
                                      <p:cBhvr>
                                        <p:cTn id="8" dur="500" decel="50000" autoRev="1" fill="hold">
                                          <p:stCondLst>
                                            <p:cond delay="0"/>
                                          </p:stCondLst>
                                        </p:cTn>
                                        <p:tgtEl>
                                          <p:spTgt spid="8"/>
                                        </p:tgtEl>
                                        <p:attrNameLst>
                                          <p:attrName>ppt_x</p:attrName>
                                        </p:attrNameLst>
                                      </p:cBhvr>
                                    </p:anim>
                                    <p:anim from="(-#ppt_h/2)" to="(#ppt_y)" calcmode="lin" valueType="num">
                                      <p:cBhvr>
                                        <p:cTn id="9" dur="1000" fill="hold">
                                          <p:stCondLst>
                                            <p:cond delay="0"/>
                                          </p:stCondLst>
                                        </p:cTn>
                                        <p:tgtEl>
                                          <p:spTgt spid="8"/>
                                        </p:tgtEl>
                                        <p:attrNameLst>
                                          <p:attrName>ppt_y</p:attrName>
                                        </p:attrNameLst>
                                      </p:cBhvr>
                                    </p:anim>
                                    <p:animRot by="21600000">
                                      <p:cBhvr>
                                        <p:cTn id="10" dur="1000" fill="hold">
                                          <p:stCondLst>
                                            <p:cond delay="0"/>
                                          </p:stCondLst>
                                        </p:cTn>
                                        <p:tgtEl>
                                          <p:spTgt spid="8"/>
                                        </p:tgtEl>
                                        <p:attrNameLst>
                                          <p:attrName>r</p:attrName>
                                        </p:attrNameLst>
                                      </p:cBhvr>
                                    </p:animRot>
                                  </p:childTnLst>
                                </p:cTn>
                              </p:par>
                            </p:childTnLst>
                          </p:cTn>
                        </p:par>
                        <p:par>
                          <p:cTn id="11" fill="hold">
                            <p:stCondLst>
                              <p:cond delay="2200"/>
                            </p:stCondLst>
                            <p:childTnLst>
                              <p:par>
                                <p:cTn id="12" presetID="2" presetClass="entr" presetSubtype="4" fill="hold" grpId="0" nodeType="after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500" fill="hold"/>
                                        <p:tgtEl>
                                          <p:spTgt spid="9"/>
                                        </p:tgtEl>
                                        <p:attrNameLst>
                                          <p:attrName>ppt_x</p:attrName>
                                        </p:attrNameLst>
                                      </p:cBhvr>
                                      <p:tavLst>
                                        <p:tav tm="0">
                                          <p:val>
                                            <p:strVal val="#ppt_x"/>
                                          </p:val>
                                        </p:tav>
                                        <p:tav tm="100000">
                                          <p:val>
                                            <p:strVal val="#ppt_x"/>
                                          </p:val>
                                        </p:tav>
                                      </p:tavLst>
                                    </p:anim>
                                    <p:anim calcmode="lin" valueType="num">
                                      <p:cBhvr additive="base">
                                        <p:cTn id="15"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4256828" y="3314670"/>
            <a:ext cx="1210588" cy="707886"/>
          </a:xfrm>
          <a:prstGeom prst="rect">
            <a:avLst/>
          </a:prstGeom>
          <a:noFill/>
        </p:spPr>
        <p:txBody>
          <a:bodyPr wrap="none" rtlCol="0">
            <a:spAutoFit/>
            <a:scene3d>
              <a:camera prst="orthographicFront"/>
              <a:lightRig rig="threePt" dir="t"/>
            </a:scene3d>
            <a:sp3d contourW="12700"/>
          </a:bodyPr>
          <a:lstStyle/>
          <a:p>
            <a:pPr algn="l"/>
            <a:r>
              <a:rPr lang="zh-CN" altLang="en-US" sz="4000" b="1" dirty="0" smtClean="0">
                <a:solidFill>
                  <a:schemeClr val="tx1">
                    <a:lumMod val="85000"/>
                    <a:lumOff val="15000"/>
                  </a:schemeClr>
                </a:solidFill>
                <a:cs typeface="+mn-ea"/>
                <a:sym typeface="+mn-lt"/>
              </a:rPr>
              <a:t>循环</a:t>
            </a:r>
            <a:endParaRPr lang="zh-CN" altLang="en-US" sz="4000" b="1" dirty="0">
              <a:solidFill>
                <a:schemeClr val="tx1">
                  <a:lumMod val="85000"/>
                  <a:lumOff val="15000"/>
                </a:schemeClr>
              </a:solidFill>
              <a:cs typeface="+mn-ea"/>
              <a:sym typeface="+mn-lt"/>
            </a:endParaRPr>
          </a:p>
        </p:txBody>
      </p:sp>
      <p:sp>
        <p:nvSpPr>
          <p:cNvPr id="4" name="文本框 3"/>
          <p:cNvSpPr txBox="1"/>
          <p:nvPr/>
        </p:nvSpPr>
        <p:spPr>
          <a:xfrm>
            <a:off x="821086" y="1544955"/>
            <a:ext cx="3943743" cy="2123658"/>
          </a:xfrm>
          <a:prstGeom prst="rect">
            <a:avLst/>
          </a:prstGeom>
          <a:noFill/>
        </p:spPr>
        <p:txBody>
          <a:bodyPr wrap="square" rtlCol="0">
            <a:spAutoFit/>
            <a:scene3d>
              <a:camera prst="orthographicFront"/>
              <a:lightRig rig="threePt" dir="t"/>
            </a:scene3d>
            <a:sp3d contourW="12700"/>
          </a:bodyPr>
          <a:lstStyle/>
          <a:p>
            <a:pPr algn="ctr"/>
            <a:r>
              <a:rPr lang="en-US" altLang="zh-CN" sz="6600" b="1" dirty="0">
                <a:solidFill>
                  <a:schemeClr val="accent1">
                    <a:lumMod val="75000"/>
                  </a:schemeClr>
                </a:solidFill>
                <a:cs typeface="+mn-ea"/>
                <a:sym typeface="+mn-lt"/>
              </a:rPr>
              <a:t>PART </a:t>
            </a:r>
          </a:p>
          <a:p>
            <a:pPr algn="ctr"/>
            <a:r>
              <a:rPr lang="en-US" altLang="zh-CN" sz="6600" b="1">
                <a:solidFill>
                  <a:schemeClr val="accent1">
                    <a:lumMod val="75000"/>
                  </a:schemeClr>
                </a:solidFill>
                <a:cs typeface="+mn-ea"/>
                <a:sym typeface="+mn-lt"/>
              </a:rPr>
              <a:t>03</a:t>
            </a:r>
            <a:endParaRPr lang="zh-CN" altLang="en-US" sz="6600" b="1" dirty="0">
              <a:solidFill>
                <a:schemeClr val="accent1">
                  <a:lumMod val="75000"/>
                </a:schemeClr>
              </a:solidFill>
              <a:cs typeface="+mn-ea"/>
              <a:sym typeface="+mn-lt"/>
            </a:endParaRPr>
          </a:p>
        </p:txBody>
      </p:sp>
      <p:pic>
        <p:nvPicPr>
          <p:cNvPr id="6" name="图片 5"/>
          <p:cNvPicPr>
            <a:picLocks noChangeAspect="1"/>
          </p:cNvPicPr>
          <p:nvPr/>
        </p:nvPicPr>
        <p:blipFill>
          <a:blip r:embed="rId2" cstate="screen"/>
          <a:stretch>
            <a:fillRect/>
          </a:stretch>
        </p:blipFill>
        <p:spPr>
          <a:xfrm rot="10800000">
            <a:off x="7441673" y="2"/>
            <a:ext cx="4760987" cy="2590805"/>
          </a:xfrm>
          <a:prstGeom prst="rect">
            <a:avLst/>
          </a:prstGeom>
        </p:spPr>
      </p:pic>
      <p:pic>
        <p:nvPicPr>
          <p:cNvPr id="7" name="图片 6"/>
          <p:cNvPicPr>
            <a:picLocks noChangeAspect="1"/>
          </p:cNvPicPr>
          <p:nvPr/>
        </p:nvPicPr>
        <p:blipFill>
          <a:blip r:embed="rId2" cstate="screen"/>
          <a:stretch>
            <a:fillRect/>
          </a:stretch>
        </p:blipFill>
        <p:spPr>
          <a:xfrm>
            <a:off x="3841" y="4307697"/>
            <a:ext cx="4760987" cy="2590805"/>
          </a:xfrm>
          <a:prstGeom prst="rect">
            <a:avLst/>
          </a:prstGeom>
        </p:spPr>
      </p:pic>
      <p:sp>
        <p:nvSpPr>
          <p:cNvPr id="8" name="文本框 1"/>
          <p:cNvSpPr txBox="1"/>
          <p:nvPr/>
        </p:nvSpPr>
        <p:spPr>
          <a:xfrm>
            <a:off x="4256829" y="4073617"/>
            <a:ext cx="6585343" cy="521970"/>
          </a:xfrm>
          <a:prstGeom prst="rect">
            <a:avLst/>
          </a:prstGeom>
          <a:noFill/>
        </p:spPr>
        <p:txBody>
          <a:bodyPr wrap="square" rtlCol="0">
            <a:spAutoFit/>
            <a:scene3d>
              <a:camera prst="orthographicFront"/>
              <a:lightRig rig="threePt" dir="t"/>
            </a:scene3d>
            <a:sp3d contourW="12700"/>
          </a:bodyPr>
          <a:lstStyle/>
          <a:p>
            <a:r>
              <a:rPr lang="zh-CN" altLang="en-US" sz="1400" dirty="0">
                <a:solidFill>
                  <a:schemeClr val="tx1">
                    <a:lumMod val="65000"/>
                    <a:lumOff val="35000"/>
                  </a:schemeClr>
                </a:solidFill>
                <a:cs typeface="+mn-ea"/>
                <a:sym typeface="+mn-lt"/>
              </a:rPr>
              <a:t>循环语句的功能是重复执行一个语句集合，重复执行的原因是，（</a:t>
            </a:r>
            <a:r>
              <a:rPr lang="en-US" altLang="zh-CN" sz="1400" dirty="0">
                <a:solidFill>
                  <a:schemeClr val="tx1">
                    <a:lumMod val="65000"/>
                    <a:lumOff val="35000"/>
                  </a:schemeClr>
                </a:solidFill>
                <a:cs typeface="+mn-ea"/>
                <a:sym typeface="+mn-lt"/>
              </a:rPr>
              <a:t>1</a:t>
            </a:r>
            <a:r>
              <a:rPr lang="zh-CN" altLang="en-US" sz="1400" dirty="0">
                <a:solidFill>
                  <a:schemeClr val="tx1">
                    <a:lumMod val="65000"/>
                    <a:lumOff val="35000"/>
                  </a:schemeClr>
                </a:solidFill>
                <a:cs typeface="+mn-ea"/>
                <a:sym typeface="+mn-lt"/>
              </a:rPr>
              <a:t>）输入数据有多个独立的元素，每次循环执行一次循环（</a:t>
            </a:r>
            <a:r>
              <a:rPr lang="en-US" altLang="zh-CN" sz="1400" dirty="0">
                <a:solidFill>
                  <a:schemeClr val="tx1">
                    <a:lumMod val="65000"/>
                    <a:lumOff val="35000"/>
                  </a:schemeClr>
                </a:solidFill>
                <a:cs typeface="+mn-ea"/>
                <a:sym typeface="+mn-lt"/>
              </a:rPr>
              <a:t>2</a:t>
            </a:r>
            <a:r>
              <a:rPr lang="zh-CN" altLang="en-US" sz="1400" dirty="0">
                <a:solidFill>
                  <a:schemeClr val="tx1">
                    <a:lumMod val="65000"/>
                    <a:lumOff val="35000"/>
                  </a:schemeClr>
                </a:solidFill>
                <a:cs typeface="+mn-ea"/>
                <a:sym typeface="+mn-lt"/>
              </a:rPr>
              <a:t>）循环语句是迭代计算方式。</a:t>
            </a:r>
            <a:endParaRPr sz="1400" dirty="0">
              <a:solidFill>
                <a:schemeClr val="tx1">
                  <a:lumMod val="65000"/>
                  <a:lumOff val="35000"/>
                </a:schemeClr>
              </a:solidFill>
              <a:cs typeface="+mn-ea"/>
              <a:sym typeface="+mn-lt"/>
            </a:endParaRPr>
          </a:p>
        </p:txBody>
      </p:sp>
    </p:spTree>
  </p:cSld>
  <p:clrMapOvr>
    <a:masterClrMapping/>
  </p:clrMapOvr>
  <p:transition spd="slow" advClick="0" advTm="5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left)">
                                      <p:cBhvr>
                                        <p:cTn id="13" dur="500"/>
                                        <p:tgtEl>
                                          <p:spTgt spid="3"/>
                                        </p:tgtEl>
                                      </p:cBhvr>
                                    </p:animEffect>
                                  </p:childTnLst>
                                </p:cTn>
                              </p:par>
                            </p:childTnLst>
                          </p:cTn>
                        </p:par>
                        <p:par>
                          <p:cTn id="14" fill="hold">
                            <p:stCondLst>
                              <p:cond delay="1500"/>
                            </p:stCondLst>
                            <p:childTnLst>
                              <p:par>
                                <p:cTn id="15" presetID="14" presetClass="entr" presetSubtype="10"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randombar(horizontal)">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5"/>
          <p:cNvSpPr txBox="1"/>
          <p:nvPr/>
        </p:nvSpPr>
        <p:spPr>
          <a:xfrm>
            <a:off x="1953609" y="2921685"/>
            <a:ext cx="2798395" cy="461665"/>
          </a:xfrm>
          <a:prstGeom prst="rect">
            <a:avLst/>
          </a:prstGeom>
          <a:noFill/>
        </p:spPr>
        <p:txBody>
          <a:bodyPr wrap="none" rtlCol="0">
            <a:spAutoFit/>
          </a:bodyPr>
          <a:lstStyle/>
          <a:p>
            <a:pPr algn="ctr"/>
            <a:r>
              <a:rPr lang="en-US" sz="2400">
                <a:solidFill>
                  <a:schemeClr val="bg1"/>
                </a:solidFill>
                <a:cs typeface="+mn-ea"/>
                <a:sym typeface="+mn-lt"/>
              </a:rPr>
              <a:t>Welcome Message</a:t>
            </a:r>
          </a:p>
        </p:txBody>
      </p:sp>
      <p:sp>
        <p:nvSpPr>
          <p:cNvPr id="4" name="TextBox 6"/>
          <p:cNvSpPr txBox="1"/>
          <p:nvPr/>
        </p:nvSpPr>
        <p:spPr>
          <a:xfrm>
            <a:off x="1510791" y="2765282"/>
            <a:ext cx="3684021" cy="230832"/>
          </a:xfrm>
          <a:prstGeom prst="rect">
            <a:avLst/>
          </a:prstGeom>
          <a:noFill/>
        </p:spPr>
        <p:txBody>
          <a:bodyPr wrap="none" rtlCol="0">
            <a:spAutoFit/>
          </a:bodyPr>
          <a:lstStyle/>
          <a:p>
            <a:pPr algn="ctr"/>
            <a:r>
              <a:rPr lang="en-US" sz="900">
                <a:solidFill>
                  <a:schemeClr val="bg1"/>
                </a:solidFill>
                <a:cs typeface="+mn-ea"/>
                <a:sym typeface="+mn-lt"/>
              </a:rPr>
              <a:t>MULTIPURPOSE PRESENTATION TEMPLATE | UNIQUE DESIGN</a:t>
            </a:r>
          </a:p>
        </p:txBody>
      </p:sp>
      <p:sp>
        <p:nvSpPr>
          <p:cNvPr id="6" name="Rectangle 11"/>
          <p:cNvSpPr/>
          <p:nvPr/>
        </p:nvSpPr>
        <p:spPr>
          <a:xfrm>
            <a:off x="1618992" y="3796492"/>
            <a:ext cx="3467616" cy="757130"/>
          </a:xfrm>
          <a:prstGeom prst="rect">
            <a:avLst/>
          </a:prstGeom>
        </p:spPr>
        <p:txBody>
          <a:bodyPr wrap="square">
            <a:spAutoFit/>
          </a:bodyPr>
          <a:lstStyle/>
          <a:p>
            <a:pPr algn="ctr">
              <a:lnSpc>
                <a:spcPct val="120000"/>
              </a:lnSpc>
            </a:pPr>
            <a:r>
              <a:rPr lang="en-US" altLang="zh-CN" sz="900" dirty="0">
                <a:solidFill>
                  <a:schemeClr val="bg1"/>
                </a:solidFill>
                <a:cs typeface="+mn-ea"/>
                <a:sym typeface="+mn-lt"/>
              </a:rPr>
              <a:t>Please replace text, click add relevant headline, modify the text content, also can copy your content to this directly. Please replace text, click add relevant headline, modify the text content, also can copy your content to this directly.</a:t>
            </a:r>
            <a:endParaRPr lang="en-GB" altLang="zh-CN" sz="900" dirty="0">
              <a:solidFill>
                <a:schemeClr val="bg1"/>
              </a:solidFill>
              <a:cs typeface="+mn-ea"/>
              <a:sym typeface="+mn-lt"/>
            </a:endParaRPr>
          </a:p>
        </p:txBody>
      </p:sp>
      <p:sp>
        <p:nvSpPr>
          <p:cNvPr id="8" name="PA_矩形 1"/>
          <p:cNvSpPr/>
          <p:nvPr>
            <p:custDataLst>
              <p:tags r:id="rId1"/>
            </p:custDataLst>
          </p:nvPr>
        </p:nvSpPr>
        <p:spPr>
          <a:xfrm>
            <a:off x="1636587" y="450629"/>
            <a:ext cx="5168235" cy="460375"/>
          </a:xfrm>
          <a:prstGeom prst="rect">
            <a:avLst/>
          </a:prstGeom>
        </p:spPr>
        <p:txBody>
          <a:bodyPr wrap="square">
            <a:spAutoFit/>
          </a:bodyPr>
          <a:lstStyle/>
          <a:p>
            <a:r>
              <a:rPr lang="en-US" altLang="zh-CN" sz="2400" spc="300" dirty="0" smtClean="0">
                <a:solidFill>
                  <a:schemeClr val="accent1"/>
                </a:solidFill>
                <a:latin typeface="+mj-ea"/>
                <a:ea typeface="+mj-ea"/>
              </a:rPr>
              <a:t>8</a:t>
            </a:r>
            <a:r>
              <a:rPr sz="2400" spc="300" dirty="0" smtClean="0">
                <a:solidFill>
                  <a:schemeClr val="accent1"/>
                </a:solidFill>
                <a:latin typeface="+mj-ea"/>
                <a:ea typeface="+mj-ea"/>
              </a:rPr>
              <a:t>.3.1 </a:t>
            </a:r>
            <a:r>
              <a:rPr lang="en-US" altLang="zh-CN" sz="2400" spc="300" dirty="0" smtClean="0">
                <a:solidFill>
                  <a:schemeClr val="accent1"/>
                </a:solidFill>
                <a:latin typeface="+mj-ea"/>
                <a:ea typeface="+mj-ea"/>
              </a:rPr>
              <a:t>for </a:t>
            </a:r>
            <a:r>
              <a:rPr lang="zh-CN" altLang="en-US" sz="2400" spc="300" dirty="0" smtClean="0">
                <a:solidFill>
                  <a:schemeClr val="accent1"/>
                </a:solidFill>
                <a:latin typeface="+mj-ea"/>
                <a:ea typeface="+mj-ea"/>
              </a:rPr>
              <a:t>循环</a:t>
            </a:r>
            <a:endParaRPr sz="2400" spc="300" dirty="0">
              <a:solidFill>
                <a:schemeClr val="accent1"/>
              </a:solidFill>
              <a:latin typeface="+mj-ea"/>
              <a:ea typeface="+mj-ea"/>
            </a:endParaRPr>
          </a:p>
        </p:txBody>
      </p:sp>
      <p:sp>
        <p:nvSpPr>
          <p:cNvPr id="9" name="文本框 8"/>
          <p:cNvSpPr txBox="1"/>
          <p:nvPr/>
        </p:nvSpPr>
        <p:spPr>
          <a:xfrm>
            <a:off x="1118402" y="1259691"/>
            <a:ext cx="9721516" cy="4247317"/>
          </a:xfrm>
          <a:prstGeom prst="rect">
            <a:avLst/>
          </a:prstGeom>
          <a:noFill/>
        </p:spPr>
        <p:txBody>
          <a:bodyPr wrap="square" rtlCol="0" anchor="ctr" anchorCtr="0">
            <a:spAutoFit/>
          </a:bodyPr>
          <a:lstStyle/>
          <a:p>
            <a:pPr fontAlgn="auto">
              <a:lnSpc>
                <a:spcPct val="150000"/>
              </a:lnSpc>
            </a:pPr>
            <a:r>
              <a:rPr lang="zh-CN" altLang="en-US" dirty="0"/>
              <a:t>为了对向量每个元素、矩阵每行、矩阵每列循环处理，语法为</a:t>
            </a:r>
          </a:p>
          <a:p>
            <a:pPr fontAlgn="auto">
              <a:lnSpc>
                <a:spcPct val="150000"/>
              </a:lnSpc>
            </a:pPr>
            <a:r>
              <a:rPr lang="en-US" altLang="zh-CN" dirty="0"/>
              <a:t>for(</a:t>
            </a:r>
            <a:r>
              <a:rPr lang="zh-CN" altLang="en-US" dirty="0"/>
              <a:t>循环变量</a:t>
            </a:r>
            <a:r>
              <a:rPr lang="en-US" altLang="zh-CN" dirty="0"/>
              <a:t>i in </a:t>
            </a:r>
            <a:r>
              <a:rPr lang="zh-CN" altLang="en-US" dirty="0"/>
              <a:t>序列</a:t>
            </a:r>
            <a:r>
              <a:rPr lang="en-US" altLang="zh-CN" dirty="0"/>
              <a:t>d) </a:t>
            </a:r>
          </a:p>
          <a:p>
            <a:pPr fontAlgn="auto">
              <a:lnSpc>
                <a:spcPct val="150000"/>
              </a:lnSpc>
            </a:pPr>
            <a:r>
              <a:rPr lang="en-US" altLang="zh-CN" dirty="0"/>
              <a:t>{</a:t>
            </a:r>
          </a:p>
          <a:p>
            <a:pPr fontAlgn="auto">
              <a:lnSpc>
                <a:spcPct val="150000"/>
              </a:lnSpc>
            </a:pPr>
            <a:r>
              <a:rPr lang="zh-CN" altLang="en-US" dirty="0"/>
              <a:t>语句</a:t>
            </a:r>
          </a:p>
          <a:p>
            <a:pPr fontAlgn="auto">
              <a:lnSpc>
                <a:spcPct val="150000"/>
              </a:lnSpc>
            </a:pPr>
            <a:r>
              <a:rPr lang="en-US" altLang="zh-CN" dirty="0"/>
              <a:t>}</a:t>
            </a:r>
          </a:p>
          <a:p>
            <a:pPr fontAlgn="auto">
              <a:lnSpc>
                <a:spcPct val="150000"/>
              </a:lnSpc>
            </a:pPr>
            <a:r>
              <a:rPr lang="zh-CN" altLang="en-US" dirty="0"/>
              <a:t>其中的语句一般是复合语句</a:t>
            </a:r>
            <a:r>
              <a:rPr lang="zh-CN" altLang="en-US" dirty="0" smtClean="0"/>
              <a:t>。</a:t>
            </a:r>
            <a:endParaRPr lang="en-US" altLang="zh-CN" dirty="0" smtClean="0"/>
          </a:p>
          <a:p>
            <a:pPr fontAlgn="auto">
              <a:lnSpc>
                <a:spcPct val="150000"/>
              </a:lnSpc>
            </a:pPr>
            <a:endParaRPr lang="en-US" altLang="zh-CN" dirty="0"/>
          </a:p>
          <a:p>
            <a:pPr fontAlgn="auto">
              <a:lnSpc>
                <a:spcPct val="150000"/>
              </a:lnSpc>
            </a:pPr>
            <a:r>
              <a:rPr lang="zh-CN" altLang="en-US" dirty="0"/>
              <a:t>如果需要对某个向量</a:t>
            </a:r>
            <a:r>
              <a:rPr lang="en-US" altLang="zh-CN" dirty="0"/>
              <a:t>x</a:t>
            </a:r>
            <a:r>
              <a:rPr lang="zh-CN" altLang="en-US" dirty="0"/>
              <a:t>按照下标循环， 获得所有下标序列的标准写法是</a:t>
            </a:r>
            <a:r>
              <a:rPr lang="en-US" altLang="zh-CN" dirty="0" err="1"/>
              <a:t>seq_along</a:t>
            </a:r>
            <a:r>
              <a:rPr lang="en-US" altLang="zh-CN" dirty="0"/>
              <a:t>(x), </a:t>
            </a:r>
            <a:r>
              <a:rPr lang="zh-CN" altLang="en-US" dirty="0"/>
              <a:t>而不用</a:t>
            </a:r>
            <a:r>
              <a:rPr lang="en-US" altLang="zh-CN" dirty="0"/>
              <a:t>1:n</a:t>
            </a:r>
            <a:r>
              <a:rPr lang="zh-CN" altLang="en-US" dirty="0"/>
              <a:t>的写法， 因为在特殊情况下</a:t>
            </a:r>
            <a:r>
              <a:rPr lang="en-US" altLang="zh-CN" dirty="0"/>
              <a:t>n</a:t>
            </a:r>
            <a:r>
              <a:rPr lang="zh-CN" altLang="en-US" dirty="0"/>
              <a:t>可能等于零，这会导致错误下标， 而</a:t>
            </a:r>
            <a:r>
              <a:rPr lang="en-US" altLang="zh-CN" dirty="0" err="1"/>
              <a:t>seq_along</a:t>
            </a:r>
            <a:r>
              <a:rPr lang="en-US" altLang="zh-CN" dirty="0"/>
              <a:t>(x)</a:t>
            </a:r>
            <a:r>
              <a:rPr lang="zh-CN" altLang="en-US" dirty="0"/>
              <a:t>在</a:t>
            </a:r>
            <a:r>
              <a:rPr lang="en-US" altLang="zh-CN" dirty="0"/>
              <a:t>x</a:t>
            </a:r>
            <a:r>
              <a:rPr lang="zh-CN" altLang="en-US" dirty="0"/>
              <a:t>长度为零时返回零长度的下标。</a:t>
            </a:r>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8"/>
                                        </p:tgtEl>
                                        <p:attrNameLst>
                                          <p:attrName>style.visibility</p:attrName>
                                        </p:attrNameLst>
                                      </p:cBhvr>
                                      <p:to>
                                        <p:strVal val="visible"/>
                                      </p:to>
                                    </p:set>
                                    <p:anim by="(-#ppt_w*2)" calcmode="lin" valueType="num">
                                      <p:cBhvr rctx="PPT">
                                        <p:cTn id="7" dur="500" autoRev="1" fill="hold">
                                          <p:stCondLst>
                                            <p:cond delay="0"/>
                                          </p:stCondLst>
                                        </p:cTn>
                                        <p:tgtEl>
                                          <p:spTgt spid="8"/>
                                        </p:tgtEl>
                                        <p:attrNameLst>
                                          <p:attrName>ppt_w</p:attrName>
                                        </p:attrNameLst>
                                      </p:cBhvr>
                                    </p:anim>
                                    <p:anim by="(#ppt_w*0.50)" calcmode="lin" valueType="num">
                                      <p:cBhvr>
                                        <p:cTn id="8" dur="500" decel="50000" autoRev="1" fill="hold">
                                          <p:stCondLst>
                                            <p:cond delay="0"/>
                                          </p:stCondLst>
                                        </p:cTn>
                                        <p:tgtEl>
                                          <p:spTgt spid="8"/>
                                        </p:tgtEl>
                                        <p:attrNameLst>
                                          <p:attrName>ppt_x</p:attrName>
                                        </p:attrNameLst>
                                      </p:cBhvr>
                                    </p:anim>
                                    <p:anim from="(-#ppt_h/2)" to="(#ppt_y)" calcmode="lin" valueType="num">
                                      <p:cBhvr>
                                        <p:cTn id="9" dur="1000" fill="hold">
                                          <p:stCondLst>
                                            <p:cond delay="0"/>
                                          </p:stCondLst>
                                        </p:cTn>
                                        <p:tgtEl>
                                          <p:spTgt spid="8"/>
                                        </p:tgtEl>
                                        <p:attrNameLst>
                                          <p:attrName>ppt_y</p:attrName>
                                        </p:attrNameLst>
                                      </p:cBhvr>
                                    </p:anim>
                                    <p:animRot by="21600000">
                                      <p:cBhvr>
                                        <p:cTn id="10" dur="1000" fill="hold">
                                          <p:stCondLst>
                                            <p:cond delay="0"/>
                                          </p:stCondLst>
                                        </p:cTn>
                                        <p:tgtEl>
                                          <p:spTgt spid="8"/>
                                        </p:tgtEl>
                                        <p:attrNameLst>
                                          <p:attrName>r</p:attrName>
                                        </p:attrNameLst>
                                      </p:cBhvr>
                                    </p:animRot>
                                  </p:childTnLst>
                                </p:cTn>
                              </p:par>
                            </p:childTnLst>
                          </p:cTn>
                        </p:par>
                        <p:par>
                          <p:cTn id="11" fill="hold">
                            <p:stCondLst>
                              <p:cond delay="1900"/>
                            </p:stCondLst>
                            <p:childTnLst>
                              <p:par>
                                <p:cTn id="12" presetID="2" presetClass="entr" presetSubtype="4" fill="hold" grpId="0" nodeType="after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500" fill="hold"/>
                                        <p:tgtEl>
                                          <p:spTgt spid="9"/>
                                        </p:tgtEl>
                                        <p:attrNameLst>
                                          <p:attrName>ppt_x</p:attrName>
                                        </p:attrNameLst>
                                      </p:cBhvr>
                                      <p:tavLst>
                                        <p:tav tm="0">
                                          <p:val>
                                            <p:strVal val="#ppt_x"/>
                                          </p:val>
                                        </p:tav>
                                        <p:tav tm="100000">
                                          <p:val>
                                            <p:strVal val="#ppt_x"/>
                                          </p:val>
                                        </p:tav>
                                      </p:tavLst>
                                    </p:anim>
                                    <p:anim calcmode="lin" valueType="num">
                                      <p:cBhvr additive="base">
                                        <p:cTn id="15"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5"/>
          <p:cNvSpPr txBox="1"/>
          <p:nvPr/>
        </p:nvSpPr>
        <p:spPr>
          <a:xfrm>
            <a:off x="1953609" y="2921685"/>
            <a:ext cx="2798395" cy="461665"/>
          </a:xfrm>
          <a:prstGeom prst="rect">
            <a:avLst/>
          </a:prstGeom>
          <a:noFill/>
        </p:spPr>
        <p:txBody>
          <a:bodyPr wrap="none" rtlCol="0">
            <a:spAutoFit/>
          </a:bodyPr>
          <a:lstStyle/>
          <a:p>
            <a:pPr algn="ctr"/>
            <a:r>
              <a:rPr lang="en-US" sz="2400">
                <a:solidFill>
                  <a:schemeClr val="bg1"/>
                </a:solidFill>
                <a:cs typeface="+mn-ea"/>
                <a:sym typeface="+mn-lt"/>
              </a:rPr>
              <a:t>Welcome Message</a:t>
            </a:r>
          </a:p>
        </p:txBody>
      </p:sp>
      <p:sp>
        <p:nvSpPr>
          <p:cNvPr id="4" name="TextBox 6"/>
          <p:cNvSpPr txBox="1"/>
          <p:nvPr/>
        </p:nvSpPr>
        <p:spPr>
          <a:xfrm>
            <a:off x="1510791" y="2765282"/>
            <a:ext cx="3684021" cy="230832"/>
          </a:xfrm>
          <a:prstGeom prst="rect">
            <a:avLst/>
          </a:prstGeom>
          <a:noFill/>
        </p:spPr>
        <p:txBody>
          <a:bodyPr wrap="none" rtlCol="0">
            <a:spAutoFit/>
          </a:bodyPr>
          <a:lstStyle/>
          <a:p>
            <a:pPr algn="ctr"/>
            <a:r>
              <a:rPr lang="en-US" sz="900">
                <a:solidFill>
                  <a:schemeClr val="bg1"/>
                </a:solidFill>
                <a:cs typeface="+mn-ea"/>
                <a:sym typeface="+mn-lt"/>
              </a:rPr>
              <a:t>MULTIPURPOSE PRESENTATION TEMPLATE | UNIQUE DESIGN</a:t>
            </a:r>
          </a:p>
        </p:txBody>
      </p:sp>
      <p:sp>
        <p:nvSpPr>
          <p:cNvPr id="6" name="Rectangle 11"/>
          <p:cNvSpPr/>
          <p:nvPr/>
        </p:nvSpPr>
        <p:spPr>
          <a:xfrm>
            <a:off x="1618992" y="3796492"/>
            <a:ext cx="3467616" cy="757130"/>
          </a:xfrm>
          <a:prstGeom prst="rect">
            <a:avLst/>
          </a:prstGeom>
        </p:spPr>
        <p:txBody>
          <a:bodyPr wrap="square">
            <a:spAutoFit/>
          </a:bodyPr>
          <a:lstStyle/>
          <a:p>
            <a:pPr algn="ctr">
              <a:lnSpc>
                <a:spcPct val="120000"/>
              </a:lnSpc>
            </a:pPr>
            <a:r>
              <a:rPr lang="en-US" altLang="zh-CN" sz="900" dirty="0">
                <a:solidFill>
                  <a:schemeClr val="bg1"/>
                </a:solidFill>
                <a:cs typeface="+mn-ea"/>
                <a:sym typeface="+mn-lt"/>
              </a:rPr>
              <a:t>Please replace text, click add relevant headline, modify the text content, also can copy your content to this directly. Please replace text, click add relevant headline, modify the text content, also can copy your content to this directly.</a:t>
            </a:r>
            <a:endParaRPr lang="en-GB" altLang="zh-CN" sz="900" dirty="0">
              <a:solidFill>
                <a:schemeClr val="bg1"/>
              </a:solidFill>
              <a:cs typeface="+mn-ea"/>
              <a:sym typeface="+mn-lt"/>
            </a:endParaRPr>
          </a:p>
        </p:txBody>
      </p:sp>
      <p:sp>
        <p:nvSpPr>
          <p:cNvPr id="2" name="矩形 1"/>
          <p:cNvSpPr/>
          <p:nvPr/>
        </p:nvSpPr>
        <p:spPr>
          <a:xfrm>
            <a:off x="1704003" y="924789"/>
            <a:ext cx="9257645" cy="2308324"/>
          </a:xfrm>
          <a:prstGeom prst="rect">
            <a:avLst/>
          </a:prstGeom>
        </p:spPr>
        <p:txBody>
          <a:bodyPr wrap="square">
            <a:spAutoFit/>
          </a:bodyPr>
          <a:lstStyle/>
          <a:p>
            <a:r>
              <a:rPr lang="zh-CN" altLang="en-US" dirty="0"/>
              <a:t>使用</a:t>
            </a:r>
            <a:r>
              <a:rPr lang="en-US" altLang="zh-CN" dirty="0"/>
              <a:t>for</a:t>
            </a:r>
            <a:r>
              <a:rPr lang="zh-CN" altLang="en-US" dirty="0"/>
              <a:t>循环的注意事项：</a:t>
            </a:r>
          </a:p>
          <a:p>
            <a:r>
              <a:rPr lang="zh-CN" altLang="en-US" dirty="0"/>
              <a:t>	如果对向量每个元素遍历并保存结果， 应在循环之前先将结果变量产生等长的存储， 在循环内为已经分配好存储空间的输出向量的元素赋值。 为了产生长度为</a:t>
            </a:r>
            <a:r>
              <a:rPr lang="en-US" altLang="zh-CN" dirty="0"/>
              <a:t>n</a:t>
            </a:r>
            <a:r>
              <a:rPr lang="zh-CN" altLang="en-US" dirty="0"/>
              <a:t>的数值型向量，用</a:t>
            </a:r>
            <a:r>
              <a:rPr lang="en-US" altLang="zh-CN" dirty="0"/>
              <a:t>numeric(n)</a:t>
            </a:r>
            <a:r>
              <a:rPr lang="zh-CN" altLang="en-US" dirty="0"/>
              <a:t>； 为了产生长度为</a:t>
            </a:r>
            <a:r>
              <a:rPr lang="en-US" altLang="zh-CN" dirty="0"/>
              <a:t>n</a:t>
            </a:r>
            <a:r>
              <a:rPr lang="zh-CN" altLang="en-US" dirty="0"/>
              <a:t>的列表，用</a:t>
            </a:r>
            <a:r>
              <a:rPr lang="en-US" altLang="zh-CN" dirty="0"/>
              <a:t>vector("list", n)</a:t>
            </a:r>
            <a:r>
              <a:rPr lang="zh-CN" altLang="en-US" dirty="0"/>
              <a:t>。</a:t>
            </a:r>
          </a:p>
          <a:p>
            <a:r>
              <a:rPr lang="zh-CN" altLang="en-US" dirty="0"/>
              <a:t>	对一个向量元素遍历时如果用下标访问， 需要用</a:t>
            </a:r>
            <a:r>
              <a:rPr lang="en-US" altLang="zh-CN" dirty="0" err="1"/>
              <a:t>seq_along</a:t>
            </a:r>
            <a:r>
              <a:rPr lang="en-US" altLang="zh-CN" dirty="0"/>
              <a:t>(x)</a:t>
            </a:r>
            <a:r>
              <a:rPr lang="zh-CN" altLang="en-US" dirty="0"/>
              <a:t>的做法而不是</a:t>
            </a:r>
            <a:r>
              <a:rPr lang="en-US" altLang="zh-CN" dirty="0"/>
              <a:t>1:length(x)</a:t>
            </a:r>
            <a:r>
              <a:rPr lang="zh-CN" altLang="en-US" dirty="0"/>
              <a:t>的做法。</a:t>
            </a:r>
          </a:p>
          <a:p>
            <a:r>
              <a:rPr lang="zh-CN" altLang="en-US" dirty="0"/>
              <a:t>	如果直接对向量元素遍历， 这有可能会丢失向量的属性（如日期型）， 用下标访问则不存在此问题。</a:t>
            </a:r>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5"/>
          <p:cNvSpPr txBox="1"/>
          <p:nvPr/>
        </p:nvSpPr>
        <p:spPr>
          <a:xfrm>
            <a:off x="1953609" y="2921685"/>
            <a:ext cx="2798395" cy="461665"/>
          </a:xfrm>
          <a:prstGeom prst="rect">
            <a:avLst/>
          </a:prstGeom>
          <a:noFill/>
        </p:spPr>
        <p:txBody>
          <a:bodyPr wrap="none" rtlCol="0">
            <a:spAutoFit/>
          </a:bodyPr>
          <a:lstStyle/>
          <a:p>
            <a:pPr algn="ctr"/>
            <a:r>
              <a:rPr lang="en-US" sz="2400">
                <a:solidFill>
                  <a:schemeClr val="bg1"/>
                </a:solidFill>
                <a:cs typeface="+mn-ea"/>
                <a:sym typeface="+mn-lt"/>
              </a:rPr>
              <a:t>Welcome Message</a:t>
            </a:r>
          </a:p>
        </p:txBody>
      </p:sp>
      <p:sp>
        <p:nvSpPr>
          <p:cNvPr id="4" name="TextBox 6"/>
          <p:cNvSpPr txBox="1"/>
          <p:nvPr/>
        </p:nvSpPr>
        <p:spPr>
          <a:xfrm>
            <a:off x="1510791" y="2765282"/>
            <a:ext cx="3684021" cy="230832"/>
          </a:xfrm>
          <a:prstGeom prst="rect">
            <a:avLst/>
          </a:prstGeom>
          <a:noFill/>
        </p:spPr>
        <p:txBody>
          <a:bodyPr wrap="none" rtlCol="0">
            <a:spAutoFit/>
          </a:bodyPr>
          <a:lstStyle/>
          <a:p>
            <a:pPr algn="ctr"/>
            <a:r>
              <a:rPr lang="en-US" sz="900">
                <a:solidFill>
                  <a:schemeClr val="bg1"/>
                </a:solidFill>
                <a:cs typeface="+mn-ea"/>
                <a:sym typeface="+mn-lt"/>
              </a:rPr>
              <a:t>MULTIPURPOSE PRESENTATION TEMPLATE | UNIQUE DESIGN</a:t>
            </a:r>
          </a:p>
        </p:txBody>
      </p:sp>
      <p:sp>
        <p:nvSpPr>
          <p:cNvPr id="8" name="PA_矩形 1"/>
          <p:cNvSpPr/>
          <p:nvPr>
            <p:custDataLst>
              <p:tags r:id="rId1"/>
            </p:custDataLst>
          </p:nvPr>
        </p:nvSpPr>
        <p:spPr>
          <a:xfrm>
            <a:off x="1636587" y="450629"/>
            <a:ext cx="5168235" cy="460375"/>
          </a:xfrm>
          <a:prstGeom prst="rect">
            <a:avLst/>
          </a:prstGeom>
        </p:spPr>
        <p:txBody>
          <a:bodyPr wrap="square">
            <a:spAutoFit/>
          </a:bodyPr>
          <a:lstStyle/>
          <a:p>
            <a:r>
              <a:rPr lang="en-US" altLang="zh-CN" sz="2400" spc="300" dirty="0" smtClean="0">
                <a:solidFill>
                  <a:schemeClr val="accent1"/>
                </a:solidFill>
                <a:latin typeface="+mj-ea"/>
                <a:ea typeface="+mj-ea"/>
              </a:rPr>
              <a:t>8</a:t>
            </a:r>
            <a:r>
              <a:rPr sz="2400" spc="300" dirty="0" smtClean="0">
                <a:solidFill>
                  <a:schemeClr val="accent1"/>
                </a:solidFill>
                <a:latin typeface="+mj-ea"/>
                <a:ea typeface="+mj-ea"/>
              </a:rPr>
              <a:t>.3.2 </a:t>
            </a:r>
            <a:r>
              <a:rPr lang="en-US" altLang="zh-CN" sz="2400" spc="300" dirty="0" smtClean="0">
                <a:solidFill>
                  <a:schemeClr val="accent1"/>
                </a:solidFill>
                <a:latin typeface="+mj-ea"/>
                <a:ea typeface="+mj-ea"/>
              </a:rPr>
              <a:t>while</a:t>
            </a:r>
            <a:r>
              <a:rPr lang="zh-CN" altLang="en-US" sz="2400" spc="300" dirty="0" smtClean="0">
                <a:solidFill>
                  <a:schemeClr val="accent1"/>
                </a:solidFill>
                <a:latin typeface="+mj-ea"/>
                <a:ea typeface="+mj-ea"/>
              </a:rPr>
              <a:t>循环</a:t>
            </a:r>
            <a:endParaRPr sz="2400" spc="300" dirty="0">
              <a:solidFill>
                <a:schemeClr val="accent1"/>
              </a:solidFill>
              <a:latin typeface="+mj-ea"/>
              <a:ea typeface="+mj-ea"/>
            </a:endParaRPr>
          </a:p>
        </p:txBody>
      </p:sp>
      <p:sp>
        <p:nvSpPr>
          <p:cNvPr id="2" name="矩形 1"/>
          <p:cNvSpPr/>
          <p:nvPr/>
        </p:nvSpPr>
        <p:spPr>
          <a:xfrm>
            <a:off x="1510790" y="1101057"/>
            <a:ext cx="9462009" cy="3416320"/>
          </a:xfrm>
          <a:prstGeom prst="rect">
            <a:avLst/>
          </a:prstGeom>
        </p:spPr>
        <p:txBody>
          <a:bodyPr wrap="square">
            <a:spAutoFit/>
          </a:bodyPr>
          <a:lstStyle/>
          <a:p>
            <a:r>
              <a:rPr lang="en-US" altLang="zh-CN" dirty="0"/>
              <a:t>while</a:t>
            </a:r>
            <a:r>
              <a:rPr lang="zh-CN" altLang="en-US" dirty="0"/>
              <a:t>语句在输入数据符合条件表达式时，执行语句体，否则跳出循环继续执行程序的下一条语句。</a:t>
            </a:r>
          </a:p>
          <a:p>
            <a:endParaRPr lang="en-US" altLang="zh-CN" dirty="0" smtClean="0"/>
          </a:p>
          <a:p>
            <a:r>
              <a:rPr lang="zh-CN" altLang="en-US" dirty="0" smtClean="0"/>
              <a:t>语法</a:t>
            </a:r>
            <a:r>
              <a:rPr lang="zh-CN" altLang="en-US" dirty="0"/>
              <a:t>形式：</a:t>
            </a:r>
          </a:p>
          <a:p>
            <a:r>
              <a:rPr lang="en-US" altLang="zh-CN" dirty="0"/>
              <a:t>while(</a:t>
            </a:r>
            <a:r>
              <a:rPr lang="zh-CN" altLang="en-US" dirty="0"/>
              <a:t>条件表达式</a:t>
            </a:r>
            <a:r>
              <a:rPr lang="en-US" altLang="zh-CN" dirty="0"/>
              <a:t>)</a:t>
            </a:r>
          </a:p>
          <a:p>
            <a:r>
              <a:rPr lang="en-US" altLang="zh-CN" dirty="0"/>
              <a:t>{</a:t>
            </a:r>
          </a:p>
          <a:p>
            <a:r>
              <a:rPr lang="en-US" altLang="zh-CN" dirty="0"/>
              <a:t>    ... ...</a:t>
            </a:r>
          </a:p>
          <a:p>
            <a:r>
              <a:rPr lang="en-US" altLang="zh-CN" dirty="0"/>
              <a:t>}</a:t>
            </a:r>
          </a:p>
          <a:p>
            <a:endParaRPr lang="en-US" altLang="zh-CN" dirty="0" smtClean="0"/>
          </a:p>
          <a:p>
            <a:r>
              <a:rPr lang="zh-CN" altLang="en-US" dirty="0" smtClean="0"/>
              <a:t>进行</a:t>
            </a:r>
            <a:r>
              <a:rPr lang="zh-CN" altLang="en-US" dirty="0"/>
              <a:t>当型循环。 其中的语句一般是复合语句。 仅当条件成立时才继续循环， 而且如果第一次条件就已经不成立就一次也不执行循环内的语句。当</a:t>
            </a:r>
            <a:r>
              <a:rPr lang="en-US" altLang="zh-CN" dirty="0"/>
              <a:t>while</a:t>
            </a:r>
            <a:r>
              <a:rPr lang="zh-CN" altLang="en-US" dirty="0"/>
              <a:t>语句的条件表达式</a:t>
            </a:r>
            <a:r>
              <a:rPr lang="en-US" altLang="zh-CN" dirty="0"/>
              <a:t>=TRUE</a:t>
            </a:r>
            <a:r>
              <a:rPr lang="zh-CN" altLang="en-US" dirty="0"/>
              <a:t>时，只有用</a:t>
            </a:r>
            <a:r>
              <a:rPr lang="en-US" altLang="zh-CN" dirty="0"/>
              <a:t>break</a:t>
            </a:r>
            <a:r>
              <a:rPr lang="zh-CN" altLang="en-US" dirty="0"/>
              <a:t>语句跳出循环。</a:t>
            </a:r>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8"/>
                                        </p:tgtEl>
                                        <p:attrNameLst>
                                          <p:attrName>style.visibility</p:attrName>
                                        </p:attrNameLst>
                                      </p:cBhvr>
                                      <p:to>
                                        <p:strVal val="visible"/>
                                      </p:to>
                                    </p:set>
                                    <p:anim by="(-#ppt_w*2)" calcmode="lin" valueType="num">
                                      <p:cBhvr rctx="PPT">
                                        <p:cTn id="7" dur="500" autoRev="1" fill="hold">
                                          <p:stCondLst>
                                            <p:cond delay="0"/>
                                          </p:stCondLst>
                                        </p:cTn>
                                        <p:tgtEl>
                                          <p:spTgt spid="8"/>
                                        </p:tgtEl>
                                        <p:attrNameLst>
                                          <p:attrName>ppt_w</p:attrName>
                                        </p:attrNameLst>
                                      </p:cBhvr>
                                    </p:anim>
                                    <p:anim by="(#ppt_w*0.50)" calcmode="lin" valueType="num">
                                      <p:cBhvr>
                                        <p:cTn id="8" dur="500" decel="50000" autoRev="1" fill="hold">
                                          <p:stCondLst>
                                            <p:cond delay="0"/>
                                          </p:stCondLst>
                                        </p:cTn>
                                        <p:tgtEl>
                                          <p:spTgt spid="8"/>
                                        </p:tgtEl>
                                        <p:attrNameLst>
                                          <p:attrName>ppt_x</p:attrName>
                                        </p:attrNameLst>
                                      </p:cBhvr>
                                    </p:anim>
                                    <p:anim from="(-#ppt_h/2)" to="(#ppt_y)" calcmode="lin" valueType="num">
                                      <p:cBhvr>
                                        <p:cTn id="9" dur="1000" fill="hold">
                                          <p:stCondLst>
                                            <p:cond delay="0"/>
                                          </p:stCondLst>
                                        </p:cTn>
                                        <p:tgtEl>
                                          <p:spTgt spid="8"/>
                                        </p:tgtEl>
                                        <p:attrNameLst>
                                          <p:attrName>ppt_y</p:attrName>
                                        </p:attrNameLst>
                                      </p:cBhvr>
                                    </p:anim>
                                    <p:animRot by="21600000">
                                      <p:cBhvr>
                                        <p:cTn id="10" dur="1000" fill="hold">
                                          <p:stCondLst>
                                            <p:cond delay="0"/>
                                          </p:stCondLst>
                                        </p:cTn>
                                        <p:tgtEl>
                                          <p:spTgt spid="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5"/>
          <p:cNvSpPr txBox="1"/>
          <p:nvPr/>
        </p:nvSpPr>
        <p:spPr>
          <a:xfrm>
            <a:off x="1953609" y="2921685"/>
            <a:ext cx="2798395" cy="461665"/>
          </a:xfrm>
          <a:prstGeom prst="rect">
            <a:avLst/>
          </a:prstGeom>
          <a:noFill/>
        </p:spPr>
        <p:txBody>
          <a:bodyPr wrap="none" rtlCol="0">
            <a:spAutoFit/>
          </a:bodyPr>
          <a:lstStyle/>
          <a:p>
            <a:pPr algn="ctr"/>
            <a:r>
              <a:rPr lang="en-US" sz="2400">
                <a:solidFill>
                  <a:schemeClr val="bg1"/>
                </a:solidFill>
                <a:cs typeface="+mn-ea"/>
                <a:sym typeface="+mn-lt"/>
              </a:rPr>
              <a:t>Welcome Message</a:t>
            </a:r>
          </a:p>
        </p:txBody>
      </p:sp>
      <p:sp>
        <p:nvSpPr>
          <p:cNvPr id="4" name="TextBox 6"/>
          <p:cNvSpPr txBox="1"/>
          <p:nvPr/>
        </p:nvSpPr>
        <p:spPr>
          <a:xfrm>
            <a:off x="1510791" y="2765282"/>
            <a:ext cx="3684021" cy="230832"/>
          </a:xfrm>
          <a:prstGeom prst="rect">
            <a:avLst/>
          </a:prstGeom>
          <a:noFill/>
        </p:spPr>
        <p:txBody>
          <a:bodyPr wrap="none" rtlCol="0">
            <a:spAutoFit/>
          </a:bodyPr>
          <a:lstStyle/>
          <a:p>
            <a:pPr algn="ctr"/>
            <a:r>
              <a:rPr lang="en-US" sz="900">
                <a:solidFill>
                  <a:schemeClr val="bg1"/>
                </a:solidFill>
                <a:cs typeface="+mn-ea"/>
                <a:sym typeface="+mn-lt"/>
              </a:rPr>
              <a:t>MULTIPURPOSE PRESENTATION TEMPLATE | UNIQUE DESIGN</a:t>
            </a:r>
          </a:p>
        </p:txBody>
      </p:sp>
      <p:sp>
        <p:nvSpPr>
          <p:cNvPr id="6" name="Rectangle 11"/>
          <p:cNvSpPr/>
          <p:nvPr/>
        </p:nvSpPr>
        <p:spPr>
          <a:xfrm>
            <a:off x="1618992" y="3796492"/>
            <a:ext cx="3467616" cy="757130"/>
          </a:xfrm>
          <a:prstGeom prst="rect">
            <a:avLst/>
          </a:prstGeom>
        </p:spPr>
        <p:txBody>
          <a:bodyPr wrap="square">
            <a:spAutoFit/>
          </a:bodyPr>
          <a:lstStyle/>
          <a:p>
            <a:pPr algn="ctr">
              <a:lnSpc>
                <a:spcPct val="120000"/>
              </a:lnSpc>
            </a:pPr>
            <a:r>
              <a:rPr lang="en-US" altLang="zh-CN" sz="900" dirty="0">
                <a:solidFill>
                  <a:schemeClr val="bg1"/>
                </a:solidFill>
                <a:cs typeface="+mn-ea"/>
                <a:sym typeface="+mn-lt"/>
              </a:rPr>
              <a:t>Please replace text, click add relevant headline, modify the text content, also can copy your content to this directly. Please replace text, click add relevant headline, modify the text content, also can copy your content to this directly.</a:t>
            </a:r>
            <a:endParaRPr lang="en-GB" altLang="zh-CN" sz="900" dirty="0">
              <a:solidFill>
                <a:schemeClr val="bg1"/>
              </a:solidFill>
              <a:cs typeface="+mn-ea"/>
              <a:sym typeface="+mn-lt"/>
            </a:endParaRPr>
          </a:p>
        </p:txBody>
      </p:sp>
      <p:sp>
        <p:nvSpPr>
          <p:cNvPr id="8" name="PA_矩形 1"/>
          <p:cNvSpPr/>
          <p:nvPr>
            <p:custDataLst>
              <p:tags r:id="rId1"/>
            </p:custDataLst>
          </p:nvPr>
        </p:nvSpPr>
        <p:spPr>
          <a:xfrm>
            <a:off x="1636587" y="450629"/>
            <a:ext cx="5168235" cy="460375"/>
          </a:xfrm>
          <a:prstGeom prst="rect">
            <a:avLst/>
          </a:prstGeom>
        </p:spPr>
        <p:txBody>
          <a:bodyPr wrap="square">
            <a:spAutoFit/>
          </a:bodyPr>
          <a:lstStyle/>
          <a:p>
            <a:r>
              <a:rPr lang="en-US" altLang="zh-CN" sz="2400" spc="300" dirty="0" smtClean="0">
                <a:solidFill>
                  <a:schemeClr val="accent1"/>
                </a:solidFill>
                <a:latin typeface="+mj-ea"/>
                <a:ea typeface="+mj-ea"/>
              </a:rPr>
              <a:t>8</a:t>
            </a:r>
            <a:r>
              <a:rPr sz="2400" spc="300" dirty="0" smtClean="0">
                <a:solidFill>
                  <a:schemeClr val="accent1"/>
                </a:solidFill>
                <a:latin typeface="+mj-ea"/>
                <a:ea typeface="+mj-ea"/>
              </a:rPr>
              <a:t>.3.3 </a:t>
            </a:r>
            <a:r>
              <a:rPr lang="en-US" sz="2400" spc="300" dirty="0">
                <a:solidFill>
                  <a:schemeClr val="accent1"/>
                </a:solidFill>
                <a:latin typeface="+mj-ea"/>
                <a:ea typeface="+mj-ea"/>
              </a:rPr>
              <a:t>repeat</a:t>
            </a:r>
            <a:r>
              <a:rPr lang="zh-CN" altLang="en-US" sz="2400" spc="300" dirty="0">
                <a:solidFill>
                  <a:schemeClr val="accent1"/>
                </a:solidFill>
                <a:latin typeface="+mj-ea"/>
                <a:ea typeface="+mj-ea"/>
              </a:rPr>
              <a:t>循环</a:t>
            </a:r>
            <a:endParaRPr sz="2400" spc="300" dirty="0">
              <a:solidFill>
                <a:schemeClr val="accent1"/>
              </a:solidFill>
              <a:latin typeface="+mj-ea"/>
              <a:ea typeface="+mj-ea"/>
            </a:endParaRPr>
          </a:p>
        </p:txBody>
      </p:sp>
      <p:sp>
        <p:nvSpPr>
          <p:cNvPr id="9" name="文本框 8"/>
          <p:cNvSpPr txBox="1"/>
          <p:nvPr/>
        </p:nvSpPr>
        <p:spPr>
          <a:xfrm>
            <a:off x="1118402" y="1158092"/>
            <a:ext cx="9721516" cy="4247317"/>
          </a:xfrm>
          <a:prstGeom prst="rect">
            <a:avLst/>
          </a:prstGeom>
          <a:noFill/>
        </p:spPr>
        <p:txBody>
          <a:bodyPr wrap="square" rtlCol="0" anchor="ctr" anchorCtr="0">
            <a:spAutoFit/>
          </a:bodyPr>
          <a:lstStyle/>
          <a:p>
            <a:pPr fontAlgn="auto">
              <a:lnSpc>
                <a:spcPct val="150000"/>
              </a:lnSpc>
            </a:pPr>
            <a:r>
              <a:rPr lang="zh-CN" altLang="en-US" dirty="0"/>
              <a:t> </a:t>
            </a:r>
            <a:r>
              <a:rPr lang="en-US" altLang="zh-CN" dirty="0"/>
              <a:t>repeat</a:t>
            </a:r>
            <a:r>
              <a:rPr lang="zh-CN" altLang="en-US" dirty="0"/>
              <a:t>语句没有逻辑判断跳出条件，因此必须应用</a:t>
            </a:r>
            <a:r>
              <a:rPr lang="en-US" altLang="zh-CN" dirty="0"/>
              <a:t>break</a:t>
            </a:r>
            <a:r>
              <a:rPr lang="zh-CN" altLang="en-US" dirty="0"/>
              <a:t>语句。</a:t>
            </a:r>
          </a:p>
          <a:p>
            <a:pPr fontAlgn="auto">
              <a:lnSpc>
                <a:spcPct val="150000"/>
              </a:lnSpc>
            </a:pPr>
            <a:r>
              <a:rPr lang="zh-CN" altLang="en-US" dirty="0"/>
              <a:t>   </a:t>
            </a:r>
            <a:endParaRPr lang="en-US" altLang="zh-CN" dirty="0" smtClean="0"/>
          </a:p>
          <a:p>
            <a:pPr fontAlgn="auto">
              <a:lnSpc>
                <a:spcPct val="150000"/>
              </a:lnSpc>
            </a:pPr>
            <a:r>
              <a:rPr lang="zh-CN" altLang="en-US" dirty="0" smtClean="0"/>
              <a:t>语法</a:t>
            </a:r>
            <a:r>
              <a:rPr lang="zh-CN" altLang="en-US" dirty="0"/>
              <a:t>形式：</a:t>
            </a:r>
          </a:p>
          <a:p>
            <a:pPr fontAlgn="auto">
              <a:lnSpc>
                <a:spcPct val="150000"/>
              </a:lnSpc>
            </a:pPr>
            <a:r>
              <a:rPr lang="zh-CN" altLang="en-US" dirty="0"/>
              <a:t>   </a:t>
            </a:r>
            <a:r>
              <a:rPr lang="en-US" altLang="zh-CN" dirty="0"/>
              <a:t>repeat{</a:t>
            </a:r>
          </a:p>
          <a:p>
            <a:pPr fontAlgn="auto">
              <a:lnSpc>
                <a:spcPct val="150000"/>
              </a:lnSpc>
            </a:pPr>
            <a:r>
              <a:rPr lang="en-US" altLang="zh-CN" dirty="0"/>
              <a:t>     ... ...</a:t>
            </a:r>
          </a:p>
          <a:p>
            <a:pPr fontAlgn="auto">
              <a:lnSpc>
                <a:spcPct val="150000"/>
              </a:lnSpc>
            </a:pPr>
            <a:r>
              <a:rPr lang="en-US" altLang="zh-CN" dirty="0"/>
              <a:t>     if(</a:t>
            </a:r>
            <a:r>
              <a:rPr lang="en-US" altLang="zh-CN" dirty="0" err="1"/>
              <a:t>cond</a:t>
            </a:r>
            <a:r>
              <a:rPr lang="en-US" altLang="zh-CN" dirty="0"/>
              <a:t>) break</a:t>
            </a:r>
          </a:p>
          <a:p>
            <a:pPr fontAlgn="auto">
              <a:lnSpc>
                <a:spcPct val="150000"/>
              </a:lnSpc>
            </a:pPr>
            <a:r>
              <a:rPr lang="en-US" altLang="zh-CN" dirty="0"/>
              <a:t>   }</a:t>
            </a:r>
          </a:p>
          <a:p>
            <a:pPr fontAlgn="auto">
              <a:lnSpc>
                <a:spcPct val="150000"/>
              </a:lnSpc>
            </a:pPr>
            <a:endParaRPr lang="en-US" altLang="zh-CN" dirty="0" smtClean="0"/>
          </a:p>
          <a:p>
            <a:pPr fontAlgn="auto">
              <a:lnSpc>
                <a:spcPct val="150000"/>
              </a:lnSpc>
            </a:pPr>
            <a:r>
              <a:rPr lang="zh-CN" altLang="en-US" dirty="0" smtClean="0"/>
              <a:t>直到</a:t>
            </a:r>
            <a:r>
              <a:rPr lang="zh-CN" altLang="en-US" dirty="0"/>
              <a:t>型循环至少执行一次， 每次先执行</a:t>
            </a:r>
            <a:r>
              <a:rPr lang="en-US" altLang="zh-CN" dirty="0"/>
              <a:t>...</a:t>
            </a:r>
            <a:r>
              <a:rPr lang="zh-CN" altLang="en-US" dirty="0"/>
              <a:t>代表的循环体语句， 然后判断是否满足循环退出条件， 满足条件就退出循环。</a:t>
            </a:r>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8"/>
                                        </p:tgtEl>
                                        <p:attrNameLst>
                                          <p:attrName>style.visibility</p:attrName>
                                        </p:attrNameLst>
                                      </p:cBhvr>
                                      <p:to>
                                        <p:strVal val="visible"/>
                                      </p:to>
                                    </p:set>
                                    <p:anim by="(-#ppt_w*2)" calcmode="lin" valueType="num">
                                      <p:cBhvr rctx="PPT">
                                        <p:cTn id="7" dur="500" autoRev="1" fill="hold">
                                          <p:stCondLst>
                                            <p:cond delay="0"/>
                                          </p:stCondLst>
                                        </p:cTn>
                                        <p:tgtEl>
                                          <p:spTgt spid="8"/>
                                        </p:tgtEl>
                                        <p:attrNameLst>
                                          <p:attrName>ppt_w</p:attrName>
                                        </p:attrNameLst>
                                      </p:cBhvr>
                                    </p:anim>
                                    <p:anim by="(#ppt_w*0.50)" calcmode="lin" valueType="num">
                                      <p:cBhvr>
                                        <p:cTn id="8" dur="500" decel="50000" autoRev="1" fill="hold">
                                          <p:stCondLst>
                                            <p:cond delay="0"/>
                                          </p:stCondLst>
                                        </p:cTn>
                                        <p:tgtEl>
                                          <p:spTgt spid="8"/>
                                        </p:tgtEl>
                                        <p:attrNameLst>
                                          <p:attrName>ppt_x</p:attrName>
                                        </p:attrNameLst>
                                      </p:cBhvr>
                                    </p:anim>
                                    <p:anim from="(-#ppt_h/2)" to="(#ppt_y)" calcmode="lin" valueType="num">
                                      <p:cBhvr>
                                        <p:cTn id="9" dur="1000" fill="hold">
                                          <p:stCondLst>
                                            <p:cond delay="0"/>
                                          </p:stCondLst>
                                        </p:cTn>
                                        <p:tgtEl>
                                          <p:spTgt spid="8"/>
                                        </p:tgtEl>
                                        <p:attrNameLst>
                                          <p:attrName>ppt_y</p:attrName>
                                        </p:attrNameLst>
                                      </p:cBhvr>
                                    </p:anim>
                                    <p:animRot by="21600000">
                                      <p:cBhvr>
                                        <p:cTn id="10" dur="1000" fill="hold">
                                          <p:stCondLst>
                                            <p:cond delay="0"/>
                                          </p:stCondLst>
                                        </p:cTn>
                                        <p:tgtEl>
                                          <p:spTgt spid="8"/>
                                        </p:tgtEl>
                                        <p:attrNameLst>
                                          <p:attrName>r</p:attrName>
                                        </p:attrNameLst>
                                      </p:cBhvr>
                                    </p:animRot>
                                  </p:childTnLst>
                                </p:cTn>
                              </p:par>
                            </p:childTnLst>
                          </p:cTn>
                        </p:par>
                        <p:par>
                          <p:cTn id="11" fill="hold">
                            <p:stCondLst>
                              <p:cond delay="2200"/>
                            </p:stCondLst>
                            <p:childTnLst>
                              <p:par>
                                <p:cTn id="12" presetID="2" presetClass="entr" presetSubtype="4" fill="hold" grpId="0" nodeType="after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500" fill="hold"/>
                                        <p:tgtEl>
                                          <p:spTgt spid="9"/>
                                        </p:tgtEl>
                                        <p:attrNameLst>
                                          <p:attrName>ppt_x</p:attrName>
                                        </p:attrNameLst>
                                      </p:cBhvr>
                                      <p:tavLst>
                                        <p:tav tm="0">
                                          <p:val>
                                            <p:strVal val="#ppt_x"/>
                                          </p:val>
                                        </p:tav>
                                        <p:tav tm="100000">
                                          <p:val>
                                            <p:strVal val="#ppt_x"/>
                                          </p:val>
                                        </p:tav>
                                      </p:tavLst>
                                    </p:anim>
                                    <p:anim calcmode="lin" valueType="num">
                                      <p:cBhvr additive="base">
                                        <p:cTn id="15"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5"/>
          <p:cNvSpPr txBox="1"/>
          <p:nvPr/>
        </p:nvSpPr>
        <p:spPr>
          <a:xfrm>
            <a:off x="1953609" y="2921685"/>
            <a:ext cx="2798395" cy="461665"/>
          </a:xfrm>
          <a:prstGeom prst="rect">
            <a:avLst/>
          </a:prstGeom>
          <a:noFill/>
        </p:spPr>
        <p:txBody>
          <a:bodyPr wrap="none" rtlCol="0">
            <a:spAutoFit/>
          </a:bodyPr>
          <a:lstStyle/>
          <a:p>
            <a:pPr algn="ctr"/>
            <a:r>
              <a:rPr lang="en-US" sz="2400">
                <a:solidFill>
                  <a:schemeClr val="bg1"/>
                </a:solidFill>
                <a:cs typeface="+mn-ea"/>
                <a:sym typeface="+mn-lt"/>
              </a:rPr>
              <a:t>Welcome Message</a:t>
            </a:r>
          </a:p>
        </p:txBody>
      </p:sp>
      <p:sp>
        <p:nvSpPr>
          <p:cNvPr id="4" name="TextBox 6"/>
          <p:cNvSpPr txBox="1"/>
          <p:nvPr/>
        </p:nvSpPr>
        <p:spPr>
          <a:xfrm>
            <a:off x="1510791" y="2765282"/>
            <a:ext cx="3684021" cy="230832"/>
          </a:xfrm>
          <a:prstGeom prst="rect">
            <a:avLst/>
          </a:prstGeom>
          <a:noFill/>
        </p:spPr>
        <p:txBody>
          <a:bodyPr wrap="none" rtlCol="0">
            <a:spAutoFit/>
          </a:bodyPr>
          <a:lstStyle/>
          <a:p>
            <a:pPr algn="ctr"/>
            <a:r>
              <a:rPr lang="en-US" sz="900">
                <a:solidFill>
                  <a:schemeClr val="bg1"/>
                </a:solidFill>
                <a:cs typeface="+mn-ea"/>
                <a:sym typeface="+mn-lt"/>
              </a:rPr>
              <a:t>MULTIPURPOSE PRESENTATION TEMPLATE | UNIQUE DESIGN</a:t>
            </a:r>
          </a:p>
        </p:txBody>
      </p:sp>
      <p:sp>
        <p:nvSpPr>
          <p:cNvPr id="6" name="Rectangle 11"/>
          <p:cNvSpPr/>
          <p:nvPr/>
        </p:nvSpPr>
        <p:spPr>
          <a:xfrm>
            <a:off x="1618992" y="3796492"/>
            <a:ext cx="3467616" cy="757130"/>
          </a:xfrm>
          <a:prstGeom prst="rect">
            <a:avLst/>
          </a:prstGeom>
        </p:spPr>
        <p:txBody>
          <a:bodyPr wrap="square">
            <a:spAutoFit/>
          </a:bodyPr>
          <a:lstStyle/>
          <a:p>
            <a:pPr algn="ctr">
              <a:lnSpc>
                <a:spcPct val="120000"/>
              </a:lnSpc>
            </a:pPr>
            <a:r>
              <a:rPr lang="en-US" altLang="zh-CN" sz="900" dirty="0">
                <a:solidFill>
                  <a:schemeClr val="bg1"/>
                </a:solidFill>
                <a:cs typeface="+mn-ea"/>
                <a:sym typeface="+mn-lt"/>
              </a:rPr>
              <a:t>Please replace text, click add relevant headline, modify the text content, also can copy your content to this directly. Please replace text, click add relevant headline, modify the text content, also can copy your content to this directly.</a:t>
            </a:r>
            <a:endParaRPr lang="en-GB" altLang="zh-CN" sz="900" dirty="0">
              <a:solidFill>
                <a:schemeClr val="bg1"/>
              </a:solidFill>
              <a:cs typeface="+mn-ea"/>
              <a:sym typeface="+mn-lt"/>
            </a:endParaRPr>
          </a:p>
        </p:txBody>
      </p:sp>
      <p:sp>
        <p:nvSpPr>
          <p:cNvPr id="7" name="PA_矩形 1"/>
          <p:cNvSpPr/>
          <p:nvPr>
            <p:custDataLst>
              <p:tags r:id="rId1"/>
            </p:custDataLst>
          </p:nvPr>
        </p:nvSpPr>
        <p:spPr>
          <a:xfrm>
            <a:off x="1636587" y="450629"/>
            <a:ext cx="5168235" cy="460375"/>
          </a:xfrm>
          <a:prstGeom prst="rect">
            <a:avLst/>
          </a:prstGeom>
        </p:spPr>
        <p:txBody>
          <a:bodyPr wrap="square">
            <a:spAutoFit/>
          </a:bodyPr>
          <a:lstStyle/>
          <a:p>
            <a:r>
              <a:rPr lang="en-US" altLang="zh-CN" sz="2400" spc="300" dirty="0" smtClean="0">
                <a:solidFill>
                  <a:schemeClr val="accent1"/>
                </a:solidFill>
                <a:latin typeface="+mj-ea"/>
                <a:ea typeface="+mj-ea"/>
              </a:rPr>
              <a:t>8</a:t>
            </a:r>
            <a:r>
              <a:rPr sz="2400" spc="300" dirty="0" smtClean="0">
                <a:solidFill>
                  <a:schemeClr val="accent1"/>
                </a:solidFill>
                <a:latin typeface="+mj-ea"/>
                <a:ea typeface="+mj-ea"/>
              </a:rPr>
              <a:t>.3.</a:t>
            </a:r>
            <a:r>
              <a:rPr lang="en-US" altLang="zh-CN" sz="2400" spc="300" dirty="0" smtClean="0">
                <a:solidFill>
                  <a:schemeClr val="accent1"/>
                </a:solidFill>
                <a:latin typeface="+mj-ea"/>
                <a:ea typeface="+mj-ea"/>
              </a:rPr>
              <a:t>4</a:t>
            </a:r>
            <a:r>
              <a:rPr sz="2400" spc="300" dirty="0" smtClean="0">
                <a:solidFill>
                  <a:schemeClr val="accent1"/>
                </a:solidFill>
                <a:latin typeface="+mj-ea"/>
                <a:ea typeface="+mj-ea"/>
              </a:rPr>
              <a:t> </a:t>
            </a:r>
            <a:r>
              <a:rPr lang="en-US" sz="2400" spc="300" dirty="0">
                <a:solidFill>
                  <a:schemeClr val="accent1"/>
                </a:solidFill>
                <a:latin typeface="+mj-ea"/>
                <a:ea typeface="+mj-ea"/>
              </a:rPr>
              <a:t>break</a:t>
            </a:r>
            <a:r>
              <a:rPr lang="zh-CN" altLang="en-US" sz="2400" spc="300" dirty="0">
                <a:solidFill>
                  <a:schemeClr val="accent1"/>
                </a:solidFill>
                <a:latin typeface="+mj-ea"/>
                <a:ea typeface="+mj-ea"/>
              </a:rPr>
              <a:t>跳出循环</a:t>
            </a:r>
            <a:endParaRPr sz="2400" spc="300" dirty="0">
              <a:solidFill>
                <a:schemeClr val="accent1"/>
              </a:solidFill>
              <a:latin typeface="+mj-ea"/>
              <a:ea typeface="+mj-ea"/>
            </a:endParaRPr>
          </a:p>
        </p:txBody>
      </p:sp>
      <p:sp>
        <p:nvSpPr>
          <p:cNvPr id="2" name="矩形 1"/>
          <p:cNvSpPr/>
          <p:nvPr/>
        </p:nvSpPr>
        <p:spPr>
          <a:xfrm>
            <a:off x="1510790" y="1128044"/>
            <a:ext cx="9317043" cy="4154984"/>
          </a:xfrm>
          <a:prstGeom prst="rect">
            <a:avLst/>
          </a:prstGeom>
        </p:spPr>
        <p:txBody>
          <a:bodyPr wrap="square">
            <a:spAutoFit/>
          </a:bodyPr>
          <a:lstStyle/>
          <a:p>
            <a:r>
              <a:rPr lang="en-US" altLang="zh-CN" sz="2400" dirty="0"/>
              <a:t>break</a:t>
            </a:r>
            <a:r>
              <a:rPr lang="zh-CN" altLang="zh-CN" sz="2400" dirty="0"/>
              <a:t>语句跳出循环。</a:t>
            </a:r>
          </a:p>
          <a:p>
            <a:endParaRPr lang="en-US" altLang="zh-CN" sz="2400" dirty="0" smtClean="0"/>
          </a:p>
          <a:p>
            <a:r>
              <a:rPr lang="zh-CN" altLang="zh-CN" sz="2400" dirty="0" smtClean="0"/>
              <a:t>实例</a:t>
            </a:r>
            <a:endParaRPr lang="en-US" altLang="zh-CN" sz="2400" dirty="0" smtClean="0"/>
          </a:p>
          <a:p>
            <a:r>
              <a:rPr lang="zh-CN" altLang="zh-CN" sz="2400" dirty="0" smtClean="0"/>
              <a:t>原始数据</a:t>
            </a:r>
            <a:r>
              <a:rPr lang="zh-CN" altLang="zh-CN" sz="2400" dirty="0"/>
              <a:t>框</a:t>
            </a:r>
            <a:r>
              <a:rPr lang="en-US" altLang="zh-CN" sz="2400" dirty="0"/>
              <a:t>df2</a:t>
            </a:r>
            <a:r>
              <a:rPr lang="zh-CN" altLang="zh-CN" sz="2400" dirty="0"/>
              <a:t>的格式与表</a:t>
            </a:r>
            <a:r>
              <a:rPr lang="en-US" altLang="zh-CN" sz="2400" dirty="0"/>
              <a:t>8.1</a:t>
            </a:r>
            <a:r>
              <a:rPr lang="zh-CN" altLang="zh-CN" sz="2400" dirty="0"/>
              <a:t>相同，则通过初步奖学金认定的人数为</a:t>
            </a:r>
          </a:p>
          <a:p>
            <a:endParaRPr lang="en-US" altLang="zh-CN" sz="2400" dirty="0" smtClean="0"/>
          </a:p>
          <a:p>
            <a:r>
              <a:rPr lang="en-US" altLang="zh-CN" sz="2400" dirty="0" smtClean="0"/>
              <a:t>for(i </a:t>
            </a:r>
            <a:r>
              <a:rPr lang="en-US" altLang="zh-CN" sz="2400" dirty="0"/>
              <a:t>in 1:2017)</a:t>
            </a:r>
            <a:endParaRPr lang="zh-CN" altLang="zh-CN" sz="2400" dirty="0"/>
          </a:p>
          <a:p>
            <a:r>
              <a:rPr lang="en-US" altLang="zh-CN" sz="2400" dirty="0"/>
              <a:t>     for(j in 2:6)</a:t>
            </a:r>
            <a:endParaRPr lang="zh-CN" altLang="zh-CN" sz="2400" dirty="0"/>
          </a:p>
          <a:p>
            <a:r>
              <a:rPr lang="en-US" altLang="zh-CN" sz="2400" dirty="0"/>
              <a:t>        if (df2[</a:t>
            </a:r>
            <a:r>
              <a:rPr lang="en-US" altLang="zh-CN" sz="2400" dirty="0" err="1"/>
              <a:t>i,j</a:t>
            </a:r>
            <a:r>
              <a:rPr lang="en-US" altLang="zh-CN" sz="2400" dirty="0"/>
              <a:t>]&lt;60)</a:t>
            </a:r>
            <a:endParaRPr lang="zh-CN" altLang="zh-CN" sz="2400" dirty="0"/>
          </a:p>
          <a:p>
            <a:r>
              <a:rPr lang="en-US" altLang="zh-CN" sz="2400" dirty="0"/>
              <a:t>         {cat(</a:t>
            </a:r>
            <a:r>
              <a:rPr lang="zh-CN" altLang="zh-CN" sz="2400" dirty="0"/>
              <a:t>‘学生姓名’</a:t>
            </a:r>
            <a:r>
              <a:rPr lang="en-US" altLang="zh-CN" sz="2400" dirty="0"/>
              <a:t>,df2[i,1],</a:t>
            </a:r>
            <a:r>
              <a:rPr lang="zh-CN" altLang="zh-CN" sz="2400" dirty="0"/>
              <a:t>’不能参加奖学金评选’</a:t>
            </a:r>
            <a:r>
              <a:rPr lang="en-US" altLang="zh-CN" sz="2400" dirty="0"/>
              <a:t>)</a:t>
            </a:r>
            <a:endParaRPr lang="zh-CN" altLang="zh-CN" sz="2400" dirty="0"/>
          </a:p>
          <a:p>
            <a:r>
              <a:rPr lang="en-US" altLang="zh-CN" sz="2400" dirty="0"/>
              <a:t>          break</a:t>
            </a:r>
            <a:endParaRPr lang="zh-CN" altLang="zh-CN" sz="2400" dirty="0"/>
          </a:p>
          <a:p>
            <a:r>
              <a:rPr lang="en-US" altLang="zh-CN" sz="2400" dirty="0"/>
              <a:t>          }</a:t>
            </a:r>
            <a:endParaRPr lang="zh-CN" altLang="zh-CN" sz="2400" dirty="0"/>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7"/>
                                        </p:tgtEl>
                                        <p:attrNameLst>
                                          <p:attrName>style.visibility</p:attrName>
                                        </p:attrNameLst>
                                      </p:cBhvr>
                                      <p:to>
                                        <p:strVal val="visible"/>
                                      </p:to>
                                    </p:set>
                                    <p:anim by="(-#ppt_w*2)" calcmode="lin" valueType="num">
                                      <p:cBhvr rctx="PPT">
                                        <p:cTn id="7" dur="500" autoRev="1" fill="hold">
                                          <p:stCondLst>
                                            <p:cond delay="0"/>
                                          </p:stCondLst>
                                        </p:cTn>
                                        <p:tgtEl>
                                          <p:spTgt spid="7"/>
                                        </p:tgtEl>
                                        <p:attrNameLst>
                                          <p:attrName>ppt_w</p:attrName>
                                        </p:attrNameLst>
                                      </p:cBhvr>
                                    </p:anim>
                                    <p:anim by="(#ppt_w*0.50)" calcmode="lin" valueType="num">
                                      <p:cBhvr>
                                        <p:cTn id="8" dur="500" decel="50000" autoRev="1" fill="hold">
                                          <p:stCondLst>
                                            <p:cond delay="0"/>
                                          </p:stCondLst>
                                        </p:cTn>
                                        <p:tgtEl>
                                          <p:spTgt spid="7"/>
                                        </p:tgtEl>
                                        <p:attrNameLst>
                                          <p:attrName>ppt_x</p:attrName>
                                        </p:attrNameLst>
                                      </p:cBhvr>
                                    </p:anim>
                                    <p:anim from="(-#ppt_h/2)" to="(#ppt_y)" calcmode="lin" valueType="num">
                                      <p:cBhvr>
                                        <p:cTn id="9" dur="1000" fill="hold">
                                          <p:stCondLst>
                                            <p:cond delay="0"/>
                                          </p:stCondLst>
                                        </p:cTn>
                                        <p:tgtEl>
                                          <p:spTgt spid="7"/>
                                        </p:tgtEl>
                                        <p:attrNameLst>
                                          <p:attrName>ppt_y</p:attrName>
                                        </p:attrNameLst>
                                      </p:cBhvr>
                                    </p:anim>
                                    <p:animRot by="21600000">
                                      <p:cBhvr>
                                        <p:cTn id="10" dur="1000" fill="hold">
                                          <p:stCondLst>
                                            <p:cond delay="0"/>
                                          </p:stCondLst>
                                        </p:cTn>
                                        <p:tgtEl>
                                          <p:spTgt spid="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_矩形 1"/>
          <p:cNvSpPr/>
          <p:nvPr>
            <p:custDataLst>
              <p:tags r:id="rId1"/>
            </p:custDataLst>
          </p:nvPr>
        </p:nvSpPr>
        <p:spPr>
          <a:xfrm>
            <a:off x="1636587" y="450629"/>
            <a:ext cx="5168235" cy="460375"/>
          </a:xfrm>
          <a:prstGeom prst="rect">
            <a:avLst/>
          </a:prstGeom>
        </p:spPr>
        <p:txBody>
          <a:bodyPr wrap="square">
            <a:spAutoFit/>
          </a:bodyPr>
          <a:lstStyle/>
          <a:p>
            <a:r>
              <a:rPr lang="en-US" altLang="zh-CN" sz="2400" spc="300" dirty="0" smtClean="0">
                <a:solidFill>
                  <a:schemeClr val="accent1"/>
                </a:solidFill>
                <a:latin typeface="+mj-ea"/>
                <a:ea typeface="+mj-ea"/>
              </a:rPr>
              <a:t>8</a:t>
            </a:r>
            <a:r>
              <a:rPr sz="2400" spc="300" dirty="0" smtClean="0">
                <a:solidFill>
                  <a:schemeClr val="accent1"/>
                </a:solidFill>
                <a:latin typeface="+mj-ea"/>
                <a:ea typeface="+mj-ea"/>
              </a:rPr>
              <a:t>.3.</a:t>
            </a:r>
            <a:r>
              <a:rPr lang="en-US" altLang="zh-CN" sz="2400" spc="300" dirty="0" smtClean="0">
                <a:solidFill>
                  <a:schemeClr val="accent1"/>
                </a:solidFill>
                <a:latin typeface="+mj-ea"/>
                <a:ea typeface="+mj-ea"/>
              </a:rPr>
              <a:t>5</a:t>
            </a:r>
            <a:r>
              <a:rPr sz="2400" spc="300" dirty="0" smtClean="0">
                <a:solidFill>
                  <a:schemeClr val="accent1"/>
                </a:solidFill>
                <a:latin typeface="+mj-ea"/>
                <a:ea typeface="+mj-ea"/>
              </a:rPr>
              <a:t> </a:t>
            </a:r>
            <a:r>
              <a:rPr lang="en-US" sz="2400" spc="300" dirty="0">
                <a:solidFill>
                  <a:schemeClr val="accent1"/>
                </a:solidFill>
                <a:latin typeface="+mj-ea"/>
                <a:ea typeface="+mj-ea"/>
              </a:rPr>
              <a:t>next</a:t>
            </a:r>
            <a:r>
              <a:rPr lang="zh-CN" altLang="en-US" sz="2400" spc="300" dirty="0">
                <a:solidFill>
                  <a:schemeClr val="accent1"/>
                </a:solidFill>
                <a:latin typeface="+mj-ea"/>
                <a:ea typeface="+mj-ea"/>
              </a:rPr>
              <a:t>跳过该循环</a:t>
            </a:r>
            <a:endParaRPr sz="2400" spc="300" dirty="0">
              <a:solidFill>
                <a:schemeClr val="accent1"/>
              </a:solidFill>
              <a:latin typeface="+mj-ea"/>
              <a:ea typeface="+mj-ea"/>
            </a:endParaRPr>
          </a:p>
        </p:txBody>
      </p:sp>
      <p:sp>
        <p:nvSpPr>
          <p:cNvPr id="3" name="矩形 2"/>
          <p:cNvSpPr/>
          <p:nvPr/>
        </p:nvSpPr>
        <p:spPr>
          <a:xfrm>
            <a:off x="1636586" y="1277035"/>
            <a:ext cx="9425423" cy="830997"/>
          </a:xfrm>
          <a:prstGeom prst="rect">
            <a:avLst/>
          </a:prstGeom>
        </p:spPr>
        <p:txBody>
          <a:bodyPr wrap="square">
            <a:spAutoFit/>
          </a:bodyPr>
          <a:lstStyle/>
          <a:p>
            <a:r>
              <a:rPr lang="zh-CN" altLang="en-US" dirty="0"/>
              <a:t> </a:t>
            </a:r>
            <a:r>
              <a:rPr lang="en-US" altLang="zh-CN" sz="2400" dirty="0"/>
              <a:t>next</a:t>
            </a:r>
            <a:r>
              <a:rPr lang="zh-CN" altLang="en-US" sz="2400" dirty="0"/>
              <a:t>语句的功能与</a:t>
            </a:r>
            <a:r>
              <a:rPr lang="en-US" altLang="zh-CN" sz="2400" dirty="0"/>
              <a:t>C</a:t>
            </a:r>
            <a:r>
              <a:rPr lang="zh-CN" altLang="en-US" sz="2400" dirty="0"/>
              <a:t>语言的</a:t>
            </a:r>
            <a:r>
              <a:rPr lang="en-US" altLang="zh-CN" sz="2400" dirty="0"/>
              <a:t>continue</a:t>
            </a:r>
            <a:r>
              <a:rPr lang="zh-CN" altLang="en-US" sz="2400" dirty="0"/>
              <a:t>一样。跳过本次循环其他部分，到下一次循环开始执行。</a:t>
            </a:r>
          </a:p>
        </p:txBody>
      </p:sp>
    </p:spTree>
    <p:extLst>
      <p:ext uri="{BB962C8B-B14F-4D97-AF65-F5344CB8AC3E}">
        <p14:creationId xmlns:p14="http://schemas.microsoft.com/office/powerpoint/2010/main" val="1103200925"/>
      </p:ext>
    </p:ext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by="(-#ppt_w*2)" calcmode="lin" valueType="num">
                                      <p:cBhvr rctx="PPT">
                                        <p:cTn id="7" dur="500" autoRev="1" fill="hold">
                                          <p:stCondLst>
                                            <p:cond delay="0"/>
                                          </p:stCondLst>
                                        </p:cTn>
                                        <p:tgtEl>
                                          <p:spTgt spid="2"/>
                                        </p:tgtEl>
                                        <p:attrNameLst>
                                          <p:attrName>ppt_w</p:attrName>
                                        </p:attrNameLst>
                                      </p:cBhvr>
                                    </p:anim>
                                    <p:anim by="(#ppt_w*0.50)" calcmode="lin" valueType="num">
                                      <p:cBhvr>
                                        <p:cTn id="8" dur="500" decel="50000" autoRev="1" fill="hold">
                                          <p:stCondLst>
                                            <p:cond delay="0"/>
                                          </p:stCondLst>
                                        </p:cTn>
                                        <p:tgtEl>
                                          <p:spTgt spid="2"/>
                                        </p:tgtEl>
                                        <p:attrNameLst>
                                          <p:attrName>ppt_x</p:attrName>
                                        </p:attrNameLst>
                                      </p:cBhvr>
                                    </p:anim>
                                    <p:anim from="(-#ppt_h/2)" to="(#ppt_y)" calcmode="lin" valueType="num">
                                      <p:cBhvr>
                                        <p:cTn id="9" dur="1000" fill="hold">
                                          <p:stCondLst>
                                            <p:cond delay="0"/>
                                          </p:stCondLst>
                                        </p:cTn>
                                        <p:tgtEl>
                                          <p:spTgt spid="2"/>
                                        </p:tgtEl>
                                        <p:attrNameLst>
                                          <p:attrName>ppt_y</p:attrName>
                                        </p:attrNameLst>
                                      </p:cBhvr>
                                    </p:anim>
                                    <p:animRot by="21600000">
                                      <p:cBhvr>
                                        <p:cTn id="10" dur="1000" fill="hold">
                                          <p:stCondLst>
                                            <p:cond delay="0"/>
                                          </p:stCondLst>
                                        </p:cTn>
                                        <p:tgtEl>
                                          <p:spTgt spid="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4256828" y="3314670"/>
            <a:ext cx="5171609" cy="707886"/>
          </a:xfrm>
          <a:prstGeom prst="rect">
            <a:avLst/>
          </a:prstGeom>
          <a:noFill/>
        </p:spPr>
        <p:txBody>
          <a:bodyPr wrap="none" rtlCol="0">
            <a:spAutoFit/>
            <a:scene3d>
              <a:camera prst="orthographicFront"/>
              <a:lightRig rig="threePt" dir="t"/>
            </a:scene3d>
            <a:sp3d contourW="12700"/>
          </a:bodyPr>
          <a:lstStyle/>
          <a:p>
            <a:r>
              <a:rPr lang="zh-CN" altLang="en-US" sz="4000" b="1" dirty="0">
                <a:solidFill>
                  <a:schemeClr val="tx1">
                    <a:lumMod val="85000"/>
                    <a:lumOff val="15000"/>
                  </a:schemeClr>
                </a:solidFill>
                <a:cs typeface="+mn-ea"/>
                <a:sym typeface="+mn-lt"/>
              </a:rPr>
              <a:t>创建自己的</a:t>
            </a:r>
            <a:r>
              <a:rPr lang="en-US" altLang="zh-CN" sz="4000" b="1" dirty="0">
                <a:solidFill>
                  <a:schemeClr val="tx1">
                    <a:lumMod val="85000"/>
                    <a:lumOff val="15000"/>
                  </a:schemeClr>
                </a:solidFill>
                <a:cs typeface="+mn-ea"/>
                <a:sym typeface="+mn-lt"/>
              </a:rPr>
              <a:t>R</a:t>
            </a:r>
            <a:r>
              <a:rPr lang="zh-CN" altLang="en-US" sz="4000" b="1" dirty="0">
                <a:solidFill>
                  <a:schemeClr val="tx1">
                    <a:lumMod val="85000"/>
                    <a:lumOff val="15000"/>
                  </a:schemeClr>
                </a:solidFill>
                <a:cs typeface="+mn-ea"/>
                <a:sym typeface="+mn-lt"/>
              </a:rPr>
              <a:t>语言程序</a:t>
            </a:r>
            <a:endParaRPr lang="zh-CN" altLang="en-US" sz="4000" b="1" dirty="0">
              <a:solidFill>
                <a:schemeClr val="tx1">
                  <a:lumMod val="85000"/>
                  <a:lumOff val="15000"/>
                </a:schemeClr>
              </a:solidFill>
              <a:cs typeface="+mn-ea"/>
              <a:sym typeface="+mn-lt"/>
            </a:endParaRPr>
          </a:p>
        </p:txBody>
      </p:sp>
      <p:sp>
        <p:nvSpPr>
          <p:cNvPr id="4" name="文本框 3"/>
          <p:cNvSpPr txBox="1"/>
          <p:nvPr/>
        </p:nvSpPr>
        <p:spPr>
          <a:xfrm>
            <a:off x="821086" y="1544955"/>
            <a:ext cx="3943743" cy="2123658"/>
          </a:xfrm>
          <a:prstGeom prst="rect">
            <a:avLst/>
          </a:prstGeom>
          <a:noFill/>
        </p:spPr>
        <p:txBody>
          <a:bodyPr wrap="square" rtlCol="0">
            <a:spAutoFit/>
            <a:scene3d>
              <a:camera prst="orthographicFront"/>
              <a:lightRig rig="threePt" dir="t"/>
            </a:scene3d>
            <a:sp3d contourW="12700"/>
          </a:bodyPr>
          <a:lstStyle/>
          <a:p>
            <a:pPr algn="ctr"/>
            <a:r>
              <a:rPr lang="en-US" altLang="zh-CN" sz="6600" b="1" dirty="0">
                <a:solidFill>
                  <a:schemeClr val="accent1">
                    <a:lumMod val="75000"/>
                  </a:schemeClr>
                </a:solidFill>
                <a:cs typeface="+mn-ea"/>
                <a:sym typeface="+mn-lt"/>
              </a:rPr>
              <a:t>PART </a:t>
            </a:r>
          </a:p>
          <a:p>
            <a:pPr algn="ctr"/>
            <a:r>
              <a:rPr lang="en-US" altLang="zh-CN" sz="6600" b="1" dirty="0" smtClean="0">
                <a:solidFill>
                  <a:schemeClr val="accent1">
                    <a:lumMod val="75000"/>
                  </a:schemeClr>
                </a:solidFill>
                <a:cs typeface="+mn-ea"/>
                <a:sym typeface="+mn-lt"/>
              </a:rPr>
              <a:t>04</a:t>
            </a:r>
            <a:endParaRPr lang="zh-CN" altLang="en-US" sz="6600" b="1" dirty="0">
              <a:solidFill>
                <a:schemeClr val="accent1">
                  <a:lumMod val="75000"/>
                </a:schemeClr>
              </a:solidFill>
              <a:cs typeface="+mn-ea"/>
              <a:sym typeface="+mn-lt"/>
            </a:endParaRPr>
          </a:p>
        </p:txBody>
      </p:sp>
      <p:pic>
        <p:nvPicPr>
          <p:cNvPr id="6" name="图片 5"/>
          <p:cNvPicPr>
            <a:picLocks noChangeAspect="1"/>
          </p:cNvPicPr>
          <p:nvPr/>
        </p:nvPicPr>
        <p:blipFill>
          <a:blip r:embed="rId2" cstate="screen"/>
          <a:stretch>
            <a:fillRect/>
          </a:stretch>
        </p:blipFill>
        <p:spPr>
          <a:xfrm rot="10800000">
            <a:off x="7441673" y="2"/>
            <a:ext cx="4760987" cy="2590805"/>
          </a:xfrm>
          <a:prstGeom prst="rect">
            <a:avLst/>
          </a:prstGeom>
        </p:spPr>
      </p:pic>
      <p:pic>
        <p:nvPicPr>
          <p:cNvPr id="7" name="图片 6"/>
          <p:cNvPicPr>
            <a:picLocks noChangeAspect="1"/>
          </p:cNvPicPr>
          <p:nvPr/>
        </p:nvPicPr>
        <p:blipFill>
          <a:blip r:embed="rId2" cstate="screen"/>
          <a:stretch>
            <a:fillRect/>
          </a:stretch>
        </p:blipFill>
        <p:spPr>
          <a:xfrm>
            <a:off x="3841" y="4307697"/>
            <a:ext cx="4760987" cy="2590805"/>
          </a:xfrm>
          <a:prstGeom prst="rect">
            <a:avLst/>
          </a:prstGeom>
        </p:spPr>
      </p:pic>
      <p:sp>
        <p:nvSpPr>
          <p:cNvPr id="8" name="文本框 1"/>
          <p:cNvSpPr txBox="1"/>
          <p:nvPr/>
        </p:nvSpPr>
        <p:spPr>
          <a:xfrm>
            <a:off x="4256829" y="4073617"/>
            <a:ext cx="6585343" cy="521970"/>
          </a:xfrm>
          <a:prstGeom prst="rect">
            <a:avLst/>
          </a:prstGeom>
          <a:noFill/>
        </p:spPr>
        <p:txBody>
          <a:bodyPr wrap="square" rtlCol="0">
            <a:spAutoFit/>
            <a:scene3d>
              <a:camera prst="orthographicFront"/>
              <a:lightRig rig="threePt" dir="t"/>
            </a:scene3d>
            <a:sp3d contourW="12700"/>
          </a:bodyPr>
          <a:lstStyle/>
          <a:p>
            <a:r>
              <a:rPr lang="zh-CN" altLang="en-US" sz="1400" dirty="0">
                <a:solidFill>
                  <a:schemeClr val="tx1">
                    <a:lumMod val="65000"/>
                    <a:lumOff val="35000"/>
                  </a:schemeClr>
                </a:solidFill>
                <a:cs typeface="+mn-ea"/>
                <a:sym typeface="+mn-lt"/>
              </a:rPr>
              <a:t>通常，我们可以通过在脚本文件中编写程序来执行编程，然后在命令提示符下使用</a:t>
            </a:r>
            <a:r>
              <a:rPr lang="en-US" altLang="zh-CN" sz="1400" dirty="0">
                <a:solidFill>
                  <a:schemeClr val="tx1">
                    <a:lumMod val="65000"/>
                    <a:lumOff val="35000"/>
                  </a:schemeClr>
                </a:solidFill>
                <a:cs typeface="+mn-ea"/>
                <a:sym typeface="+mn-lt"/>
              </a:rPr>
              <a:t>R</a:t>
            </a:r>
            <a:r>
              <a:rPr lang="zh-CN" altLang="en-US" sz="1400" dirty="0">
                <a:solidFill>
                  <a:schemeClr val="tx1">
                    <a:lumMod val="65000"/>
                    <a:lumOff val="35000"/>
                  </a:schemeClr>
                </a:solidFill>
                <a:cs typeface="+mn-ea"/>
                <a:sym typeface="+mn-lt"/>
              </a:rPr>
              <a:t>解释器（称为</a:t>
            </a:r>
            <a:r>
              <a:rPr lang="en-US" altLang="zh-CN" sz="1400" dirty="0" err="1">
                <a:solidFill>
                  <a:schemeClr val="tx1">
                    <a:lumMod val="65000"/>
                    <a:lumOff val="35000"/>
                  </a:schemeClr>
                </a:solidFill>
                <a:cs typeface="+mn-ea"/>
                <a:sym typeface="+mn-lt"/>
              </a:rPr>
              <a:t>Rscript</a:t>
            </a:r>
            <a:r>
              <a:rPr lang="zh-CN" altLang="en-US" sz="1400" dirty="0">
                <a:solidFill>
                  <a:schemeClr val="tx1">
                    <a:lumMod val="65000"/>
                    <a:lumOff val="35000"/>
                  </a:schemeClr>
                </a:solidFill>
                <a:cs typeface="+mn-ea"/>
                <a:sym typeface="+mn-lt"/>
              </a:rPr>
              <a:t>）来执行这些脚本。</a:t>
            </a:r>
            <a:endParaRPr sz="1400" dirty="0">
              <a:solidFill>
                <a:schemeClr val="tx1">
                  <a:lumMod val="65000"/>
                  <a:lumOff val="35000"/>
                </a:schemeClr>
              </a:solidFill>
              <a:cs typeface="+mn-ea"/>
              <a:sym typeface="+mn-lt"/>
            </a:endParaRPr>
          </a:p>
        </p:txBody>
      </p:sp>
    </p:spTree>
    <p:extLst>
      <p:ext uri="{BB962C8B-B14F-4D97-AF65-F5344CB8AC3E}">
        <p14:creationId xmlns:p14="http://schemas.microsoft.com/office/powerpoint/2010/main" val="653686045"/>
      </p:ext>
    </p:extLst>
  </p:cSld>
  <p:clrMapOvr>
    <a:masterClrMapping/>
  </p:clrMapOvr>
  <p:transition spd="slow" advClick="0" advTm="5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left)">
                                      <p:cBhvr>
                                        <p:cTn id="13" dur="500"/>
                                        <p:tgtEl>
                                          <p:spTgt spid="3"/>
                                        </p:tgtEl>
                                      </p:cBhvr>
                                    </p:animEffect>
                                  </p:childTnLst>
                                </p:cTn>
                              </p:par>
                            </p:childTnLst>
                          </p:cTn>
                        </p:par>
                        <p:par>
                          <p:cTn id="14" fill="hold">
                            <p:stCondLst>
                              <p:cond delay="1500"/>
                            </p:stCondLst>
                            <p:childTnLst>
                              <p:par>
                                <p:cTn id="15" presetID="14" presetClass="entr" presetSubtype="10"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randombar(horizontal)">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8"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5"/>
          <p:cNvSpPr txBox="1"/>
          <p:nvPr/>
        </p:nvSpPr>
        <p:spPr>
          <a:xfrm>
            <a:off x="1953609" y="2921685"/>
            <a:ext cx="2798395" cy="461665"/>
          </a:xfrm>
          <a:prstGeom prst="rect">
            <a:avLst/>
          </a:prstGeom>
          <a:noFill/>
        </p:spPr>
        <p:txBody>
          <a:bodyPr wrap="none" rtlCol="0">
            <a:spAutoFit/>
          </a:bodyPr>
          <a:lstStyle/>
          <a:p>
            <a:pPr algn="ctr"/>
            <a:r>
              <a:rPr lang="en-US" sz="2400">
                <a:solidFill>
                  <a:schemeClr val="bg1"/>
                </a:solidFill>
                <a:cs typeface="+mn-ea"/>
                <a:sym typeface="+mn-lt"/>
              </a:rPr>
              <a:t>Welcome Message</a:t>
            </a:r>
          </a:p>
        </p:txBody>
      </p:sp>
      <p:sp>
        <p:nvSpPr>
          <p:cNvPr id="4" name="TextBox 6"/>
          <p:cNvSpPr txBox="1"/>
          <p:nvPr/>
        </p:nvSpPr>
        <p:spPr>
          <a:xfrm>
            <a:off x="1510791" y="2765282"/>
            <a:ext cx="3684021" cy="230832"/>
          </a:xfrm>
          <a:prstGeom prst="rect">
            <a:avLst/>
          </a:prstGeom>
          <a:noFill/>
        </p:spPr>
        <p:txBody>
          <a:bodyPr wrap="none" rtlCol="0">
            <a:spAutoFit/>
          </a:bodyPr>
          <a:lstStyle/>
          <a:p>
            <a:pPr algn="ctr"/>
            <a:r>
              <a:rPr lang="en-US" sz="900">
                <a:solidFill>
                  <a:schemeClr val="bg1"/>
                </a:solidFill>
                <a:cs typeface="+mn-ea"/>
                <a:sym typeface="+mn-lt"/>
              </a:rPr>
              <a:t>MULTIPURPOSE PRESENTATION TEMPLATE | UNIQUE DESIGN</a:t>
            </a:r>
          </a:p>
        </p:txBody>
      </p:sp>
      <p:sp>
        <p:nvSpPr>
          <p:cNvPr id="6" name="Rectangle 11"/>
          <p:cNvSpPr/>
          <p:nvPr/>
        </p:nvSpPr>
        <p:spPr>
          <a:xfrm>
            <a:off x="1618992" y="3796492"/>
            <a:ext cx="3467616" cy="757130"/>
          </a:xfrm>
          <a:prstGeom prst="rect">
            <a:avLst/>
          </a:prstGeom>
        </p:spPr>
        <p:txBody>
          <a:bodyPr wrap="square">
            <a:spAutoFit/>
          </a:bodyPr>
          <a:lstStyle/>
          <a:p>
            <a:pPr algn="ctr">
              <a:lnSpc>
                <a:spcPct val="120000"/>
              </a:lnSpc>
            </a:pPr>
            <a:r>
              <a:rPr lang="en-US" altLang="zh-CN" sz="900" dirty="0">
                <a:solidFill>
                  <a:schemeClr val="bg1"/>
                </a:solidFill>
                <a:cs typeface="+mn-ea"/>
                <a:sym typeface="+mn-lt"/>
              </a:rPr>
              <a:t>Please replace text, click add relevant headline, modify the text content, also can copy your content to this directly. Please replace text, click add relevant headline, modify the text content, also can copy your content to this directly.</a:t>
            </a:r>
            <a:endParaRPr lang="en-GB" altLang="zh-CN" sz="900" dirty="0">
              <a:solidFill>
                <a:schemeClr val="bg1"/>
              </a:solidFill>
              <a:cs typeface="+mn-ea"/>
              <a:sym typeface="+mn-lt"/>
            </a:endParaRPr>
          </a:p>
        </p:txBody>
      </p:sp>
      <p:sp>
        <p:nvSpPr>
          <p:cNvPr id="8" name="PA_矩形 1"/>
          <p:cNvSpPr/>
          <p:nvPr>
            <p:custDataLst>
              <p:tags r:id="rId1"/>
            </p:custDataLst>
          </p:nvPr>
        </p:nvSpPr>
        <p:spPr>
          <a:xfrm>
            <a:off x="1636587" y="450629"/>
            <a:ext cx="5168235" cy="460375"/>
          </a:xfrm>
          <a:prstGeom prst="rect">
            <a:avLst/>
          </a:prstGeom>
        </p:spPr>
        <p:txBody>
          <a:bodyPr wrap="square">
            <a:spAutoFit/>
          </a:bodyPr>
          <a:lstStyle/>
          <a:p>
            <a:r>
              <a:rPr lang="en-US" altLang="zh-CN" sz="2400" spc="300" dirty="0" smtClean="0">
                <a:solidFill>
                  <a:schemeClr val="accent1"/>
                </a:solidFill>
                <a:latin typeface="+mj-ea"/>
                <a:ea typeface="+mj-ea"/>
              </a:rPr>
              <a:t>8.4.1</a:t>
            </a:r>
            <a:r>
              <a:rPr sz="2400" spc="300" dirty="0" smtClean="0">
                <a:solidFill>
                  <a:schemeClr val="accent1"/>
                </a:solidFill>
                <a:latin typeface="+mj-ea"/>
                <a:ea typeface="+mj-ea"/>
              </a:rPr>
              <a:t> </a:t>
            </a:r>
            <a:r>
              <a:rPr lang="en-US" sz="2400" spc="300" dirty="0">
                <a:solidFill>
                  <a:schemeClr val="accent1"/>
                </a:solidFill>
                <a:latin typeface="+mj-ea"/>
                <a:ea typeface="+mj-ea"/>
              </a:rPr>
              <a:t>Source</a:t>
            </a:r>
            <a:r>
              <a:rPr lang="zh-CN" altLang="en-US" sz="2400" spc="300" dirty="0">
                <a:solidFill>
                  <a:schemeClr val="accent1"/>
                </a:solidFill>
                <a:latin typeface="+mj-ea"/>
                <a:ea typeface="+mj-ea"/>
              </a:rPr>
              <a:t>与</a:t>
            </a:r>
            <a:r>
              <a:rPr lang="en-US" sz="2400" spc="300" dirty="0">
                <a:solidFill>
                  <a:schemeClr val="accent1"/>
                </a:solidFill>
                <a:latin typeface="+mj-ea"/>
                <a:ea typeface="+mj-ea"/>
              </a:rPr>
              <a:t>R Script</a:t>
            </a:r>
            <a:endParaRPr sz="2400" spc="300" dirty="0">
              <a:solidFill>
                <a:schemeClr val="accent1"/>
              </a:solidFill>
              <a:latin typeface="+mj-ea"/>
              <a:ea typeface="+mj-ea"/>
            </a:endParaRPr>
          </a:p>
        </p:txBody>
      </p:sp>
      <p:sp>
        <p:nvSpPr>
          <p:cNvPr id="9" name="文本框 8"/>
          <p:cNvSpPr txBox="1"/>
          <p:nvPr/>
        </p:nvSpPr>
        <p:spPr>
          <a:xfrm>
            <a:off x="1157772" y="1051942"/>
            <a:ext cx="9721516" cy="4662815"/>
          </a:xfrm>
          <a:prstGeom prst="rect">
            <a:avLst/>
          </a:prstGeom>
          <a:noFill/>
        </p:spPr>
        <p:txBody>
          <a:bodyPr wrap="square" rtlCol="0" anchor="ctr" anchorCtr="0">
            <a:spAutoFit/>
          </a:bodyPr>
          <a:lstStyle/>
          <a:p>
            <a:pPr fontAlgn="auto">
              <a:lnSpc>
                <a:spcPct val="150000"/>
              </a:lnSpc>
            </a:pPr>
            <a:r>
              <a:rPr lang="zh-CN" altLang="en-US" dirty="0"/>
              <a:t>有些时候如果将所有代码都写到一个文件之中的话，文件会过于冗长，不便修改，在</a:t>
            </a:r>
            <a:r>
              <a:rPr lang="en-US" altLang="zh-CN" dirty="0"/>
              <a:t>R</a:t>
            </a:r>
            <a:r>
              <a:rPr lang="zh-CN" altLang="en-US" dirty="0"/>
              <a:t>语言中，我们可以使用</a:t>
            </a:r>
            <a:r>
              <a:rPr lang="en-US" altLang="zh-CN" dirty="0"/>
              <a:t>source()</a:t>
            </a:r>
            <a:r>
              <a:rPr lang="zh-CN" altLang="en-US" dirty="0"/>
              <a:t>函数来调用自己写的方法</a:t>
            </a:r>
            <a:r>
              <a:rPr lang="zh-CN" altLang="en-US" dirty="0" smtClean="0"/>
              <a:t>。</a:t>
            </a:r>
            <a:endParaRPr lang="en-US" altLang="zh-CN" dirty="0" smtClean="0"/>
          </a:p>
          <a:p>
            <a:pPr fontAlgn="auto">
              <a:lnSpc>
                <a:spcPct val="150000"/>
              </a:lnSpc>
            </a:pPr>
            <a:endParaRPr lang="en-US" altLang="zh-CN" dirty="0"/>
          </a:p>
          <a:p>
            <a:pPr fontAlgn="auto">
              <a:lnSpc>
                <a:spcPct val="150000"/>
              </a:lnSpc>
            </a:pPr>
            <a:r>
              <a:rPr lang="en-US" altLang="zh-CN" dirty="0" err="1"/>
              <a:t>myfunction</a:t>
            </a:r>
            <a:r>
              <a:rPr lang="en-US" altLang="zh-CN" dirty="0"/>
              <a:t> &lt;- function(arg1, arg2, ... ){</a:t>
            </a:r>
          </a:p>
          <a:p>
            <a:pPr fontAlgn="auto">
              <a:lnSpc>
                <a:spcPct val="150000"/>
              </a:lnSpc>
            </a:pPr>
            <a:r>
              <a:rPr lang="en-US" altLang="zh-CN" dirty="0"/>
              <a:t>statements</a:t>
            </a:r>
          </a:p>
          <a:p>
            <a:pPr fontAlgn="auto">
              <a:lnSpc>
                <a:spcPct val="150000"/>
              </a:lnSpc>
            </a:pPr>
            <a:r>
              <a:rPr lang="en-US" altLang="zh-CN" dirty="0"/>
              <a:t>return(object)</a:t>
            </a:r>
          </a:p>
          <a:p>
            <a:pPr fontAlgn="auto">
              <a:lnSpc>
                <a:spcPct val="150000"/>
              </a:lnSpc>
            </a:pPr>
            <a:r>
              <a:rPr lang="en-US" altLang="zh-CN" dirty="0"/>
              <a:t>}</a:t>
            </a:r>
          </a:p>
          <a:p>
            <a:pPr fontAlgn="auto">
              <a:lnSpc>
                <a:spcPct val="150000"/>
              </a:lnSpc>
            </a:pPr>
            <a:endParaRPr lang="en-US" altLang="zh-CN" dirty="0" smtClean="0"/>
          </a:p>
          <a:p>
            <a:pPr fontAlgn="auto">
              <a:lnSpc>
                <a:spcPct val="150000"/>
              </a:lnSpc>
            </a:pPr>
            <a:r>
              <a:rPr lang="zh-CN" altLang="en-US" dirty="0"/>
              <a:t>其中需要注意的是，在调用</a:t>
            </a:r>
            <a:r>
              <a:rPr lang="en-US" altLang="zh-CN" dirty="0"/>
              <a:t>source</a:t>
            </a:r>
            <a:r>
              <a:rPr lang="zh-CN" altLang="en-US" dirty="0"/>
              <a:t>（）之前，需要声明位置，不然调用不成功</a:t>
            </a:r>
            <a:r>
              <a:rPr lang="zh-CN" altLang="en-US" dirty="0" smtClean="0"/>
              <a:t>。</a:t>
            </a:r>
            <a:endParaRPr lang="en-US" altLang="zh-CN" dirty="0" smtClean="0"/>
          </a:p>
          <a:p>
            <a:pPr fontAlgn="auto">
              <a:lnSpc>
                <a:spcPct val="150000"/>
              </a:lnSpc>
            </a:pPr>
            <a:endParaRPr lang="en-US" altLang="zh-CN" dirty="0"/>
          </a:p>
          <a:p>
            <a:pPr fontAlgn="auto">
              <a:lnSpc>
                <a:spcPct val="150000"/>
              </a:lnSpc>
            </a:pPr>
            <a:r>
              <a:rPr lang="en-US" altLang="zh-CN" dirty="0"/>
              <a:t>R</a:t>
            </a:r>
            <a:r>
              <a:rPr lang="zh-CN" altLang="en-US" dirty="0"/>
              <a:t>语言执行脚本程序有</a:t>
            </a:r>
            <a:r>
              <a:rPr lang="en-US" altLang="zh-CN" dirty="0"/>
              <a:t>R CMD BATCH</a:t>
            </a:r>
            <a:r>
              <a:rPr lang="zh-CN" altLang="en-US" dirty="0"/>
              <a:t>和</a:t>
            </a:r>
            <a:r>
              <a:rPr lang="en-US" altLang="zh-CN" dirty="0" err="1"/>
              <a:t>Rscript</a:t>
            </a:r>
            <a:r>
              <a:rPr lang="zh-CN" altLang="en-US" dirty="0"/>
              <a:t>等命令，但使用前都需要添加环境变量</a:t>
            </a:r>
            <a:endParaRPr lang="zh-CN" altLang="zh-CN" dirty="0"/>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8"/>
                                        </p:tgtEl>
                                        <p:attrNameLst>
                                          <p:attrName>style.visibility</p:attrName>
                                        </p:attrNameLst>
                                      </p:cBhvr>
                                      <p:to>
                                        <p:strVal val="visible"/>
                                      </p:to>
                                    </p:set>
                                    <p:anim by="(-#ppt_w*2)" calcmode="lin" valueType="num">
                                      <p:cBhvr rctx="PPT">
                                        <p:cTn id="7" dur="500" autoRev="1" fill="hold">
                                          <p:stCondLst>
                                            <p:cond delay="0"/>
                                          </p:stCondLst>
                                        </p:cTn>
                                        <p:tgtEl>
                                          <p:spTgt spid="8"/>
                                        </p:tgtEl>
                                        <p:attrNameLst>
                                          <p:attrName>ppt_w</p:attrName>
                                        </p:attrNameLst>
                                      </p:cBhvr>
                                    </p:anim>
                                    <p:anim by="(#ppt_w*0.50)" calcmode="lin" valueType="num">
                                      <p:cBhvr>
                                        <p:cTn id="8" dur="500" decel="50000" autoRev="1" fill="hold">
                                          <p:stCondLst>
                                            <p:cond delay="0"/>
                                          </p:stCondLst>
                                        </p:cTn>
                                        <p:tgtEl>
                                          <p:spTgt spid="8"/>
                                        </p:tgtEl>
                                        <p:attrNameLst>
                                          <p:attrName>ppt_x</p:attrName>
                                        </p:attrNameLst>
                                      </p:cBhvr>
                                    </p:anim>
                                    <p:anim from="(-#ppt_h/2)" to="(#ppt_y)" calcmode="lin" valueType="num">
                                      <p:cBhvr>
                                        <p:cTn id="9" dur="1000" fill="hold">
                                          <p:stCondLst>
                                            <p:cond delay="0"/>
                                          </p:stCondLst>
                                        </p:cTn>
                                        <p:tgtEl>
                                          <p:spTgt spid="8"/>
                                        </p:tgtEl>
                                        <p:attrNameLst>
                                          <p:attrName>ppt_y</p:attrName>
                                        </p:attrNameLst>
                                      </p:cBhvr>
                                    </p:anim>
                                    <p:animRot by="21600000">
                                      <p:cBhvr>
                                        <p:cTn id="10" dur="1000" fill="hold">
                                          <p:stCondLst>
                                            <p:cond delay="0"/>
                                          </p:stCondLst>
                                        </p:cTn>
                                        <p:tgtEl>
                                          <p:spTgt spid="8"/>
                                        </p:tgtEl>
                                        <p:attrNameLst>
                                          <p:attrName>r</p:attrName>
                                        </p:attrNameLst>
                                      </p:cBhvr>
                                    </p:animRot>
                                  </p:childTnLst>
                                </p:cTn>
                              </p:par>
                            </p:childTnLst>
                          </p:cTn>
                        </p:par>
                        <p:par>
                          <p:cTn id="11" fill="hold">
                            <p:stCondLst>
                              <p:cond delay="2800"/>
                            </p:stCondLst>
                            <p:childTnLst>
                              <p:par>
                                <p:cTn id="12" presetID="2" presetClass="entr" presetSubtype="4" fill="hold" grpId="0" nodeType="after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500" fill="hold"/>
                                        <p:tgtEl>
                                          <p:spTgt spid="9"/>
                                        </p:tgtEl>
                                        <p:attrNameLst>
                                          <p:attrName>ppt_x</p:attrName>
                                        </p:attrNameLst>
                                      </p:cBhvr>
                                      <p:tavLst>
                                        <p:tav tm="0">
                                          <p:val>
                                            <p:strVal val="#ppt_x"/>
                                          </p:val>
                                        </p:tav>
                                        <p:tav tm="100000">
                                          <p:val>
                                            <p:strVal val="#ppt_x"/>
                                          </p:val>
                                        </p:tav>
                                      </p:tavLst>
                                    </p:anim>
                                    <p:anim calcmode="lin" valueType="num">
                                      <p:cBhvr additive="base">
                                        <p:cTn id="15"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256829" y="4073617"/>
            <a:ext cx="6585343" cy="521970"/>
          </a:xfrm>
          <a:prstGeom prst="rect">
            <a:avLst/>
          </a:prstGeom>
          <a:noFill/>
        </p:spPr>
        <p:txBody>
          <a:bodyPr wrap="square" rtlCol="0">
            <a:spAutoFit/>
            <a:scene3d>
              <a:camera prst="orthographicFront"/>
              <a:lightRig rig="threePt" dir="t"/>
            </a:scene3d>
            <a:sp3d contourW="12700"/>
          </a:bodyPr>
          <a:lstStyle/>
          <a:p>
            <a:r>
              <a:rPr lang="zh-CN" altLang="en-US" sz="1400" dirty="0">
                <a:solidFill>
                  <a:schemeClr val="tx1">
                    <a:lumMod val="65000"/>
                    <a:lumOff val="35000"/>
                  </a:schemeClr>
                </a:solidFill>
                <a:cs typeface="+mn-ea"/>
                <a:sym typeface="+mn-lt"/>
              </a:rPr>
              <a:t>函数是一个组织在一起的一组以执行特定任务的语句。</a:t>
            </a:r>
            <a:r>
              <a:rPr lang="en-US" altLang="zh-CN" sz="1400" dirty="0">
                <a:solidFill>
                  <a:schemeClr val="tx1">
                    <a:lumMod val="65000"/>
                    <a:lumOff val="35000"/>
                  </a:schemeClr>
                </a:solidFill>
                <a:cs typeface="+mn-ea"/>
                <a:sym typeface="+mn-lt"/>
              </a:rPr>
              <a:t>R</a:t>
            </a:r>
            <a:r>
              <a:rPr lang="zh-CN" altLang="en-US" sz="1400" dirty="0">
                <a:solidFill>
                  <a:schemeClr val="tx1">
                    <a:lumMod val="65000"/>
                    <a:lumOff val="35000"/>
                  </a:schemeClr>
                </a:solidFill>
                <a:cs typeface="+mn-ea"/>
                <a:sym typeface="+mn-lt"/>
              </a:rPr>
              <a:t>语言有大量的内置函数，用户也可以创建自己的</a:t>
            </a:r>
            <a:r>
              <a:rPr lang="zh-CN" altLang="en-US" sz="1400" dirty="0" smtClean="0">
                <a:solidFill>
                  <a:schemeClr val="tx1">
                    <a:lumMod val="65000"/>
                    <a:lumOff val="35000"/>
                  </a:schemeClr>
                </a:solidFill>
                <a:cs typeface="+mn-ea"/>
                <a:sym typeface="+mn-lt"/>
              </a:rPr>
              <a:t>函数</a:t>
            </a:r>
            <a:r>
              <a:rPr sz="1400" dirty="0" smtClean="0">
                <a:solidFill>
                  <a:schemeClr val="tx1">
                    <a:lumMod val="65000"/>
                    <a:lumOff val="35000"/>
                  </a:schemeClr>
                </a:solidFill>
                <a:cs typeface="+mn-ea"/>
                <a:sym typeface="+mn-lt"/>
              </a:rPr>
              <a:t>。</a:t>
            </a:r>
            <a:endParaRPr sz="1400" dirty="0">
              <a:solidFill>
                <a:schemeClr val="tx1">
                  <a:lumMod val="65000"/>
                  <a:lumOff val="35000"/>
                </a:schemeClr>
              </a:solidFill>
              <a:cs typeface="+mn-ea"/>
              <a:sym typeface="+mn-lt"/>
            </a:endParaRPr>
          </a:p>
        </p:txBody>
      </p:sp>
      <p:sp>
        <p:nvSpPr>
          <p:cNvPr id="3" name="文本框 2"/>
          <p:cNvSpPr txBox="1"/>
          <p:nvPr/>
        </p:nvSpPr>
        <p:spPr>
          <a:xfrm>
            <a:off x="4256828" y="3314670"/>
            <a:ext cx="1210588" cy="707886"/>
          </a:xfrm>
          <a:prstGeom prst="rect">
            <a:avLst/>
          </a:prstGeom>
          <a:noFill/>
        </p:spPr>
        <p:txBody>
          <a:bodyPr wrap="none" rtlCol="0">
            <a:spAutoFit/>
            <a:scene3d>
              <a:camera prst="orthographicFront"/>
              <a:lightRig rig="threePt" dir="t"/>
            </a:scene3d>
            <a:sp3d contourW="12700"/>
          </a:bodyPr>
          <a:lstStyle/>
          <a:p>
            <a:pPr algn="l"/>
            <a:r>
              <a:rPr lang="zh-CN" altLang="en-US" sz="4000" b="1" dirty="0" smtClean="0">
                <a:solidFill>
                  <a:schemeClr val="tx1">
                    <a:lumMod val="85000"/>
                    <a:lumOff val="15000"/>
                  </a:schemeClr>
                </a:solidFill>
                <a:cs typeface="+mn-ea"/>
                <a:sym typeface="+mn-lt"/>
              </a:rPr>
              <a:t>函数</a:t>
            </a:r>
            <a:endParaRPr lang="zh-CN" altLang="en-US" sz="4000" b="1" dirty="0">
              <a:solidFill>
                <a:schemeClr val="tx1">
                  <a:lumMod val="85000"/>
                  <a:lumOff val="15000"/>
                </a:schemeClr>
              </a:solidFill>
              <a:cs typeface="+mn-ea"/>
              <a:sym typeface="+mn-lt"/>
            </a:endParaRPr>
          </a:p>
        </p:txBody>
      </p:sp>
      <p:sp>
        <p:nvSpPr>
          <p:cNvPr id="4" name="文本框 3"/>
          <p:cNvSpPr txBox="1"/>
          <p:nvPr/>
        </p:nvSpPr>
        <p:spPr>
          <a:xfrm>
            <a:off x="821086" y="1544955"/>
            <a:ext cx="3943743" cy="2123658"/>
          </a:xfrm>
          <a:prstGeom prst="rect">
            <a:avLst/>
          </a:prstGeom>
          <a:noFill/>
        </p:spPr>
        <p:txBody>
          <a:bodyPr wrap="square" rtlCol="0">
            <a:spAutoFit/>
            <a:scene3d>
              <a:camera prst="orthographicFront"/>
              <a:lightRig rig="threePt" dir="t"/>
            </a:scene3d>
            <a:sp3d contourW="12700"/>
          </a:bodyPr>
          <a:lstStyle/>
          <a:p>
            <a:pPr algn="ctr"/>
            <a:r>
              <a:rPr lang="en-US" altLang="zh-CN" sz="6600" b="1" dirty="0">
                <a:solidFill>
                  <a:schemeClr val="accent1">
                    <a:lumMod val="75000"/>
                  </a:schemeClr>
                </a:solidFill>
                <a:cs typeface="+mn-ea"/>
                <a:sym typeface="+mn-lt"/>
              </a:rPr>
              <a:t>PART </a:t>
            </a:r>
          </a:p>
          <a:p>
            <a:pPr algn="ctr"/>
            <a:r>
              <a:rPr lang="en-US" altLang="zh-CN" sz="6600" b="1" dirty="0">
                <a:solidFill>
                  <a:schemeClr val="accent1">
                    <a:lumMod val="75000"/>
                  </a:schemeClr>
                </a:solidFill>
                <a:cs typeface="+mn-ea"/>
                <a:sym typeface="+mn-lt"/>
              </a:rPr>
              <a:t>01</a:t>
            </a:r>
            <a:endParaRPr lang="zh-CN" altLang="en-US" sz="6600" b="1" dirty="0">
              <a:solidFill>
                <a:schemeClr val="accent1">
                  <a:lumMod val="75000"/>
                </a:schemeClr>
              </a:solidFill>
              <a:cs typeface="+mn-ea"/>
              <a:sym typeface="+mn-lt"/>
            </a:endParaRPr>
          </a:p>
        </p:txBody>
      </p:sp>
      <p:pic>
        <p:nvPicPr>
          <p:cNvPr id="6" name="图片 5"/>
          <p:cNvPicPr>
            <a:picLocks noChangeAspect="1"/>
          </p:cNvPicPr>
          <p:nvPr/>
        </p:nvPicPr>
        <p:blipFill>
          <a:blip r:embed="rId2" cstate="screen"/>
          <a:stretch>
            <a:fillRect/>
          </a:stretch>
        </p:blipFill>
        <p:spPr>
          <a:xfrm rot="10800000">
            <a:off x="7441673" y="2"/>
            <a:ext cx="4760987" cy="2590805"/>
          </a:xfrm>
          <a:prstGeom prst="rect">
            <a:avLst/>
          </a:prstGeom>
        </p:spPr>
      </p:pic>
      <p:pic>
        <p:nvPicPr>
          <p:cNvPr id="7" name="图片 6"/>
          <p:cNvPicPr>
            <a:picLocks noChangeAspect="1"/>
          </p:cNvPicPr>
          <p:nvPr/>
        </p:nvPicPr>
        <p:blipFill>
          <a:blip r:embed="rId2" cstate="screen"/>
          <a:stretch>
            <a:fillRect/>
          </a:stretch>
        </p:blipFill>
        <p:spPr>
          <a:xfrm>
            <a:off x="3841" y="4307697"/>
            <a:ext cx="4760987" cy="2590805"/>
          </a:xfrm>
          <a:prstGeom prst="rect">
            <a:avLst/>
          </a:prstGeom>
        </p:spPr>
      </p:pic>
    </p:spTree>
  </p:cSld>
  <p:clrMapOvr>
    <a:masterClrMapping/>
  </p:clrMapOvr>
  <p:transition spd="slow" advClick="0" advTm="5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left)">
                                      <p:cBhvr>
                                        <p:cTn id="13" dur="500"/>
                                        <p:tgtEl>
                                          <p:spTgt spid="3"/>
                                        </p:tgtEl>
                                      </p:cBhvr>
                                    </p:animEffect>
                                  </p:childTnLst>
                                </p:cTn>
                              </p:par>
                            </p:childTnLst>
                          </p:cTn>
                        </p:par>
                        <p:par>
                          <p:cTn id="14" fill="hold">
                            <p:stCondLst>
                              <p:cond delay="1500"/>
                            </p:stCondLst>
                            <p:childTnLst>
                              <p:par>
                                <p:cTn id="15" presetID="14" presetClass="entr" presetSubtype="10" fill="hold" grpId="0"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randombar(horizontal)">
                                      <p:cBhvr>
                                        <p:cTn id="1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图片 2" descr="说明: https://images2015.cnblogs.com/blog/1150854/201705/1150854-20170510140253926-154565214.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94625" y="602166"/>
            <a:ext cx="4294188" cy="5287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19" name="图片 3" descr="说明: https://images2015.cnblogs.com/blog/1150854/201705/1150854-20170510140309426-2078305564.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68068" y="602166"/>
            <a:ext cx="4333875" cy="532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1761893" y="6104622"/>
            <a:ext cx="3345366" cy="369332"/>
          </a:xfrm>
          <a:prstGeom prst="rect">
            <a:avLst/>
          </a:prstGeom>
          <a:noFill/>
        </p:spPr>
        <p:txBody>
          <a:bodyPr wrap="square" rtlCol="0" anchor="ctr" anchorCtr="0">
            <a:spAutoFit/>
          </a:bodyPr>
          <a:lstStyle/>
          <a:p>
            <a:pPr algn="ctr"/>
            <a:r>
              <a:rPr lang="zh-CN" altLang="en-US" dirty="0" smtClean="0"/>
              <a:t>系统属性设置</a:t>
            </a:r>
            <a:endParaRPr lang="zh-CN" altLang="en-US" dirty="0" smtClean="0"/>
          </a:p>
        </p:txBody>
      </p:sp>
      <p:sp>
        <p:nvSpPr>
          <p:cNvPr id="3" name="TextBox 2"/>
          <p:cNvSpPr txBox="1"/>
          <p:nvPr/>
        </p:nvSpPr>
        <p:spPr>
          <a:xfrm>
            <a:off x="6947210" y="6146103"/>
            <a:ext cx="3512634" cy="369332"/>
          </a:xfrm>
          <a:prstGeom prst="rect">
            <a:avLst/>
          </a:prstGeom>
          <a:noFill/>
        </p:spPr>
        <p:txBody>
          <a:bodyPr wrap="square" rtlCol="0" anchor="ctr" anchorCtr="0">
            <a:spAutoFit/>
          </a:bodyPr>
          <a:lstStyle/>
          <a:p>
            <a:pPr algn="ctr"/>
            <a:r>
              <a:rPr lang="zh-CN" altLang="en-US" dirty="0" smtClean="0"/>
              <a:t>环境变量设置</a:t>
            </a:r>
            <a:endParaRPr lang="zh-CN" altLang="en-US" dirty="0" smtClean="0"/>
          </a:p>
        </p:txBody>
      </p:sp>
    </p:spTree>
    <p:extLst>
      <p:ext uri="{BB962C8B-B14F-4D97-AF65-F5344CB8AC3E}">
        <p14:creationId xmlns:p14="http://schemas.microsoft.com/office/powerpoint/2010/main" val="60759828"/>
      </p:ext>
    </p:ext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5"/>
          <p:cNvSpPr txBox="1"/>
          <p:nvPr/>
        </p:nvSpPr>
        <p:spPr>
          <a:xfrm>
            <a:off x="1953609" y="2921685"/>
            <a:ext cx="2798395" cy="461665"/>
          </a:xfrm>
          <a:prstGeom prst="rect">
            <a:avLst/>
          </a:prstGeom>
          <a:noFill/>
        </p:spPr>
        <p:txBody>
          <a:bodyPr wrap="none" rtlCol="0">
            <a:spAutoFit/>
          </a:bodyPr>
          <a:lstStyle/>
          <a:p>
            <a:pPr algn="ctr"/>
            <a:r>
              <a:rPr lang="en-US" sz="2400">
                <a:solidFill>
                  <a:schemeClr val="bg1"/>
                </a:solidFill>
                <a:cs typeface="+mn-ea"/>
                <a:sym typeface="+mn-lt"/>
              </a:rPr>
              <a:t>Welcome Message</a:t>
            </a:r>
          </a:p>
        </p:txBody>
      </p:sp>
      <p:sp>
        <p:nvSpPr>
          <p:cNvPr id="4" name="TextBox 6"/>
          <p:cNvSpPr txBox="1"/>
          <p:nvPr/>
        </p:nvSpPr>
        <p:spPr>
          <a:xfrm>
            <a:off x="1510791" y="2765282"/>
            <a:ext cx="3684021" cy="230832"/>
          </a:xfrm>
          <a:prstGeom prst="rect">
            <a:avLst/>
          </a:prstGeom>
          <a:noFill/>
        </p:spPr>
        <p:txBody>
          <a:bodyPr wrap="none" rtlCol="0">
            <a:spAutoFit/>
          </a:bodyPr>
          <a:lstStyle/>
          <a:p>
            <a:pPr algn="ctr"/>
            <a:r>
              <a:rPr lang="en-US" sz="900">
                <a:solidFill>
                  <a:schemeClr val="bg1"/>
                </a:solidFill>
                <a:cs typeface="+mn-ea"/>
                <a:sym typeface="+mn-lt"/>
              </a:rPr>
              <a:t>MULTIPURPOSE PRESENTATION TEMPLATE | UNIQUE DESIGN</a:t>
            </a:r>
          </a:p>
        </p:txBody>
      </p:sp>
      <p:sp>
        <p:nvSpPr>
          <p:cNvPr id="6" name="Rectangle 11"/>
          <p:cNvSpPr/>
          <p:nvPr/>
        </p:nvSpPr>
        <p:spPr>
          <a:xfrm>
            <a:off x="1618992" y="3796492"/>
            <a:ext cx="3467616" cy="757130"/>
          </a:xfrm>
          <a:prstGeom prst="rect">
            <a:avLst/>
          </a:prstGeom>
        </p:spPr>
        <p:txBody>
          <a:bodyPr wrap="square">
            <a:spAutoFit/>
          </a:bodyPr>
          <a:lstStyle/>
          <a:p>
            <a:pPr algn="ctr">
              <a:lnSpc>
                <a:spcPct val="120000"/>
              </a:lnSpc>
            </a:pPr>
            <a:r>
              <a:rPr lang="en-US" altLang="zh-CN" sz="900" dirty="0">
                <a:solidFill>
                  <a:schemeClr val="bg1"/>
                </a:solidFill>
                <a:cs typeface="+mn-ea"/>
                <a:sym typeface="+mn-lt"/>
              </a:rPr>
              <a:t>Please replace text, click add relevant headline, modify the text content, also can copy your content to this directly. Please replace text, click add relevant headline, modify the text content, also can copy your content to this directly.</a:t>
            </a:r>
            <a:endParaRPr lang="en-GB" altLang="zh-CN" sz="900" dirty="0">
              <a:solidFill>
                <a:schemeClr val="bg1"/>
              </a:solidFill>
              <a:cs typeface="+mn-ea"/>
              <a:sym typeface="+mn-lt"/>
            </a:endParaRPr>
          </a:p>
        </p:txBody>
      </p:sp>
      <p:sp>
        <p:nvSpPr>
          <p:cNvPr id="8" name="PA_矩形 1"/>
          <p:cNvSpPr/>
          <p:nvPr>
            <p:custDataLst>
              <p:tags r:id="rId1"/>
            </p:custDataLst>
          </p:nvPr>
        </p:nvSpPr>
        <p:spPr>
          <a:xfrm>
            <a:off x="1636587" y="450629"/>
            <a:ext cx="5168235" cy="460375"/>
          </a:xfrm>
          <a:prstGeom prst="rect">
            <a:avLst/>
          </a:prstGeom>
        </p:spPr>
        <p:txBody>
          <a:bodyPr wrap="square">
            <a:spAutoFit/>
          </a:bodyPr>
          <a:lstStyle/>
          <a:p>
            <a:r>
              <a:rPr lang="en-US" altLang="zh-CN" sz="2400" spc="300" dirty="0" smtClean="0">
                <a:solidFill>
                  <a:schemeClr val="accent1"/>
                </a:solidFill>
                <a:latin typeface="+mj-ea"/>
                <a:ea typeface="+mj-ea"/>
              </a:rPr>
              <a:t>8</a:t>
            </a:r>
            <a:r>
              <a:rPr sz="2400" spc="300" dirty="0" smtClean="0">
                <a:solidFill>
                  <a:schemeClr val="accent1"/>
                </a:solidFill>
                <a:latin typeface="+mj-ea"/>
                <a:ea typeface="+mj-ea"/>
              </a:rPr>
              <a:t>.4</a:t>
            </a:r>
            <a:r>
              <a:rPr lang="en-US" altLang="zh-CN" sz="2400" spc="300" dirty="0" smtClean="0">
                <a:solidFill>
                  <a:schemeClr val="accent1"/>
                </a:solidFill>
                <a:latin typeface="+mj-ea"/>
                <a:ea typeface="+mj-ea"/>
              </a:rPr>
              <a:t>.2</a:t>
            </a:r>
            <a:r>
              <a:rPr lang="zh-CN" altLang="en-US" sz="2400" spc="300" dirty="0">
                <a:solidFill>
                  <a:schemeClr val="accent1"/>
                </a:solidFill>
                <a:latin typeface="+mj-ea"/>
                <a:ea typeface="+mj-ea"/>
              </a:rPr>
              <a:t>在外部执行</a:t>
            </a:r>
            <a:r>
              <a:rPr lang="en-US" sz="2400" spc="300" dirty="0">
                <a:solidFill>
                  <a:schemeClr val="accent1"/>
                </a:solidFill>
                <a:latin typeface="+mj-ea"/>
                <a:ea typeface="+mj-ea"/>
              </a:rPr>
              <a:t>R Script</a:t>
            </a:r>
            <a:endParaRPr sz="2400" spc="300" dirty="0">
              <a:solidFill>
                <a:schemeClr val="accent1"/>
              </a:solidFill>
              <a:latin typeface="+mj-ea"/>
              <a:ea typeface="+mj-ea"/>
            </a:endParaRPr>
          </a:p>
        </p:txBody>
      </p:sp>
      <p:sp>
        <p:nvSpPr>
          <p:cNvPr id="9" name="文本框 8"/>
          <p:cNvSpPr txBox="1"/>
          <p:nvPr/>
        </p:nvSpPr>
        <p:spPr>
          <a:xfrm>
            <a:off x="1157772" y="1118753"/>
            <a:ext cx="9721516" cy="5909310"/>
          </a:xfrm>
          <a:prstGeom prst="rect">
            <a:avLst/>
          </a:prstGeom>
          <a:noFill/>
        </p:spPr>
        <p:txBody>
          <a:bodyPr wrap="square" rtlCol="0" anchor="ctr" anchorCtr="0">
            <a:spAutoFit/>
          </a:bodyPr>
          <a:lstStyle/>
          <a:p>
            <a:pPr fontAlgn="auto">
              <a:lnSpc>
                <a:spcPct val="150000"/>
              </a:lnSpc>
            </a:pPr>
            <a:r>
              <a:rPr lang="zh-CN" altLang="en-US" dirty="0" smtClean="0"/>
              <a:t>在</a:t>
            </a:r>
            <a:r>
              <a:rPr lang="en-US" altLang="zh-CN" dirty="0"/>
              <a:t>windows</a:t>
            </a:r>
            <a:r>
              <a:rPr lang="zh-CN" altLang="en-US" dirty="0"/>
              <a:t>下使用</a:t>
            </a:r>
            <a:r>
              <a:rPr lang="en-US" altLang="zh-CN" dirty="0" err="1"/>
              <a:t>Rscript</a:t>
            </a:r>
            <a:r>
              <a:rPr lang="zh-CN" altLang="en-US" dirty="0" smtClean="0"/>
              <a:t>：</a:t>
            </a:r>
            <a:endParaRPr lang="en-US" altLang="zh-CN" dirty="0" smtClean="0"/>
          </a:p>
          <a:p>
            <a:pPr fontAlgn="auto">
              <a:lnSpc>
                <a:spcPct val="150000"/>
              </a:lnSpc>
            </a:pPr>
            <a:r>
              <a:rPr lang="en-US" altLang="zh-CN" dirty="0" smtClean="0"/>
              <a:t>1</a:t>
            </a:r>
            <a:r>
              <a:rPr lang="en-US" altLang="zh-CN" dirty="0"/>
              <a:t>.</a:t>
            </a:r>
            <a:r>
              <a:rPr lang="zh-CN" altLang="en-US" dirty="0"/>
              <a:t>进入</a:t>
            </a:r>
            <a:r>
              <a:rPr lang="en-US" altLang="zh-CN" dirty="0"/>
              <a:t>cmd.exe</a:t>
            </a:r>
            <a:r>
              <a:rPr lang="zh-CN" altLang="en-US" dirty="0"/>
              <a:t>下，将当前工作目录转到</a:t>
            </a:r>
            <a:r>
              <a:rPr lang="en-US" altLang="zh-CN" dirty="0"/>
              <a:t>Rscript.exe</a:t>
            </a:r>
            <a:r>
              <a:rPr lang="zh-CN" altLang="en-US" dirty="0"/>
              <a:t>所在目录下面，然后调用</a:t>
            </a:r>
            <a:r>
              <a:rPr lang="en-US" altLang="zh-CN" dirty="0" err="1"/>
              <a:t>Rscript</a:t>
            </a:r>
            <a:r>
              <a:rPr lang="en-US" altLang="zh-CN" dirty="0"/>
              <a:t>  **.R</a:t>
            </a:r>
            <a:r>
              <a:rPr lang="zh-CN" altLang="en-US" dirty="0"/>
              <a:t>文件即可。但是所调用的</a:t>
            </a:r>
            <a:r>
              <a:rPr lang="en-US" altLang="zh-CN" dirty="0"/>
              <a:t>.R</a:t>
            </a:r>
            <a:r>
              <a:rPr lang="zh-CN" altLang="en-US" dirty="0"/>
              <a:t>文件必须是在</a:t>
            </a:r>
            <a:r>
              <a:rPr lang="en-US" altLang="zh-CN" dirty="0"/>
              <a:t>R</a:t>
            </a:r>
            <a:r>
              <a:rPr lang="zh-CN" altLang="en-US" dirty="0"/>
              <a:t>的工作目录下，也就是和</a:t>
            </a:r>
            <a:r>
              <a:rPr lang="en-US" altLang="zh-CN" dirty="0"/>
              <a:t>Rscript.exe</a:t>
            </a:r>
            <a:r>
              <a:rPr lang="zh-CN" altLang="en-US" dirty="0"/>
              <a:t>在同一个文件夹内</a:t>
            </a:r>
            <a:r>
              <a:rPr lang="en-US" altLang="zh-CN" dirty="0"/>
              <a:t>(</a:t>
            </a:r>
            <a:r>
              <a:rPr lang="en-US" altLang="zh-CN" dirty="0" err="1"/>
              <a:t>Rscript</a:t>
            </a:r>
            <a:r>
              <a:rPr lang="zh-CN" altLang="en-US" dirty="0"/>
              <a:t>默认情况下是不保存工作空间的</a:t>
            </a:r>
            <a:r>
              <a:rPr lang="en-US" altLang="zh-CN" dirty="0"/>
              <a:t>)</a:t>
            </a:r>
            <a:r>
              <a:rPr lang="zh-CN" altLang="en-US" dirty="0"/>
              <a:t>。还可以将这些命令写成一个</a:t>
            </a:r>
            <a:r>
              <a:rPr lang="en-US" altLang="zh-CN" dirty="0"/>
              <a:t>bat</a:t>
            </a:r>
            <a:r>
              <a:rPr lang="zh-CN" altLang="en-US" dirty="0"/>
              <a:t>文件，然后将该文件放置在</a:t>
            </a:r>
            <a:r>
              <a:rPr lang="en-US" altLang="zh-CN" dirty="0"/>
              <a:t>cmd.exe</a:t>
            </a:r>
            <a:r>
              <a:rPr lang="zh-CN" altLang="en-US" dirty="0"/>
              <a:t>的工作目录下，直接在</a:t>
            </a:r>
            <a:r>
              <a:rPr lang="en-US" altLang="zh-CN" dirty="0"/>
              <a:t>cmd.exe</a:t>
            </a:r>
            <a:r>
              <a:rPr lang="zh-CN" altLang="en-US" dirty="0"/>
              <a:t>中输入该</a:t>
            </a:r>
            <a:r>
              <a:rPr lang="en-US" altLang="zh-CN" dirty="0"/>
              <a:t>bat</a:t>
            </a:r>
            <a:r>
              <a:rPr lang="zh-CN" altLang="en-US" dirty="0"/>
              <a:t>文件名即可运行。</a:t>
            </a:r>
            <a:r>
              <a:rPr lang="en-US" altLang="zh-CN" dirty="0"/>
              <a:t>bat</a:t>
            </a:r>
            <a:r>
              <a:rPr lang="zh-CN" altLang="en-US" dirty="0"/>
              <a:t>文件中包含了</a:t>
            </a:r>
            <a:r>
              <a:rPr lang="en-US" altLang="zh-CN" dirty="0" err="1"/>
              <a:t>Rscript</a:t>
            </a:r>
            <a:r>
              <a:rPr lang="zh-CN" altLang="en-US" dirty="0"/>
              <a:t>命令。</a:t>
            </a:r>
          </a:p>
          <a:p>
            <a:pPr fontAlgn="auto">
              <a:lnSpc>
                <a:spcPct val="150000"/>
              </a:lnSpc>
            </a:pPr>
            <a:r>
              <a:rPr lang="en-US" altLang="zh-CN" dirty="0"/>
              <a:t>2.</a:t>
            </a:r>
            <a:r>
              <a:rPr lang="zh-CN" altLang="en-US" dirty="0"/>
              <a:t>进入</a:t>
            </a:r>
            <a:r>
              <a:rPr lang="en-US" altLang="zh-CN" dirty="0"/>
              <a:t>cmd.exe</a:t>
            </a:r>
            <a:r>
              <a:rPr lang="zh-CN" altLang="en-US" dirty="0"/>
              <a:t>下，将当前工作目录转到</a:t>
            </a:r>
            <a:r>
              <a:rPr lang="en-US" altLang="zh-CN" dirty="0"/>
              <a:t>Rscript.exe</a:t>
            </a:r>
            <a:r>
              <a:rPr lang="zh-CN" altLang="en-US" dirty="0"/>
              <a:t>所在目录下面，直接输入</a:t>
            </a:r>
            <a:r>
              <a:rPr lang="en-US" altLang="zh-CN" dirty="0"/>
              <a:t>R</a:t>
            </a:r>
            <a:r>
              <a:rPr lang="zh-CN" altLang="en-US" dirty="0"/>
              <a:t>的命令，格式为：</a:t>
            </a:r>
            <a:r>
              <a:rPr lang="en-US" altLang="zh-CN" dirty="0" err="1"/>
              <a:t>Rscript</a:t>
            </a:r>
            <a:r>
              <a:rPr lang="en-US" altLang="zh-CN" dirty="0"/>
              <a:t> -e "x&lt;-</a:t>
            </a:r>
            <a:r>
              <a:rPr lang="en-US" altLang="zh-CN" dirty="0" err="1"/>
              <a:t>seq</a:t>
            </a:r>
            <a:r>
              <a:rPr lang="en-US" altLang="zh-CN" dirty="0"/>
              <a:t>(0,10,2) " -e "x"</a:t>
            </a:r>
            <a:r>
              <a:rPr lang="zh-CN" altLang="en-US" dirty="0"/>
              <a:t>或者使用格式如</a:t>
            </a:r>
            <a:r>
              <a:rPr lang="en-US" altLang="zh-CN" dirty="0" err="1"/>
              <a:t>Rscript</a:t>
            </a:r>
            <a:r>
              <a:rPr lang="en-US" altLang="zh-CN" dirty="0"/>
              <a:t> -e "a&lt;-c(1,20,2);write(</a:t>
            </a:r>
            <a:r>
              <a:rPr lang="en-US" altLang="zh-CN" dirty="0" err="1"/>
              <a:t>a,file</a:t>
            </a:r>
            <a:r>
              <a:rPr lang="en-US" altLang="zh-CN" dirty="0"/>
              <a:t>='data.txt');"</a:t>
            </a:r>
            <a:r>
              <a:rPr lang="zh-CN" altLang="en-US" dirty="0"/>
              <a:t>等来执行（各语句之间用“</a:t>
            </a:r>
            <a:r>
              <a:rPr lang="en-US" altLang="zh-CN" dirty="0"/>
              <a:t>;”</a:t>
            </a:r>
            <a:r>
              <a:rPr lang="zh-CN" altLang="en-US" dirty="0"/>
              <a:t>分隔开来）</a:t>
            </a:r>
            <a:r>
              <a:rPr lang="zh-CN" altLang="en-US" dirty="0" smtClean="0"/>
              <a:t>。</a:t>
            </a:r>
            <a:endParaRPr lang="en-US" altLang="zh-CN" dirty="0" smtClean="0"/>
          </a:p>
          <a:p>
            <a:pPr fontAlgn="auto">
              <a:lnSpc>
                <a:spcPct val="150000"/>
              </a:lnSpc>
            </a:pPr>
            <a:endParaRPr lang="en-US" altLang="zh-CN" dirty="0" smtClean="0"/>
          </a:p>
          <a:p>
            <a:pPr fontAlgn="auto">
              <a:lnSpc>
                <a:spcPct val="150000"/>
              </a:lnSpc>
            </a:pPr>
            <a:r>
              <a:rPr lang="zh-CN" altLang="en-US" dirty="0" smtClean="0"/>
              <a:t>用</a:t>
            </a:r>
            <a:r>
              <a:rPr lang="en-US" altLang="zh-CN" dirty="0" err="1"/>
              <a:t>Rscripts</a:t>
            </a:r>
            <a:r>
              <a:rPr lang="zh-CN" altLang="en-US" dirty="0"/>
              <a:t>给</a:t>
            </a:r>
            <a:r>
              <a:rPr lang="en-US" altLang="zh-CN" dirty="0"/>
              <a:t>R</a:t>
            </a:r>
            <a:r>
              <a:rPr lang="zh-CN" altLang="en-US" dirty="0"/>
              <a:t>脚本传递参数</a:t>
            </a:r>
          </a:p>
          <a:p>
            <a:pPr fontAlgn="auto">
              <a:lnSpc>
                <a:spcPct val="150000"/>
              </a:lnSpc>
            </a:pPr>
            <a:r>
              <a:rPr lang="en-US" altLang="zh-CN" dirty="0" err="1" smtClean="0"/>
              <a:t>Rscript</a:t>
            </a:r>
            <a:r>
              <a:rPr lang="zh-CN" altLang="en-US" dirty="0"/>
              <a:t>的用法中有个</a:t>
            </a:r>
            <a:r>
              <a:rPr lang="en-US" altLang="zh-CN" dirty="0" err="1"/>
              <a:t>args</a:t>
            </a:r>
            <a:r>
              <a:rPr lang="zh-CN" altLang="en-US" dirty="0"/>
              <a:t>，这个就是传递给</a:t>
            </a:r>
            <a:r>
              <a:rPr lang="en-US" altLang="zh-CN" dirty="0"/>
              <a:t>.r</a:t>
            </a:r>
            <a:r>
              <a:rPr lang="zh-CN" altLang="en-US" dirty="0"/>
              <a:t>文件的参数，在脚本中调用这个参数需要用到</a:t>
            </a:r>
            <a:r>
              <a:rPr lang="en-US" altLang="zh-CN" dirty="0" err="1"/>
              <a:t>commandArgs</a:t>
            </a:r>
            <a:r>
              <a:rPr lang="en-US" altLang="zh-CN" dirty="0"/>
              <a:t>()</a:t>
            </a:r>
            <a:r>
              <a:rPr lang="zh-CN" altLang="en-US" dirty="0"/>
              <a:t>这个函数。</a:t>
            </a:r>
          </a:p>
          <a:p>
            <a:pPr fontAlgn="auto">
              <a:lnSpc>
                <a:spcPct val="150000"/>
              </a:lnSpc>
            </a:pPr>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8"/>
                                        </p:tgtEl>
                                        <p:attrNameLst>
                                          <p:attrName>style.visibility</p:attrName>
                                        </p:attrNameLst>
                                      </p:cBhvr>
                                      <p:to>
                                        <p:strVal val="visible"/>
                                      </p:to>
                                    </p:set>
                                    <p:anim by="(-#ppt_w*2)" calcmode="lin" valueType="num">
                                      <p:cBhvr rctx="PPT">
                                        <p:cTn id="7" dur="500" autoRev="1" fill="hold">
                                          <p:stCondLst>
                                            <p:cond delay="0"/>
                                          </p:stCondLst>
                                        </p:cTn>
                                        <p:tgtEl>
                                          <p:spTgt spid="8"/>
                                        </p:tgtEl>
                                        <p:attrNameLst>
                                          <p:attrName>ppt_w</p:attrName>
                                        </p:attrNameLst>
                                      </p:cBhvr>
                                    </p:anim>
                                    <p:anim by="(#ppt_w*0.50)" calcmode="lin" valueType="num">
                                      <p:cBhvr>
                                        <p:cTn id="8" dur="500" decel="50000" autoRev="1" fill="hold">
                                          <p:stCondLst>
                                            <p:cond delay="0"/>
                                          </p:stCondLst>
                                        </p:cTn>
                                        <p:tgtEl>
                                          <p:spTgt spid="8"/>
                                        </p:tgtEl>
                                        <p:attrNameLst>
                                          <p:attrName>ppt_x</p:attrName>
                                        </p:attrNameLst>
                                      </p:cBhvr>
                                    </p:anim>
                                    <p:anim from="(-#ppt_h/2)" to="(#ppt_y)" calcmode="lin" valueType="num">
                                      <p:cBhvr>
                                        <p:cTn id="9" dur="1000" fill="hold">
                                          <p:stCondLst>
                                            <p:cond delay="0"/>
                                          </p:stCondLst>
                                        </p:cTn>
                                        <p:tgtEl>
                                          <p:spTgt spid="8"/>
                                        </p:tgtEl>
                                        <p:attrNameLst>
                                          <p:attrName>ppt_y</p:attrName>
                                        </p:attrNameLst>
                                      </p:cBhvr>
                                    </p:anim>
                                    <p:animRot by="21600000">
                                      <p:cBhvr>
                                        <p:cTn id="10" dur="1000" fill="hold">
                                          <p:stCondLst>
                                            <p:cond delay="0"/>
                                          </p:stCondLst>
                                        </p:cTn>
                                        <p:tgtEl>
                                          <p:spTgt spid="8"/>
                                        </p:tgtEl>
                                        <p:attrNameLst>
                                          <p:attrName>r</p:attrName>
                                        </p:attrNameLst>
                                      </p:cBhvr>
                                    </p:animRot>
                                  </p:childTnLst>
                                </p:cTn>
                              </p:par>
                            </p:childTnLst>
                          </p:cTn>
                        </p:par>
                        <p:par>
                          <p:cTn id="11" fill="hold">
                            <p:stCondLst>
                              <p:cond delay="2600"/>
                            </p:stCondLst>
                            <p:childTnLst>
                              <p:par>
                                <p:cTn id="12" presetID="2" presetClass="entr" presetSubtype="4" fill="hold" grpId="0" nodeType="after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500" fill="hold"/>
                                        <p:tgtEl>
                                          <p:spTgt spid="9"/>
                                        </p:tgtEl>
                                        <p:attrNameLst>
                                          <p:attrName>ppt_x</p:attrName>
                                        </p:attrNameLst>
                                      </p:cBhvr>
                                      <p:tavLst>
                                        <p:tav tm="0">
                                          <p:val>
                                            <p:strVal val="#ppt_x"/>
                                          </p:val>
                                        </p:tav>
                                        <p:tav tm="100000">
                                          <p:val>
                                            <p:strVal val="#ppt_x"/>
                                          </p:val>
                                        </p:tav>
                                      </p:tavLst>
                                    </p:anim>
                                    <p:anim calcmode="lin" valueType="num">
                                      <p:cBhvr additive="base">
                                        <p:cTn id="15"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358152" y="2271164"/>
            <a:ext cx="9475693" cy="923330"/>
          </a:xfrm>
          <a:prstGeom prst="rect">
            <a:avLst/>
          </a:prstGeom>
          <a:noFill/>
        </p:spPr>
        <p:txBody>
          <a:bodyPr wrap="square" rtlCol="0" anchor="ctr" anchorCtr="0">
            <a:spAutoFit/>
          </a:bodyPr>
          <a:lstStyle/>
          <a:p>
            <a:pPr algn="ctr"/>
            <a:r>
              <a:rPr lang="zh-CN" altLang="en-US" sz="5400" spc="600" dirty="0">
                <a:solidFill>
                  <a:schemeClr val="accent1"/>
                </a:solidFill>
                <a:cs typeface="+mn-ea"/>
                <a:sym typeface="+mn-lt"/>
              </a:rPr>
              <a:t>感谢您的观看指导</a:t>
            </a:r>
          </a:p>
        </p:txBody>
      </p:sp>
      <p:grpSp>
        <p:nvGrpSpPr>
          <p:cNvPr id="4" name="PA_组合 12"/>
          <p:cNvGrpSpPr/>
          <p:nvPr>
            <p:custDataLst>
              <p:tags r:id="rId1"/>
            </p:custDataLst>
          </p:nvPr>
        </p:nvGrpSpPr>
        <p:grpSpPr>
          <a:xfrm>
            <a:off x="4857479" y="4117824"/>
            <a:ext cx="540395" cy="540394"/>
            <a:chOff x="7489371" y="4542971"/>
            <a:chExt cx="711200" cy="711200"/>
          </a:xfrm>
        </p:grpSpPr>
        <p:sp>
          <p:nvSpPr>
            <p:cNvPr id="5" name="椭圆 4"/>
            <p:cNvSpPr/>
            <p:nvPr/>
          </p:nvSpPr>
          <p:spPr>
            <a:xfrm>
              <a:off x="7489371" y="4542971"/>
              <a:ext cx="711200" cy="7112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6" name="椭圆 8"/>
            <p:cNvSpPr/>
            <p:nvPr/>
          </p:nvSpPr>
          <p:spPr>
            <a:xfrm>
              <a:off x="7649029" y="4739974"/>
              <a:ext cx="391884" cy="317194"/>
            </a:xfrm>
            <a:custGeom>
              <a:avLst/>
              <a:gdLst>
                <a:gd name="connsiteX0" fmla="*/ 355420 w 607568"/>
                <a:gd name="connsiteY0" fmla="*/ 250307 h 491771"/>
                <a:gd name="connsiteX1" fmla="*/ 352312 w 607568"/>
                <a:gd name="connsiteY1" fmla="*/ 251812 h 491771"/>
                <a:gd name="connsiteX2" fmla="*/ 321042 w 607568"/>
                <a:gd name="connsiteY2" fmla="*/ 289814 h 491771"/>
                <a:gd name="connsiteX3" fmla="*/ 321513 w 607568"/>
                <a:gd name="connsiteY3" fmla="*/ 295364 h 491771"/>
                <a:gd name="connsiteX4" fmla="*/ 369736 w 607568"/>
                <a:gd name="connsiteY4" fmla="*/ 338257 h 491771"/>
                <a:gd name="connsiteX5" fmla="*/ 371997 w 607568"/>
                <a:gd name="connsiteY5" fmla="*/ 339104 h 491771"/>
                <a:gd name="connsiteX6" fmla="*/ 373127 w 607568"/>
                <a:gd name="connsiteY6" fmla="*/ 338916 h 491771"/>
                <a:gd name="connsiteX7" fmla="*/ 375293 w 607568"/>
                <a:gd name="connsiteY7" fmla="*/ 336282 h 491771"/>
                <a:gd name="connsiteX8" fmla="*/ 383676 w 607568"/>
                <a:gd name="connsiteY8" fmla="*/ 279467 h 491771"/>
                <a:gd name="connsiteX9" fmla="*/ 376424 w 607568"/>
                <a:gd name="connsiteY9" fmla="*/ 263287 h 491771"/>
                <a:gd name="connsiteX10" fmla="*/ 357681 w 607568"/>
                <a:gd name="connsiteY10" fmla="*/ 250965 h 491771"/>
                <a:gd name="connsiteX11" fmla="*/ 355420 w 607568"/>
                <a:gd name="connsiteY11" fmla="*/ 250307 h 491771"/>
                <a:gd name="connsiteX12" fmla="*/ 258879 w 607568"/>
                <a:gd name="connsiteY12" fmla="*/ 250307 h 491771"/>
                <a:gd name="connsiteX13" fmla="*/ 256712 w 607568"/>
                <a:gd name="connsiteY13" fmla="*/ 250965 h 491771"/>
                <a:gd name="connsiteX14" fmla="*/ 237969 w 607568"/>
                <a:gd name="connsiteY14" fmla="*/ 263287 h 491771"/>
                <a:gd name="connsiteX15" fmla="*/ 230717 w 607568"/>
                <a:gd name="connsiteY15" fmla="*/ 279467 h 491771"/>
                <a:gd name="connsiteX16" fmla="*/ 239100 w 607568"/>
                <a:gd name="connsiteY16" fmla="*/ 336282 h 491771"/>
                <a:gd name="connsiteX17" fmla="*/ 241266 w 607568"/>
                <a:gd name="connsiteY17" fmla="*/ 338916 h 491771"/>
                <a:gd name="connsiteX18" fmla="*/ 242396 w 607568"/>
                <a:gd name="connsiteY18" fmla="*/ 339104 h 491771"/>
                <a:gd name="connsiteX19" fmla="*/ 244657 w 607568"/>
                <a:gd name="connsiteY19" fmla="*/ 338257 h 491771"/>
                <a:gd name="connsiteX20" fmla="*/ 292880 w 607568"/>
                <a:gd name="connsiteY20" fmla="*/ 295364 h 491771"/>
                <a:gd name="connsiteX21" fmla="*/ 293351 w 607568"/>
                <a:gd name="connsiteY21" fmla="*/ 289814 h 491771"/>
                <a:gd name="connsiteX22" fmla="*/ 261987 w 607568"/>
                <a:gd name="connsiteY22" fmla="*/ 251812 h 491771"/>
                <a:gd name="connsiteX23" fmla="*/ 258879 w 607568"/>
                <a:gd name="connsiteY23" fmla="*/ 250307 h 491771"/>
                <a:gd name="connsiteX24" fmla="*/ 500465 w 607568"/>
                <a:gd name="connsiteY24" fmla="*/ 66049 h 491771"/>
                <a:gd name="connsiteX25" fmla="*/ 565743 w 607568"/>
                <a:gd name="connsiteY25" fmla="*/ 130673 h 491771"/>
                <a:gd name="connsiteX26" fmla="*/ 566120 w 607568"/>
                <a:gd name="connsiteY26" fmla="*/ 130673 h 491771"/>
                <a:gd name="connsiteX27" fmla="*/ 580250 w 607568"/>
                <a:gd name="connsiteY27" fmla="*/ 160962 h 491771"/>
                <a:gd name="connsiteX28" fmla="*/ 560939 w 607568"/>
                <a:gd name="connsiteY28" fmla="*/ 182503 h 491771"/>
                <a:gd name="connsiteX29" fmla="*/ 531927 w 607568"/>
                <a:gd name="connsiteY29" fmla="*/ 223799 h 491771"/>
                <a:gd name="connsiteX30" fmla="*/ 528253 w 607568"/>
                <a:gd name="connsiteY30" fmla="*/ 234240 h 491771"/>
                <a:gd name="connsiteX31" fmla="*/ 530797 w 607568"/>
                <a:gd name="connsiteY31" fmla="*/ 246281 h 491771"/>
                <a:gd name="connsiteX32" fmla="*/ 545868 w 607568"/>
                <a:gd name="connsiteY32" fmla="*/ 261143 h 491771"/>
                <a:gd name="connsiteX33" fmla="*/ 558961 w 607568"/>
                <a:gd name="connsiteY33" fmla="*/ 263777 h 491771"/>
                <a:gd name="connsiteX34" fmla="*/ 597299 w 607568"/>
                <a:gd name="connsiteY34" fmla="*/ 301968 h 491771"/>
                <a:gd name="connsiteX35" fmla="*/ 607002 w 607568"/>
                <a:gd name="connsiteY35" fmla="*/ 350788 h 491771"/>
                <a:gd name="connsiteX36" fmla="*/ 601256 w 607568"/>
                <a:gd name="connsiteY36" fmla="*/ 373835 h 491771"/>
                <a:gd name="connsiteX37" fmla="*/ 579685 w 607568"/>
                <a:gd name="connsiteY37" fmla="*/ 384088 h 491771"/>
                <a:gd name="connsiteX38" fmla="*/ 490386 w 607568"/>
                <a:gd name="connsiteY38" fmla="*/ 384088 h 491771"/>
                <a:gd name="connsiteX39" fmla="*/ 467685 w 607568"/>
                <a:gd name="connsiteY39" fmla="*/ 310058 h 491771"/>
                <a:gd name="connsiteX40" fmla="*/ 431702 w 607568"/>
                <a:gd name="connsiteY40" fmla="*/ 267445 h 491771"/>
                <a:gd name="connsiteX41" fmla="*/ 441969 w 607568"/>
                <a:gd name="connsiteY41" fmla="*/ 263777 h 491771"/>
                <a:gd name="connsiteX42" fmla="*/ 455157 w 607568"/>
                <a:gd name="connsiteY42" fmla="*/ 261237 h 491771"/>
                <a:gd name="connsiteX43" fmla="*/ 470228 w 607568"/>
                <a:gd name="connsiteY43" fmla="*/ 246281 h 491771"/>
                <a:gd name="connsiteX44" fmla="*/ 472677 w 607568"/>
                <a:gd name="connsiteY44" fmla="*/ 234240 h 491771"/>
                <a:gd name="connsiteX45" fmla="*/ 469098 w 607568"/>
                <a:gd name="connsiteY45" fmla="*/ 223893 h 491771"/>
                <a:gd name="connsiteX46" fmla="*/ 439991 w 607568"/>
                <a:gd name="connsiteY46" fmla="*/ 182503 h 491771"/>
                <a:gd name="connsiteX47" fmla="*/ 426144 w 607568"/>
                <a:gd name="connsiteY47" fmla="*/ 172720 h 491771"/>
                <a:gd name="connsiteX48" fmla="*/ 441404 w 607568"/>
                <a:gd name="connsiteY48" fmla="*/ 143278 h 491771"/>
                <a:gd name="connsiteX49" fmla="*/ 439708 w 607568"/>
                <a:gd name="connsiteY49" fmla="*/ 107438 h 491771"/>
                <a:gd name="connsiteX50" fmla="*/ 500465 w 607568"/>
                <a:gd name="connsiteY50" fmla="*/ 66049 h 491771"/>
                <a:gd name="connsiteX51" fmla="*/ 107100 w 607568"/>
                <a:gd name="connsiteY51" fmla="*/ 66049 h 491771"/>
                <a:gd name="connsiteX52" fmla="*/ 171341 w 607568"/>
                <a:gd name="connsiteY52" fmla="*/ 123618 h 491771"/>
                <a:gd name="connsiteX53" fmla="*/ 172849 w 607568"/>
                <a:gd name="connsiteY53" fmla="*/ 143278 h 491771"/>
                <a:gd name="connsiteX54" fmla="*/ 184246 w 607568"/>
                <a:gd name="connsiteY54" fmla="*/ 168205 h 491771"/>
                <a:gd name="connsiteX55" fmla="*/ 167574 w 607568"/>
                <a:gd name="connsiteY55" fmla="*/ 182503 h 491771"/>
                <a:gd name="connsiteX56" fmla="*/ 138468 w 607568"/>
                <a:gd name="connsiteY56" fmla="*/ 223799 h 491771"/>
                <a:gd name="connsiteX57" fmla="*/ 134794 w 607568"/>
                <a:gd name="connsiteY57" fmla="*/ 234240 h 491771"/>
                <a:gd name="connsiteX58" fmla="*/ 137337 w 607568"/>
                <a:gd name="connsiteY58" fmla="*/ 246281 h 491771"/>
                <a:gd name="connsiteX59" fmla="*/ 152408 w 607568"/>
                <a:gd name="connsiteY59" fmla="*/ 261143 h 491771"/>
                <a:gd name="connsiteX60" fmla="*/ 165596 w 607568"/>
                <a:gd name="connsiteY60" fmla="*/ 263777 h 491771"/>
                <a:gd name="connsiteX61" fmla="*/ 179442 w 607568"/>
                <a:gd name="connsiteY61" fmla="*/ 268856 h 491771"/>
                <a:gd name="connsiteX62" fmla="*/ 146662 w 607568"/>
                <a:gd name="connsiteY62" fmla="*/ 310058 h 491771"/>
                <a:gd name="connsiteX63" fmla="*/ 123867 w 607568"/>
                <a:gd name="connsiteY63" fmla="*/ 384088 h 491771"/>
                <a:gd name="connsiteX64" fmla="*/ 27883 w 607568"/>
                <a:gd name="connsiteY64" fmla="*/ 384088 h 491771"/>
                <a:gd name="connsiteX65" fmla="*/ 6312 w 607568"/>
                <a:gd name="connsiteY65" fmla="*/ 373835 h 491771"/>
                <a:gd name="connsiteX66" fmla="*/ 566 w 607568"/>
                <a:gd name="connsiteY66" fmla="*/ 350788 h 491771"/>
                <a:gd name="connsiteX67" fmla="*/ 10268 w 607568"/>
                <a:gd name="connsiteY67" fmla="*/ 301968 h 491771"/>
                <a:gd name="connsiteX68" fmla="*/ 48606 w 607568"/>
                <a:gd name="connsiteY68" fmla="*/ 263777 h 491771"/>
                <a:gd name="connsiteX69" fmla="*/ 61699 w 607568"/>
                <a:gd name="connsiteY69" fmla="*/ 261237 h 491771"/>
                <a:gd name="connsiteX70" fmla="*/ 76770 w 607568"/>
                <a:gd name="connsiteY70" fmla="*/ 246281 h 491771"/>
                <a:gd name="connsiteX71" fmla="*/ 79313 w 607568"/>
                <a:gd name="connsiteY71" fmla="*/ 234240 h 491771"/>
                <a:gd name="connsiteX72" fmla="*/ 75639 w 607568"/>
                <a:gd name="connsiteY72" fmla="*/ 223893 h 491771"/>
                <a:gd name="connsiteX73" fmla="*/ 46628 w 607568"/>
                <a:gd name="connsiteY73" fmla="*/ 182503 h 491771"/>
                <a:gd name="connsiteX74" fmla="*/ 27318 w 607568"/>
                <a:gd name="connsiteY74" fmla="*/ 160962 h 491771"/>
                <a:gd name="connsiteX75" fmla="*/ 41447 w 607568"/>
                <a:gd name="connsiteY75" fmla="*/ 130673 h 491771"/>
                <a:gd name="connsiteX76" fmla="*/ 41824 w 607568"/>
                <a:gd name="connsiteY76" fmla="*/ 130673 h 491771"/>
                <a:gd name="connsiteX77" fmla="*/ 107100 w 607568"/>
                <a:gd name="connsiteY77" fmla="*/ 66049 h 491771"/>
                <a:gd name="connsiteX78" fmla="*/ 298626 w 607568"/>
                <a:gd name="connsiteY78" fmla="*/ 0 h 491771"/>
                <a:gd name="connsiteX79" fmla="*/ 315956 w 607568"/>
                <a:gd name="connsiteY79" fmla="*/ 0 h 491771"/>
                <a:gd name="connsiteX80" fmla="*/ 401854 w 607568"/>
                <a:gd name="connsiteY80" fmla="*/ 85787 h 491771"/>
                <a:gd name="connsiteX81" fmla="*/ 401854 w 607568"/>
                <a:gd name="connsiteY81" fmla="*/ 95476 h 491771"/>
                <a:gd name="connsiteX82" fmla="*/ 421633 w 607568"/>
                <a:gd name="connsiteY82" fmla="*/ 138840 h 491771"/>
                <a:gd name="connsiteX83" fmla="*/ 417960 w 607568"/>
                <a:gd name="connsiteY83" fmla="*/ 149281 h 491771"/>
                <a:gd name="connsiteX84" fmla="*/ 417112 w 607568"/>
                <a:gd name="connsiteY84" fmla="*/ 151068 h 491771"/>
                <a:gd name="connsiteX85" fmla="*/ 411273 w 607568"/>
                <a:gd name="connsiteY85" fmla="*/ 159534 h 491771"/>
                <a:gd name="connsiteX86" fmla="*/ 410896 w 607568"/>
                <a:gd name="connsiteY86" fmla="*/ 159910 h 491771"/>
                <a:gd name="connsiteX87" fmla="*/ 394037 w 607568"/>
                <a:gd name="connsiteY87" fmla="*/ 169787 h 491771"/>
                <a:gd name="connsiteX88" fmla="*/ 384900 w 607568"/>
                <a:gd name="connsiteY88" fmla="*/ 189541 h 491771"/>
                <a:gd name="connsiteX89" fmla="*/ 384712 w 607568"/>
                <a:gd name="connsiteY89" fmla="*/ 189823 h 491771"/>
                <a:gd name="connsiteX90" fmla="*/ 373316 w 607568"/>
                <a:gd name="connsiteY90" fmla="*/ 207131 h 491771"/>
                <a:gd name="connsiteX91" fmla="*/ 372750 w 607568"/>
                <a:gd name="connsiteY91" fmla="*/ 207789 h 491771"/>
                <a:gd name="connsiteX92" fmla="*/ 359847 w 607568"/>
                <a:gd name="connsiteY92" fmla="*/ 222275 h 491771"/>
                <a:gd name="connsiteX93" fmla="*/ 359188 w 607568"/>
                <a:gd name="connsiteY93" fmla="*/ 222934 h 491771"/>
                <a:gd name="connsiteX94" fmla="*/ 345154 w 607568"/>
                <a:gd name="connsiteY94" fmla="*/ 234598 h 491771"/>
                <a:gd name="connsiteX95" fmla="*/ 345625 w 607568"/>
                <a:gd name="connsiteY95" fmla="*/ 236855 h 491771"/>
                <a:gd name="connsiteX96" fmla="*/ 348639 w 607568"/>
                <a:gd name="connsiteY96" fmla="*/ 235538 h 491771"/>
                <a:gd name="connsiteX97" fmla="*/ 355514 w 607568"/>
                <a:gd name="connsiteY97" fmla="*/ 234033 h 491771"/>
                <a:gd name="connsiteX98" fmla="*/ 366628 w 607568"/>
                <a:gd name="connsiteY98" fmla="*/ 237326 h 491771"/>
                <a:gd name="connsiteX99" fmla="*/ 385371 w 607568"/>
                <a:gd name="connsiteY99" fmla="*/ 249648 h 491771"/>
                <a:gd name="connsiteX100" fmla="*/ 399876 w 607568"/>
                <a:gd name="connsiteY100" fmla="*/ 279373 h 491771"/>
                <a:gd name="connsiteX101" fmla="*/ 430016 w 607568"/>
                <a:gd name="connsiteY101" fmla="*/ 289814 h 491771"/>
                <a:gd name="connsiteX102" fmla="*/ 448382 w 607568"/>
                <a:gd name="connsiteY102" fmla="*/ 316058 h 491771"/>
                <a:gd name="connsiteX103" fmla="*/ 481630 w 607568"/>
                <a:gd name="connsiteY103" fmla="*/ 424515 h 491771"/>
                <a:gd name="connsiteX104" fmla="*/ 483891 w 607568"/>
                <a:gd name="connsiteY104" fmla="*/ 436461 h 491771"/>
                <a:gd name="connsiteX105" fmla="*/ 473718 w 607568"/>
                <a:gd name="connsiteY105" fmla="*/ 470700 h 491771"/>
                <a:gd name="connsiteX106" fmla="*/ 443956 w 607568"/>
                <a:gd name="connsiteY106" fmla="*/ 490360 h 491771"/>
                <a:gd name="connsiteX107" fmla="*/ 431805 w 607568"/>
                <a:gd name="connsiteY107" fmla="*/ 491771 h 491771"/>
                <a:gd name="connsiteX108" fmla="*/ 325375 w 607568"/>
                <a:gd name="connsiteY108" fmla="*/ 491771 h 491771"/>
                <a:gd name="connsiteX109" fmla="*/ 337430 w 607568"/>
                <a:gd name="connsiteY109" fmla="*/ 415296 h 491771"/>
                <a:gd name="connsiteX110" fmla="*/ 334605 w 607568"/>
                <a:gd name="connsiteY110" fmla="*/ 389052 h 491771"/>
                <a:gd name="connsiteX111" fmla="*/ 323962 w 607568"/>
                <a:gd name="connsiteY111" fmla="*/ 360927 h 491771"/>
                <a:gd name="connsiteX112" fmla="*/ 337430 w 607568"/>
                <a:gd name="connsiteY112" fmla="*/ 347476 h 491771"/>
                <a:gd name="connsiteX113" fmla="*/ 307196 w 607568"/>
                <a:gd name="connsiteY113" fmla="*/ 317281 h 491771"/>
                <a:gd name="connsiteX114" fmla="*/ 276868 w 607568"/>
                <a:gd name="connsiteY114" fmla="*/ 347476 h 491771"/>
                <a:gd name="connsiteX115" fmla="*/ 290337 w 607568"/>
                <a:gd name="connsiteY115" fmla="*/ 360927 h 491771"/>
                <a:gd name="connsiteX116" fmla="*/ 279694 w 607568"/>
                <a:gd name="connsiteY116" fmla="*/ 389052 h 491771"/>
                <a:gd name="connsiteX117" fmla="*/ 276963 w 607568"/>
                <a:gd name="connsiteY117" fmla="*/ 415296 h 491771"/>
                <a:gd name="connsiteX118" fmla="*/ 288736 w 607568"/>
                <a:gd name="connsiteY118" fmla="*/ 491771 h 491771"/>
                <a:gd name="connsiteX119" fmla="*/ 182493 w 607568"/>
                <a:gd name="connsiteY119" fmla="*/ 491771 h 491771"/>
                <a:gd name="connsiteX120" fmla="*/ 170437 w 607568"/>
                <a:gd name="connsiteY120" fmla="*/ 490360 h 491771"/>
                <a:gd name="connsiteX121" fmla="*/ 140675 w 607568"/>
                <a:gd name="connsiteY121" fmla="*/ 470700 h 491771"/>
                <a:gd name="connsiteX122" fmla="*/ 132669 w 607568"/>
                <a:gd name="connsiteY122" fmla="*/ 424515 h 491771"/>
                <a:gd name="connsiteX123" fmla="*/ 166011 w 607568"/>
                <a:gd name="connsiteY123" fmla="*/ 316058 h 491771"/>
                <a:gd name="connsiteX124" fmla="*/ 184377 w 607568"/>
                <a:gd name="connsiteY124" fmla="*/ 289814 h 491771"/>
                <a:gd name="connsiteX125" fmla="*/ 214517 w 607568"/>
                <a:gd name="connsiteY125" fmla="*/ 279373 h 491771"/>
                <a:gd name="connsiteX126" fmla="*/ 214517 w 607568"/>
                <a:gd name="connsiteY126" fmla="*/ 279279 h 491771"/>
                <a:gd name="connsiteX127" fmla="*/ 229022 w 607568"/>
                <a:gd name="connsiteY127" fmla="*/ 249648 h 491771"/>
                <a:gd name="connsiteX128" fmla="*/ 247765 w 607568"/>
                <a:gd name="connsiteY128" fmla="*/ 237326 h 491771"/>
                <a:gd name="connsiteX129" fmla="*/ 258879 w 607568"/>
                <a:gd name="connsiteY129" fmla="*/ 234033 h 491771"/>
                <a:gd name="connsiteX130" fmla="*/ 265754 w 607568"/>
                <a:gd name="connsiteY130" fmla="*/ 235538 h 491771"/>
                <a:gd name="connsiteX131" fmla="*/ 268768 w 607568"/>
                <a:gd name="connsiteY131" fmla="*/ 236855 h 491771"/>
                <a:gd name="connsiteX132" fmla="*/ 269239 w 607568"/>
                <a:gd name="connsiteY132" fmla="*/ 234598 h 491771"/>
                <a:gd name="connsiteX133" fmla="*/ 255205 w 607568"/>
                <a:gd name="connsiteY133" fmla="*/ 222934 h 491771"/>
                <a:gd name="connsiteX134" fmla="*/ 254546 w 607568"/>
                <a:gd name="connsiteY134" fmla="*/ 222275 h 491771"/>
                <a:gd name="connsiteX135" fmla="*/ 241548 w 607568"/>
                <a:gd name="connsiteY135" fmla="*/ 207789 h 491771"/>
                <a:gd name="connsiteX136" fmla="*/ 241077 w 607568"/>
                <a:gd name="connsiteY136" fmla="*/ 207225 h 491771"/>
                <a:gd name="connsiteX137" fmla="*/ 229681 w 607568"/>
                <a:gd name="connsiteY137" fmla="*/ 189823 h 491771"/>
                <a:gd name="connsiteX138" fmla="*/ 229493 w 607568"/>
                <a:gd name="connsiteY138" fmla="*/ 189635 h 491771"/>
                <a:gd name="connsiteX139" fmla="*/ 220356 w 607568"/>
                <a:gd name="connsiteY139" fmla="*/ 169787 h 491771"/>
                <a:gd name="connsiteX140" fmla="*/ 203497 w 607568"/>
                <a:gd name="connsiteY140" fmla="*/ 159910 h 491771"/>
                <a:gd name="connsiteX141" fmla="*/ 203120 w 607568"/>
                <a:gd name="connsiteY141" fmla="*/ 159534 h 491771"/>
                <a:gd name="connsiteX142" fmla="*/ 197281 w 607568"/>
                <a:gd name="connsiteY142" fmla="*/ 151068 h 491771"/>
                <a:gd name="connsiteX143" fmla="*/ 196433 w 607568"/>
                <a:gd name="connsiteY143" fmla="*/ 149281 h 491771"/>
                <a:gd name="connsiteX144" fmla="*/ 192666 w 607568"/>
                <a:gd name="connsiteY144" fmla="*/ 138840 h 491771"/>
                <a:gd name="connsiteX145" fmla="*/ 212727 w 607568"/>
                <a:gd name="connsiteY145" fmla="*/ 95476 h 491771"/>
                <a:gd name="connsiteX146" fmla="*/ 212727 w 607568"/>
                <a:gd name="connsiteY146" fmla="*/ 85787 h 491771"/>
                <a:gd name="connsiteX147" fmla="*/ 298626 w 607568"/>
                <a:gd name="connsiteY147" fmla="*/ 0 h 491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Lst>
              <a:rect l="l" t="t" r="r" b="b"/>
              <a:pathLst>
                <a:path w="607568" h="491771">
                  <a:moveTo>
                    <a:pt x="355420" y="250307"/>
                  </a:moveTo>
                  <a:cubicBezTo>
                    <a:pt x="354290" y="250307"/>
                    <a:pt x="353160" y="250871"/>
                    <a:pt x="352312" y="251812"/>
                  </a:cubicBezTo>
                  <a:lnTo>
                    <a:pt x="321042" y="289814"/>
                  </a:lnTo>
                  <a:cubicBezTo>
                    <a:pt x="319723" y="291507"/>
                    <a:pt x="319912" y="293953"/>
                    <a:pt x="321513" y="295364"/>
                  </a:cubicBezTo>
                  <a:lnTo>
                    <a:pt x="369736" y="338257"/>
                  </a:lnTo>
                  <a:cubicBezTo>
                    <a:pt x="370396" y="338822"/>
                    <a:pt x="371149" y="339104"/>
                    <a:pt x="371997" y="339104"/>
                  </a:cubicBezTo>
                  <a:cubicBezTo>
                    <a:pt x="372374" y="339104"/>
                    <a:pt x="372750" y="339010"/>
                    <a:pt x="373127" y="338916"/>
                  </a:cubicBezTo>
                  <a:cubicBezTo>
                    <a:pt x="374257" y="338539"/>
                    <a:pt x="375105" y="337505"/>
                    <a:pt x="375293" y="336282"/>
                  </a:cubicBezTo>
                  <a:lnTo>
                    <a:pt x="383676" y="279467"/>
                  </a:lnTo>
                  <a:cubicBezTo>
                    <a:pt x="384618" y="273164"/>
                    <a:pt x="381792" y="266768"/>
                    <a:pt x="376424" y="263287"/>
                  </a:cubicBezTo>
                  <a:lnTo>
                    <a:pt x="357681" y="250965"/>
                  </a:lnTo>
                  <a:cubicBezTo>
                    <a:pt x="357021" y="250495"/>
                    <a:pt x="356174" y="250307"/>
                    <a:pt x="355420" y="250307"/>
                  </a:cubicBezTo>
                  <a:close/>
                  <a:moveTo>
                    <a:pt x="258879" y="250307"/>
                  </a:moveTo>
                  <a:cubicBezTo>
                    <a:pt x="258125" y="250307"/>
                    <a:pt x="257372" y="250495"/>
                    <a:pt x="256712" y="250965"/>
                  </a:cubicBezTo>
                  <a:lnTo>
                    <a:pt x="237969" y="263287"/>
                  </a:lnTo>
                  <a:cubicBezTo>
                    <a:pt x="232601" y="266768"/>
                    <a:pt x="229775" y="273164"/>
                    <a:pt x="230717" y="279467"/>
                  </a:cubicBezTo>
                  <a:lnTo>
                    <a:pt x="239100" y="336282"/>
                  </a:lnTo>
                  <a:cubicBezTo>
                    <a:pt x="239288" y="337505"/>
                    <a:pt x="240136" y="338539"/>
                    <a:pt x="241266" y="338916"/>
                  </a:cubicBezTo>
                  <a:cubicBezTo>
                    <a:pt x="241643" y="339010"/>
                    <a:pt x="242019" y="339104"/>
                    <a:pt x="242396" y="339104"/>
                  </a:cubicBezTo>
                  <a:cubicBezTo>
                    <a:pt x="243244" y="339104"/>
                    <a:pt x="243997" y="338822"/>
                    <a:pt x="244657" y="338257"/>
                  </a:cubicBezTo>
                  <a:lnTo>
                    <a:pt x="292880" y="295364"/>
                  </a:lnTo>
                  <a:cubicBezTo>
                    <a:pt x="294481" y="293953"/>
                    <a:pt x="294670" y="291507"/>
                    <a:pt x="293351" y="289814"/>
                  </a:cubicBezTo>
                  <a:lnTo>
                    <a:pt x="261987" y="251812"/>
                  </a:lnTo>
                  <a:cubicBezTo>
                    <a:pt x="261233" y="250871"/>
                    <a:pt x="260103" y="250307"/>
                    <a:pt x="258879" y="250307"/>
                  </a:cubicBezTo>
                  <a:close/>
                  <a:moveTo>
                    <a:pt x="500465" y="66049"/>
                  </a:moveTo>
                  <a:cubicBezTo>
                    <a:pt x="548129" y="66049"/>
                    <a:pt x="562447" y="93516"/>
                    <a:pt x="565743" y="130673"/>
                  </a:cubicBezTo>
                  <a:cubicBezTo>
                    <a:pt x="565932" y="130673"/>
                    <a:pt x="566026" y="130673"/>
                    <a:pt x="566120" y="130673"/>
                  </a:cubicBezTo>
                  <a:cubicBezTo>
                    <a:pt x="577141" y="133118"/>
                    <a:pt x="583358" y="146664"/>
                    <a:pt x="580250" y="160962"/>
                  </a:cubicBezTo>
                  <a:cubicBezTo>
                    <a:pt x="577706" y="172532"/>
                    <a:pt x="569700" y="180904"/>
                    <a:pt x="560939" y="182503"/>
                  </a:cubicBezTo>
                  <a:cubicBezTo>
                    <a:pt x="554628" y="199529"/>
                    <a:pt x="543796" y="214016"/>
                    <a:pt x="531927" y="223799"/>
                  </a:cubicBezTo>
                  <a:cubicBezTo>
                    <a:pt x="528913" y="226338"/>
                    <a:pt x="527500" y="230383"/>
                    <a:pt x="528253" y="234240"/>
                  </a:cubicBezTo>
                  <a:lnTo>
                    <a:pt x="530797" y="246281"/>
                  </a:lnTo>
                  <a:cubicBezTo>
                    <a:pt x="532304" y="253806"/>
                    <a:pt x="538238" y="259732"/>
                    <a:pt x="545868" y="261143"/>
                  </a:cubicBezTo>
                  <a:lnTo>
                    <a:pt x="558961" y="263777"/>
                  </a:lnTo>
                  <a:cubicBezTo>
                    <a:pt x="578366" y="267634"/>
                    <a:pt x="593437" y="282684"/>
                    <a:pt x="597299" y="301968"/>
                  </a:cubicBezTo>
                  <a:lnTo>
                    <a:pt x="607002" y="350788"/>
                  </a:lnTo>
                  <a:cubicBezTo>
                    <a:pt x="608697" y="358972"/>
                    <a:pt x="606531" y="367438"/>
                    <a:pt x="601256" y="373835"/>
                  </a:cubicBezTo>
                  <a:cubicBezTo>
                    <a:pt x="595981" y="380325"/>
                    <a:pt x="588068" y="384088"/>
                    <a:pt x="579685" y="384088"/>
                  </a:cubicBezTo>
                  <a:lnTo>
                    <a:pt x="490386" y="384088"/>
                  </a:lnTo>
                  <a:lnTo>
                    <a:pt x="467685" y="310058"/>
                  </a:lnTo>
                  <a:cubicBezTo>
                    <a:pt x="461845" y="291150"/>
                    <a:pt x="448563" y="276194"/>
                    <a:pt x="431702" y="267445"/>
                  </a:cubicBezTo>
                  <a:cubicBezTo>
                    <a:pt x="434999" y="265940"/>
                    <a:pt x="438295" y="264529"/>
                    <a:pt x="441969" y="263777"/>
                  </a:cubicBezTo>
                  <a:lnTo>
                    <a:pt x="455157" y="261237"/>
                  </a:lnTo>
                  <a:cubicBezTo>
                    <a:pt x="462692" y="259732"/>
                    <a:pt x="468627" y="253806"/>
                    <a:pt x="470228" y="246281"/>
                  </a:cubicBezTo>
                  <a:lnTo>
                    <a:pt x="472677" y="234240"/>
                  </a:lnTo>
                  <a:cubicBezTo>
                    <a:pt x="473525" y="230383"/>
                    <a:pt x="472112" y="226338"/>
                    <a:pt x="469098" y="223893"/>
                  </a:cubicBezTo>
                  <a:cubicBezTo>
                    <a:pt x="457229" y="214016"/>
                    <a:pt x="446302" y="199529"/>
                    <a:pt x="439991" y="182503"/>
                  </a:cubicBezTo>
                  <a:cubicBezTo>
                    <a:pt x="434716" y="181563"/>
                    <a:pt x="429818" y="177894"/>
                    <a:pt x="426144" y="172720"/>
                  </a:cubicBezTo>
                  <a:cubicBezTo>
                    <a:pt x="433303" y="164725"/>
                    <a:pt x="438861" y="154754"/>
                    <a:pt x="441404" y="143278"/>
                  </a:cubicBezTo>
                  <a:cubicBezTo>
                    <a:pt x="444324" y="130485"/>
                    <a:pt x="443476" y="118068"/>
                    <a:pt x="439708" y="107438"/>
                  </a:cubicBezTo>
                  <a:cubicBezTo>
                    <a:pt x="447244" y="82699"/>
                    <a:pt x="464200" y="66049"/>
                    <a:pt x="500465" y="66049"/>
                  </a:cubicBezTo>
                  <a:close/>
                  <a:moveTo>
                    <a:pt x="107100" y="66049"/>
                  </a:moveTo>
                  <a:cubicBezTo>
                    <a:pt x="151561" y="66049"/>
                    <a:pt x="166820" y="90130"/>
                    <a:pt x="171341" y="123618"/>
                  </a:cubicBezTo>
                  <a:cubicBezTo>
                    <a:pt x="170965" y="129920"/>
                    <a:pt x="171436" y="136505"/>
                    <a:pt x="172849" y="143278"/>
                  </a:cubicBezTo>
                  <a:cubicBezTo>
                    <a:pt x="174921" y="152590"/>
                    <a:pt x="178971" y="161056"/>
                    <a:pt x="184246" y="168205"/>
                  </a:cubicBezTo>
                  <a:cubicBezTo>
                    <a:pt x="180573" y="175919"/>
                    <a:pt x="174356" y="181281"/>
                    <a:pt x="167574" y="182503"/>
                  </a:cubicBezTo>
                  <a:cubicBezTo>
                    <a:pt x="161263" y="199529"/>
                    <a:pt x="150336" y="214016"/>
                    <a:pt x="138468" y="223799"/>
                  </a:cubicBezTo>
                  <a:cubicBezTo>
                    <a:pt x="135453" y="226338"/>
                    <a:pt x="134040" y="230383"/>
                    <a:pt x="134794" y="234240"/>
                  </a:cubicBezTo>
                  <a:lnTo>
                    <a:pt x="137337" y="246281"/>
                  </a:lnTo>
                  <a:cubicBezTo>
                    <a:pt x="138939" y="253806"/>
                    <a:pt x="144873" y="259732"/>
                    <a:pt x="152408" y="261143"/>
                  </a:cubicBezTo>
                  <a:lnTo>
                    <a:pt x="165596" y="263777"/>
                  </a:lnTo>
                  <a:cubicBezTo>
                    <a:pt x="170494" y="264812"/>
                    <a:pt x="175203" y="266505"/>
                    <a:pt x="179442" y="268856"/>
                  </a:cubicBezTo>
                  <a:cubicBezTo>
                    <a:pt x="164088" y="277793"/>
                    <a:pt x="152126" y="292279"/>
                    <a:pt x="146662" y="310058"/>
                  </a:cubicBezTo>
                  <a:lnTo>
                    <a:pt x="123867" y="384088"/>
                  </a:lnTo>
                  <a:lnTo>
                    <a:pt x="27883" y="384088"/>
                  </a:lnTo>
                  <a:cubicBezTo>
                    <a:pt x="19499" y="384088"/>
                    <a:pt x="11587" y="380325"/>
                    <a:pt x="6312" y="373835"/>
                  </a:cubicBezTo>
                  <a:cubicBezTo>
                    <a:pt x="1037" y="367438"/>
                    <a:pt x="-1129" y="358972"/>
                    <a:pt x="566" y="350788"/>
                  </a:cubicBezTo>
                  <a:lnTo>
                    <a:pt x="10268" y="301968"/>
                  </a:lnTo>
                  <a:cubicBezTo>
                    <a:pt x="14130" y="282684"/>
                    <a:pt x="29202" y="267634"/>
                    <a:pt x="48606" y="263777"/>
                  </a:cubicBezTo>
                  <a:lnTo>
                    <a:pt x="61699" y="261237"/>
                  </a:lnTo>
                  <a:cubicBezTo>
                    <a:pt x="69328" y="259732"/>
                    <a:pt x="75263" y="253806"/>
                    <a:pt x="76770" y="246281"/>
                  </a:cubicBezTo>
                  <a:lnTo>
                    <a:pt x="79313" y="234240"/>
                  </a:lnTo>
                  <a:cubicBezTo>
                    <a:pt x="80067" y="230383"/>
                    <a:pt x="78654" y="226338"/>
                    <a:pt x="75639" y="223893"/>
                  </a:cubicBezTo>
                  <a:cubicBezTo>
                    <a:pt x="63771" y="214016"/>
                    <a:pt x="52939" y="199623"/>
                    <a:pt x="46628" y="182503"/>
                  </a:cubicBezTo>
                  <a:cubicBezTo>
                    <a:pt x="37867" y="180904"/>
                    <a:pt x="29861" y="172532"/>
                    <a:pt x="27318" y="160962"/>
                  </a:cubicBezTo>
                  <a:cubicBezTo>
                    <a:pt x="24115" y="146664"/>
                    <a:pt x="30426" y="133118"/>
                    <a:pt x="41447" y="130673"/>
                  </a:cubicBezTo>
                  <a:cubicBezTo>
                    <a:pt x="41541" y="130673"/>
                    <a:pt x="41729" y="130673"/>
                    <a:pt x="41824" y="130673"/>
                  </a:cubicBezTo>
                  <a:cubicBezTo>
                    <a:pt x="45403" y="93516"/>
                    <a:pt x="60192" y="66049"/>
                    <a:pt x="107100" y="66049"/>
                  </a:cubicBezTo>
                  <a:close/>
                  <a:moveTo>
                    <a:pt x="298626" y="0"/>
                  </a:moveTo>
                  <a:lnTo>
                    <a:pt x="315956" y="0"/>
                  </a:lnTo>
                  <a:cubicBezTo>
                    <a:pt x="363426" y="0"/>
                    <a:pt x="401854" y="38378"/>
                    <a:pt x="401854" y="85787"/>
                  </a:cubicBezTo>
                  <a:lnTo>
                    <a:pt x="401854" y="95476"/>
                  </a:lnTo>
                  <a:cubicBezTo>
                    <a:pt x="417301" y="99238"/>
                    <a:pt x="426154" y="118522"/>
                    <a:pt x="421633" y="138840"/>
                  </a:cubicBezTo>
                  <a:cubicBezTo>
                    <a:pt x="420880" y="142602"/>
                    <a:pt x="419467" y="146083"/>
                    <a:pt x="417960" y="149281"/>
                  </a:cubicBezTo>
                  <a:cubicBezTo>
                    <a:pt x="417677" y="149939"/>
                    <a:pt x="417395" y="150504"/>
                    <a:pt x="417112" y="151068"/>
                  </a:cubicBezTo>
                  <a:cubicBezTo>
                    <a:pt x="415417" y="154172"/>
                    <a:pt x="413533" y="157088"/>
                    <a:pt x="411273" y="159534"/>
                  </a:cubicBezTo>
                  <a:cubicBezTo>
                    <a:pt x="411179" y="159628"/>
                    <a:pt x="410990" y="159816"/>
                    <a:pt x="410896" y="159910"/>
                  </a:cubicBezTo>
                  <a:cubicBezTo>
                    <a:pt x="406092" y="165084"/>
                    <a:pt x="400159" y="168658"/>
                    <a:pt x="394037" y="169787"/>
                  </a:cubicBezTo>
                  <a:cubicBezTo>
                    <a:pt x="391494" y="176654"/>
                    <a:pt x="388385" y="183332"/>
                    <a:pt x="384900" y="189541"/>
                  </a:cubicBezTo>
                  <a:cubicBezTo>
                    <a:pt x="384806" y="189635"/>
                    <a:pt x="384806" y="189729"/>
                    <a:pt x="384712" y="189823"/>
                  </a:cubicBezTo>
                  <a:cubicBezTo>
                    <a:pt x="381227" y="196031"/>
                    <a:pt x="377460" y="201769"/>
                    <a:pt x="373316" y="207131"/>
                  </a:cubicBezTo>
                  <a:cubicBezTo>
                    <a:pt x="373127" y="207413"/>
                    <a:pt x="372939" y="207601"/>
                    <a:pt x="372750" y="207789"/>
                  </a:cubicBezTo>
                  <a:cubicBezTo>
                    <a:pt x="368700" y="213057"/>
                    <a:pt x="364368" y="217948"/>
                    <a:pt x="359847" y="222275"/>
                  </a:cubicBezTo>
                  <a:cubicBezTo>
                    <a:pt x="359658" y="222463"/>
                    <a:pt x="359376" y="222651"/>
                    <a:pt x="359188" y="222934"/>
                  </a:cubicBezTo>
                  <a:cubicBezTo>
                    <a:pt x="354667" y="227261"/>
                    <a:pt x="349957" y="231211"/>
                    <a:pt x="345154" y="234598"/>
                  </a:cubicBezTo>
                  <a:lnTo>
                    <a:pt x="345625" y="236855"/>
                  </a:lnTo>
                  <a:cubicBezTo>
                    <a:pt x="346567" y="236385"/>
                    <a:pt x="347603" y="235915"/>
                    <a:pt x="348639" y="235538"/>
                  </a:cubicBezTo>
                  <a:cubicBezTo>
                    <a:pt x="350899" y="234786"/>
                    <a:pt x="353065" y="234033"/>
                    <a:pt x="355514" y="234033"/>
                  </a:cubicBezTo>
                  <a:cubicBezTo>
                    <a:pt x="359470" y="234033"/>
                    <a:pt x="363238" y="235162"/>
                    <a:pt x="366628" y="237326"/>
                  </a:cubicBezTo>
                  <a:cubicBezTo>
                    <a:pt x="366628" y="237326"/>
                    <a:pt x="380756" y="246450"/>
                    <a:pt x="385371" y="249648"/>
                  </a:cubicBezTo>
                  <a:cubicBezTo>
                    <a:pt x="401854" y="261030"/>
                    <a:pt x="399876" y="279373"/>
                    <a:pt x="399876" y="279373"/>
                  </a:cubicBezTo>
                  <a:cubicBezTo>
                    <a:pt x="410990" y="279655"/>
                    <a:pt x="421822" y="283041"/>
                    <a:pt x="430016" y="289814"/>
                  </a:cubicBezTo>
                  <a:cubicBezTo>
                    <a:pt x="445180" y="302324"/>
                    <a:pt x="447535" y="313330"/>
                    <a:pt x="448382" y="316058"/>
                  </a:cubicBezTo>
                  <a:lnTo>
                    <a:pt x="481630" y="424515"/>
                  </a:lnTo>
                  <a:cubicBezTo>
                    <a:pt x="482855" y="428371"/>
                    <a:pt x="483608" y="432416"/>
                    <a:pt x="483891" y="436461"/>
                  </a:cubicBezTo>
                  <a:cubicBezTo>
                    <a:pt x="484644" y="448595"/>
                    <a:pt x="481159" y="460730"/>
                    <a:pt x="473718" y="470700"/>
                  </a:cubicBezTo>
                  <a:cubicBezTo>
                    <a:pt x="466372" y="480671"/>
                    <a:pt x="455823" y="487538"/>
                    <a:pt x="443956" y="490360"/>
                  </a:cubicBezTo>
                  <a:cubicBezTo>
                    <a:pt x="440000" y="491301"/>
                    <a:pt x="435950" y="491771"/>
                    <a:pt x="431805" y="491771"/>
                  </a:cubicBezTo>
                  <a:lnTo>
                    <a:pt x="325375" y="491771"/>
                  </a:lnTo>
                  <a:lnTo>
                    <a:pt x="337430" y="415296"/>
                  </a:lnTo>
                  <a:cubicBezTo>
                    <a:pt x="338749" y="406454"/>
                    <a:pt x="337807" y="397424"/>
                    <a:pt x="334605" y="389052"/>
                  </a:cubicBezTo>
                  <a:lnTo>
                    <a:pt x="323962" y="360927"/>
                  </a:lnTo>
                  <a:lnTo>
                    <a:pt x="337430" y="347476"/>
                  </a:lnTo>
                  <a:lnTo>
                    <a:pt x="307196" y="317281"/>
                  </a:lnTo>
                  <a:lnTo>
                    <a:pt x="276868" y="347476"/>
                  </a:lnTo>
                  <a:lnTo>
                    <a:pt x="290337" y="360927"/>
                  </a:lnTo>
                  <a:lnTo>
                    <a:pt x="279694" y="389052"/>
                  </a:lnTo>
                  <a:cubicBezTo>
                    <a:pt x="276586" y="397424"/>
                    <a:pt x="275644" y="406454"/>
                    <a:pt x="276963" y="415296"/>
                  </a:cubicBezTo>
                  <a:lnTo>
                    <a:pt x="288736" y="491771"/>
                  </a:lnTo>
                  <a:lnTo>
                    <a:pt x="182493" y="491771"/>
                  </a:lnTo>
                  <a:cubicBezTo>
                    <a:pt x="178443" y="491771"/>
                    <a:pt x="174299" y="491301"/>
                    <a:pt x="170437" y="490360"/>
                  </a:cubicBezTo>
                  <a:cubicBezTo>
                    <a:pt x="158570" y="487538"/>
                    <a:pt x="148021" y="480671"/>
                    <a:pt x="140675" y="470700"/>
                  </a:cubicBezTo>
                  <a:cubicBezTo>
                    <a:pt x="130785" y="457343"/>
                    <a:pt x="127865" y="440223"/>
                    <a:pt x="132669" y="424515"/>
                  </a:cubicBezTo>
                  <a:lnTo>
                    <a:pt x="166011" y="316058"/>
                  </a:lnTo>
                  <a:cubicBezTo>
                    <a:pt x="166858" y="313330"/>
                    <a:pt x="170908" y="300631"/>
                    <a:pt x="184377" y="289814"/>
                  </a:cubicBezTo>
                  <a:cubicBezTo>
                    <a:pt x="192666" y="283229"/>
                    <a:pt x="203403" y="279655"/>
                    <a:pt x="214517" y="279373"/>
                  </a:cubicBezTo>
                  <a:lnTo>
                    <a:pt x="214517" y="279279"/>
                  </a:lnTo>
                  <a:cubicBezTo>
                    <a:pt x="214140" y="273447"/>
                    <a:pt x="211880" y="260654"/>
                    <a:pt x="229022" y="249648"/>
                  </a:cubicBezTo>
                  <a:cubicBezTo>
                    <a:pt x="233731" y="246638"/>
                    <a:pt x="247765" y="237326"/>
                    <a:pt x="247765" y="237326"/>
                  </a:cubicBezTo>
                  <a:cubicBezTo>
                    <a:pt x="251061" y="235162"/>
                    <a:pt x="254923" y="234033"/>
                    <a:pt x="258879" y="234033"/>
                  </a:cubicBezTo>
                  <a:cubicBezTo>
                    <a:pt x="261328" y="234033"/>
                    <a:pt x="263494" y="234786"/>
                    <a:pt x="265754" y="235538"/>
                  </a:cubicBezTo>
                  <a:cubicBezTo>
                    <a:pt x="266790" y="236009"/>
                    <a:pt x="267826" y="236385"/>
                    <a:pt x="268768" y="236855"/>
                  </a:cubicBezTo>
                  <a:lnTo>
                    <a:pt x="269239" y="234598"/>
                  </a:lnTo>
                  <a:cubicBezTo>
                    <a:pt x="264436" y="231211"/>
                    <a:pt x="259726" y="227261"/>
                    <a:pt x="255205" y="222934"/>
                  </a:cubicBezTo>
                  <a:cubicBezTo>
                    <a:pt x="254923" y="222651"/>
                    <a:pt x="254735" y="222463"/>
                    <a:pt x="254546" y="222275"/>
                  </a:cubicBezTo>
                  <a:cubicBezTo>
                    <a:pt x="250025" y="217948"/>
                    <a:pt x="245693" y="213057"/>
                    <a:pt x="241548" y="207789"/>
                  </a:cubicBezTo>
                  <a:cubicBezTo>
                    <a:pt x="241454" y="207601"/>
                    <a:pt x="241266" y="207413"/>
                    <a:pt x="241077" y="207225"/>
                  </a:cubicBezTo>
                  <a:cubicBezTo>
                    <a:pt x="236933" y="201769"/>
                    <a:pt x="233072" y="196031"/>
                    <a:pt x="229681" y="189823"/>
                  </a:cubicBezTo>
                  <a:cubicBezTo>
                    <a:pt x="229587" y="189729"/>
                    <a:pt x="229587" y="189635"/>
                    <a:pt x="229493" y="189635"/>
                  </a:cubicBezTo>
                  <a:cubicBezTo>
                    <a:pt x="226008" y="183332"/>
                    <a:pt x="222899" y="176654"/>
                    <a:pt x="220356" y="169787"/>
                  </a:cubicBezTo>
                  <a:cubicBezTo>
                    <a:pt x="214140" y="168658"/>
                    <a:pt x="208301" y="165084"/>
                    <a:pt x="203497" y="159910"/>
                  </a:cubicBezTo>
                  <a:cubicBezTo>
                    <a:pt x="203309" y="159722"/>
                    <a:pt x="203214" y="159628"/>
                    <a:pt x="203120" y="159534"/>
                  </a:cubicBezTo>
                  <a:cubicBezTo>
                    <a:pt x="200860" y="157088"/>
                    <a:pt x="198976" y="154172"/>
                    <a:pt x="197281" y="151068"/>
                  </a:cubicBezTo>
                  <a:cubicBezTo>
                    <a:pt x="196998" y="150504"/>
                    <a:pt x="196716" y="149939"/>
                    <a:pt x="196433" y="149281"/>
                  </a:cubicBezTo>
                  <a:cubicBezTo>
                    <a:pt x="194832" y="146083"/>
                    <a:pt x="193513" y="142602"/>
                    <a:pt x="192666" y="138840"/>
                  </a:cubicBezTo>
                  <a:cubicBezTo>
                    <a:pt x="188145" y="118428"/>
                    <a:pt x="197092" y="99050"/>
                    <a:pt x="212727" y="95476"/>
                  </a:cubicBezTo>
                  <a:lnTo>
                    <a:pt x="212727" y="85787"/>
                  </a:lnTo>
                  <a:cubicBezTo>
                    <a:pt x="212727" y="38378"/>
                    <a:pt x="251155" y="0"/>
                    <a:pt x="298626"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grpSp>
      <p:grpSp>
        <p:nvGrpSpPr>
          <p:cNvPr id="7" name="PA_组合 15"/>
          <p:cNvGrpSpPr/>
          <p:nvPr>
            <p:custDataLst>
              <p:tags r:id="rId2"/>
            </p:custDataLst>
          </p:nvPr>
        </p:nvGrpSpPr>
        <p:grpSpPr>
          <a:xfrm>
            <a:off x="5825803" y="4117824"/>
            <a:ext cx="540395" cy="540394"/>
            <a:chOff x="8638974" y="4542971"/>
            <a:chExt cx="711200" cy="711200"/>
          </a:xfrm>
        </p:grpSpPr>
        <p:sp>
          <p:nvSpPr>
            <p:cNvPr id="8" name="椭圆 7"/>
            <p:cNvSpPr/>
            <p:nvPr/>
          </p:nvSpPr>
          <p:spPr>
            <a:xfrm>
              <a:off x="8638974" y="4542971"/>
              <a:ext cx="711200" cy="7112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9" name="椭圆 9"/>
            <p:cNvSpPr/>
            <p:nvPr/>
          </p:nvSpPr>
          <p:spPr>
            <a:xfrm>
              <a:off x="8798632" y="4702918"/>
              <a:ext cx="391884" cy="391305"/>
            </a:xfrm>
            <a:custGeom>
              <a:avLst/>
              <a:gdLst>
                <a:gd name="connsiteX0" fmla="*/ 414666 w 606487"/>
                <a:gd name="connsiteY0" fmla="*/ 244368 h 605592"/>
                <a:gd name="connsiteX1" fmla="*/ 440469 w 606487"/>
                <a:gd name="connsiteY1" fmla="*/ 270042 h 605592"/>
                <a:gd name="connsiteX2" fmla="*/ 440469 w 606487"/>
                <a:gd name="connsiteY2" fmla="*/ 381912 h 605592"/>
                <a:gd name="connsiteX3" fmla="*/ 414666 w 606487"/>
                <a:gd name="connsiteY3" fmla="*/ 407586 h 605592"/>
                <a:gd name="connsiteX4" fmla="*/ 388956 w 606487"/>
                <a:gd name="connsiteY4" fmla="*/ 381912 h 605592"/>
                <a:gd name="connsiteX5" fmla="*/ 388956 w 606487"/>
                <a:gd name="connsiteY5" fmla="*/ 270042 h 605592"/>
                <a:gd name="connsiteX6" fmla="*/ 414666 w 606487"/>
                <a:gd name="connsiteY6" fmla="*/ 244368 h 605592"/>
                <a:gd name="connsiteX7" fmla="*/ 302702 w 606487"/>
                <a:gd name="connsiteY7" fmla="*/ 167240 h 605592"/>
                <a:gd name="connsiteX8" fmla="*/ 328412 w 606487"/>
                <a:gd name="connsiteY8" fmla="*/ 192915 h 605592"/>
                <a:gd name="connsiteX9" fmla="*/ 328412 w 606487"/>
                <a:gd name="connsiteY9" fmla="*/ 381911 h 605592"/>
                <a:gd name="connsiteX10" fmla="*/ 302702 w 606487"/>
                <a:gd name="connsiteY10" fmla="*/ 407586 h 605592"/>
                <a:gd name="connsiteX11" fmla="*/ 276899 w 606487"/>
                <a:gd name="connsiteY11" fmla="*/ 381911 h 605592"/>
                <a:gd name="connsiteX12" fmla="*/ 276899 w 606487"/>
                <a:gd name="connsiteY12" fmla="*/ 192915 h 605592"/>
                <a:gd name="connsiteX13" fmla="*/ 302702 w 606487"/>
                <a:gd name="connsiteY13" fmla="*/ 167240 h 605592"/>
                <a:gd name="connsiteX14" fmla="*/ 190632 w 606487"/>
                <a:gd name="connsiteY14" fmla="*/ 107965 h 605592"/>
                <a:gd name="connsiteX15" fmla="*/ 216353 w 606487"/>
                <a:gd name="connsiteY15" fmla="*/ 133737 h 605592"/>
                <a:gd name="connsiteX16" fmla="*/ 216353 w 606487"/>
                <a:gd name="connsiteY16" fmla="*/ 381907 h 605592"/>
                <a:gd name="connsiteX17" fmla="*/ 190632 w 606487"/>
                <a:gd name="connsiteY17" fmla="*/ 407586 h 605592"/>
                <a:gd name="connsiteX18" fmla="*/ 164911 w 606487"/>
                <a:gd name="connsiteY18" fmla="*/ 381907 h 605592"/>
                <a:gd name="connsiteX19" fmla="*/ 164911 w 606487"/>
                <a:gd name="connsiteY19" fmla="*/ 133737 h 605592"/>
                <a:gd name="connsiteX20" fmla="*/ 190632 w 606487"/>
                <a:gd name="connsiteY20" fmla="*/ 107965 h 605592"/>
                <a:gd name="connsiteX21" fmla="*/ 86256 w 606487"/>
                <a:gd name="connsiteY21" fmla="*/ 51447 h 605592"/>
                <a:gd name="connsiteX22" fmla="*/ 86256 w 606487"/>
                <a:gd name="connsiteY22" fmla="*/ 464229 h 605592"/>
                <a:gd name="connsiteX23" fmla="*/ 517724 w 606487"/>
                <a:gd name="connsiteY23" fmla="*/ 464229 h 605592"/>
                <a:gd name="connsiteX24" fmla="*/ 517724 w 606487"/>
                <a:gd name="connsiteY24" fmla="*/ 51447 h 605592"/>
                <a:gd name="connsiteX25" fmla="*/ 25719 w 606487"/>
                <a:gd name="connsiteY25" fmla="*/ 0 h 605592"/>
                <a:gd name="connsiteX26" fmla="*/ 580861 w 606487"/>
                <a:gd name="connsiteY26" fmla="*/ 0 h 605592"/>
                <a:gd name="connsiteX27" fmla="*/ 606487 w 606487"/>
                <a:gd name="connsiteY27" fmla="*/ 25677 h 605592"/>
                <a:gd name="connsiteX28" fmla="*/ 579468 w 606487"/>
                <a:gd name="connsiteY28" fmla="*/ 51447 h 605592"/>
                <a:gd name="connsiteX29" fmla="*/ 569162 w 606487"/>
                <a:gd name="connsiteY29" fmla="*/ 51447 h 605592"/>
                <a:gd name="connsiteX30" fmla="*/ 569162 w 606487"/>
                <a:gd name="connsiteY30" fmla="*/ 488608 h 605592"/>
                <a:gd name="connsiteX31" fmla="*/ 543443 w 606487"/>
                <a:gd name="connsiteY31" fmla="*/ 514285 h 605592"/>
                <a:gd name="connsiteX32" fmla="*/ 476499 w 606487"/>
                <a:gd name="connsiteY32" fmla="*/ 514285 h 605592"/>
                <a:gd name="connsiteX33" fmla="*/ 476499 w 606487"/>
                <a:gd name="connsiteY33" fmla="*/ 579915 h 605592"/>
                <a:gd name="connsiteX34" fmla="*/ 450687 w 606487"/>
                <a:gd name="connsiteY34" fmla="*/ 605592 h 605592"/>
                <a:gd name="connsiteX35" fmla="*/ 424968 w 606487"/>
                <a:gd name="connsiteY35" fmla="*/ 579915 h 605592"/>
                <a:gd name="connsiteX36" fmla="*/ 424968 w 606487"/>
                <a:gd name="connsiteY36" fmla="*/ 514285 h 605592"/>
                <a:gd name="connsiteX37" fmla="*/ 180219 w 606487"/>
                <a:gd name="connsiteY37" fmla="*/ 514285 h 605592"/>
                <a:gd name="connsiteX38" fmla="*/ 180219 w 606487"/>
                <a:gd name="connsiteY38" fmla="*/ 579915 h 605592"/>
                <a:gd name="connsiteX39" fmla="*/ 154500 w 606487"/>
                <a:gd name="connsiteY39" fmla="*/ 605592 h 605592"/>
                <a:gd name="connsiteX40" fmla="*/ 128688 w 606487"/>
                <a:gd name="connsiteY40" fmla="*/ 579915 h 605592"/>
                <a:gd name="connsiteX41" fmla="*/ 128688 w 606487"/>
                <a:gd name="connsiteY41" fmla="*/ 514285 h 605592"/>
                <a:gd name="connsiteX42" fmla="*/ 61744 w 606487"/>
                <a:gd name="connsiteY42" fmla="*/ 514285 h 605592"/>
                <a:gd name="connsiteX43" fmla="*/ 36025 w 606487"/>
                <a:gd name="connsiteY43" fmla="*/ 488608 h 605592"/>
                <a:gd name="connsiteX44" fmla="*/ 36025 w 606487"/>
                <a:gd name="connsiteY44" fmla="*/ 51447 h 605592"/>
                <a:gd name="connsiteX45" fmla="*/ 25719 w 606487"/>
                <a:gd name="connsiteY45" fmla="*/ 51447 h 605592"/>
                <a:gd name="connsiteX46" fmla="*/ 0 w 606487"/>
                <a:gd name="connsiteY46" fmla="*/ 25677 h 605592"/>
                <a:gd name="connsiteX47" fmla="*/ 25719 w 606487"/>
                <a:gd name="connsiteY47" fmla="*/ 0 h 605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606487" h="605592">
                  <a:moveTo>
                    <a:pt x="414666" y="244368"/>
                  </a:moveTo>
                  <a:cubicBezTo>
                    <a:pt x="428774" y="244368"/>
                    <a:pt x="440469" y="255954"/>
                    <a:pt x="440469" y="270042"/>
                  </a:cubicBezTo>
                  <a:lnTo>
                    <a:pt x="440469" y="381912"/>
                  </a:lnTo>
                  <a:cubicBezTo>
                    <a:pt x="439170" y="396000"/>
                    <a:pt x="428774" y="407586"/>
                    <a:pt x="414666" y="407586"/>
                  </a:cubicBezTo>
                  <a:cubicBezTo>
                    <a:pt x="400465" y="407586"/>
                    <a:pt x="388956" y="396000"/>
                    <a:pt x="388956" y="381912"/>
                  </a:cubicBezTo>
                  <a:lnTo>
                    <a:pt x="388956" y="270042"/>
                  </a:lnTo>
                  <a:cubicBezTo>
                    <a:pt x="388956" y="255954"/>
                    <a:pt x="400558" y="244368"/>
                    <a:pt x="414666" y="244368"/>
                  </a:cubicBezTo>
                  <a:close/>
                  <a:moveTo>
                    <a:pt x="302702" y="167240"/>
                  </a:moveTo>
                  <a:cubicBezTo>
                    <a:pt x="316810" y="167240"/>
                    <a:pt x="328412" y="178826"/>
                    <a:pt x="328412" y="192915"/>
                  </a:cubicBezTo>
                  <a:lnTo>
                    <a:pt x="328412" y="381911"/>
                  </a:lnTo>
                  <a:cubicBezTo>
                    <a:pt x="328412" y="396000"/>
                    <a:pt x="316810" y="407586"/>
                    <a:pt x="302702" y="407586"/>
                  </a:cubicBezTo>
                  <a:cubicBezTo>
                    <a:pt x="288408" y="407586"/>
                    <a:pt x="276899" y="396000"/>
                    <a:pt x="276899" y="381911"/>
                  </a:cubicBezTo>
                  <a:lnTo>
                    <a:pt x="276899" y="192915"/>
                  </a:lnTo>
                  <a:cubicBezTo>
                    <a:pt x="276899" y="178826"/>
                    <a:pt x="288594" y="167240"/>
                    <a:pt x="302702" y="167240"/>
                  </a:cubicBezTo>
                  <a:close/>
                  <a:moveTo>
                    <a:pt x="190632" y="107965"/>
                  </a:moveTo>
                  <a:cubicBezTo>
                    <a:pt x="204746" y="107965"/>
                    <a:pt x="216353" y="119646"/>
                    <a:pt x="216353" y="133737"/>
                  </a:cubicBezTo>
                  <a:lnTo>
                    <a:pt x="216353" y="381907"/>
                  </a:lnTo>
                  <a:cubicBezTo>
                    <a:pt x="216353" y="395998"/>
                    <a:pt x="204746" y="407586"/>
                    <a:pt x="190632" y="407586"/>
                  </a:cubicBezTo>
                  <a:cubicBezTo>
                    <a:pt x="176425" y="407586"/>
                    <a:pt x="164911" y="395998"/>
                    <a:pt x="164911" y="381907"/>
                  </a:cubicBezTo>
                  <a:lnTo>
                    <a:pt x="164911" y="133737"/>
                  </a:lnTo>
                  <a:cubicBezTo>
                    <a:pt x="164911" y="119646"/>
                    <a:pt x="176518" y="107965"/>
                    <a:pt x="190632" y="107965"/>
                  </a:cubicBezTo>
                  <a:close/>
                  <a:moveTo>
                    <a:pt x="86256" y="51447"/>
                  </a:moveTo>
                  <a:lnTo>
                    <a:pt x="86256" y="464229"/>
                  </a:lnTo>
                  <a:lnTo>
                    <a:pt x="517724" y="464229"/>
                  </a:lnTo>
                  <a:lnTo>
                    <a:pt x="517724" y="51447"/>
                  </a:lnTo>
                  <a:close/>
                  <a:moveTo>
                    <a:pt x="25719" y="0"/>
                  </a:moveTo>
                  <a:lnTo>
                    <a:pt x="580861" y="0"/>
                  </a:lnTo>
                  <a:cubicBezTo>
                    <a:pt x="594974" y="0"/>
                    <a:pt x="606580" y="11587"/>
                    <a:pt x="606487" y="25677"/>
                  </a:cubicBezTo>
                  <a:cubicBezTo>
                    <a:pt x="606487" y="39767"/>
                    <a:pt x="593581" y="51447"/>
                    <a:pt x="579468" y="51447"/>
                  </a:cubicBezTo>
                  <a:lnTo>
                    <a:pt x="569162" y="51447"/>
                  </a:lnTo>
                  <a:lnTo>
                    <a:pt x="569162" y="488608"/>
                  </a:lnTo>
                  <a:cubicBezTo>
                    <a:pt x="569162" y="503996"/>
                    <a:pt x="557556" y="514285"/>
                    <a:pt x="543443" y="514285"/>
                  </a:cubicBezTo>
                  <a:lnTo>
                    <a:pt x="476499" y="514285"/>
                  </a:lnTo>
                  <a:lnTo>
                    <a:pt x="476499" y="579915"/>
                  </a:lnTo>
                  <a:cubicBezTo>
                    <a:pt x="476499" y="594005"/>
                    <a:pt x="464800" y="605592"/>
                    <a:pt x="450687" y="605592"/>
                  </a:cubicBezTo>
                  <a:cubicBezTo>
                    <a:pt x="436574" y="605592"/>
                    <a:pt x="424968" y="594005"/>
                    <a:pt x="424968" y="579915"/>
                  </a:cubicBezTo>
                  <a:lnTo>
                    <a:pt x="424968" y="514285"/>
                  </a:lnTo>
                  <a:lnTo>
                    <a:pt x="180219" y="514285"/>
                  </a:lnTo>
                  <a:lnTo>
                    <a:pt x="180219" y="579915"/>
                  </a:lnTo>
                  <a:cubicBezTo>
                    <a:pt x="180219" y="594005"/>
                    <a:pt x="168613" y="605592"/>
                    <a:pt x="154500" y="605592"/>
                  </a:cubicBezTo>
                  <a:cubicBezTo>
                    <a:pt x="140387" y="605592"/>
                    <a:pt x="128688" y="594005"/>
                    <a:pt x="128688" y="579915"/>
                  </a:cubicBezTo>
                  <a:lnTo>
                    <a:pt x="128688" y="514285"/>
                  </a:lnTo>
                  <a:lnTo>
                    <a:pt x="61744" y="514285"/>
                  </a:lnTo>
                  <a:cubicBezTo>
                    <a:pt x="47631" y="514285"/>
                    <a:pt x="36025" y="502698"/>
                    <a:pt x="36025" y="488608"/>
                  </a:cubicBezTo>
                  <a:lnTo>
                    <a:pt x="36025" y="51447"/>
                  </a:lnTo>
                  <a:lnTo>
                    <a:pt x="25719" y="51447"/>
                  </a:lnTo>
                  <a:cubicBezTo>
                    <a:pt x="11606" y="51447"/>
                    <a:pt x="0" y="39767"/>
                    <a:pt x="0" y="25677"/>
                  </a:cubicBezTo>
                  <a:cubicBezTo>
                    <a:pt x="0" y="11587"/>
                    <a:pt x="11606" y="0"/>
                    <a:pt x="2571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grpSp>
      <p:grpSp>
        <p:nvGrpSpPr>
          <p:cNvPr id="10" name="PA_组合 18"/>
          <p:cNvGrpSpPr/>
          <p:nvPr>
            <p:custDataLst>
              <p:tags r:id="rId3"/>
            </p:custDataLst>
          </p:nvPr>
        </p:nvGrpSpPr>
        <p:grpSpPr>
          <a:xfrm>
            <a:off x="6794128" y="4117824"/>
            <a:ext cx="540395" cy="540394"/>
            <a:chOff x="9788577" y="4542971"/>
            <a:chExt cx="711200" cy="711200"/>
          </a:xfrm>
        </p:grpSpPr>
        <p:sp>
          <p:nvSpPr>
            <p:cNvPr id="11" name="椭圆 10"/>
            <p:cNvSpPr/>
            <p:nvPr/>
          </p:nvSpPr>
          <p:spPr>
            <a:xfrm>
              <a:off x="9788577" y="4542971"/>
              <a:ext cx="711200" cy="7112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12" name="椭圆 10"/>
            <p:cNvSpPr/>
            <p:nvPr/>
          </p:nvSpPr>
          <p:spPr>
            <a:xfrm>
              <a:off x="9948235" y="4702925"/>
              <a:ext cx="391884" cy="391292"/>
            </a:xfrm>
            <a:custGeom>
              <a:avLst/>
              <a:gdLst>
                <a:gd name="connsiteX0" fmla="*/ 303775 w 607639"/>
                <a:gd name="connsiteY0" fmla="*/ 525007 h 606722"/>
                <a:gd name="connsiteX1" fmla="*/ 315710 w 607639"/>
                <a:gd name="connsiteY1" fmla="*/ 536902 h 606722"/>
                <a:gd name="connsiteX2" fmla="*/ 315710 w 607639"/>
                <a:gd name="connsiteY2" fmla="*/ 552347 h 606722"/>
                <a:gd name="connsiteX3" fmla="*/ 303775 w 607639"/>
                <a:gd name="connsiteY3" fmla="*/ 564241 h 606722"/>
                <a:gd name="connsiteX4" fmla="*/ 291929 w 607639"/>
                <a:gd name="connsiteY4" fmla="*/ 552347 h 606722"/>
                <a:gd name="connsiteX5" fmla="*/ 291929 w 607639"/>
                <a:gd name="connsiteY5" fmla="*/ 536902 h 606722"/>
                <a:gd name="connsiteX6" fmla="*/ 303775 w 607639"/>
                <a:gd name="connsiteY6" fmla="*/ 525007 h 606722"/>
                <a:gd name="connsiteX7" fmla="*/ 429885 w 607639"/>
                <a:gd name="connsiteY7" fmla="*/ 509483 h 606722"/>
                <a:gd name="connsiteX8" fmla="*/ 441811 w 607639"/>
                <a:gd name="connsiteY8" fmla="*/ 521409 h 606722"/>
                <a:gd name="connsiteX9" fmla="*/ 429885 w 607639"/>
                <a:gd name="connsiteY9" fmla="*/ 533335 h 606722"/>
                <a:gd name="connsiteX10" fmla="*/ 417959 w 607639"/>
                <a:gd name="connsiteY10" fmla="*/ 521409 h 606722"/>
                <a:gd name="connsiteX11" fmla="*/ 429885 w 607639"/>
                <a:gd name="connsiteY11" fmla="*/ 509483 h 606722"/>
                <a:gd name="connsiteX12" fmla="*/ 177720 w 607639"/>
                <a:gd name="connsiteY12" fmla="*/ 509483 h 606722"/>
                <a:gd name="connsiteX13" fmla="*/ 189611 w 607639"/>
                <a:gd name="connsiteY13" fmla="*/ 521409 h 606722"/>
                <a:gd name="connsiteX14" fmla="*/ 177720 w 607639"/>
                <a:gd name="connsiteY14" fmla="*/ 533335 h 606722"/>
                <a:gd name="connsiteX15" fmla="*/ 165829 w 607639"/>
                <a:gd name="connsiteY15" fmla="*/ 521409 h 606722"/>
                <a:gd name="connsiteX16" fmla="*/ 177720 w 607639"/>
                <a:gd name="connsiteY16" fmla="*/ 509483 h 606722"/>
                <a:gd name="connsiteX17" fmla="*/ 522185 w 607639"/>
                <a:gd name="connsiteY17" fmla="*/ 417324 h 606722"/>
                <a:gd name="connsiteX18" fmla="*/ 534111 w 607639"/>
                <a:gd name="connsiteY18" fmla="*/ 429250 h 606722"/>
                <a:gd name="connsiteX19" fmla="*/ 522185 w 607639"/>
                <a:gd name="connsiteY19" fmla="*/ 441176 h 606722"/>
                <a:gd name="connsiteX20" fmla="*/ 510259 w 607639"/>
                <a:gd name="connsiteY20" fmla="*/ 429250 h 606722"/>
                <a:gd name="connsiteX21" fmla="*/ 522185 w 607639"/>
                <a:gd name="connsiteY21" fmla="*/ 417324 h 606722"/>
                <a:gd name="connsiteX22" fmla="*/ 85420 w 607639"/>
                <a:gd name="connsiteY22" fmla="*/ 417324 h 606722"/>
                <a:gd name="connsiteX23" fmla="*/ 97311 w 607639"/>
                <a:gd name="connsiteY23" fmla="*/ 429250 h 606722"/>
                <a:gd name="connsiteX24" fmla="*/ 85420 w 607639"/>
                <a:gd name="connsiteY24" fmla="*/ 441176 h 606722"/>
                <a:gd name="connsiteX25" fmla="*/ 73529 w 607639"/>
                <a:gd name="connsiteY25" fmla="*/ 429250 h 606722"/>
                <a:gd name="connsiteX26" fmla="*/ 85420 w 607639"/>
                <a:gd name="connsiteY26" fmla="*/ 417324 h 606722"/>
                <a:gd name="connsiteX27" fmla="*/ 537643 w 607639"/>
                <a:gd name="connsiteY27" fmla="*/ 291506 h 606722"/>
                <a:gd name="connsiteX28" fmla="*/ 555628 w 607639"/>
                <a:gd name="connsiteY28" fmla="*/ 291506 h 606722"/>
                <a:gd name="connsiteX29" fmla="*/ 567558 w 607639"/>
                <a:gd name="connsiteY29" fmla="*/ 303316 h 606722"/>
                <a:gd name="connsiteX30" fmla="*/ 555628 w 607639"/>
                <a:gd name="connsiteY30" fmla="*/ 315216 h 606722"/>
                <a:gd name="connsiteX31" fmla="*/ 537643 w 607639"/>
                <a:gd name="connsiteY31" fmla="*/ 315216 h 606722"/>
                <a:gd name="connsiteX32" fmla="*/ 525713 w 607639"/>
                <a:gd name="connsiteY32" fmla="*/ 303316 h 606722"/>
                <a:gd name="connsiteX33" fmla="*/ 537643 w 607639"/>
                <a:gd name="connsiteY33" fmla="*/ 291506 h 606722"/>
                <a:gd name="connsiteX34" fmla="*/ 51991 w 607639"/>
                <a:gd name="connsiteY34" fmla="*/ 291506 h 606722"/>
                <a:gd name="connsiteX35" fmla="*/ 69946 w 607639"/>
                <a:gd name="connsiteY35" fmla="*/ 291506 h 606722"/>
                <a:gd name="connsiteX36" fmla="*/ 81856 w 607639"/>
                <a:gd name="connsiteY36" fmla="*/ 303316 h 606722"/>
                <a:gd name="connsiteX37" fmla="*/ 69946 w 607639"/>
                <a:gd name="connsiteY37" fmla="*/ 315216 h 606722"/>
                <a:gd name="connsiteX38" fmla="*/ 51991 w 607639"/>
                <a:gd name="connsiteY38" fmla="*/ 315216 h 606722"/>
                <a:gd name="connsiteX39" fmla="*/ 40081 w 607639"/>
                <a:gd name="connsiteY39" fmla="*/ 303316 h 606722"/>
                <a:gd name="connsiteX40" fmla="*/ 51991 w 607639"/>
                <a:gd name="connsiteY40" fmla="*/ 291506 h 606722"/>
                <a:gd name="connsiteX41" fmla="*/ 412608 w 607639"/>
                <a:gd name="connsiteY41" fmla="*/ 222096 h 606722"/>
                <a:gd name="connsiteX42" fmla="*/ 345491 w 607639"/>
                <a:gd name="connsiteY42" fmla="*/ 334245 h 606722"/>
                <a:gd name="connsiteX43" fmla="*/ 412608 w 607639"/>
                <a:gd name="connsiteY43" fmla="*/ 334245 h 606722"/>
                <a:gd name="connsiteX44" fmla="*/ 427651 w 607639"/>
                <a:gd name="connsiteY44" fmla="*/ 167533 h 606722"/>
                <a:gd name="connsiteX45" fmla="*/ 436375 w 607639"/>
                <a:gd name="connsiteY45" fmla="*/ 178996 h 606722"/>
                <a:gd name="connsiteX46" fmla="*/ 436375 w 607639"/>
                <a:gd name="connsiteY46" fmla="*/ 334245 h 606722"/>
                <a:gd name="connsiteX47" fmla="*/ 469399 w 607639"/>
                <a:gd name="connsiteY47" fmla="*/ 334245 h 606722"/>
                <a:gd name="connsiteX48" fmla="*/ 481327 w 607639"/>
                <a:gd name="connsiteY48" fmla="*/ 346153 h 606722"/>
                <a:gd name="connsiteX49" fmla="*/ 469399 w 607639"/>
                <a:gd name="connsiteY49" fmla="*/ 357973 h 606722"/>
                <a:gd name="connsiteX50" fmla="*/ 436375 w 607639"/>
                <a:gd name="connsiteY50" fmla="*/ 357973 h 606722"/>
                <a:gd name="connsiteX51" fmla="*/ 436375 w 607639"/>
                <a:gd name="connsiteY51" fmla="*/ 427733 h 606722"/>
                <a:gd name="connsiteX52" fmla="*/ 424536 w 607639"/>
                <a:gd name="connsiteY52" fmla="*/ 439552 h 606722"/>
                <a:gd name="connsiteX53" fmla="*/ 412608 w 607639"/>
                <a:gd name="connsiteY53" fmla="*/ 427733 h 606722"/>
                <a:gd name="connsiteX54" fmla="*/ 412608 w 607639"/>
                <a:gd name="connsiteY54" fmla="*/ 357973 h 606722"/>
                <a:gd name="connsiteX55" fmla="*/ 324573 w 607639"/>
                <a:gd name="connsiteY55" fmla="*/ 357973 h 606722"/>
                <a:gd name="connsiteX56" fmla="*/ 314158 w 607639"/>
                <a:gd name="connsiteY56" fmla="*/ 352019 h 606722"/>
                <a:gd name="connsiteX57" fmla="*/ 314336 w 607639"/>
                <a:gd name="connsiteY57" fmla="*/ 340022 h 606722"/>
                <a:gd name="connsiteX58" fmla="*/ 414299 w 607639"/>
                <a:gd name="connsiteY58" fmla="*/ 172953 h 606722"/>
                <a:gd name="connsiteX59" fmla="*/ 427651 w 607639"/>
                <a:gd name="connsiteY59" fmla="*/ 167533 h 606722"/>
                <a:gd name="connsiteX60" fmla="*/ 216270 w 607639"/>
                <a:gd name="connsiteY60" fmla="*/ 167099 h 606722"/>
                <a:gd name="connsiteX61" fmla="*/ 290518 w 607639"/>
                <a:gd name="connsiteY61" fmla="*/ 241210 h 606722"/>
                <a:gd name="connsiteX62" fmla="*/ 242978 w 607639"/>
                <a:gd name="connsiteY62" fmla="*/ 355754 h 606722"/>
                <a:gd name="connsiteX63" fmla="*/ 182707 w 607639"/>
                <a:gd name="connsiteY63" fmla="*/ 415825 h 606722"/>
                <a:gd name="connsiteX64" fmla="*/ 278588 w 607639"/>
                <a:gd name="connsiteY64" fmla="*/ 415825 h 606722"/>
                <a:gd name="connsiteX65" fmla="*/ 290518 w 607639"/>
                <a:gd name="connsiteY65" fmla="*/ 427734 h 606722"/>
                <a:gd name="connsiteX66" fmla="*/ 278588 w 607639"/>
                <a:gd name="connsiteY66" fmla="*/ 439552 h 606722"/>
                <a:gd name="connsiteX67" fmla="*/ 154040 w 607639"/>
                <a:gd name="connsiteY67" fmla="*/ 439552 h 606722"/>
                <a:gd name="connsiteX68" fmla="*/ 143001 w 607639"/>
                <a:gd name="connsiteY68" fmla="*/ 432265 h 606722"/>
                <a:gd name="connsiteX69" fmla="*/ 145582 w 607639"/>
                <a:gd name="connsiteY69" fmla="*/ 419292 h 606722"/>
                <a:gd name="connsiteX70" fmla="*/ 226152 w 607639"/>
                <a:gd name="connsiteY70" fmla="*/ 338959 h 606722"/>
                <a:gd name="connsiteX71" fmla="*/ 266659 w 607639"/>
                <a:gd name="connsiteY71" fmla="*/ 241210 h 606722"/>
                <a:gd name="connsiteX72" fmla="*/ 216270 w 607639"/>
                <a:gd name="connsiteY72" fmla="*/ 190914 h 606722"/>
                <a:gd name="connsiteX73" fmla="*/ 165880 w 607639"/>
                <a:gd name="connsiteY73" fmla="*/ 241210 h 606722"/>
                <a:gd name="connsiteX74" fmla="*/ 154040 w 607639"/>
                <a:gd name="connsiteY74" fmla="*/ 253029 h 606722"/>
                <a:gd name="connsiteX75" fmla="*/ 142110 w 607639"/>
                <a:gd name="connsiteY75" fmla="*/ 241210 h 606722"/>
                <a:gd name="connsiteX76" fmla="*/ 216270 w 607639"/>
                <a:gd name="connsiteY76" fmla="*/ 167099 h 606722"/>
                <a:gd name="connsiteX77" fmla="*/ 522185 w 607639"/>
                <a:gd name="connsiteY77" fmla="*/ 165547 h 606722"/>
                <a:gd name="connsiteX78" fmla="*/ 534111 w 607639"/>
                <a:gd name="connsiteY78" fmla="*/ 177438 h 606722"/>
                <a:gd name="connsiteX79" fmla="*/ 522185 w 607639"/>
                <a:gd name="connsiteY79" fmla="*/ 189329 h 606722"/>
                <a:gd name="connsiteX80" fmla="*/ 510259 w 607639"/>
                <a:gd name="connsiteY80" fmla="*/ 177438 h 606722"/>
                <a:gd name="connsiteX81" fmla="*/ 522185 w 607639"/>
                <a:gd name="connsiteY81" fmla="*/ 165547 h 606722"/>
                <a:gd name="connsiteX82" fmla="*/ 85420 w 607639"/>
                <a:gd name="connsiteY82" fmla="*/ 165547 h 606722"/>
                <a:gd name="connsiteX83" fmla="*/ 97311 w 607639"/>
                <a:gd name="connsiteY83" fmla="*/ 177438 h 606722"/>
                <a:gd name="connsiteX84" fmla="*/ 85420 w 607639"/>
                <a:gd name="connsiteY84" fmla="*/ 189329 h 606722"/>
                <a:gd name="connsiteX85" fmla="*/ 73529 w 607639"/>
                <a:gd name="connsiteY85" fmla="*/ 177438 h 606722"/>
                <a:gd name="connsiteX86" fmla="*/ 85420 w 607639"/>
                <a:gd name="connsiteY86" fmla="*/ 165547 h 606722"/>
                <a:gd name="connsiteX87" fmla="*/ 429885 w 607639"/>
                <a:gd name="connsiteY87" fmla="*/ 73388 h 606722"/>
                <a:gd name="connsiteX88" fmla="*/ 441811 w 607639"/>
                <a:gd name="connsiteY88" fmla="*/ 85279 h 606722"/>
                <a:gd name="connsiteX89" fmla="*/ 429885 w 607639"/>
                <a:gd name="connsiteY89" fmla="*/ 97170 h 606722"/>
                <a:gd name="connsiteX90" fmla="*/ 417959 w 607639"/>
                <a:gd name="connsiteY90" fmla="*/ 85279 h 606722"/>
                <a:gd name="connsiteX91" fmla="*/ 429885 w 607639"/>
                <a:gd name="connsiteY91" fmla="*/ 73388 h 606722"/>
                <a:gd name="connsiteX92" fmla="*/ 177720 w 607639"/>
                <a:gd name="connsiteY92" fmla="*/ 73388 h 606722"/>
                <a:gd name="connsiteX93" fmla="*/ 189611 w 607639"/>
                <a:gd name="connsiteY93" fmla="*/ 85279 h 606722"/>
                <a:gd name="connsiteX94" fmla="*/ 177720 w 607639"/>
                <a:gd name="connsiteY94" fmla="*/ 97170 h 606722"/>
                <a:gd name="connsiteX95" fmla="*/ 165829 w 607639"/>
                <a:gd name="connsiteY95" fmla="*/ 85279 h 606722"/>
                <a:gd name="connsiteX96" fmla="*/ 177720 w 607639"/>
                <a:gd name="connsiteY96" fmla="*/ 73388 h 606722"/>
                <a:gd name="connsiteX97" fmla="*/ 303775 w 607639"/>
                <a:gd name="connsiteY97" fmla="*/ 42480 h 606722"/>
                <a:gd name="connsiteX98" fmla="*/ 315710 w 607639"/>
                <a:gd name="connsiteY98" fmla="*/ 54396 h 606722"/>
                <a:gd name="connsiteX99" fmla="*/ 315710 w 607639"/>
                <a:gd name="connsiteY99" fmla="*/ 69869 h 606722"/>
                <a:gd name="connsiteX100" fmla="*/ 303775 w 607639"/>
                <a:gd name="connsiteY100" fmla="*/ 81785 h 606722"/>
                <a:gd name="connsiteX101" fmla="*/ 291929 w 607639"/>
                <a:gd name="connsiteY101" fmla="*/ 69869 h 606722"/>
                <a:gd name="connsiteX102" fmla="*/ 291929 w 607639"/>
                <a:gd name="connsiteY102" fmla="*/ 54396 h 606722"/>
                <a:gd name="connsiteX103" fmla="*/ 303775 w 607639"/>
                <a:gd name="connsiteY103" fmla="*/ 42480 h 606722"/>
                <a:gd name="connsiteX104" fmla="*/ 303775 w 607639"/>
                <a:gd name="connsiteY104" fmla="*/ 0 h 606722"/>
                <a:gd name="connsiteX105" fmla="*/ 537058 w 607639"/>
                <a:gd name="connsiteY105" fmla="*/ 108956 h 606722"/>
                <a:gd name="connsiteX106" fmla="*/ 537058 w 607639"/>
                <a:gd name="connsiteY106" fmla="*/ 93048 h 606722"/>
                <a:gd name="connsiteX107" fmla="*/ 548895 w 607639"/>
                <a:gd name="connsiteY107" fmla="*/ 81139 h 606722"/>
                <a:gd name="connsiteX108" fmla="*/ 560822 w 607639"/>
                <a:gd name="connsiteY108" fmla="*/ 93048 h 606722"/>
                <a:gd name="connsiteX109" fmla="*/ 560822 w 607639"/>
                <a:gd name="connsiteY109" fmla="*/ 138994 h 606722"/>
                <a:gd name="connsiteX110" fmla="*/ 548895 w 607639"/>
                <a:gd name="connsiteY110" fmla="*/ 150903 h 606722"/>
                <a:gd name="connsiteX111" fmla="*/ 502880 w 607639"/>
                <a:gd name="connsiteY111" fmla="*/ 150903 h 606722"/>
                <a:gd name="connsiteX112" fmla="*/ 490953 w 607639"/>
                <a:gd name="connsiteY112" fmla="*/ 138994 h 606722"/>
                <a:gd name="connsiteX113" fmla="*/ 502880 w 607639"/>
                <a:gd name="connsiteY113" fmla="*/ 127174 h 606722"/>
                <a:gd name="connsiteX114" fmla="*/ 521126 w 607639"/>
                <a:gd name="connsiteY114" fmla="*/ 127174 h 606722"/>
                <a:gd name="connsiteX115" fmla="*/ 303775 w 607639"/>
                <a:gd name="connsiteY115" fmla="*/ 23728 h 606722"/>
                <a:gd name="connsiteX116" fmla="*/ 23764 w 607639"/>
                <a:gd name="connsiteY116" fmla="*/ 303316 h 606722"/>
                <a:gd name="connsiteX117" fmla="*/ 303775 w 607639"/>
                <a:gd name="connsiteY117" fmla="*/ 582905 h 606722"/>
                <a:gd name="connsiteX118" fmla="*/ 583786 w 607639"/>
                <a:gd name="connsiteY118" fmla="*/ 303316 h 606722"/>
                <a:gd name="connsiteX119" fmla="*/ 573906 w 607639"/>
                <a:gd name="connsiteY119" fmla="*/ 229376 h 606722"/>
                <a:gd name="connsiteX120" fmla="*/ 582273 w 607639"/>
                <a:gd name="connsiteY120" fmla="*/ 214801 h 606722"/>
                <a:gd name="connsiteX121" fmla="*/ 596869 w 607639"/>
                <a:gd name="connsiteY121" fmla="*/ 223066 h 606722"/>
                <a:gd name="connsiteX122" fmla="*/ 607639 w 607639"/>
                <a:gd name="connsiteY122" fmla="*/ 303316 h 606722"/>
                <a:gd name="connsiteX123" fmla="*/ 303775 w 607639"/>
                <a:gd name="connsiteY123" fmla="*/ 606722 h 606722"/>
                <a:gd name="connsiteX124" fmla="*/ 0 w 607639"/>
                <a:gd name="connsiteY124" fmla="*/ 303316 h 606722"/>
                <a:gd name="connsiteX125" fmla="*/ 303775 w 607639"/>
                <a:gd name="connsiteY125"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Lst>
              <a:rect l="l" t="t" r="r" b="b"/>
              <a:pathLst>
                <a:path w="607639" h="606722">
                  <a:moveTo>
                    <a:pt x="303775" y="525007"/>
                  </a:moveTo>
                  <a:cubicBezTo>
                    <a:pt x="310366" y="525007"/>
                    <a:pt x="315710" y="530333"/>
                    <a:pt x="315710" y="536902"/>
                  </a:cubicBezTo>
                  <a:lnTo>
                    <a:pt x="315710" y="552347"/>
                  </a:lnTo>
                  <a:cubicBezTo>
                    <a:pt x="315710" y="558915"/>
                    <a:pt x="310366" y="564241"/>
                    <a:pt x="303775" y="564241"/>
                  </a:cubicBezTo>
                  <a:cubicBezTo>
                    <a:pt x="297184" y="564241"/>
                    <a:pt x="291929" y="558915"/>
                    <a:pt x="291929" y="552347"/>
                  </a:cubicBezTo>
                  <a:lnTo>
                    <a:pt x="291929" y="536902"/>
                  </a:lnTo>
                  <a:cubicBezTo>
                    <a:pt x="291929" y="530333"/>
                    <a:pt x="297184" y="525007"/>
                    <a:pt x="303775" y="525007"/>
                  </a:cubicBezTo>
                  <a:close/>
                  <a:moveTo>
                    <a:pt x="429885" y="509483"/>
                  </a:moveTo>
                  <a:cubicBezTo>
                    <a:pt x="436472" y="509483"/>
                    <a:pt x="441811" y="514822"/>
                    <a:pt x="441811" y="521409"/>
                  </a:cubicBezTo>
                  <a:cubicBezTo>
                    <a:pt x="441811" y="527996"/>
                    <a:pt x="436472" y="533335"/>
                    <a:pt x="429885" y="533335"/>
                  </a:cubicBezTo>
                  <a:cubicBezTo>
                    <a:pt x="423298" y="533335"/>
                    <a:pt x="417959" y="527996"/>
                    <a:pt x="417959" y="521409"/>
                  </a:cubicBezTo>
                  <a:cubicBezTo>
                    <a:pt x="417959" y="514822"/>
                    <a:pt x="423298" y="509483"/>
                    <a:pt x="429885" y="509483"/>
                  </a:cubicBezTo>
                  <a:close/>
                  <a:moveTo>
                    <a:pt x="177720" y="509483"/>
                  </a:moveTo>
                  <a:cubicBezTo>
                    <a:pt x="184287" y="509483"/>
                    <a:pt x="189611" y="514822"/>
                    <a:pt x="189611" y="521409"/>
                  </a:cubicBezTo>
                  <a:cubicBezTo>
                    <a:pt x="189611" y="527996"/>
                    <a:pt x="184287" y="533335"/>
                    <a:pt x="177720" y="533335"/>
                  </a:cubicBezTo>
                  <a:cubicBezTo>
                    <a:pt x="171153" y="533335"/>
                    <a:pt x="165829" y="527996"/>
                    <a:pt x="165829" y="521409"/>
                  </a:cubicBezTo>
                  <a:cubicBezTo>
                    <a:pt x="165829" y="514822"/>
                    <a:pt x="171153" y="509483"/>
                    <a:pt x="177720" y="509483"/>
                  </a:cubicBezTo>
                  <a:close/>
                  <a:moveTo>
                    <a:pt x="522185" y="417324"/>
                  </a:moveTo>
                  <a:cubicBezTo>
                    <a:pt x="528772" y="417324"/>
                    <a:pt x="534111" y="422663"/>
                    <a:pt x="534111" y="429250"/>
                  </a:cubicBezTo>
                  <a:cubicBezTo>
                    <a:pt x="534111" y="435837"/>
                    <a:pt x="528772" y="441176"/>
                    <a:pt x="522185" y="441176"/>
                  </a:cubicBezTo>
                  <a:cubicBezTo>
                    <a:pt x="515598" y="441176"/>
                    <a:pt x="510259" y="435837"/>
                    <a:pt x="510259" y="429250"/>
                  </a:cubicBezTo>
                  <a:cubicBezTo>
                    <a:pt x="510259" y="422663"/>
                    <a:pt x="515598" y="417324"/>
                    <a:pt x="522185" y="417324"/>
                  </a:cubicBezTo>
                  <a:close/>
                  <a:moveTo>
                    <a:pt x="85420" y="417324"/>
                  </a:moveTo>
                  <a:cubicBezTo>
                    <a:pt x="91987" y="417324"/>
                    <a:pt x="97311" y="422663"/>
                    <a:pt x="97311" y="429250"/>
                  </a:cubicBezTo>
                  <a:cubicBezTo>
                    <a:pt x="97311" y="435837"/>
                    <a:pt x="91987" y="441176"/>
                    <a:pt x="85420" y="441176"/>
                  </a:cubicBezTo>
                  <a:cubicBezTo>
                    <a:pt x="78853" y="441176"/>
                    <a:pt x="73529" y="435837"/>
                    <a:pt x="73529" y="429250"/>
                  </a:cubicBezTo>
                  <a:cubicBezTo>
                    <a:pt x="73529" y="422663"/>
                    <a:pt x="78853" y="417324"/>
                    <a:pt x="85420" y="417324"/>
                  </a:cubicBezTo>
                  <a:close/>
                  <a:moveTo>
                    <a:pt x="537643" y="291506"/>
                  </a:moveTo>
                  <a:lnTo>
                    <a:pt x="555628" y="291506"/>
                  </a:lnTo>
                  <a:cubicBezTo>
                    <a:pt x="562216" y="291506"/>
                    <a:pt x="567558" y="296745"/>
                    <a:pt x="567558" y="303316"/>
                  </a:cubicBezTo>
                  <a:cubicBezTo>
                    <a:pt x="567558" y="309888"/>
                    <a:pt x="562216" y="315216"/>
                    <a:pt x="555628" y="315216"/>
                  </a:cubicBezTo>
                  <a:lnTo>
                    <a:pt x="537643" y="315216"/>
                  </a:lnTo>
                  <a:cubicBezTo>
                    <a:pt x="531055" y="315216"/>
                    <a:pt x="525713" y="309888"/>
                    <a:pt x="525713" y="303316"/>
                  </a:cubicBezTo>
                  <a:cubicBezTo>
                    <a:pt x="525713" y="296745"/>
                    <a:pt x="531055" y="291506"/>
                    <a:pt x="537643" y="291506"/>
                  </a:cubicBezTo>
                  <a:close/>
                  <a:moveTo>
                    <a:pt x="51991" y="291506"/>
                  </a:moveTo>
                  <a:lnTo>
                    <a:pt x="69946" y="291506"/>
                  </a:lnTo>
                  <a:cubicBezTo>
                    <a:pt x="76523" y="291506"/>
                    <a:pt x="81856" y="296745"/>
                    <a:pt x="81856" y="303316"/>
                  </a:cubicBezTo>
                  <a:cubicBezTo>
                    <a:pt x="81856" y="309888"/>
                    <a:pt x="76523" y="315216"/>
                    <a:pt x="69946" y="315216"/>
                  </a:cubicBezTo>
                  <a:lnTo>
                    <a:pt x="51991" y="315216"/>
                  </a:lnTo>
                  <a:cubicBezTo>
                    <a:pt x="45414" y="315216"/>
                    <a:pt x="40081" y="309888"/>
                    <a:pt x="40081" y="303316"/>
                  </a:cubicBezTo>
                  <a:cubicBezTo>
                    <a:pt x="40081" y="296745"/>
                    <a:pt x="45414" y="291506"/>
                    <a:pt x="51991" y="291506"/>
                  </a:cubicBezTo>
                  <a:close/>
                  <a:moveTo>
                    <a:pt x="412608" y="222096"/>
                  </a:moveTo>
                  <a:lnTo>
                    <a:pt x="345491" y="334245"/>
                  </a:lnTo>
                  <a:lnTo>
                    <a:pt x="412608" y="334245"/>
                  </a:lnTo>
                  <a:close/>
                  <a:moveTo>
                    <a:pt x="427651" y="167533"/>
                  </a:moveTo>
                  <a:cubicBezTo>
                    <a:pt x="432814" y="168954"/>
                    <a:pt x="436375" y="173664"/>
                    <a:pt x="436375" y="178996"/>
                  </a:cubicBezTo>
                  <a:lnTo>
                    <a:pt x="436375" y="334245"/>
                  </a:lnTo>
                  <a:lnTo>
                    <a:pt x="469399" y="334245"/>
                  </a:lnTo>
                  <a:cubicBezTo>
                    <a:pt x="475986" y="334245"/>
                    <a:pt x="481327" y="339577"/>
                    <a:pt x="481327" y="346153"/>
                  </a:cubicBezTo>
                  <a:cubicBezTo>
                    <a:pt x="481327" y="352641"/>
                    <a:pt x="475986" y="357973"/>
                    <a:pt x="469399" y="357973"/>
                  </a:cubicBezTo>
                  <a:lnTo>
                    <a:pt x="436375" y="357973"/>
                  </a:lnTo>
                  <a:lnTo>
                    <a:pt x="436375" y="427733"/>
                  </a:lnTo>
                  <a:cubicBezTo>
                    <a:pt x="436375" y="434220"/>
                    <a:pt x="431123" y="439552"/>
                    <a:pt x="424536" y="439552"/>
                  </a:cubicBezTo>
                  <a:cubicBezTo>
                    <a:pt x="417949" y="439552"/>
                    <a:pt x="412608" y="434220"/>
                    <a:pt x="412608" y="427733"/>
                  </a:cubicBezTo>
                  <a:lnTo>
                    <a:pt x="412608" y="357973"/>
                  </a:lnTo>
                  <a:lnTo>
                    <a:pt x="324573" y="357973"/>
                  </a:lnTo>
                  <a:cubicBezTo>
                    <a:pt x="320300" y="357973"/>
                    <a:pt x="316295" y="355662"/>
                    <a:pt x="314158" y="352019"/>
                  </a:cubicBezTo>
                  <a:cubicBezTo>
                    <a:pt x="312111" y="348286"/>
                    <a:pt x="312111" y="343665"/>
                    <a:pt x="314336" y="340022"/>
                  </a:cubicBezTo>
                  <a:lnTo>
                    <a:pt x="414299" y="172953"/>
                  </a:lnTo>
                  <a:cubicBezTo>
                    <a:pt x="417059" y="168332"/>
                    <a:pt x="422489" y="166111"/>
                    <a:pt x="427651" y="167533"/>
                  </a:cubicBezTo>
                  <a:close/>
                  <a:moveTo>
                    <a:pt x="216270" y="167099"/>
                  </a:moveTo>
                  <a:cubicBezTo>
                    <a:pt x="257222" y="167099"/>
                    <a:pt x="290518" y="200333"/>
                    <a:pt x="290518" y="241210"/>
                  </a:cubicBezTo>
                  <a:cubicBezTo>
                    <a:pt x="290518" y="284486"/>
                    <a:pt x="273603" y="325097"/>
                    <a:pt x="242978" y="355754"/>
                  </a:cubicBezTo>
                  <a:lnTo>
                    <a:pt x="182707" y="415825"/>
                  </a:lnTo>
                  <a:lnTo>
                    <a:pt x="278588" y="415825"/>
                  </a:lnTo>
                  <a:cubicBezTo>
                    <a:pt x="285176" y="415825"/>
                    <a:pt x="290518" y="421158"/>
                    <a:pt x="290518" y="427734"/>
                  </a:cubicBezTo>
                  <a:cubicBezTo>
                    <a:pt x="290518" y="434220"/>
                    <a:pt x="285176" y="439552"/>
                    <a:pt x="278588" y="439552"/>
                  </a:cubicBezTo>
                  <a:lnTo>
                    <a:pt x="154040" y="439552"/>
                  </a:lnTo>
                  <a:cubicBezTo>
                    <a:pt x="149232" y="439552"/>
                    <a:pt x="144870" y="436709"/>
                    <a:pt x="143001" y="432265"/>
                  </a:cubicBezTo>
                  <a:cubicBezTo>
                    <a:pt x="141131" y="427822"/>
                    <a:pt x="142199" y="422668"/>
                    <a:pt x="145582" y="419292"/>
                  </a:cubicBezTo>
                  <a:lnTo>
                    <a:pt x="226152" y="338959"/>
                  </a:lnTo>
                  <a:cubicBezTo>
                    <a:pt x="252236" y="312834"/>
                    <a:pt x="266659" y="278088"/>
                    <a:pt x="266659" y="241210"/>
                  </a:cubicBezTo>
                  <a:cubicBezTo>
                    <a:pt x="266659" y="213485"/>
                    <a:pt x="244046" y="190914"/>
                    <a:pt x="216270" y="190914"/>
                  </a:cubicBezTo>
                  <a:cubicBezTo>
                    <a:pt x="188493" y="190914"/>
                    <a:pt x="165880" y="213485"/>
                    <a:pt x="165880" y="241210"/>
                  </a:cubicBezTo>
                  <a:cubicBezTo>
                    <a:pt x="165880" y="247786"/>
                    <a:pt x="160539" y="253029"/>
                    <a:pt x="154040" y="253029"/>
                  </a:cubicBezTo>
                  <a:cubicBezTo>
                    <a:pt x="147452" y="253029"/>
                    <a:pt x="142110" y="247786"/>
                    <a:pt x="142110" y="241210"/>
                  </a:cubicBezTo>
                  <a:cubicBezTo>
                    <a:pt x="142110" y="200333"/>
                    <a:pt x="175406" y="167099"/>
                    <a:pt x="216270" y="167099"/>
                  </a:cubicBezTo>
                  <a:close/>
                  <a:moveTo>
                    <a:pt x="522185" y="165547"/>
                  </a:moveTo>
                  <a:cubicBezTo>
                    <a:pt x="528772" y="165547"/>
                    <a:pt x="534111" y="170871"/>
                    <a:pt x="534111" y="177438"/>
                  </a:cubicBezTo>
                  <a:cubicBezTo>
                    <a:pt x="534111" y="184005"/>
                    <a:pt x="528772" y="189329"/>
                    <a:pt x="522185" y="189329"/>
                  </a:cubicBezTo>
                  <a:cubicBezTo>
                    <a:pt x="515598" y="189329"/>
                    <a:pt x="510259" y="184005"/>
                    <a:pt x="510259" y="177438"/>
                  </a:cubicBezTo>
                  <a:cubicBezTo>
                    <a:pt x="510259" y="170871"/>
                    <a:pt x="515598" y="165547"/>
                    <a:pt x="522185" y="165547"/>
                  </a:cubicBezTo>
                  <a:close/>
                  <a:moveTo>
                    <a:pt x="85420" y="165547"/>
                  </a:moveTo>
                  <a:cubicBezTo>
                    <a:pt x="91987" y="165547"/>
                    <a:pt x="97311" y="170871"/>
                    <a:pt x="97311" y="177438"/>
                  </a:cubicBezTo>
                  <a:cubicBezTo>
                    <a:pt x="97311" y="184005"/>
                    <a:pt x="91987" y="189329"/>
                    <a:pt x="85420" y="189329"/>
                  </a:cubicBezTo>
                  <a:cubicBezTo>
                    <a:pt x="78853" y="189329"/>
                    <a:pt x="73529" y="184005"/>
                    <a:pt x="73529" y="177438"/>
                  </a:cubicBezTo>
                  <a:cubicBezTo>
                    <a:pt x="73529" y="170871"/>
                    <a:pt x="78853" y="165547"/>
                    <a:pt x="85420" y="165547"/>
                  </a:cubicBezTo>
                  <a:close/>
                  <a:moveTo>
                    <a:pt x="429885" y="73388"/>
                  </a:moveTo>
                  <a:cubicBezTo>
                    <a:pt x="436472" y="73388"/>
                    <a:pt x="441811" y="78712"/>
                    <a:pt x="441811" y="85279"/>
                  </a:cubicBezTo>
                  <a:cubicBezTo>
                    <a:pt x="441811" y="91846"/>
                    <a:pt x="436472" y="97170"/>
                    <a:pt x="429885" y="97170"/>
                  </a:cubicBezTo>
                  <a:cubicBezTo>
                    <a:pt x="423298" y="97170"/>
                    <a:pt x="417959" y="91846"/>
                    <a:pt x="417959" y="85279"/>
                  </a:cubicBezTo>
                  <a:cubicBezTo>
                    <a:pt x="417959" y="78712"/>
                    <a:pt x="423298" y="73388"/>
                    <a:pt x="429885" y="73388"/>
                  </a:cubicBezTo>
                  <a:close/>
                  <a:moveTo>
                    <a:pt x="177720" y="73388"/>
                  </a:moveTo>
                  <a:cubicBezTo>
                    <a:pt x="184287" y="73388"/>
                    <a:pt x="189611" y="78712"/>
                    <a:pt x="189611" y="85279"/>
                  </a:cubicBezTo>
                  <a:cubicBezTo>
                    <a:pt x="189611" y="91846"/>
                    <a:pt x="184287" y="97170"/>
                    <a:pt x="177720" y="97170"/>
                  </a:cubicBezTo>
                  <a:cubicBezTo>
                    <a:pt x="171153" y="97170"/>
                    <a:pt x="165829" y="91846"/>
                    <a:pt x="165829" y="85279"/>
                  </a:cubicBezTo>
                  <a:cubicBezTo>
                    <a:pt x="165829" y="78712"/>
                    <a:pt x="171153" y="73388"/>
                    <a:pt x="177720" y="73388"/>
                  </a:cubicBezTo>
                  <a:close/>
                  <a:moveTo>
                    <a:pt x="303775" y="42480"/>
                  </a:moveTo>
                  <a:cubicBezTo>
                    <a:pt x="310366" y="42480"/>
                    <a:pt x="315710" y="47815"/>
                    <a:pt x="315710" y="54396"/>
                  </a:cubicBezTo>
                  <a:lnTo>
                    <a:pt x="315710" y="69869"/>
                  </a:lnTo>
                  <a:cubicBezTo>
                    <a:pt x="315710" y="76449"/>
                    <a:pt x="310366" y="81785"/>
                    <a:pt x="303775" y="81785"/>
                  </a:cubicBezTo>
                  <a:cubicBezTo>
                    <a:pt x="297184" y="81785"/>
                    <a:pt x="291929" y="76449"/>
                    <a:pt x="291929" y="69869"/>
                  </a:cubicBezTo>
                  <a:lnTo>
                    <a:pt x="291929" y="54396"/>
                  </a:lnTo>
                  <a:cubicBezTo>
                    <a:pt x="291929" y="47815"/>
                    <a:pt x="297184" y="42480"/>
                    <a:pt x="303775" y="42480"/>
                  </a:cubicBezTo>
                  <a:close/>
                  <a:moveTo>
                    <a:pt x="303775" y="0"/>
                  </a:moveTo>
                  <a:cubicBezTo>
                    <a:pt x="394204" y="0"/>
                    <a:pt x="479560" y="40347"/>
                    <a:pt x="537058" y="108956"/>
                  </a:cubicBezTo>
                  <a:lnTo>
                    <a:pt x="537058" y="93048"/>
                  </a:lnTo>
                  <a:cubicBezTo>
                    <a:pt x="537058" y="86471"/>
                    <a:pt x="542309" y="81139"/>
                    <a:pt x="548895" y="81139"/>
                  </a:cubicBezTo>
                  <a:cubicBezTo>
                    <a:pt x="555482" y="81139"/>
                    <a:pt x="560822" y="86471"/>
                    <a:pt x="560822" y="93048"/>
                  </a:cubicBezTo>
                  <a:lnTo>
                    <a:pt x="560822" y="138994"/>
                  </a:lnTo>
                  <a:cubicBezTo>
                    <a:pt x="560822" y="145570"/>
                    <a:pt x="555482" y="150903"/>
                    <a:pt x="548895" y="150903"/>
                  </a:cubicBezTo>
                  <a:lnTo>
                    <a:pt x="502880" y="150903"/>
                  </a:lnTo>
                  <a:cubicBezTo>
                    <a:pt x="496293" y="150903"/>
                    <a:pt x="490953" y="145570"/>
                    <a:pt x="490953" y="138994"/>
                  </a:cubicBezTo>
                  <a:cubicBezTo>
                    <a:pt x="490953" y="132417"/>
                    <a:pt x="496293" y="127174"/>
                    <a:pt x="502880" y="127174"/>
                  </a:cubicBezTo>
                  <a:lnTo>
                    <a:pt x="521126" y="127174"/>
                  </a:lnTo>
                  <a:cubicBezTo>
                    <a:pt x="468168" y="62032"/>
                    <a:pt x="388419" y="23728"/>
                    <a:pt x="303775" y="23728"/>
                  </a:cubicBezTo>
                  <a:cubicBezTo>
                    <a:pt x="149440" y="23728"/>
                    <a:pt x="23764" y="149214"/>
                    <a:pt x="23764" y="303316"/>
                  </a:cubicBezTo>
                  <a:cubicBezTo>
                    <a:pt x="23764" y="457508"/>
                    <a:pt x="149440" y="582905"/>
                    <a:pt x="303775" y="582905"/>
                  </a:cubicBezTo>
                  <a:cubicBezTo>
                    <a:pt x="458199" y="582905"/>
                    <a:pt x="583786" y="457508"/>
                    <a:pt x="583786" y="303316"/>
                  </a:cubicBezTo>
                  <a:cubicBezTo>
                    <a:pt x="583786" y="278255"/>
                    <a:pt x="580492" y="253371"/>
                    <a:pt x="573906" y="229376"/>
                  </a:cubicBezTo>
                  <a:cubicBezTo>
                    <a:pt x="572126" y="223066"/>
                    <a:pt x="575864" y="216489"/>
                    <a:pt x="582273" y="214801"/>
                  </a:cubicBezTo>
                  <a:cubicBezTo>
                    <a:pt x="588592" y="213023"/>
                    <a:pt x="595089" y="216756"/>
                    <a:pt x="596869" y="223066"/>
                  </a:cubicBezTo>
                  <a:cubicBezTo>
                    <a:pt x="603990" y="249194"/>
                    <a:pt x="607639" y="276122"/>
                    <a:pt x="607639" y="303316"/>
                  </a:cubicBezTo>
                  <a:cubicBezTo>
                    <a:pt x="607639" y="470572"/>
                    <a:pt x="471283" y="606722"/>
                    <a:pt x="303775" y="606722"/>
                  </a:cubicBezTo>
                  <a:cubicBezTo>
                    <a:pt x="136267" y="606722"/>
                    <a:pt x="0" y="470572"/>
                    <a:pt x="0" y="303316"/>
                  </a:cubicBezTo>
                  <a:cubicBezTo>
                    <a:pt x="0" y="136061"/>
                    <a:pt x="136267" y="0"/>
                    <a:pt x="303775"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grpSp>
      <p:pic>
        <p:nvPicPr>
          <p:cNvPr id="13" name="图片 12"/>
          <p:cNvPicPr>
            <a:picLocks noChangeAspect="1"/>
          </p:cNvPicPr>
          <p:nvPr/>
        </p:nvPicPr>
        <p:blipFill>
          <a:blip r:embed="rId5" cstate="screen"/>
          <a:stretch>
            <a:fillRect/>
          </a:stretch>
        </p:blipFill>
        <p:spPr>
          <a:xfrm>
            <a:off x="3841" y="4307697"/>
            <a:ext cx="4760987" cy="2590805"/>
          </a:xfrm>
          <a:prstGeom prst="rect">
            <a:avLst/>
          </a:prstGeom>
        </p:spPr>
      </p:pic>
      <p:pic>
        <p:nvPicPr>
          <p:cNvPr id="14" name="图片 13"/>
          <p:cNvPicPr>
            <a:picLocks noChangeAspect="1"/>
          </p:cNvPicPr>
          <p:nvPr/>
        </p:nvPicPr>
        <p:blipFill>
          <a:blip r:embed="rId5" cstate="screen"/>
          <a:stretch>
            <a:fillRect/>
          </a:stretch>
        </p:blipFill>
        <p:spPr>
          <a:xfrm rot="10800000">
            <a:off x="7431013" y="2"/>
            <a:ext cx="4760987" cy="259080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by="(-#ppt_w*2)" calcmode="lin" valueType="num">
                                      <p:cBhvr rctx="PPT">
                                        <p:cTn id="7" dur="500" autoRev="1" fill="hold">
                                          <p:stCondLst>
                                            <p:cond delay="0"/>
                                          </p:stCondLst>
                                        </p:cTn>
                                        <p:tgtEl>
                                          <p:spTgt spid="2"/>
                                        </p:tgtEl>
                                        <p:attrNameLst>
                                          <p:attrName>ppt_w</p:attrName>
                                        </p:attrNameLst>
                                      </p:cBhvr>
                                    </p:anim>
                                    <p:anim by="(#ppt_w*0.50)" calcmode="lin" valueType="num">
                                      <p:cBhvr>
                                        <p:cTn id="8" dur="500" decel="50000" autoRev="1" fill="hold">
                                          <p:stCondLst>
                                            <p:cond delay="0"/>
                                          </p:stCondLst>
                                        </p:cTn>
                                        <p:tgtEl>
                                          <p:spTgt spid="2"/>
                                        </p:tgtEl>
                                        <p:attrNameLst>
                                          <p:attrName>ppt_x</p:attrName>
                                        </p:attrNameLst>
                                      </p:cBhvr>
                                    </p:anim>
                                    <p:anim from="(-#ppt_h/2)" to="(#ppt_y)" calcmode="lin" valueType="num">
                                      <p:cBhvr>
                                        <p:cTn id="9" dur="1000" fill="hold">
                                          <p:stCondLst>
                                            <p:cond delay="0"/>
                                          </p:stCondLst>
                                        </p:cTn>
                                        <p:tgtEl>
                                          <p:spTgt spid="2"/>
                                        </p:tgtEl>
                                        <p:attrNameLst>
                                          <p:attrName>ppt_y</p:attrName>
                                        </p:attrNameLst>
                                      </p:cBhvr>
                                    </p:anim>
                                    <p:animRot by="21600000">
                                      <p:cBhvr>
                                        <p:cTn id="10" dur="1000" fill="hold">
                                          <p:stCondLst>
                                            <p:cond delay="0"/>
                                          </p:stCondLst>
                                        </p:cTn>
                                        <p:tgtEl>
                                          <p:spTgt spid="2"/>
                                        </p:tgtEl>
                                        <p:attrNameLst>
                                          <p:attrName>r</p:attrName>
                                        </p:attrNameLst>
                                      </p:cBhvr>
                                    </p:animRot>
                                  </p:childTnLst>
                                </p:cTn>
                              </p:par>
                            </p:childTnLst>
                          </p:cTn>
                        </p:par>
                        <p:par>
                          <p:cTn id="11" fill="hold">
                            <p:stCondLst>
                              <p:cond delay="1700"/>
                            </p:stCondLst>
                            <p:childTnLst>
                              <p:par>
                                <p:cTn id="12" presetID="53" presetClass="entr" presetSubtype="16" fill="hold" nodeType="after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par>
                                <p:cTn id="17" presetID="53" presetClass="entr" presetSubtype="16" fill="hold" nodeType="with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p:cTn id="19" dur="500" fill="hold"/>
                                        <p:tgtEl>
                                          <p:spTgt spid="7"/>
                                        </p:tgtEl>
                                        <p:attrNameLst>
                                          <p:attrName>ppt_w</p:attrName>
                                        </p:attrNameLst>
                                      </p:cBhvr>
                                      <p:tavLst>
                                        <p:tav tm="0">
                                          <p:val>
                                            <p:fltVal val="0"/>
                                          </p:val>
                                        </p:tav>
                                        <p:tav tm="100000">
                                          <p:val>
                                            <p:strVal val="#ppt_w"/>
                                          </p:val>
                                        </p:tav>
                                      </p:tavLst>
                                    </p:anim>
                                    <p:anim calcmode="lin" valueType="num">
                                      <p:cBhvr>
                                        <p:cTn id="20" dur="500" fill="hold"/>
                                        <p:tgtEl>
                                          <p:spTgt spid="7"/>
                                        </p:tgtEl>
                                        <p:attrNameLst>
                                          <p:attrName>ppt_h</p:attrName>
                                        </p:attrNameLst>
                                      </p:cBhvr>
                                      <p:tavLst>
                                        <p:tav tm="0">
                                          <p:val>
                                            <p:fltVal val="0"/>
                                          </p:val>
                                        </p:tav>
                                        <p:tav tm="100000">
                                          <p:val>
                                            <p:strVal val="#ppt_h"/>
                                          </p:val>
                                        </p:tav>
                                      </p:tavLst>
                                    </p:anim>
                                    <p:animEffect transition="in" filter="fade">
                                      <p:cBhvr>
                                        <p:cTn id="21" dur="500"/>
                                        <p:tgtEl>
                                          <p:spTgt spid="7"/>
                                        </p:tgtEl>
                                      </p:cBhvr>
                                    </p:animEffect>
                                  </p:childTnLst>
                                </p:cTn>
                              </p:par>
                              <p:par>
                                <p:cTn id="22" presetID="53" presetClass="entr" presetSubtype="16" fill="hold" nodeType="withEffect">
                                  <p:stCondLst>
                                    <p:cond delay="0"/>
                                  </p:stCondLst>
                                  <p:childTnLst>
                                    <p:set>
                                      <p:cBhvr>
                                        <p:cTn id="23" dur="1" fill="hold">
                                          <p:stCondLst>
                                            <p:cond delay="0"/>
                                          </p:stCondLst>
                                        </p:cTn>
                                        <p:tgtEl>
                                          <p:spTgt spid="10"/>
                                        </p:tgtEl>
                                        <p:attrNameLst>
                                          <p:attrName>style.visibility</p:attrName>
                                        </p:attrNameLst>
                                      </p:cBhvr>
                                      <p:to>
                                        <p:strVal val="visible"/>
                                      </p:to>
                                    </p:set>
                                    <p:anim calcmode="lin" valueType="num">
                                      <p:cBhvr>
                                        <p:cTn id="24" dur="500" fill="hold"/>
                                        <p:tgtEl>
                                          <p:spTgt spid="10"/>
                                        </p:tgtEl>
                                        <p:attrNameLst>
                                          <p:attrName>ppt_w</p:attrName>
                                        </p:attrNameLst>
                                      </p:cBhvr>
                                      <p:tavLst>
                                        <p:tav tm="0">
                                          <p:val>
                                            <p:fltVal val="0"/>
                                          </p:val>
                                        </p:tav>
                                        <p:tav tm="100000">
                                          <p:val>
                                            <p:strVal val="#ppt_w"/>
                                          </p:val>
                                        </p:tav>
                                      </p:tavLst>
                                    </p:anim>
                                    <p:anim calcmode="lin" valueType="num">
                                      <p:cBhvr>
                                        <p:cTn id="25" dur="500" fill="hold"/>
                                        <p:tgtEl>
                                          <p:spTgt spid="10"/>
                                        </p:tgtEl>
                                        <p:attrNameLst>
                                          <p:attrName>ppt_h</p:attrName>
                                        </p:attrNameLst>
                                      </p:cBhvr>
                                      <p:tavLst>
                                        <p:tav tm="0">
                                          <p:val>
                                            <p:fltVal val="0"/>
                                          </p:val>
                                        </p:tav>
                                        <p:tav tm="100000">
                                          <p:val>
                                            <p:strVal val="#ppt_h"/>
                                          </p:val>
                                        </p:tav>
                                      </p:tavLst>
                                    </p:anim>
                                    <p:animEffect transition="in" filter="fade">
                                      <p:cBhvr>
                                        <p:cTn id="26"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5"/>
          <p:cNvSpPr txBox="1"/>
          <p:nvPr/>
        </p:nvSpPr>
        <p:spPr>
          <a:xfrm>
            <a:off x="1953609" y="2921685"/>
            <a:ext cx="2798395" cy="461665"/>
          </a:xfrm>
          <a:prstGeom prst="rect">
            <a:avLst/>
          </a:prstGeom>
          <a:noFill/>
        </p:spPr>
        <p:txBody>
          <a:bodyPr wrap="none" rtlCol="0">
            <a:spAutoFit/>
          </a:bodyPr>
          <a:lstStyle/>
          <a:p>
            <a:pPr algn="ctr"/>
            <a:r>
              <a:rPr lang="en-US" sz="2400">
                <a:solidFill>
                  <a:schemeClr val="bg1"/>
                </a:solidFill>
                <a:cs typeface="+mn-ea"/>
                <a:sym typeface="+mn-lt"/>
              </a:rPr>
              <a:t>Welcome Message</a:t>
            </a:r>
          </a:p>
        </p:txBody>
      </p:sp>
      <p:sp>
        <p:nvSpPr>
          <p:cNvPr id="4" name="TextBox 6"/>
          <p:cNvSpPr txBox="1"/>
          <p:nvPr/>
        </p:nvSpPr>
        <p:spPr>
          <a:xfrm>
            <a:off x="1510791" y="2765282"/>
            <a:ext cx="3684021" cy="230832"/>
          </a:xfrm>
          <a:prstGeom prst="rect">
            <a:avLst/>
          </a:prstGeom>
          <a:noFill/>
        </p:spPr>
        <p:txBody>
          <a:bodyPr wrap="none" rtlCol="0">
            <a:spAutoFit/>
          </a:bodyPr>
          <a:lstStyle/>
          <a:p>
            <a:pPr algn="ctr"/>
            <a:r>
              <a:rPr lang="en-US" sz="900">
                <a:solidFill>
                  <a:schemeClr val="bg1"/>
                </a:solidFill>
                <a:cs typeface="+mn-ea"/>
                <a:sym typeface="+mn-lt"/>
              </a:rPr>
              <a:t>MULTIPURPOSE PRESENTATION TEMPLATE | UNIQUE DESIGN</a:t>
            </a:r>
          </a:p>
        </p:txBody>
      </p:sp>
      <p:sp>
        <p:nvSpPr>
          <p:cNvPr id="6" name="Rectangle 11"/>
          <p:cNvSpPr/>
          <p:nvPr/>
        </p:nvSpPr>
        <p:spPr>
          <a:xfrm>
            <a:off x="1618992" y="3796492"/>
            <a:ext cx="3467616" cy="757130"/>
          </a:xfrm>
          <a:prstGeom prst="rect">
            <a:avLst/>
          </a:prstGeom>
        </p:spPr>
        <p:txBody>
          <a:bodyPr wrap="square">
            <a:spAutoFit/>
          </a:bodyPr>
          <a:lstStyle/>
          <a:p>
            <a:pPr algn="ctr">
              <a:lnSpc>
                <a:spcPct val="120000"/>
              </a:lnSpc>
            </a:pPr>
            <a:r>
              <a:rPr lang="en-US" altLang="zh-CN" sz="900" dirty="0">
                <a:solidFill>
                  <a:schemeClr val="bg1"/>
                </a:solidFill>
                <a:cs typeface="+mn-ea"/>
                <a:sym typeface="+mn-lt"/>
              </a:rPr>
              <a:t>Please replace text, click add relevant headline, modify the text content, also can copy your content to this directly. Please replace text, click add relevant headline, modify the text content, also can copy your content to this directly.</a:t>
            </a:r>
            <a:endParaRPr lang="en-GB" altLang="zh-CN" sz="900" dirty="0">
              <a:solidFill>
                <a:schemeClr val="bg1"/>
              </a:solidFill>
              <a:cs typeface="+mn-ea"/>
              <a:sym typeface="+mn-lt"/>
            </a:endParaRPr>
          </a:p>
        </p:txBody>
      </p:sp>
      <p:sp>
        <p:nvSpPr>
          <p:cNvPr id="8" name="PA_矩形 1"/>
          <p:cNvSpPr/>
          <p:nvPr>
            <p:custDataLst>
              <p:tags r:id="rId1"/>
            </p:custDataLst>
          </p:nvPr>
        </p:nvSpPr>
        <p:spPr>
          <a:xfrm>
            <a:off x="1636587" y="450629"/>
            <a:ext cx="5168235" cy="460375"/>
          </a:xfrm>
          <a:prstGeom prst="rect">
            <a:avLst/>
          </a:prstGeom>
        </p:spPr>
        <p:txBody>
          <a:bodyPr wrap="square">
            <a:spAutoFit/>
          </a:bodyPr>
          <a:lstStyle/>
          <a:p>
            <a:r>
              <a:rPr lang="en-US" altLang="zh-CN" sz="2400" spc="300" dirty="0" smtClean="0">
                <a:solidFill>
                  <a:schemeClr val="accent1"/>
                </a:solidFill>
                <a:latin typeface="+mj-ea"/>
                <a:ea typeface="+mj-ea"/>
              </a:rPr>
              <a:t>8</a:t>
            </a:r>
            <a:r>
              <a:rPr sz="2400" spc="300" dirty="0" smtClean="0">
                <a:solidFill>
                  <a:schemeClr val="accent1"/>
                </a:solidFill>
                <a:latin typeface="+mj-ea"/>
                <a:ea typeface="+mj-ea"/>
              </a:rPr>
              <a:t>.1.1</a:t>
            </a:r>
            <a:r>
              <a:rPr lang="zh-CN" altLang="en-US" sz="2400" spc="300" dirty="0">
                <a:solidFill>
                  <a:schemeClr val="accent1"/>
                </a:solidFill>
                <a:latin typeface="+mj-ea"/>
                <a:ea typeface="+mj-ea"/>
              </a:rPr>
              <a:t>使用已存在的函数</a:t>
            </a:r>
            <a:endParaRPr sz="2400" spc="300" dirty="0">
              <a:solidFill>
                <a:schemeClr val="accent1"/>
              </a:solidFill>
              <a:latin typeface="+mj-ea"/>
              <a:ea typeface="+mj-ea"/>
            </a:endParaRPr>
          </a:p>
        </p:txBody>
      </p:sp>
      <p:graphicFrame>
        <p:nvGraphicFramePr>
          <p:cNvPr id="2" name="表格 1"/>
          <p:cNvGraphicFramePr>
            <a:graphicFrameLocks noGrp="1"/>
          </p:cNvGraphicFramePr>
          <p:nvPr>
            <p:extLst>
              <p:ext uri="{D42A27DB-BD31-4B8C-83A1-F6EECF244321}">
                <p14:modId xmlns:p14="http://schemas.microsoft.com/office/powerpoint/2010/main" val="2030105524"/>
              </p:ext>
            </p:extLst>
          </p:nvPr>
        </p:nvGraphicFramePr>
        <p:xfrm>
          <a:off x="1618992" y="911004"/>
          <a:ext cx="8116221" cy="5600700"/>
        </p:xfrm>
        <a:graphic>
          <a:graphicData uri="http://schemas.openxmlformats.org/drawingml/2006/table">
            <a:tbl>
              <a:tblPr>
                <a:tableStyleId>{5C22544A-7EE6-4342-B048-85BDC9FD1C3A}</a:tableStyleId>
              </a:tblPr>
              <a:tblGrid>
                <a:gridCol w="4057395"/>
                <a:gridCol w="4058826"/>
              </a:tblGrid>
              <a:tr h="105255">
                <a:tc gridSpan="2">
                  <a:txBody>
                    <a:bodyPr/>
                    <a:lstStyle/>
                    <a:p>
                      <a:pPr algn="just">
                        <a:lnSpc>
                          <a:spcPct val="150000"/>
                        </a:lnSpc>
                        <a:spcAft>
                          <a:spcPts val="0"/>
                        </a:spcAft>
                      </a:pPr>
                      <a:r>
                        <a:rPr lang="zh-CN" sz="1400" kern="100" dirty="0">
                          <a:effectLst/>
                        </a:rPr>
                        <a:t>一、数据管理类函数</a:t>
                      </a:r>
                      <a:endParaRPr lang="zh-CN" sz="1400" kern="100" dirty="0">
                        <a:effectLst/>
                        <a:latin typeface="Calibri"/>
                        <a:ea typeface="宋体"/>
                        <a:cs typeface="Times New Roman"/>
                      </a:endParaRPr>
                    </a:p>
                  </a:txBody>
                  <a:tcPr marL="30073" marR="30073" marT="0" marB="0"/>
                </a:tc>
                <a:tc hMerge="1">
                  <a:txBody>
                    <a:bodyPr/>
                    <a:lstStyle/>
                    <a:p>
                      <a:endParaRPr lang="zh-CN" altLang="en-US"/>
                    </a:p>
                  </a:txBody>
                  <a:tcPr/>
                </a:tc>
              </a:tr>
              <a:tr h="105255">
                <a:tc>
                  <a:txBody>
                    <a:bodyPr/>
                    <a:lstStyle/>
                    <a:p>
                      <a:pPr algn="just">
                        <a:lnSpc>
                          <a:spcPct val="150000"/>
                        </a:lnSpc>
                        <a:spcAft>
                          <a:spcPts val="0"/>
                        </a:spcAft>
                      </a:pPr>
                      <a:r>
                        <a:rPr lang="zh-CN" sz="1400" kern="100">
                          <a:effectLst/>
                        </a:rPr>
                        <a:t>函数名</a:t>
                      </a:r>
                      <a:endParaRPr lang="zh-CN" sz="1400" kern="100">
                        <a:effectLst/>
                        <a:latin typeface="Calibri"/>
                        <a:ea typeface="宋体"/>
                        <a:cs typeface="Times New Roman"/>
                      </a:endParaRPr>
                    </a:p>
                  </a:txBody>
                  <a:tcPr marL="30073" marR="30073" marT="0" marB="0"/>
                </a:tc>
                <a:tc>
                  <a:txBody>
                    <a:bodyPr/>
                    <a:lstStyle/>
                    <a:p>
                      <a:pPr algn="just">
                        <a:lnSpc>
                          <a:spcPct val="150000"/>
                        </a:lnSpc>
                        <a:spcAft>
                          <a:spcPts val="0"/>
                        </a:spcAft>
                      </a:pPr>
                      <a:r>
                        <a:rPr lang="zh-CN" sz="1400" kern="100">
                          <a:effectLst/>
                        </a:rPr>
                        <a:t>函数描述</a:t>
                      </a:r>
                      <a:endParaRPr lang="zh-CN" sz="1400" kern="100">
                        <a:effectLst/>
                        <a:latin typeface="Calibri"/>
                        <a:ea typeface="宋体"/>
                        <a:cs typeface="Times New Roman"/>
                      </a:endParaRPr>
                    </a:p>
                  </a:txBody>
                  <a:tcPr marL="30073" marR="30073" marT="0" marB="0"/>
                </a:tc>
              </a:tr>
              <a:tr h="105255">
                <a:tc>
                  <a:txBody>
                    <a:bodyPr/>
                    <a:lstStyle/>
                    <a:p>
                      <a:pPr algn="just">
                        <a:lnSpc>
                          <a:spcPct val="150000"/>
                        </a:lnSpc>
                        <a:spcAft>
                          <a:spcPts val="0"/>
                        </a:spcAft>
                      </a:pPr>
                      <a:r>
                        <a:rPr lang="en-US" sz="1400" kern="100">
                          <a:effectLst/>
                        </a:rPr>
                        <a:t>vector</a:t>
                      </a:r>
                      <a:r>
                        <a:rPr lang="zh-CN" sz="1400" kern="100">
                          <a:effectLst/>
                        </a:rPr>
                        <a:t>：</a:t>
                      </a:r>
                      <a:endParaRPr lang="zh-CN" sz="1400" kern="100">
                        <a:effectLst/>
                        <a:latin typeface="Calibri"/>
                        <a:ea typeface="宋体"/>
                        <a:cs typeface="Times New Roman"/>
                      </a:endParaRPr>
                    </a:p>
                  </a:txBody>
                  <a:tcPr marL="30073" marR="30073" marT="0" marB="0"/>
                </a:tc>
                <a:tc>
                  <a:txBody>
                    <a:bodyPr/>
                    <a:lstStyle/>
                    <a:p>
                      <a:pPr algn="just">
                        <a:lnSpc>
                          <a:spcPct val="150000"/>
                        </a:lnSpc>
                        <a:spcAft>
                          <a:spcPts val="0"/>
                        </a:spcAft>
                      </a:pPr>
                      <a:r>
                        <a:rPr lang="zh-CN" sz="1400" kern="100">
                          <a:effectLst/>
                        </a:rPr>
                        <a:t>向量</a:t>
                      </a:r>
                      <a:endParaRPr lang="zh-CN" sz="1400" kern="100">
                        <a:effectLst/>
                        <a:latin typeface="Calibri"/>
                        <a:ea typeface="宋体"/>
                        <a:cs typeface="Times New Roman"/>
                      </a:endParaRPr>
                    </a:p>
                  </a:txBody>
                  <a:tcPr marL="30073" marR="30073" marT="0" marB="0"/>
                </a:tc>
              </a:tr>
              <a:tr h="105255">
                <a:tc>
                  <a:txBody>
                    <a:bodyPr/>
                    <a:lstStyle/>
                    <a:p>
                      <a:pPr algn="just">
                        <a:lnSpc>
                          <a:spcPct val="150000"/>
                        </a:lnSpc>
                        <a:spcAft>
                          <a:spcPts val="0"/>
                        </a:spcAft>
                      </a:pPr>
                      <a:r>
                        <a:rPr lang="en-US" sz="1400" kern="100">
                          <a:effectLst/>
                        </a:rPr>
                        <a:t>numeric</a:t>
                      </a:r>
                      <a:r>
                        <a:rPr lang="zh-CN" sz="1400" kern="100">
                          <a:effectLst/>
                        </a:rPr>
                        <a:t>：</a:t>
                      </a:r>
                      <a:endParaRPr lang="zh-CN" sz="1400" kern="100">
                        <a:effectLst/>
                        <a:latin typeface="Calibri"/>
                        <a:ea typeface="宋体"/>
                        <a:cs typeface="Times New Roman"/>
                      </a:endParaRPr>
                    </a:p>
                  </a:txBody>
                  <a:tcPr marL="30073" marR="30073" marT="0" marB="0"/>
                </a:tc>
                <a:tc>
                  <a:txBody>
                    <a:bodyPr/>
                    <a:lstStyle/>
                    <a:p>
                      <a:pPr algn="just">
                        <a:lnSpc>
                          <a:spcPct val="150000"/>
                        </a:lnSpc>
                        <a:spcAft>
                          <a:spcPts val="0"/>
                        </a:spcAft>
                      </a:pPr>
                      <a:r>
                        <a:rPr lang="zh-CN" sz="1400" kern="100">
                          <a:effectLst/>
                        </a:rPr>
                        <a:t>数值型向量</a:t>
                      </a:r>
                      <a:endParaRPr lang="zh-CN" sz="1400" kern="100">
                        <a:effectLst/>
                        <a:latin typeface="Calibri"/>
                        <a:ea typeface="宋体"/>
                        <a:cs typeface="Times New Roman"/>
                      </a:endParaRPr>
                    </a:p>
                  </a:txBody>
                  <a:tcPr marL="30073" marR="30073" marT="0" marB="0"/>
                </a:tc>
              </a:tr>
              <a:tr h="105255">
                <a:tc>
                  <a:txBody>
                    <a:bodyPr/>
                    <a:lstStyle/>
                    <a:p>
                      <a:pPr algn="just">
                        <a:lnSpc>
                          <a:spcPct val="150000"/>
                        </a:lnSpc>
                        <a:spcAft>
                          <a:spcPts val="0"/>
                        </a:spcAft>
                      </a:pPr>
                      <a:r>
                        <a:rPr lang="en-US" sz="1400" kern="100">
                          <a:effectLst/>
                        </a:rPr>
                        <a:t>logical</a:t>
                      </a:r>
                      <a:r>
                        <a:rPr lang="zh-CN" sz="1400" kern="100">
                          <a:effectLst/>
                        </a:rPr>
                        <a:t>：</a:t>
                      </a:r>
                      <a:endParaRPr lang="zh-CN" sz="1400" kern="100">
                        <a:effectLst/>
                        <a:latin typeface="Calibri"/>
                        <a:ea typeface="宋体"/>
                        <a:cs typeface="Times New Roman"/>
                      </a:endParaRPr>
                    </a:p>
                  </a:txBody>
                  <a:tcPr marL="30073" marR="30073" marT="0" marB="0"/>
                </a:tc>
                <a:tc>
                  <a:txBody>
                    <a:bodyPr/>
                    <a:lstStyle/>
                    <a:p>
                      <a:pPr algn="just">
                        <a:lnSpc>
                          <a:spcPct val="150000"/>
                        </a:lnSpc>
                        <a:spcAft>
                          <a:spcPts val="0"/>
                        </a:spcAft>
                      </a:pPr>
                      <a:r>
                        <a:rPr lang="zh-CN" sz="1400" kern="100">
                          <a:effectLst/>
                        </a:rPr>
                        <a:t>逻辑型向量</a:t>
                      </a:r>
                      <a:endParaRPr lang="zh-CN" sz="1400" kern="100">
                        <a:effectLst/>
                        <a:latin typeface="Calibri"/>
                        <a:ea typeface="宋体"/>
                        <a:cs typeface="Times New Roman"/>
                      </a:endParaRPr>
                    </a:p>
                  </a:txBody>
                  <a:tcPr marL="30073" marR="30073" marT="0" marB="0"/>
                </a:tc>
              </a:tr>
              <a:tr h="105255">
                <a:tc>
                  <a:txBody>
                    <a:bodyPr/>
                    <a:lstStyle/>
                    <a:p>
                      <a:pPr algn="just">
                        <a:lnSpc>
                          <a:spcPct val="150000"/>
                        </a:lnSpc>
                        <a:spcAft>
                          <a:spcPts val="0"/>
                        </a:spcAft>
                      </a:pPr>
                      <a:r>
                        <a:rPr lang="en-US" sz="1400" kern="100">
                          <a:effectLst/>
                        </a:rPr>
                        <a:t>character</a:t>
                      </a:r>
                      <a:r>
                        <a:rPr lang="zh-CN" sz="1400" kern="100">
                          <a:effectLst/>
                        </a:rPr>
                        <a:t>；</a:t>
                      </a:r>
                      <a:endParaRPr lang="zh-CN" sz="1400" kern="100">
                        <a:effectLst/>
                        <a:latin typeface="Calibri"/>
                        <a:ea typeface="宋体"/>
                        <a:cs typeface="Times New Roman"/>
                      </a:endParaRPr>
                    </a:p>
                  </a:txBody>
                  <a:tcPr marL="30073" marR="30073" marT="0" marB="0"/>
                </a:tc>
                <a:tc>
                  <a:txBody>
                    <a:bodyPr/>
                    <a:lstStyle/>
                    <a:p>
                      <a:pPr algn="just">
                        <a:lnSpc>
                          <a:spcPct val="150000"/>
                        </a:lnSpc>
                        <a:spcAft>
                          <a:spcPts val="0"/>
                        </a:spcAft>
                      </a:pPr>
                      <a:r>
                        <a:rPr lang="zh-CN" sz="1400" kern="100">
                          <a:effectLst/>
                        </a:rPr>
                        <a:t>字符型向量</a:t>
                      </a:r>
                      <a:endParaRPr lang="zh-CN" sz="1400" kern="100">
                        <a:effectLst/>
                        <a:latin typeface="Calibri"/>
                        <a:ea typeface="宋体"/>
                        <a:cs typeface="Times New Roman"/>
                      </a:endParaRPr>
                    </a:p>
                  </a:txBody>
                  <a:tcPr marL="30073" marR="30073" marT="0" marB="0"/>
                </a:tc>
              </a:tr>
              <a:tr h="105255">
                <a:tc>
                  <a:txBody>
                    <a:bodyPr/>
                    <a:lstStyle/>
                    <a:p>
                      <a:pPr algn="just">
                        <a:lnSpc>
                          <a:spcPct val="150000"/>
                        </a:lnSpc>
                        <a:spcAft>
                          <a:spcPts val="0"/>
                        </a:spcAft>
                      </a:pPr>
                      <a:r>
                        <a:rPr lang="en-US" sz="1400" kern="100">
                          <a:effectLst/>
                        </a:rPr>
                        <a:t>list</a:t>
                      </a:r>
                      <a:r>
                        <a:rPr lang="zh-CN" sz="1400" kern="100">
                          <a:effectLst/>
                        </a:rPr>
                        <a:t>：</a:t>
                      </a:r>
                      <a:endParaRPr lang="zh-CN" sz="1400" kern="100">
                        <a:effectLst/>
                        <a:latin typeface="Calibri"/>
                        <a:ea typeface="宋体"/>
                        <a:cs typeface="Times New Roman"/>
                      </a:endParaRPr>
                    </a:p>
                  </a:txBody>
                  <a:tcPr marL="30073" marR="30073" marT="0" marB="0"/>
                </a:tc>
                <a:tc>
                  <a:txBody>
                    <a:bodyPr/>
                    <a:lstStyle/>
                    <a:p>
                      <a:pPr algn="just">
                        <a:lnSpc>
                          <a:spcPct val="150000"/>
                        </a:lnSpc>
                        <a:spcAft>
                          <a:spcPts val="0"/>
                        </a:spcAft>
                      </a:pPr>
                      <a:r>
                        <a:rPr lang="zh-CN" sz="1400" kern="100">
                          <a:effectLst/>
                        </a:rPr>
                        <a:t>列表</a:t>
                      </a:r>
                      <a:endParaRPr lang="zh-CN" sz="1400" kern="100">
                        <a:effectLst/>
                        <a:latin typeface="Calibri"/>
                        <a:ea typeface="宋体"/>
                        <a:cs typeface="Times New Roman"/>
                      </a:endParaRPr>
                    </a:p>
                  </a:txBody>
                  <a:tcPr marL="30073" marR="30073" marT="0" marB="0"/>
                </a:tc>
              </a:tr>
              <a:tr h="105255">
                <a:tc>
                  <a:txBody>
                    <a:bodyPr/>
                    <a:lstStyle/>
                    <a:p>
                      <a:pPr algn="just">
                        <a:lnSpc>
                          <a:spcPct val="150000"/>
                        </a:lnSpc>
                        <a:spcAft>
                          <a:spcPts val="0"/>
                        </a:spcAft>
                      </a:pPr>
                      <a:r>
                        <a:rPr lang="en-US" sz="1400" kern="100">
                          <a:effectLst/>
                        </a:rPr>
                        <a:t>data.frame</a:t>
                      </a:r>
                      <a:r>
                        <a:rPr lang="zh-CN" sz="1400" kern="100">
                          <a:effectLst/>
                        </a:rPr>
                        <a:t>：</a:t>
                      </a:r>
                      <a:endParaRPr lang="zh-CN" sz="1400" kern="100">
                        <a:effectLst/>
                        <a:latin typeface="Calibri"/>
                        <a:ea typeface="宋体"/>
                        <a:cs typeface="Times New Roman"/>
                      </a:endParaRPr>
                    </a:p>
                  </a:txBody>
                  <a:tcPr marL="30073" marR="30073" marT="0" marB="0"/>
                </a:tc>
                <a:tc>
                  <a:txBody>
                    <a:bodyPr/>
                    <a:lstStyle/>
                    <a:p>
                      <a:pPr algn="just">
                        <a:lnSpc>
                          <a:spcPct val="150000"/>
                        </a:lnSpc>
                        <a:spcAft>
                          <a:spcPts val="0"/>
                        </a:spcAft>
                      </a:pPr>
                      <a:r>
                        <a:rPr lang="zh-CN" sz="1400" kern="100">
                          <a:effectLst/>
                        </a:rPr>
                        <a:t>数据框</a:t>
                      </a:r>
                      <a:endParaRPr lang="zh-CN" sz="1400" kern="100">
                        <a:effectLst/>
                        <a:latin typeface="Calibri"/>
                        <a:ea typeface="宋体"/>
                        <a:cs typeface="Times New Roman"/>
                      </a:endParaRPr>
                    </a:p>
                  </a:txBody>
                  <a:tcPr marL="30073" marR="30073" marT="0" marB="0"/>
                </a:tc>
              </a:tr>
              <a:tr h="105255">
                <a:tc>
                  <a:txBody>
                    <a:bodyPr/>
                    <a:lstStyle/>
                    <a:p>
                      <a:pPr algn="just">
                        <a:lnSpc>
                          <a:spcPct val="150000"/>
                        </a:lnSpc>
                        <a:spcAft>
                          <a:spcPts val="0"/>
                        </a:spcAft>
                      </a:pPr>
                      <a:r>
                        <a:rPr lang="en-US" sz="1400" kern="100">
                          <a:effectLst/>
                        </a:rPr>
                        <a:t>c</a:t>
                      </a:r>
                      <a:r>
                        <a:rPr lang="zh-CN" sz="1400" kern="100">
                          <a:effectLst/>
                        </a:rPr>
                        <a:t>：</a:t>
                      </a:r>
                      <a:endParaRPr lang="zh-CN" sz="1400" kern="100">
                        <a:effectLst/>
                        <a:latin typeface="Calibri"/>
                        <a:ea typeface="宋体"/>
                        <a:cs typeface="Times New Roman"/>
                      </a:endParaRPr>
                    </a:p>
                  </a:txBody>
                  <a:tcPr marL="30073" marR="30073" marT="0" marB="0"/>
                </a:tc>
                <a:tc>
                  <a:txBody>
                    <a:bodyPr/>
                    <a:lstStyle/>
                    <a:p>
                      <a:pPr algn="just">
                        <a:lnSpc>
                          <a:spcPct val="150000"/>
                        </a:lnSpc>
                        <a:spcAft>
                          <a:spcPts val="0"/>
                        </a:spcAft>
                      </a:pPr>
                      <a:r>
                        <a:rPr lang="zh-CN" sz="1400" kern="100">
                          <a:effectLst/>
                        </a:rPr>
                        <a:t>连接为向量或列表</a:t>
                      </a:r>
                      <a:endParaRPr lang="zh-CN" sz="1400" kern="100">
                        <a:effectLst/>
                        <a:latin typeface="Calibri"/>
                        <a:ea typeface="宋体"/>
                        <a:cs typeface="Times New Roman"/>
                      </a:endParaRPr>
                    </a:p>
                  </a:txBody>
                  <a:tcPr marL="30073" marR="30073" marT="0" marB="0"/>
                </a:tc>
              </a:tr>
              <a:tr h="105255">
                <a:tc>
                  <a:txBody>
                    <a:bodyPr/>
                    <a:lstStyle/>
                    <a:p>
                      <a:pPr algn="just">
                        <a:lnSpc>
                          <a:spcPct val="150000"/>
                        </a:lnSpc>
                        <a:spcAft>
                          <a:spcPts val="0"/>
                        </a:spcAft>
                      </a:pPr>
                      <a:r>
                        <a:rPr lang="en-US" sz="1400" kern="100">
                          <a:effectLst/>
                        </a:rPr>
                        <a:t>length</a:t>
                      </a:r>
                      <a:r>
                        <a:rPr lang="zh-CN" sz="1400" kern="100">
                          <a:effectLst/>
                        </a:rPr>
                        <a:t>：</a:t>
                      </a:r>
                      <a:endParaRPr lang="zh-CN" sz="1400" kern="100">
                        <a:effectLst/>
                        <a:latin typeface="Calibri"/>
                        <a:ea typeface="宋体"/>
                        <a:cs typeface="Times New Roman"/>
                      </a:endParaRPr>
                    </a:p>
                  </a:txBody>
                  <a:tcPr marL="30073" marR="30073" marT="0" marB="0"/>
                </a:tc>
                <a:tc>
                  <a:txBody>
                    <a:bodyPr/>
                    <a:lstStyle/>
                    <a:p>
                      <a:pPr algn="just">
                        <a:lnSpc>
                          <a:spcPct val="150000"/>
                        </a:lnSpc>
                        <a:spcAft>
                          <a:spcPts val="0"/>
                        </a:spcAft>
                      </a:pPr>
                      <a:r>
                        <a:rPr lang="zh-CN" sz="1400" kern="100">
                          <a:effectLst/>
                        </a:rPr>
                        <a:t>求长度</a:t>
                      </a:r>
                      <a:endParaRPr lang="zh-CN" sz="1400" kern="100">
                        <a:effectLst/>
                        <a:latin typeface="Calibri"/>
                        <a:ea typeface="宋体"/>
                        <a:cs typeface="Times New Roman"/>
                      </a:endParaRPr>
                    </a:p>
                  </a:txBody>
                  <a:tcPr marL="30073" marR="30073" marT="0" marB="0"/>
                </a:tc>
              </a:tr>
              <a:tr h="105255">
                <a:tc>
                  <a:txBody>
                    <a:bodyPr/>
                    <a:lstStyle/>
                    <a:p>
                      <a:pPr algn="just">
                        <a:lnSpc>
                          <a:spcPct val="150000"/>
                        </a:lnSpc>
                        <a:spcAft>
                          <a:spcPts val="0"/>
                        </a:spcAft>
                      </a:pPr>
                      <a:r>
                        <a:rPr lang="en-US" sz="1400" kern="100">
                          <a:effectLst/>
                        </a:rPr>
                        <a:t>subset</a:t>
                      </a:r>
                      <a:r>
                        <a:rPr lang="zh-CN" sz="1400" kern="100">
                          <a:effectLst/>
                        </a:rPr>
                        <a:t>：</a:t>
                      </a:r>
                      <a:endParaRPr lang="zh-CN" sz="1400" kern="100">
                        <a:effectLst/>
                        <a:latin typeface="Calibri"/>
                        <a:ea typeface="宋体"/>
                        <a:cs typeface="Times New Roman"/>
                      </a:endParaRPr>
                    </a:p>
                  </a:txBody>
                  <a:tcPr marL="30073" marR="30073" marT="0" marB="0"/>
                </a:tc>
                <a:tc>
                  <a:txBody>
                    <a:bodyPr/>
                    <a:lstStyle/>
                    <a:p>
                      <a:pPr algn="just">
                        <a:lnSpc>
                          <a:spcPct val="150000"/>
                        </a:lnSpc>
                        <a:spcAft>
                          <a:spcPts val="0"/>
                        </a:spcAft>
                      </a:pPr>
                      <a:r>
                        <a:rPr lang="zh-CN" sz="1400" kern="100">
                          <a:effectLst/>
                        </a:rPr>
                        <a:t>求子集</a:t>
                      </a:r>
                      <a:endParaRPr lang="zh-CN" sz="1400" kern="100">
                        <a:effectLst/>
                        <a:latin typeface="Calibri"/>
                        <a:ea typeface="宋体"/>
                        <a:cs typeface="Times New Roman"/>
                      </a:endParaRPr>
                    </a:p>
                  </a:txBody>
                  <a:tcPr marL="30073" marR="30073" marT="0" marB="0"/>
                </a:tc>
              </a:tr>
              <a:tr h="105255">
                <a:tc>
                  <a:txBody>
                    <a:bodyPr/>
                    <a:lstStyle/>
                    <a:p>
                      <a:pPr algn="just">
                        <a:lnSpc>
                          <a:spcPct val="150000"/>
                        </a:lnSpc>
                        <a:spcAft>
                          <a:spcPts val="0"/>
                        </a:spcAft>
                      </a:pPr>
                      <a:r>
                        <a:rPr lang="en-US" sz="1400" kern="100">
                          <a:effectLst/>
                        </a:rPr>
                        <a:t>seq</a:t>
                      </a:r>
                      <a:r>
                        <a:rPr lang="zh-CN" sz="1400" kern="100">
                          <a:effectLst/>
                        </a:rPr>
                        <a:t>，</a:t>
                      </a:r>
                      <a:r>
                        <a:rPr lang="en-US" sz="1400" kern="100">
                          <a:effectLst/>
                        </a:rPr>
                        <a:t>from:to</a:t>
                      </a:r>
                      <a:r>
                        <a:rPr lang="zh-CN" sz="1400" kern="100">
                          <a:effectLst/>
                        </a:rPr>
                        <a:t>，</a:t>
                      </a:r>
                      <a:r>
                        <a:rPr lang="en-US" sz="1400" kern="100">
                          <a:effectLst/>
                        </a:rPr>
                        <a:t>sequence</a:t>
                      </a:r>
                      <a:r>
                        <a:rPr lang="zh-CN" sz="1400" kern="100">
                          <a:effectLst/>
                        </a:rPr>
                        <a:t>：</a:t>
                      </a:r>
                      <a:endParaRPr lang="zh-CN" sz="1400" kern="100">
                        <a:effectLst/>
                        <a:latin typeface="Calibri"/>
                        <a:ea typeface="宋体"/>
                        <a:cs typeface="Times New Roman"/>
                      </a:endParaRPr>
                    </a:p>
                  </a:txBody>
                  <a:tcPr marL="30073" marR="30073" marT="0" marB="0"/>
                </a:tc>
                <a:tc>
                  <a:txBody>
                    <a:bodyPr/>
                    <a:lstStyle/>
                    <a:p>
                      <a:pPr algn="just">
                        <a:lnSpc>
                          <a:spcPct val="150000"/>
                        </a:lnSpc>
                        <a:spcAft>
                          <a:spcPts val="0"/>
                        </a:spcAft>
                      </a:pPr>
                      <a:r>
                        <a:rPr lang="zh-CN" sz="1400" kern="100">
                          <a:effectLst/>
                        </a:rPr>
                        <a:t>等差序列</a:t>
                      </a:r>
                      <a:endParaRPr lang="zh-CN" sz="1400" kern="100">
                        <a:effectLst/>
                        <a:latin typeface="Calibri"/>
                        <a:ea typeface="宋体"/>
                        <a:cs typeface="Times New Roman"/>
                      </a:endParaRPr>
                    </a:p>
                  </a:txBody>
                  <a:tcPr marL="30073" marR="30073" marT="0" marB="0"/>
                </a:tc>
              </a:tr>
              <a:tr h="105255">
                <a:tc>
                  <a:txBody>
                    <a:bodyPr/>
                    <a:lstStyle/>
                    <a:p>
                      <a:pPr algn="just">
                        <a:lnSpc>
                          <a:spcPct val="150000"/>
                        </a:lnSpc>
                        <a:spcAft>
                          <a:spcPts val="0"/>
                        </a:spcAft>
                      </a:pPr>
                      <a:r>
                        <a:rPr lang="en-US" sz="1400" kern="100">
                          <a:effectLst/>
                        </a:rPr>
                        <a:t>rep</a:t>
                      </a:r>
                      <a:r>
                        <a:rPr lang="zh-CN" sz="1400" kern="100">
                          <a:effectLst/>
                        </a:rPr>
                        <a:t>：</a:t>
                      </a:r>
                      <a:endParaRPr lang="zh-CN" sz="1400" kern="100">
                        <a:effectLst/>
                        <a:latin typeface="Calibri"/>
                        <a:ea typeface="宋体"/>
                        <a:cs typeface="Times New Roman"/>
                      </a:endParaRPr>
                    </a:p>
                  </a:txBody>
                  <a:tcPr marL="30073" marR="30073" marT="0" marB="0"/>
                </a:tc>
                <a:tc>
                  <a:txBody>
                    <a:bodyPr/>
                    <a:lstStyle/>
                    <a:p>
                      <a:pPr algn="just">
                        <a:lnSpc>
                          <a:spcPct val="150000"/>
                        </a:lnSpc>
                        <a:spcAft>
                          <a:spcPts val="0"/>
                        </a:spcAft>
                      </a:pPr>
                      <a:r>
                        <a:rPr lang="zh-CN" sz="1400" kern="100">
                          <a:effectLst/>
                        </a:rPr>
                        <a:t>重复</a:t>
                      </a:r>
                      <a:endParaRPr lang="zh-CN" sz="1400" kern="100">
                        <a:effectLst/>
                        <a:latin typeface="Calibri"/>
                        <a:ea typeface="宋体"/>
                        <a:cs typeface="Times New Roman"/>
                      </a:endParaRPr>
                    </a:p>
                  </a:txBody>
                  <a:tcPr marL="30073" marR="30073" marT="0" marB="0"/>
                </a:tc>
              </a:tr>
              <a:tr h="105255">
                <a:tc>
                  <a:txBody>
                    <a:bodyPr/>
                    <a:lstStyle/>
                    <a:p>
                      <a:pPr algn="just">
                        <a:lnSpc>
                          <a:spcPct val="150000"/>
                        </a:lnSpc>
                        <a:spcAft>
                          <a:spcPts val="0"/>
                        </a:spcAft>
                      </a:pPr>
                      <a:r>
                        <a:rPr lang="en-US" sz="1400" kern="100">
                          <a:effectLst/>
                        </a:rPr>
                        <a:t>NA</a:t>
                      </a:r>
                      <a:r>
                        <a:rPr lang="zh-CN" sz="1400" kern="100">
                          <a:effectLst/>
                        </a:rPr>
                        <a:t>：</a:t>
                      </a:r>
                      <a:endParaRPr lang="zh-CN" sz="1400" kern="100">
                        <a:effectLst/>
                        <a:latin typeface="Calibri"/>
                        <a:ea typeface="宋体"/>
                        <a:cs typeface="Times New Roman"/>
                      </a:endParaRPr>
                    </a:p>
                  </a:txBody>
                  <a:tcPr marL="30073" marR="30073" marT="0" marB="0"/>
                </a:tc>
                <a:tc>
                  <a:txBody>
                    <a:bodyPr/>
                    <a:lstStyle/>
                    <a:p>
                      <a:pPr algn="just">
                        <a:lnSpc>
                          <a:spcPct val="150000"/>
                        </a:lnSpc>
                        <a:spcAft>
                          <a:spcPts val="0"/>
                        </a:spcAft>
                      </a:pPr>
                      <a:r>
                        <a:rPr lang="zh-CN" sz="1400" kern="100">
                          <a:effectLst/>
                        </a:rPr>
                        <a:t>缺失值</a:t>
                      </a:r>
                      <a:endParaRPr lang="zh-CN" sz="1400" kern="100">
                        <a:effectLst/>
                        <a:latin typeface="Calibri"/>
                        <a:ea typeface="宋体"/>
                        <a:cs typeface="Times New Roman"/>
                      </a:endParaRPr>
                    </a:p>
                  </a:txBody>
                  <a:tcPr marL="30073" marR="30073" marT="0" marB="0"/>
                </a:tc>
              </a:tr>
              <a:tr h="105255">
                <a:tc>
                  <a:txBody>
                    <a:bodyPr/>
                    <a:lstStyle/>
                    <a:p>
                      <a:pPr algn="just">
                        <a:lnSpc>
                          <a:spcPct val="150000"/>
                        </a:lnSpc>
                        <a:spcAft>
                          <a:spcPts val="0"/>
                        </a:spcAft>
                      </a:pPr>
                      <a:r>
                        <a:rPr lang="en-US" sz="1400" kern="100">
                          <a:effectLst/>
                        </a:rPr>
                        <a:t>NULL</a:t>
                      </a:r>
                      <a:r>
                        <a:rPr lang="zh-CN" sz="1400" kern="100">
                          <a:effectLst/>
                        </a:rPr>
                        <a:t>：</a:t>
                      </a:r>
                      <a:endParaRPr lang="zh-CN" sz="1400" kern="100">
                        <a:effectLst/>
                        <a:latin typeface="Calibri"/>
                        <a:ea typeface="宋体"/>
                        <a:cs typeface="Times New Roman"/>
                      </a:endParaRPr>
                    </a:p>
                  </a:txBody>
                  <a:tcPr marL="30073" marR="30073" marT="0" marB="0"/>
                </a:tc>
                <a:tc>
                  <a:txBody>
                    <a:bodyPr/>
                    <a:lstStyle/>
                    <a:p>
                      <a:pPr algn="just">
                        <a:lnSpc>
                          <a:spcPct val="150000"/>
                        </a:lnSpc>
                        <a:spcAft>
                          <a:spcPts val="0"/>
                        </a:spcAft>
                      </a:pPr>
                      <a:r>
                        <a:rPr lang="zh-CN" sz="1400" kern="100">
                          <a:effectLst/>
                        </a:rPr>
                        <a:t>空对象</a:t>
                      </a:r>
                      <a:endParaRPr lang="zh-CN" sz="1400" kern="100">
                        <a:effectLst/>
                        <a:latin typeface="Calibri"/>
                        <a:ea typeface="宋体"/>
                        <a:cs typeface="Times New Roman"/>
                      </a:endParaRPr>
                    </a:p>
                  </a:txBody>
                  <a:tcPr marL="30073" marR="30073" marT="0" marB="0"/>
                </a:tc>
              </a:tr>
              <a:tr h="105255">
                <a:tc>
                  <a:txBody>
                    <a:bodyPr/>
                    <a:lstStyle/>
                    <a:p>
                      <a:pPr algn="just">
                        <a:lnSpc>
                          <a:spcPct val="150000"/>
                        </a:lnSpc>
                        <a:spcAft>
                          <a:spcPts val="0"/>
                        </a:spcAft>
                      </a:pPr>
                      <a:r>
                        <a:rPr lang="en-US" sz="1400" kern="100">
                          <a:effectLst/>
                        </a:rPr>
                        <a:t>sort</a:t>
                      </a:r>
                      <a:r>
                        <a:rPr lang="zh-CN" sz="1400" kern="100">
                          <a:effectLst/>
                        </a:rPr>
                        <a:t>，</a:t>
                      </a:r>
                      <a:r>
                        <a:rPr lang="en-US" sz="1400" kern="100">
                          <a:effectLst/>
                        </a:rPr>
                        <a:t>order</a:t>
                      </a:r>
                      <a:r>
                        <a:rPr lang="zh-CN" sz="1400" kern="100">
                          <a:effectLst/>
                        </a:rPr>
                        <a:t>，</a:t>
                      </a:r>
                      <a:r>
                        <a:rPr lang="en-US" sz="1400" kern="100">
                          <a:effectLst/>
                        </a:rPr>
                        <a:t>unique</a:t>
                      </a:r>
                      <a:r>
                        <a:rPr lang="zh-CN" sz="1400" kern="100">
                          <a:effectLst/>
                        </a:rPr>
                        <a:t>，</a:t>
                      </a:r>
                      <a:r>
                        <a:rPr lang="en-US" sz="1400" kern="100">
                          <a:effectLst/>
                        </a:rPr>
                        <a:t>rev</a:t>
                      </a:r>
                      <a:r>
                        <a:rPr lang="zh-CN" sz="1400" kern="100">
                          <a:effectLst/>
                        </a:rPr>
                        <a:t>：</a:t>
                      </a:r>
                      <a:endParaRPr lang="zh-CN" sz="1400" kern="100">
                        <a:effectLst/>
                        <a:latin typeface="Calibri"/>
                        <a:ea typeface="宋体"/>
                        <a:cs typeface="Times New Roman"/>
                      </a:endParaRPr>
                    </a:p>
                  </a:txBody>
                  <a:tcPr marL="30073" marR="30073" marT="0" marB="0"/>
                </a:tc>
                <a:tc>
                  <a:txBody>
                    <a:bodyPr/>
                    <a:lstStyle/>
                    <a:p>
                      <a:pPr algn="just">
                        <a:lnSpc>
                          <a:spcPct val="150000"/>
                        </a:lnSpc>
                        <a:spcAft>
                          <a:spcPts val="0"/>
                        </a:spcAft>
                      </a:pPr>
                      <a:r>
                        <a:rPr lang="zh-CN" sz="1400" kern="100">
                          <a:effectLst/>
                        </a:rPr>
                        <a:t>排序</a:t>
                      </a:r>
                      <a:endParaRPr lang="zh-CN" sz="1400" kern="100">
                        <a:effectLst/>
                        <a:latin typeface="Calibri"/>
                        <a:ea typeface="宋体"/>
                        <a:cs typeface="Times New Roman"/>
                      </a:endParaRPr>
                    </a:p>
                  </a:txBody>
                  <a:tcPr marL="30073" marR="30073" marT="0" marB="0"/>
                </a:tc>
              </a:tr>
              <a:tr h="105255">
                <a:tc>
                  <a:txBody>
                    <a:bodyPr/>
                    <a:lstStyle/>
                    <a:p>
                      <a:pPr algn="just">
                        <a:lnSpc>
                          <a:spcPct val="150000"/>
                        </a:lnSpc>
                        <a:spcAft>
                          <a:spcPts val="0"/>
                        </a:spcAft>
                      </a:pPr>
                      <a:r>
                        <a:rPr lang="en-US" sz="1400" kern="100">
                          <a:effectLst/>
                        </a:rPr>
                        <a:t>unlist</a:t>
                      </a:r>
                      <a:r>
                        <a:rPr lang="zh-CN" sz="1400" kern="100">
                          <a:effectLst/>
                        </a:rPr>
                        <a:t>：</a:t>
                      </a:r>
                      <a:endParaRPr lang="zh-CN" sz="1400" kern="100">
                        <a:effectLst/>
                        <a:latin typeface="Calibri"/>
                        <a:ea typeface="宋体"/>
                        <a:cs typeface="Times New Roman"/>
                      </a:endParaRPr>
                    </a:p>
                  </a:txBody>
                  <a:tcPr marL="30073" marR="30073" marT="0" marB="0"/>
                </a:tc>
                <a:tc>
                  <a:txBody>
                    <a:bodyPr/>
                    <a:lstStyle/>
                    <a:p>
                      <a:pPr algn="just">
                        <a:lnSpc>
                          <a:spcPct val="150000"/>
                        </a:lnSpc>
                        <a:spcAft>
                          <a:spcPts val="0"/>
                        </a:spcAft>
                      </a:pPr>
                      <a:r>
                        <a:rPr lang="zh-CN" sz="1400" kern="100">
                          <a:effectLst/>
                        </a:rPr>
                        <a:t>展平列表</a:t>
                      </a:r>
                      <a:endParaRPr lang="zh-CN" sz="1400" kern="100">
                        <a:effectLst/>
                        <a:latin typeface="Calibri"/>
                        <a:ea typeface="宋体"/>
                        <a:cs typeface="Times New Roman"/>
                      </a:endParaRPr>
                    </a:p>
                  </a:txBody>
                  <a:tcPr marL="30073" marR="30073" marT="0" marB="0"/>
                </a:tc>
              </a:tr>
              <a:tr h="105255">
                <a:tc>
                  <a:txBody>
                    <a:bodyPr/>
                    <a:lstStyle/>
                    <a:p>
                      <a:pPr algn="just">
                        <a:lnSpc>
                          <a:spcPct val="150000"/>
                        </a:lnSpc>
                        <a:spcAft>
                          <a:spcPts val="0"/>
                        </a:spcAft>
                      </a:pPr>
                      <a:r>
                        <a:rPr lang="en-US" sz="1400" kern="100">
                          <a:effectLst/>
                        </a:rPr>
                        <a:t>attr</a:t>
                      </a:r>
                      <a:r>
                        <a:rPr lang="zh-CN" sz="1400" kern="100">
                          <a:effectLst/>
                        </a:rPr>
                        <a:t>，</a:t>
                      </a:r>
                      <a:r>
                        <a:rPr lang="en-US" sz="1400" kern="100">
                          <a:effectLst/>
                        </a:rPr>
                        <a:t>attributes</a:t>
                      </a:r>
                      <a:r>
                        <a:rPr lang="zh-CN" sz="1400" kern="100">
                          <a:effectLst/>
                        </a:rPr>
                        <a:t>：</a:t>
                      </a:r>
                      <a:endParaRPr lang="zh-CN" sz="1400" kern="100">
                        <a:effectLst/>
                        <a:latin typeface="Calibri"/>
                        <a:ea typeface="宋体"/>
                        <a:cs typeface="Times New Roman"/>
                      </a:endParaRPr>
                    </a:p>
                  </a:txBody>
                  <a:tcPr marL="30073" marR="30073" marT="0" marB="0"/>
                </a:tc>
                <a:tc>
                  <a:txBody>
                    <a:bodyPr/>
                    <a:lstStyle/>
                    <a:p>
                      <a:pPr algn="just">
                        <a:lnSpc>
                          <a:spcPct val="150000"/>
                        </a:lnSpc>
                        <a:spcAft>
                          <a:spcPts val="0"/>
                        </a:spcAft>
                      </a:pPr>
                      <a:r>
                        <a:rPr lang="zh-CN" sz="1400" kern="100">
                          <a:effectLst/>
                        </a:rPr>
                        <a:t>对象属性</a:t>
                      </a:r>
                      <a:endParaRPr lang="zh-CN" sz="1400" kern="100">
                        <a:effectLst/>
                        <a:latin typeface="Calibri"/>
                        <a:ea typeface="宋体"/>
                        <a:cs typeface="Times New Roman"/>
                      </a:endParaRPr>
                    </a:p>
                  </a:txBody>
                  <a:tcPr marL="30073" marR="30073" marT="0" marB="0"/>
                </a:tc>
              </a:tr>
              <a:tr h="105255">
                <a:tc>
                  <a:txBody>
                    <a:bodyPr/>
                    <a:lstStyle/>
                    <a:p>
                      <a:pPr algn="just">
                        <a:lnSpc>
                          <a:spcPct val="150000"/>
                        </a:lnSpc>
                        <a:spcAft>
                          <a:spcPts val="0"/>
                        </a:spcAft>
                      </a:pPr>
                      <a:r>
                        <a:rPr lang="en-US" sz="1400" kern="100">
                          <a:effectLst/>
                        </a:rPr>
                        <a:t>mode</a:t>
                      </a:r>
                      <a:r>
                        <a:rPr lang="zh-CN" sz="1400" kern="100">
                          <a:effectLst/>
                        </a:rPr>
                        <a:t>，</a:t>
                      </a:r>
                      <a:r>
                        <a:rPr lang="en-US" sz="1400" kern="100">
                          <a:effectLst/>
                        </a:rPr>
                        <a:t>typeof</a:t>
                      </a:r>
                      <a:r>
                        <a:rPr lang="zh-CN" sz="1400" kern="100">
                          <a:effectLst/>
                        </a:rPr>
                        <a:t>：</a:t>
                      </a:r>
                      <a:endParaRPr lang="zh-CN" sz="1400" kern="100">
                        <a:effectLst/>
                        <a:latin typeface="Calibri"/>
                        <a:ea typeface="宋体"/>
                        <a:cs typeface="Times New Roman"/>
                      </a:endParaRPr>
                    </a:p>
                  </a:txBody>
                  <a:tcPr marL="30073" marR="30073" marT="0" marB="0"/>
                </a:tc>
                <a:tc>
                  <a:txBody>
                    <a:bodyPr/>
                    <a:lstStyle/>
                    <a:p>
                      <a:pPr algn="just">
                        <a:lnSpc>
                          <a:spcPct val="150000"/>
                        </a:lnSpc>
                        <a:spcAft>
                          <a:spcPts val="0"/>
                        </a:spcAft>
                      </a:pPr>
                      <a:r>
                        <a:rPr lang="zh-CN" sz="1400" kern="100" dirty="0">
                          <a:effectLst/>
                        </a:rPr>
                        <a:t>对象存储模式与类型</a:t>
                      </a:r>
                      <a:endParaRPr lang="zh-CN" sz="1400" kern="100" dirty="0">
                        <a:effectLst/>
                        <a:latin typeface="Calibri"/>
                        <a:ea typeface="宋体"/>
                        <a:cs typeface="Times New Roman"/>
                      </a:endParaRPr>
                    </a:p>
                  </a:txBody>
                  <a:tcPr marL="30073" marR="30073" marT="0" marB="0"/>
                </a:tc>
              </a:tr>
              <a:tr h="105255">
                <a:tc>
                  <a:txBody>
                    <a:bodyPr/>
                    <a:lstStyle/>
                    <a:p>
                      <a:pPr algn="just">
                        <a:lnSpc>
                          <a:spcPct val="150000"/>
                        </a:lnSpc>
                        <a:spcAft>
                          <a:spcPts val="0"/>
                        </a:spcAft>
                      </a:pPr>
                      <a:r>
                        <a:rPr lang="en-US" sz="1400" kern="100">
                          <a:effectLst/>
                        </a:rPr>
                        <a:t>names</a:t>
                      </a:r>
                      <a:r>
                        <a:rPr lang="zh-CN" sz="1400" kern="100">
                          <a:effectLst/>
                        </a:rPr>
                        <a:t>：</a:t>
                      </a:r>
                      <a:endParaRPr lang="zh-CN" sz="1400" kern="100">
                        <a:effectLst/>
                        <a:latin typeface="Calibri"/>
                        <a:ea typeface="宋体"/>
                        <a:cs typeface="Times New Roman"/>
                      </a:endParaRPr>
                    </a:p>
                  </a:txBody>
                  <a:tcPr marL="30073" marR="30073" marT="0" marB="0"/>
                </a:tc>
                <a:tc>
                  <a:txBody>
                    <a:bodyPr/>
                    <a:lstStyle/>
                    <a:p>
                      <a:pPr algn="just">
                        <a:lnSpc>
                          <a:spcPct val="150000"/>
                        </a:lnSpc>
                        <a:spcAft>
                          <a:spcPts val="0"/>
                        </a:spcAft>
                      </a:pPr>
                      <a:r>
                        <a:rPr lang="zh-CN" sz="1400" kern="100" dirty="0">
                          <a:effectLst/>
                        </a:rPr>
                        <a:t>对象的名字属性</a:t>
                      </a:r>
                      <a:endParaRPr lang="zh-CN" sz="1400" kern="100" dirty="0">
                        <a:effectLst/>
                        <a:latin typeface="Calibri"/>
                        <a:ea typeface="宋体"/>
                        <a:cs typeface="Times New Roman"/>
                      </a:endParaRPr>
                    </a:p>
                  </a:txBody>
                  <a:tcPr marL="30073" marR="30073" marT="0" marB="0"/>
                </a:tc>
              </a:tr>
            </a:tbl>
          </a:graphicData>
        </a:graphic>
      </p:graphicFrame>
      <p:sp>
        <p:nvSpPr>
          <p:cNvPr id="5" name="Rectangle 1"/>
          <p:cNvSpPr>
            <a:spLocks noChangeArrowheads="1"/>
          </p:cNvSpPr>
          <p:nvPr/>
        </p:nvSpPr>
        <p:spPr bwMode="auto">
          <a:xfrm>
            <a:off x="376098" y="1006212"/>
            <a:ext cx="872838" cy="22159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sz="2400" b="1"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表数据结构的相关函数</a:t>
            </a:r>
            <a:endParaRPr kumimoji="0" lang="zh-CN" sz="24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zh-CN" sz="18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8"/>
                                        </p:tgtEl>
                                        <p:attrNameLst>
                                          <p:attrName>style.visibility</p:attrName>
                                        </p:attrNameLst>
                                      </p:cBhvr>
                                      <p:to>
                                        <p:strVal val="visible"/>
                                      </p:to>
                                    </p:set>
                                    <p:anim by="(-#ppt_w*2)" calcmode="lin" valueType="num">
                                      <p:cBhvr rctx="PPT">
                                        <p:cTn id="7" dur="500" autoRev="1" fill="hold">
                                          <p:stCondLst>
                                            <p:cond delay="0"/>
                                          </p:stCondLst>
                                        </p:cTn>
                                        <p:tgtEl>
                                          <p:spTgt spid="8"/>
                                        </p:tgtEl>
                                        <p:attrNameLst>
                                          <p:attrName>ppt_w</p:attrName>
                                        </p:attrNameLst>
                                      </p:cBhvr>
                                    </p:anim>
                                    <p:anim by="(#ppt_w*0.50)" calcmode="lin" valueType="num">
                                      <p:cBhvr>
                                        <p:cTn id="8" dur="500" decel="50000" autoRev="1" fill="hold">
                                          <p:stCondLst>
                                            <p:cond delay="0"/>
                                          </p:stCondLst>
                                        </p:cTn>
                                        <p:tgtEl>
                                          <p:spTgt spid="8"/>
                                        </p:tgtEl>
                                        <p:attrNameLst>
                                          <p:attrName>ppt_x</p:attrName>
                                        </p:attrNameLst>
                                      </p:cBhvr>
                                    </p:anim>
                                    <p:anim from="(-#ppt_h/2)" to="(#ppt_y)" calcmode="lin" valueType="num">
                                      <p:cBhvr>
                                        <p:cTn id="9" dur="1000" fill="hold">
                                          <p:stCondLst>
                                            <p:cond delay="0"/>
                                          </p:stCondLst>
                                        </p:cTn>
                                        <p:tgtEl>
                                          <p:spTgt spid="8"/>
                                        </p:tgtEl>
                                        <p:attrNameLst>
                                          <p:attrName>ppt_y</p:attrName>
                                        </p:attrNameLst>
                                      </p:cBhvr>
                                    </p:anim>
                                    <p:animRot by="21600000">
                                      <p:cBhvr>
                                        <p:cTn id="10" dur="1000" fill="hold">
                                          <p:stCondLst>
                                            <p:cond delay="0"/>
                                          </p:stCondLst>
                                        </p:cTn>
                                        <p:tgtEl>
                                          <p:spTgt spid="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ext uri="{D42A27DB-BD31-4B8C-83A1-F6EECF244321}">
                <p14:modId xmlns:p14="http://schemas.microsoft.com/office/powerpoint/2010/main" val="57053093"/>
              </p:ext>
            </p:extLst>
          </p:nvPr>
        </p:nvGraphicFramePr>
        <p:xfrm>
          <a:off x="1100254" y="540834"/>
          <a:ext cx="10352049" cy="6044808"/>
        </p:xfrm>
        <a:graphic>
          <a:graphicData uri="http://schemas.openxmlformats.org/drawingml/2006/table">
            <a:tbl>
              <a:tblPr>
                <a:tableStyleId>{5C22544A-7EE6-4342-B048-85BDC9FD1C3A}</a:tableStyleId>
              </a:tblPr>
              <a:tblGrid>
                <a:gridCol w="5175112"/>
                <a:gridCol w="5176937"/>
              </a:tblGrid>
              <a:tr h="232429">
                <a:tc gridSpan="2">
                  <a:txBody>
                    <a:bodyPr/>
                    <a:lstStyle/>
                    <a:p>
                      <a:pPr algn="just">
                        <a:lnSpc>
                          <a:spcPct val="150000"/>
                        </a:lnSpc>
                        <a:spcAft>
                          <a:spcPts val="0"/>
                        </a:spcAft>
                      </a:pPr>
                      <a:r>
                        <a:rPr lang="zh-CN" sz="1400" kern="100" dirty="0">
                          <a:effectLst/>
                        </a:rPr>
                        <a:t>二、字符串处理</a:t>
                      </a:r>
                      <a:endParaRPr lang="zh-CN" sz="1400" kern="100" dirty="0">
                        <a:effectLst/>
                        <a:latin typeface="Calibri"/>
                        <a:ea typeface="宋体"/>
                        <a:cs typeface="Times New Roman"/>
                      </a:endParaRPr>
                    </a:p>
                  </a:txBody>
                  <a:tcPr marL="30073" marR="30073" marT="0" marB="0"/>
                </a:tc>
                <a:tc hMerge="1">
                  <a:txBody>
                    <a:bodyPr/>
                    <a:lstStyle/>
                    <a:p>
                      <a:endParaRPr lang="zh-CN" altLang="en-US"/>
                    </a:p>
                  </a:txBody>
                  <a:tcPr/>
                </a:tc>
              </a:tr>
              <a:tr h="232429">
                <a:tc>
                  <a:txBody>
                    <a:bodyPr/>
                    <a:lstStyle/>
                    <a:p>
                      <a:pPr algn="just">
                        <a:lnSpc>
                          <a:spcPct val="150000"/>
                        </a:lnSpc>
                        <a:spcAft>
                          <a:spcPts val="0"/>
                        </a:spcAft>
                      </a:pPr>
                      <a:r>
                        <a:rPr lang="en-US" sz="1400" kern="100" dirty="0">
                          <a:effectLst/>
                        </a:rPr>
                        <a:t>character</a:t>
                      </a:r>
                      <a:r>
                        <a:rPr lang="zh-CN" sz="1400" kern="100" dirty="0">
                          <a:effectLst/>
                        </a:rPr>
                        <a:t>：</a:t>
                      </a:r>
                      <a:endParaRPr lang="zh-CN" sz="1400" kern="100" dirty="0">
                        <a:effectLst/>
                        <a:latin typeface="Calibri"/>
                        <a:ea typeface="宋体"/>
                        <a:cs typeface="Times New Roman"/>
                      </a:endParaRPr>
                    </a:p>
                  </a:txBody>
                  <a:tcPr marL="30073" marR="30073" marT="0" marB="0"/>
                </a:tc>
                <a:tc>
                  <a:txBody>
                    <a:bodyPr/>
                    <a:lstStyle/>
                    <a:p>
                      <a:pPr algn="just">
                        <a:lnSpc>
                          <a:spcPct val="150000"/>
                        </a:lnSpc>
                        <a:spcAft>
                          <a:spcPts val="0"/>
                        </a:spcAft>
                      </a:pPr>
                      <a:r>
                        <a:rPr lang="zh-CN" sz="1400" kern="100">
                          <a:effectLst/>
                        </a:rPr>
                        <a:t>字符型向量</a:t>
                      </a:r>
                      <a:endParaRPr lang="zh-CN" sz="1400" kern="100">
                        <a:effectLst/>
                        <a:latin typeface="Calibri"/>
                        <a:ea typeface="宋体"/>
                        <a:cs typeface="Times New Roman"/>
                      </a:endParaRPr>
                    </a:p>
                  </a:txBody>
                  <a:tcPr marL="30073" marR="30073" marT="0" marB="0"/>
                </a:tc>
              </a:tr>
              <a:tr h="232429">
                <a:tc>
                  <a:txBody>
                    <a:bodyPr/>
                    <a:lstStyle/>
                    <a:p>
                      <a:pPr algn="just">
                        <a:lnSpc>
                          <a:spcPct val="150000"/>
                        </a:lnSpc>
                        <a:spcAft>
                          <a:spcPts val="0"/>
                        </a:spcAft>
                      </a:pPr>
                      <a:r>
                        <a:rPr lang="en-US" sz="1400" kern="100" dirty="0" err="1">
                          <a:effectLst/>
                        </a:rPr>
                        <a:t>nchar</a:t>
                      </a:r>
                      <a:r>
                        <a:rPr lang="zh-CN" sz="1400" kern="100" dirty="0">
                          <a:effectLst/>
                        </a:rPr>
                        <a:t>：</a:t>
                      </a:r>
                      <a:endParaRPr lang="zh-CN" sz="1400" kern="100" dirty="0">
                        <a:effectLst/>
                        <a:latin typeface="Calibri"/>
                        <a:ea typeface="宋体"/>
                        <a:cs typeface="Times New Roman"/>
                      </a:endParaRPr>
                    </a:p>
                  </a:txBody>
                  <a:tcPr marL="30073" marR="30073" marT="0" marB="0"/>
                </a:tc>
                <a:tc>
                  <a:txBody>
                    <a:bodyPr/>
                    <a:lstStyle/>
                    <a:p>
                      <a:pPr algn="just">
                        <a:lnSpc>
                          <a:spcPct val="150000"/>
                        </a:lnSpc>
                        <a:spcAft>
                          <a:spcPts val="0"/>
                        </a:spcAft>
                      </a:pPr>
                      <a:r>
                        <a:rPr lang="zh-CN" sz="1400" kern="100">
                          <a:effectLst/>
                        </a:rPr>
                        <a:t>字符数</a:t>
                      </a:r>
                      <a:endParaRPr lang="zh-CN" sz="1400" kern="100">
                        <a:effectLst/>
                        <a:latin typeface="Calibri"/>
                        <a:ea typeface="宋体"/>
                        <a:cs typeface="Times New Roman"/>
                      </a:endParaRPr>
                    </a:p>
                  </a:txBody>
                  <a:tcPr marL="30073" marR="30073" marT="0" marB="0"/>
                </a:tc>
              </a:tr>
              <a:tr h="232429">
                <a:tc>
                  <a:txBody>
                    <a:bodyPr/>
                    <a:lstStyle/>
                    <a:p>
                      <a:pPr algn="just">
                        <a:lnSpc>
                          <a:spcPct val="150000"/>
                        </a:lnSpc>
                        <a:spcAft>
                          <a:spcPts val="0"/>
                        </a:spcAft>
                      </a:pPr>
                      <a:r>
                        <a:rPr lang="en-US" sz="1400" kern="100" dirty="0" err="1">
                          <a:effectLst/>
                        </a:rPr>
                        <a:t>substr</a:t>
                      </a:r>
                      <a:r>
                        <a:rPr lang="zh-CN" sz="1400" kern="100" dirty="0">
                          <a:effectLst/>
                        </a:rPr>
                        <a:t>：</a:t>
                      </a:r>
                      <a:endParaRPr lang="zh-CN" sz="1400" kern="100" dirty="0">
                        <a:effectLst/>
                        <a:latin typeface="Calibri"/>
                        <a:ea typeface="宋体"/>
                        <a:cs typeface="Times New Roman"/>
                      </a:endParaRPr>
                    </a:p>
                  </a:txBody>
                  <a:tcPr marL="30073" marR="30073" marT="0" marB="0"/>
                </a:tc>
                <a:tc>
                  <a:txBody>
                    <a:bodyPr/>
                    <a:lstStyle/>
                    <a:p>
                      <a:pPr algn="just">
                        <a:lnSpc>
                          <a:spcPct val="150000"/>
                        </a:lnSpc>
                        <a:spcAft>
                          <a:spcPts val="0"/>
                        </a:spcAft>
                      </a:pPr>
                      <a:r>
                        <a:rPr lang="zh-CN" sz="1400" kern="100">
                          <a:effectLst/>
                        </a:rPr>
                        <a:t>取子串</a:t>
                      </a:r>
                      <a:endParaRPr lang="zh-CN" sz="1400" kern="100">
                        <a:effectLst/>
                        <a:latin typeface="Calibri"/>
                        <a:ea typeface="宋体"/>
                        <a:cs typeface="Times New Roman"/>
                      </a:endParaRPr>
                    </a:p>
                  </a:txBody>
                  <a:tcPr marL="30073" marR="30073" marT="0" marB="0"/>
                </a:tc>
              </a:tr>
              <a:tr h="232429">
                <a:tc>
                  <a:txBody>
                    <a:bodyPr/>
                    <a:lstStyle/>
                    <a:p>
                      <a:pPr algn="just">
                        <a:lnSpc>
                          <a:spcPct val="150000"/>
                        </a:lnSpc>
                        <a:spcAft>
                          <a:spcPts val="0"/>
                        </a:spcAft>
                      </a:pPr>
                      <a:r>
                        <a:rPr lang="en-US" sz="1400" kern="100" dirty="0">
                          <a:effectLst/>
                        </a:rPr>
                        <a:t>format</a:t>
                      </a:r>
                      <a:r>
                        <a:rPr lang="zh-CN" sz="1400" kern="100" dirty="0">
                          <a:effectLst/>
                        </a:rPr>
                        <a:t>，</a:t>
                      </a:r>
                      <a:r>
                        <a:rPr lang="en-US" sz="1400" kern="100" dirty="0">
                          <a:effectLst/>
                        </a:rPr>
                        <a:t>format  C</a:t>
                      </a:r>
                      <a:r>
                        <a:rPr lang="zh-CN" sz="1400" kern="100" dirty="0">
                          <a:effectLst/>
                        </a:rPr>
                        <a:t>：</a:t>
                      </a:r>
                      <a:endParaRPr lang="zh-CN" sz="1400" kern="100" dirty="0">
                        <a:effectLst/>
                        <a:latin typeface="Calibri"/>
                        <a:ea typeface="宋体"/>
                        <a:cs typeface="Times New Roman"/>
                      </a:endParaRPr>
                    </a:p>
                  </a:txBody>
                  <a:tcPr marL="30073" marR="30073" marT="0" marB="0"/>
                </a:tc>
                <a:tc>
                  <a:txBody>
                    <a:bodyPr/>
                    <a:lstStyle/>
                    <a:p>
                      <a:pPr algn="just">
                        <a:lnSpc>
                          <a:spcPct val="150000"/>
                        </a:lnSpc>
                        <a:spcAft>
                          <a:spcPts val="0"/>
                        </a:spcAft>
                      </a:pPr>
                      <a:r>
                        <a:rPr lang="zh-CN" sz="1400" kern="100">
                          <a:effectLst/>
                        </a:rPr>
                        <a:t>把对象用格式转换为字符串</a:t>
                      </a:r>
                      <a:endParaRPr lang="zh-CN" sz="1400" kern="100">
                        <a:effectLst/>
                        <a:latin typeface="Calibri"/>
                        <a:ea typeface="宋体"/>
                        <a:cs typeface="Times New Roman"/>
                      </a:endParaRPr>
                    </a:p>
                  </a:txBody>
                  <a:tcPr marL="30073" marR="30073" marT="0" marB="0"/>
                </a:tc>
              </a:tr>
              <a:tr h="232429">
                <a:tc>
                  <a:txBody>
                    <a:bodyPr/>
                    <a:lstStyle/>
                    <a:p>
                      <a:pPr algn="just">
                        <a:lnSpc>
                          <a:spcPct val="150000"/>
                        </a:lnSpc>
                        <a:spcAft>
                          <a:spcPts val="0"/>
                        </a:spcAft>
                      </a:pPr>
                      <a:r>
                        <a:rPr lang="en-US" sz="1400" kern="100" dirty="0">
                          <a:effectLst/>
                        </a:rPr>
                        <a:t>paste</a:t>
                      </a:r>
                      <a:r>
                        <a:rPr lang="zh-CN" sz="1400" kern="100" dirty="0">
                          <a:effectLst/>
                        </a:rPr>
                        <a:t>，</a:t>
                      </a:r>
                      <a:r>
                        <a:rPr lang="en-US" sz="1400" kern="100" dirty="0" err="1">
                          <a:effectLst/>
                        </a:rPr>
                        <a:t>strsplit</a:t>
                      </a:r>
                      <a:r>
                        <a:rPr lang="zh-CN" sz="1400" kern="100" dirty="0">
                          <a:effectLst/>
                        </a:rPr>
                        <a:t>：</a:t>
                      </a:r>
                      <a:endParaRPr lang="zh-CN" sz="1400" kern="100" dirty="0">
                        <a:effectLst/>
                        <a:latin typeface="Calibri"/>
                        <a:ea typeface="宋体"/>
                        <a:cs typeface="Times New Roman"/>
                      </a:endParaRPr>
                    </a:p>
                  </a:txBody>
                  <a:tcPr marL="30073" marR="30073" marT="0" marB="0"/>
                </a:tc>
                <a:tc>
                  <a:txBody>
                    <a:bodyPr/>
                    <a:lstStyle/>
                    <a:p>
                      <a:pPr algn="just">
                        <a:lnSpc>
                          <a:spcPct val="150000"/>
                        </a:lnSpc>
                        <a:spcAft>
                          <a:spcPts val="0"/>
                        </a:spcAft>
                      </a:pPr>
                      <a:r>
                        <a:rPr lang="zh-CN" sz="1400" kern="100">
                          <a:effectLst/>
                        </a:rPr>
                        <a:t>连接或拆分</a:t>
                      </a:r>
                      <a:endParaRPr lang="zh-CN" sz="1400" kern="100">
                        <a:effectLst/>
                        <a:latin typeface="Calibri"/>
                        <a:ea typeface="宋体"/>
                        <a:cs typeface="Times New Roman"/>
                      </a:endParaRPr>
                    </a:p>
                  </a:txBody>
                  <a:tcPr marL="30073" marR="30073" marT="0" marB="0"/>
                </a:tc>
              </a:tr>
              <a:tr h="232429">
                <a:tc>
                  <a:txBody>
                    <a:bodyPr/>
                    <a:lstStyle/>
                    <a:p>
                      <a:pPr algn="just">
                        <a:lnSpc>
                          <a:spcPct val="150000"/>
                        </a:lnSpc>
                        <a:spcAft>
                          <a:spcPts val="0"/>
                        </a:spcAft>
                      </a:pPr>
                      <a:r>
                        <a:rPr lang="en-US" sz="1400" kern="100" dirty="0" err="1">
                          <a:effectLst/>
                        </a:rPr>
                        <a:t>charmatch</a:t>
                      </a:r>
                      <a:r>
                        <a:rPr lang="zh-CN" sz="1400" kern="100" dirty="0">
                          <a:effectLst/>
                        </a:rPr>
                        <a:t>，</a:t>
                      </a:r>
                      <a:r>
                        <a:rPr lang="en-US" sz="1400" kern="100" dirty="0" err="1">
                          <a:effectLst/>
                        </a:rPr>
                        <a:t>pmatch</a:t>
                      </a:r>
                      <a:r>
                        <a:rPr lang="zh-CN" sz="1400" kern="100" dirty="0">
                          <a:effectLst/>
                        </a:rPr>
                        <a:t>：</a:t>
                      </a:r>
                      <a:endParaRPr lang="zh-CN" sz="1400" kern="100" dirty="0">
                        <a:effectLst/>
                        <a:latin typeface="Calibri"/>
                        <a:ea typeface="宋体"/>
                        <a:cs typeface="Times New Roman"/>
                      </a:endParaRPr>
                    </a:p>
                  </a:txBody>
                  <a:tcPr marL="30073" marR="30073" marT="0" marB="0"/>
                </a:tc>
                <a:tc>
                  <a:txBody>
                    <a:bodyPr/>
                    <a:lstStyle/>
                    <a:p>
                      <a:pPr algn="just">
                        <a:lnSpc>
                          <a:spcPct val="150000"/>
                        </a:lnSpc>
                        <a:spcAft>
                          <a:spcPts val="0"/>
                        </a:spcAft>
                      </a:pPr>
                      <a:r>
                        <a:rPr lang="zh-CN" sz="1400" kern="100">
                          <a:effectLst/>
                        </a:rPr>
                        <a:t>字符串匹配</a:t>
                      </a:r>
                      <a:endParaRPr lang="zh-CN" sz="1400" kern="100">
                        <a:effectLst/>
                        <a:latin typeface="Calibri"/>
                        <a:ea typeface="宋体"/>
                        <a:cs typeface="Times New Roman"/>
                      </a:endParaRPr>
                    </a:p>
                  </a:txBody>
                  <a:tcPr marL="30073" marR="30073" marT="0" marB="0"/>
                </a:tc>
              </a:tr>
              <a:tr h="232429">
                <a:tc>
                  <a:txBody>
                    <a:bodyPr/>
                    <a:lstStyle/>
                    <a:p>
                      <a:pPr algn="just">
                        <a:lnSpc>
                          <a:spcPct val="150000"/>
                        </a:lnSpc>
                        <a:spcAft>
                          <a:spcPts val="0"/>
                        </a:spcAft>
                      </a:pPr>
                      <a:r>
                        <a:rPr lang="en-US" sz="1400" kern="100" dirty="0" err="1">
                          <a:effectLst/>
                        </a:rPr>
                        <a:t>grep</a:t>
                      </a:r>
                      <a:r>
                        <a:rPr lang="zh-CN" sz="1400" kern="100" dirty="0">
                          <a:effectLst/>
                        </a:rPr>
                        <a:t>，</a:t>
                      </a:r>
                      <a:r>
                        <a:rPr lang="en-US" sz="1400" kern="100" dirty="0">
                          <a:effectLst/>
                        </a:rPr>
                        <a:t>sub</a:t>
                      </a:r>
                      <a:r>
                        <a:rPr lang="zh-CN" sz="1400" kern="100" dirty="0">
                          <a:effectLst/>
                        </a:rPr>
                        <a:t>，</a:t>
                      </a:r>
                      <a:r>
                        <a:rPr lang="en-US" sz="1400" kern="100" dirty="0" err="1">
                          <a:effectLst/>
                        </a:rPr>
                        <a:t>gsub</a:t>
                      </a:r>
                      <a:r>
                        <a:rPr lang="zh-CN" sz="1400" kern="100" dirty="0">
                          <a:effectLst/>
                        </a:rPr>
                        <a:t>：</a:t>
                      </a:r>
                      <a:endParaRPr lang="zh-CN" sz="1400" kern="100" dirty="0">
                        <a:effectLst/>
                        <a:latin typeface="Calibri"/>
                        <a:ea typeface="宋体"/>
                        <a:cs typeface="Times New Roman"/>
                      </a:endParaRPr>
                    </a:p>
                  </a:txBody>
                  <a:tcPr marL="30073" marR="30073" marT="0" marB="0"/>
                </a:tc>
                <a:tc>
                  <a:txBody>
                    <a:bodyPr/>
                    <a:lstStyle/>
                    <a:p>
                      <a:pPr algn="just">
                        <a:lnSpc>
                          <a:spcPct val="150000"/>
                        </a:lnSpc>
                        <a:spcAft>
                          <a:spcPts val="0"/>
                        </a:spcAft>
                      </a:pPr>
                      <a:r>
                        <a:rPr lang="zh-CN" sz="1400" kern="100">
                          <a:effectLst/>
                        </a:rPr>
                        <a:t>模式匹配与替换</a:t>
                      </a:r>
                      <a:endParaRPr lang="zh-CN" sz="1400" kern="100">
                        <a:effectLst/>
                        <a:latin typeface="Calibri"/>
                        <a:ea typeface="宋体"/>
                        <a:cs typeface="Times New Roman"/>
                      </a:endParaRPr>
                    </a:p>
                  </a:txBody>
                  <a:tcPr marL="30073" marR="30073" marT="0" marB="0"/>
                </a:tc>
              </a:tr>
              <a:tr h="232429">
                <a:tc gridSpan="2">
                  <a:txBody>
                    <a:bodyPr/>
                    <a:lstStyle/>
                    <a:p>
                      <a:pPr algn="just">
                        <a:lnSpc>
                          <a:spcPct val="150000"/>
                        </a:lnSpc>
                        <a:spcAft>
                          <a:spcPts val="0"/>
                        </a:spcAft>
                      </a:pPr>
                      <a:r>
                        <a:rPr lang="zh-CN" sz="1400" kern="100" dirty="0">
                          <a:effectLst/>
                        </a:rPr>
                        <a:t>三、复数</a:t>
                      </a:r>
                      <a:endParaRPr lang="zh-CN" sz="1400" kern="100" dirty="0">
                        <a:effectLst/>
                        <a:latin typeface="Calibri"/>
                        <a:ea typeface="宋体"/>
                        <a:cs typeface="Times New Roman"/>
                      </a:endParaRPr>
                    </a:p>
                  </a:txBody>
                  <a:tcPr marL="30073" marR="30073" marT="0" marB="0"/>
                </a:tc>
                <a:tc hMerge="1">
                  <a:txBody>
                    <a:bodyPr/>
                    <a:lstStyle/>
                    <a:p>
                      <a:endParaRPr lang="zh-CN" altLang="en-US"/>
                    </a:p>
                  </a:txBody>
                  <a:tcPr/>
                </a:tc>
              </a:tr>
              <a:tr h="428071">
                <a:tc>
                  <a:txBody>
                    <a:bodyPr/>
                    <a:lstStyle/>
                    <a:p>
                      <a:pPr algn="just">
                        <a:lnSpc>
                          <a:spcPct val="150000"/>
                        </a:lnSpc>
                        <a:spcAft>
                          <a:spcPts val="0"/>
                        </a:spcAft>
                      </a:pPr>
                      <a:r>
                        <a:rPr lang="en-US" sz="1400" kern="100" dirty="0">
                          <a:effectLst/>
                        </a:rPr>
                        <a:t>complex</a:t>
                      </a:r>
                      <a:r>
                        <a:rPr lang="zh-CN" sz="1400" kern="100" dirty="0">
                          <a:effectLst/>
                        </a:rPr>
                        <a:t>，</a:t>
                      </a:r>
                      <a:r>
                        <a:rPr lang="en-US" sz="1400" kern="100" dirty="0">
                          <a:effectLst/>
                        </a:rPr>
                        <a:t>Re</a:t>
                      </a:r>
                      <a:r>
                        <a:rPr lang="zh-CN" sz="1400" kern="100" dirty="0">
                          <a:effectLst/>
                        </a:rPr>
                        <a:t>，</a:t>
                      </a:r>
                      <a:r>
                        <a:rPr lang="en-US" sz="1400" kern="100" dirty="0" err="1">
                          <a:effectLst/>
                        </a:rPr>
                        <a:t>Im</a:t>
                      </a:r>
                      <a:r>
                        <a:rPr lang="zh-CN" sz="1400" kern="100" dirty="0">
                          <a:effectLst/>
                        </a:rPr>
                        <a:t>，</a:t>
                      </a:r>
                      <a:r>
                        <a:rPr lang="en-US" sz="1400" kern="100" dirty="0">
                          <a:effectLst/>
                        </a:rPr>
                        <a:t>Mod</a:t>
                      </a:r>
                      <a:r>
                        <a:rPr lang="zh-CN" sz="1400" kern="100" dirty="0">
                          <a:effectLst/>
                        </a:rPr>
                        <a:t>，</a:t>
                      </a:r>
                      <a:r>
                        <a:rPr lang="en-US" sz="1400" kern="100" dirty="0" err="1">
                          <a:effectLst/>
                        </a:rPr>
                        <a:t>Arg</a:t>
                      </a:r>
                      <a:r>
                        <a:rPr lang="zh-CN" sz="1400" kern="100" dirty="0">
                          <a:effectLst/>
                        </a:rPr>
                        <a:t>，</a:t>
                      </a:r>
                      <a:r>
                        <a:rPr lang="en-US" sz="1400" kern="100" dirty="0" err="1">
                          <a:effectLst/>
                        </a:rPr>
                        <a:t>Conj</a:t>
                      </a:r>
                      <a:r>
                        <a:rPr lang="zh-CN" sz="1400" kern="100" dirty="0">
                          <a:effectLst/>
                        </a:rPr>
                        <a:t>：</a:t>
                      </a:r>
                      <a:endParaRPr lang="zh-CN" sz="1400" kern="100" dirty="0">
                        <a:effectLst/>
                        <a:latin typeface="Calibri"/>
                        <a:ea typeface="宋体"/>
                        <a:cs typeface="Times New Roman"/>
                      </a:endParaRPr>
                    </a:p>
                  </a:txBody>
                  <a:tcPr marL="30073" marR="30073" marT="0" marB="0"/>
                </a:tc>
                <a:tc>
                  <a:txBody>
                    <a:bodyPr/>
                    <a:lstStyle/>
                    <a:p>
                      <a:pPr algn="just">
                        <a:lnSpc>
                          <a:spcPct val="150000"/>
                        </a:lnSpc>
                        <a:spcAft>
                          <a:spcPts val="0"/>
                        </a:spcAft>
                      </a:pPr>
                      <a:r>
                        <a:rPr lang="zh-CN" sz="1400" kern="100">
                          <a:effectLst/>
                        </a:rPr>
                        <a:t>复数函数</a:t>
                      </a:r>
                      <a:endParaRPr lang="zh-CN" sz="1400" kern="100">
                        <a:effectLst/>
                        <a:latin typeface="Calibri"/>
                        <a:ea typeface="宋体"/>
                        <a:cs typeface="Times New Roman"/>
                      </a:endParaRPr>
                    </a:p>
                  </a:txBody>
                  <a:tcPr marL="30073" marR="30073" marT="0" marB="0"/>
                </a:tc>
              </a:tr>
              <a:tr h="232429">
                <a:tc gridSpan="2">
                  <a:txBody>
                    <a:bodyPr/>
                    <a:lstStyle/>
                    <a:p>
                      <a:pPr algn="just">
                        <a:lnSpc>
                          <a:spcPct val="150000"/>
                        </a:lnSpc>
                        <a:spcAft>
                          <a:spcPts val="0"/>
                        </a:spcAft>
                      </a:pPr>
                      <a:r>
                        <a:rPr lang="zh-CN" sz="1400" kern="100" dirty="0">
                          <a:effectLst/>
                        </a:rPr>
                        <a:t>四、因子</a:t>
                      </a:r>
                      <a:endParaRPr lang="zh-CN" sz="1400" kern="100" dirty="0">
                        <a:effectLst/>
                        <a:latin typeface="Calibri"/>
                        <a:ea typeface="宋体"/>
                        <a:cs typeface="Times New Roman"/>
                      </a:endParaRPr>
                    </a:p>
                  </a:txBody>
                  <a:tcPr marL="30073" marR="30073" marT="0" marB="0"/>
                </a:tc>
                <a:tc hMerge="1">
                  <a:txBody>
                    <a:bodyPr/>
                    <a:lstStyle/>
                    <a:p>
                      <a:endParaRPr lang="zh-CN" altLang="en-US"/>
                    </a:p>
                  </a:txBody>
                  <a:tcPr/>
                </a:tc>
              </a:tr>
              <a:tr h="232429">
                <a:tc>
                  <a:txBody>
                    <a:bodyPr/>
                    <a:lstStyle/>
                    <a:p>
                      <a:pPr algn="just">
                        <a:lnSpc>
                          <a:spcPct val="150000"/>
                        </a:lnSpc>
                        <a:spcAft>
                          <a:spcPts val="0"/>
                        </a:spcAft>
                      </a:pPr>
                      <a:r>
                        <a:rPr lang="en-US" sz="1400" kern="100" dirty="0">
                          <a:effectLst/>
                        </a:rPr>
                        <a:t>factor</a:t>
                      </a:r>
                      <a:r>
                        <a:rPr lang="zh-CN" sz="1400" kern="100" dirty="0">
                          <a:effectLst/>
                        </a:rPr>
                        <a:t>：</a:t>
                      </a:r>
                      <a:endParaRPr lang="zh-CN" sz="1400" kern="100" dirty="0">
                        <a:effectLst/>
                        <a:latin typeface="Calibri"/>
                        <a:ea typeface="宋体"/>
                        <a:cs typeface="Times New Roman"/>
                      </a:endParaRPr>
                    </a:p>
                  </a:txBody>
                  <a:tcPr marL="30073" marR="30073" marT="0" marB="0"/>
                </a:tc>
                <a:tc>
                  <a:txBody>
                    <a:bodyPr/>
                    <a:lstStyle/>
                    <a:p>
                      <a:pPr algn="just">
                        <a:lnSpc>
                          <a:spcPct val="150000"/>
                        </a:lnSpc>
                        <a:spcAft>
                          <a:spcPts val="0"/>
                        </a:spcAft>
                      </a:pPr>
                      <a:r>
                        <a:rPr lang="zh-CN" sz="1400" kern="100">
                          <a:effectLst/>
                        </a:rPr>
                        <a:t>因子</a:t>
                      </a:r>
                      <a:endParaRPr lang="zh-CN" sz="1400" kern="100">
                        <a:effectLst/>
                        <a:latin typeface="Calibri"/>
                        <a:ea typeface="宋体"/>
                        <a:cs typeface="Times New Roman"/>
                      </a:endParaRPr>
                    </a:p>
                  </a:txBody>
                  <a:tcPr marL="30073" marR="30073" marT="0" marB="0"/>
                </a:tc>
              </a:tr>
              <a:tr h="232429">
                <a:tc>
                  <a:txBody>
                    <a:bodyPr/>
                    <a:lstStyle/>
                    <a:p>
                      <a:pPr algn="just">
                        <a:lnSpc>
                          <a:spcPct val="150000"/>
                        </a:lnSpc>
                        <a:spcAft>
                          <a:spcPts val="0"/>
                        </a:spcAft>
                      </a:pPr>
                      <a:r>
                        <a:rPr lang="en-US" sz="1400" kern="100" dirty="0">
                          <a:effectLst/>
                        </a:rPr>
                        <a:t>codes</a:t>
                      </a:r>
                      <a:r>
                        <a:rPr lang="zh-CN" sz="1400" kern="100" dirty="0">
                          <a:effectLst/>
                        </a:rPr>
                        <a:t>：</a:t>
                      </a:r>
                      <a:endParaRPr lang="zh-CN" sz="1400" kern="100" dirty="0">
                        <a:effectLst/>
                        <a:latin typeface="Calibri"/>
                        <a:ea typeface="宋体"/>
                        <a:cs typeface="Times New Roman"/>
                      </a:endParaRPr>
                    </a:p>
                  </a:txBody>
                  <a:tcPr marL="30073" marR="30073" marT="0" marB="0"/>
                </a:tc>
                <a:tc>
                  <a:txBody>
                    <a:bodyPr/>
                    <a:lstStyle/>
                    <a:p>
                      <a:pPr algn="just">
                        <a:lnSpc>
                          <a:spcPct val="150000"/>
                        </a:lnSpc>
                        <a:spcAft>
                          <a:spcPts val="0"/>
                        </a:spcAft>
                      </a:pPr>
                      <a:r>
                        <a:rPr lang="zh-CN" sz="1400" kern="100" dirty="0">
                          <a:effectLst/>
                        </a:rPr>
                        <a:t>因子的编码</a:t>
                      </a:r>
                      <a:endParaRPr lang="zh-CN" sz="1400" kern="100" dirty="0">
                        <a:effectLst/>
                        <a:latin typeface="Calibri"/>
                        <a:ea typeface="宋体"/>
                        <a:cs typeface="Times New Roman"/>
                      </a:endParaRPr>
                    </a:p>
                  </a:txBody>
                  <a:tcPr marL="30073" marR="30073" marT="0" marB="0"/>
                </a:tc>
              </a:tr>
              <a:tr h="232429">
                <a:tc>
                  <a:txBody>
                    <a:bodyPr/>
                    <a:lstStyle/>
                    <a:p>
                      <a:pPr algn="just">
                        <a:lnSpc>
                          <a:spcPct val="150000"/>
                        </a:lnSpc>
                        <a:spcAft>
                          <a:spcPts val="0"/>
                        </a:spcAft>
                      </a:pPr>
                      <a:r>
                        <a:rPr lang="en-US" sz="1400" kern="100" dirty="0">
                          <a:effectLst/>
                        </a:rPr>
                        <a:t>levels</a:t>
                      </a:r>
                      <a:r>
                        <a:rPr lang="zh-CN" sz="1400" kern="100" dirty="0">
                          <a:effectLst/>
                        </a:rPr>
                        <a:t>：</a:t>
                      </a:r>
                      <a:endParaRPr lang="zh-CN" sz="1400" kern="100" dirty="0">
                        <a:effectLst/>
                        <a:latin typeface="Calibri"/>
                        <a:ea typeface="宋体"/>
                        <a:cs typeface="Times New Roman"/>
                      </a:endParaRPr>
                    </a:p>
                  </a:txBody>
                  <a:tcPr marL="30073" marR="30073" marT="0" marB="0"/>
                </a:tc>
                <a:tc>
                  <a:txBody>
                    <a:bodyPr/>
                    <a:lstStyle/>
                    <a:p>
                      <a:pPr algn="just">
                        <a:lnSpc>
                          <a:spcPct val="150000"/>
                        </a:lnSpc>
                        <a:spcAft>
                          <a:spcPts val="0"/>
                        </a:spcAft>
                      </a:pPr>
                      <a:r>
                        <a:rPr lang="zh-CN" sz="1400" kern="100" dirty="0">
                          <a:effectLst/>
                        </a:rPr>
                        <a:t>因子的各水平的名字</a:t>
                      </a:r>
                      <a:endParaRPr lang="zh-CN" sz="1400" kern="100" dirty="0">
                        <a:effectLst/>
                        <a:latin typeface="Calibri"/>
                        <a:ea typeface="宋体"/>
                        <a:cs typeface="Times New Roman"/>
                      </a:endParaRPr>
                    </a:p>
                  </a:txBody>
                  <a:tcPr marL="30073" marR="30073" marT="0" marB="0"/>
                </a:tc>
              </a:tr>
              <a:tr h="232429">
                <a:tc>
                  <a:txBody>
                    <a:bodyPr/>
                    <a:lstStyle/>
                    <a:p>
                      <a:pPr algn="just">
                        <a:lnSpc>
                          <a:spcPct val="150000"/>
                        </a:lnSpc>
                        <a:spcAft>
                          <a:spcPts val="0"/>
                        </a:spcAft>
                      </a:pPr>
                      <a:r>
                        <a:rPr lang="en-US" sz="1400" kern="100" dirty="0" err="1">
                          <a:effectLst/>
                        </a:rPr>
                        <a:t>nlevels</a:t>
                      </a:r>
                      <a:r>
                        <a:rPr lang="zh-CN" sz="1400" kern="100" dirty="0">
                          <a:effectLst/>
                        </a:rPr>
                        <a:t>：</a:t>
                      </a:r>
                      <a:endParaRPr lang="zh-CN" sz="1400" kern="100" dirty="0">
                        <a:effectLst/>
                        <a:latin typeface="Calibri"/>
                        <a:ea typeface="宋体"/>
                        <a:cs typeface="Times New Roman"/>
                      </a:endParaRPr>
                    </a:p>
                  </a:txBody>
                  <a:tcPr marL="30073" marR="30073" marT="0" marB="0"/>
                </a:tc>
                <a:tc>
                  <a:txBody>
                    <a:bodyPr/>
                    <a:lstStyle/>
                    <a:p>
                      <a:pPr algn="just">
                        <a:lnSpc>
                          <a:spcPct val="150000"/>
                        </a:lnSpc>
                        <a:spcAft>
                          <a:spcPts val="0"/>
                        </a:spcAft>
                      </a:pPr>
                      <a:r>
                        <a:rPr lang="zh-CN" sz="1400" kern="100" dirty="0">
                          <a:effectLst/>
                        </a:rPr>
                        <a:t>因子的水平个数</a:t>
                      </a:r>
                      <a:endParaRPr lang="zh-CN" sz="1400" kern="100" dirty="0">
                        <a:effectLst/>
                        <a:latin typeface="Calibri"/>
                        <a:ea typeface="宋体"/>
                        <a:cs typeface="Times New Roman"/>
                      </a:endParaRPr>
                    </a:p>
                  </a:txBody>
                  <a:tcPr marL="30073" marR="30073" marT="0" marB="0"/>
                </a:tc>
              </a:tr>
              <a:tr h="428071">
                <a:tc>
                  <a:txBody>
                    <a:bodyPr/>
                    <a:lstStyle/>
                    <a:p>
                      <a:pPr algn="just">
                        <a:lnSpc>
                          <a:spcPct val="150000"/>
                        </a:lnSpc>
                        <a:spcAft>
                          <a:spcPts val="0"/>
                        </a:spcAft>
                      </a:pPr>
                      <a:r>
                        <a:rPr lang="en-US" sz="1400" kern="100" dirty="0">
                          <a:effectLst/>
                        </a:rPr>
                        <a:t>cut</a:t>
                      </a:r>
                      <a:r>
                        <a:rPr lang="zh-CN" sz="1400" kern="100" dirty="0">
                          <a:effectLst/>
                        </a:rPr>
                        <a:t>：</a:t>
                      </a:r>
                      <a:endParaRPr lang="zh-CN" sz="1400" kern="100" dirty="0">
                        <a:effectLst/>
                        <a:latin typeface="Calibri"/>
                        <a:ea typeface="宋体"/>
                        <a:cs typeface="Times New Roman"/>
                      </a:endParaRPr>
                    </a:p>
                  </a:txBody>
                  <a:tcPr marL="30073" marR="30073" marT="0" marB="0"/>
                </a:tc>
                <a:tc>
                  <a:txBody>
                    <a:bodyPr/>
                    <a:lstStyle/>
                    <a:p>
                      <a:pPr algn="just">
                        <a:lnSpc>
                          <a:spcPct val="150000"/>
                        </a:lnSpc>
                        <a:spcAft>
                          <a:spcPts val="0"/>
                        </a:spcAft>
                      </a:pPr>
                      <a:r>
                        <a:rPr lang="zh-CN" sz="1400" kern="100" dirty="0">
                          <a:effectLst/>
                        </a:rPr>
                        <a:t>把数值型对象分区间转换为因子</a:t>
                      </a:r>
                      <a:endParaRPr lang="zh-CN" sz="1400" kern="100" dirty="0">
                        <a:effectLst/>
                        <a:latin typeface="Calibri"/>
                        <a:ea typeface="宋体"/>
                        <a:cs typeface="Times New Roman"/>
                      </a:endParaRPr>
                    </a:p>
                  </a:txBody>
                  <a:tcPr marL="30073" marR="30073" marT="0" marB="0"/>
                </a:tc>
              </a:tr>
              <a:tr h="232429">
                <a:tc>
                  <a:txBody>
                    <a:bodyPr/>
                    <a:lstStyle/>
                    <a:p>
                      <a:pPr algn="just">
                        <a:lnSpc>
                          <a:spcPct val="150000"/>
                        </a:lnSpc>
                        <a:spcAft>
                          <a:spcPts val="0"/>
                        </a:spcAft>
                      </a:pPr>
                      <a:r>
                        <a:rPr lang="en-US" sz="1400" kern="100" dirty="0">
                          <a:effectLst/>
                        </a:rPr>
                        <a:t>table</a:t>
                      </a:r>
                      <a:r>
                        <a:rPr lang="zh-CN" sz="1400" kern="100" dirty="0">
                          <a:effectLst/>
                        </a:rPr>
                        <a:t>：</a:t>
                      </a:r>
                      <a:endParaRPr lang="zh-CN" sz="1400" kern="100" dirty="0">
                        <a:effectLst/>
                        <a:latin typeface="Calibri"/>
                        <a:ea typeface="宋体"/>
                        <a:cs typeface="Times New Roman"/>
                      </a:endParaRPr>
                    </a:p>
                  </a:txBody>
                  <a:tcPr marL="30073" marR="30073" marT="0" marB="0"/>
                </a:tc>
                <a:tc>
                  <a:txBody>
                    <a:bodyPr/>
                    <a:lstStyle/>
                    <a:p>
                      <a:pPr algn="just">
                        <a:lnSpc>
                          <a:spcPct val="150000"/>
                        </a:lnSpc>
                        <a:spcAft>
                          <a:spcPts val="0"/>
                        </a:spcAft>
                      </a:pPr>
                      <a:r>
                        <a:rPr lang="zh-CN" sz="1400" kern="100" dirty="0">
                          <a:effectLst/>
                        </a:rPr>
                        <a:t>交叉频数表</a:t>
                      </a:r>
                      <a:endParaRPr lang="zh-CN" sz="1400" kern="100" dirty="0">
                        <a:effectLst/>
                        <a:latin typeface="Calibri"/>
                        <a:ea typeface="宋体"/>
                        <a:cs typeface="Times New Roman"/>
                      </a:endParaRPr>
                    </a:p>
                  </a:txBody>
                  <a:tcPr marL="30073" marR="30073" marT="0" marB="0"/>
                </a:tc>
              </a:tr>
              <a:tr h="232429">
                <a:tc>
                  <a:txBody>
                    <a:bodyPr/>
                    <a:lstStyle/>
                    <a:p>
                      <a:pPr algn="just">
                        <a:lnSpc>
                          <a:spcPct val="150000"/>
                        </a:lnSpc>
                        <a:spcAft>
                          <a:spcPts val="0"/>
                        </a:spcAft>
                      </a:pPr>
                      <a:r>
                        <a:rPr lang="en-US" sz="1400" kern="100" dirty="0">
                          <a:effectLst/>
                        </a:rPr>
                        <a:t>split</a:t>
                      </a:r>
                      <a:r>
                        <a:rPr lang="zh-CN" sz="1400" kern="100" dirty="0">
                          <a:effectLst/>
                        </a:rPr>
                        <a:t>：</a:t>
                      </a:r>
                      <a:endParaRPr lang="zh-CN" sz="1400" kern="100" dirty="0">
                        <a:effectLst/>
                        <a:latin typeface="Calibri"/>
                        <a:ea typeface="宋体"/>
                        <a:cs typeface="Times New Roman"/>
                      </a:endParaRPr>
                    </a:p>
                  </a:txBody>
                  <a:tcPr marL="30073" marR="30073" marT="0" marB="0"/>
                </a:tc>
                <a:tc>
                  <a:txBody>
                    <a:bodyPr/>
                    <a:lstStyle/>
                    <a:p>
                      <a:pPr algn="just">
                        <a:lnSpc>
                          <a:spcPct val="150000"/>
                        </a:lnSpc>
                        <a:spcAft>
                          <a:spcPts val="0"/>
                        </a:spcAft>
                      </a:pPr>
                      <a:r>
                        <a:rPr lang="zh-CN" sz="1400" kern="100" dirty="0">
                          <a:effectLst/>
                        </a:rPr>
                        <a:t>按因子分组</a:t>
                      </a:r>
                      <a:endParaRPr lang="zh-CN" sz="1400" kern="100" dirty="0">
                        <a:effectLst/>
                        <a:latin typeface="Calibri"/>
                        <a:ea typeface="宋体"/>
                        <a:cs typeface="Times New Roman"/>
                      </a:endParaRPr>
                    </a:p>
                  </a:txBody>
                  <a:tcPr marL="30073" marR="30073" marT="0" marB="0"/>
                </a:tc>
              </a:tr>
              <a:tr h="428071">
                <a:tc>
                  <a:txBody>
                    <a:bodyPr/>
                    <a:lstStyle/>
                    <a:p>
                      <a:pPr algn="just">
                        <a:lnSpc>
                          <a:spcPct val="150000"/>
                        </a:lnSpc>
                        <a:spcAft>
                          <a:spcPts val="0"/>
                        </a:spcAft>
                      </a:pPr>
                      <a:r>
                        <a:rPr lang="en-US" sz="1400" kern="100" dirty="0">
                          <a:effectLst/>
                        </a:rPr>
                        <a:t>aggregate</a:t>
                      </a:r>
                      <a:r>
                        <a:rPr lang="zh-CN" sz="1400" kern="100" dirty="0">
                          <a:effectLst/>
                        </a:rPr>
                        <a:t>：</a:t>
                      </a:r>
                      <a:endParaRPr lang="zh-CN" sz="1400" kern="100" dirty="0">
                        <a:effectLst/>
                        <a:latin typeface="Calibri"/>
                        <a:ea typeface="宋体"/>
                        <a:cs typeface="Times New Roman"/>
                      </a:endParaRPr>
                    </a:p>
                  </a:txBody>
                  <a:tcPr marL="30073" marR="30073" marT="0" marB="0"/>
                </a:tc>
                <a:tc>
                  <a:txBody>
                    <a:bodyPr/>
                    <a:lstStyle/>
                    <a:p>
                      <a:pPr algn="just">
                        <a:lnSpc>
                          <a:spcPct val="150000"/>
                        </a:lnSpc>
                        <a:spcAft>
                          <a:spcPts val="0"/>
                        </a:spcAft>
                      </a:pPr>
                      <a:r>
                        <a:rPr lang="zh-CN" sz="1400" kern="100" dirty="0">
                          <a:effectLst/>
                        </a:rPr>
                        <a:t>计算各数据子集的概括统计量</a:t>
                      </a:r>
                      <a:endParaRPr lang="zh-CN" sz="1400" kern="100" dirty="0">
                        <a:effectLst/>
                        <a:latin typeface="Calibri"/>
                        <a:ea typeface="宋体"/>
                        <a:cs typeface="Times New Roman"/>
                      </a:endParaRPr>
                    </a:p>
                  </a:txBody>
                  <a:tcPr marL="30073" marR="30073" marT="0" marB="0"/>
                </a:tc>
              </a:tr>
              <a:tr h="232429">
                <a:tc>
                  <a:txBody>
                    <a:bodyPr/>
                    <a:lstStyle/>
                    <a:p>
                      <a:pPr algn="just">
                        <a:lnSpc>
                          <a:spcPct val="150000"/>
                        </a:lnSpc>
                        <a:spcAft>
                          <a:spcPts val="0"/>
                        </a:spcAft>
                      </a:pPr>
                      <a:r>
                        <a:rPr lang="en-US" sz="1400" kern="100">
                          <a:effectLst/>
                        </a:rPr>
                        <a:t>tapply</a:t>
                      </a:r>
                      <a:r>
                        <a:rPr lang="zh-CN" sz="1400" kern="100">
                          <a:effectLst/>
                        </a:rPr>
                        <a:t>：</a:t>
                      </a:r>
                      <a:endParaRPr lang="zh-CN" sz="1400" kern="100">
                        <a:effectLst/>
                        <a:latin typeface="Calibri"/>
                        <a:ea typeface="宋体"/>
                        <a:cs typeface="Times New Roman"/>
                      </a:endParaRPr>
                    </a:p>
                  </a:txBody>
                  <a:tcPr marL="30073" marR="30073" marT="0" marB="0"/>
                </a:tc>
                <a:tc>
                  <a:txBody>
                    <a:bodyPr/>
                    <a:lstStyle/>
                    <a:p>
                      <a:pPr algn="just">
                        <a:lnSpc>
                          <a:spcPct val="150000"/>
                        </a:lnSpc>
                        <a:spcAft>
                          <a:spcPts val="0"/>
                        </a:spcAft>
                      </a:pPr>
                      <a:r>
                        <a:rPr lang="zh-CN" sz="1400" kern="100" dirty="0">
                          <a:effectLst/>
                        </a:rPr>
                        <a:t>对“不规则”数组应用函数</a:t>
                      </a:r>
                      <a:endParaRPr lang="zh-CN" sz="1400" kern="100" dirty="0">
                        <a:effectLst/>
                        <a:latin typeface="Calibri"/>
                        <a:ea typeface="宋体"/>
                        <a:cs typeface="Times New Roman"/>
                      </a:endParaRPr>
                    </a:p>
                  </a:txBody>
                  <a:tcPr marL="30073" marR="30073" marT="0" marB="0"/>
                </a:tc>
              </a:tr>
            </a:tbl>
          </a:graphicData>
        </a:graphic>
      </p:graphicFrame>
    </p:spTree>
    <p:extLst>
      <p:ext uri="{BB962C8B-B14F-4D97-AF65-F5344CB8AC3E}">
        <p14:creationId xmlns:p14="http://schemas.microsoft.com/office/powerpoint/2010/main" val="762967099"/>
      </p:ext>
    </p:ext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05054" y="568041"/>
            <a:ext cx="7917366" cy="369332"/>
          </a:xfrm>
          <a:prstGeom prst="rect">
            <a:avLst/>
          </a:prstGeom>
          <a:noFill/>
        </p:spPr>
        <p:txBody>
          <a:bodyPr wrap="square" rtlCol="0" anchor="ctr" anchorCtr="0">
            <a:spAutoFit/>
          </a:bodyPr>
          <a:lstStyle/>
          <a:p>
            <a:r>
              <a:rPr lang="zh-CN" altLang="en-US" dirty="0"/>
              <a:t>数学相关计算函数</a:t>
            </a:r>
            <a:endParaRPr lang="zh-CN" altLang="en-US" dirty="0" smtClean="0"/>
          </a:p>
        </p:txBody>
      </p:sp>
      <p:graphicFrame>
        <p:nvGraphicFramePr>
          <p:cNvPr id="3" name="表格 2"/>
          <p:cNvGraphicFramePr>
            <a:graphicFrameLocks noGrp="1"/>
          </p:cNvGraphicFramePr>
          <p:nvPr>
            <p:extLst>
              <p:ext uri="{D42A27DB-BD31-4B8C-83A1-F6EECF244321}">
                <p14:modId xmlns:p14="http://schemas.microsoft.com/office/powerpoint/2010/main" val="624937055"/>
              </p:ext>
            </p:extLst>
          </p:nvPr>
        </p:nvGraphicFramePr>
        <p:xfrm>
          <a:off x="1767243" y="1343981"/>
          <a:ext cx="8280006" cy="5143500"/>
        </p:xfrm>
        <a:graphic>
          <a:graphicData uri="http://schemas.openxmlformats.org/drawingml/2006/table">
            <a:tbl>
              <a:tblPr>
                <a:tableStyleId>{5C22544A-7EE6-4342-B048-85BDC9FD1C3A}</a:tableStyleId>
              </a:tblPr>
              <a:tblGrid>
                <a:gridCol w="3800281"/>
                <a:gridCol w="4479725"/>
              </a:tblGrid>
              <a:tr h="299344">
                <a:tc gridSpan="2">
                  <a:txBody>
                    <a:bodyPr/>
                    <a:lstStyle/>
                    <a:p>
                      <a:pPr algn="just">
                        <a:lnSpc>
                          <a:spcPct val="150000"/>
                        </a:lnSpc>
                        <a:spcAft>
                          <a:spcPts val="0"/>
                        </a:spcAft>
                      </a:pPr>
                      <a:r>
                        <a:rPr lang="zh-CN" sz="1800" kern="100" dirty="0">
                          <a:effectLst/>
                        </a:rPr>
                        <a:t>一、 计算</a:t>
                      </a:r>
                      <a:endParaRPr lang="zh-CN" sz="1800" kern="100" dirty="0">
                        <a:effectLst/>
                        <a:latin typeface="Calibri"/>
                        <a:ea typeface="宋体"/>
                        <a:cs typeface="Times New Roman"/>
                      </a:endParaRPr>
                    </a:p>
                  </a:txBody>
                  <a:tcPr marL="68580" marR="68580" marT="0" marB="0"/>
                </a:tc>
                <a:tc hMerge="1">
                  <a:txBody>
                    <a:bodyPr/>
                    <a:lstStyle/>
                    <a:p>
                      <a:endParaRPr lang="zh-CN" altLang="en-US"/>
                    </a:p>
                  </a:txBody>
                  <a:tcPr/>
                </a:tc>
              </a:tr>
              <a:tr h="299344">
                <a:tc>
                  <a:txBody>
                    <a:bodyPr/>
                    <a:lstStyle/>
                    <a:p>
                      <a:pPr algn="just">
                        <a:lnSpc>
                          <a:spcPct val="150000"/>
                        </a:lnSpc>
                        <a:spcAft>
                          <a:spcPts val="0"/>
                        </a:spcAft>
                      </a:pPr>
                      <a:r>
                        <a:rPr lang="zh-CN" sz="1800" kern="100" dirty="0">
                          <a:effectLst/>
                        </a:rPr>
                        <a:t>函数名</a:t>
                      </a:r>
                      <a:endParaRPr lang="zh-CN" sz="1800" kern="100" dirty="0">
                        <a:effectLst/>
                        <a:latin typeface="Calibri"/>
                        <a:ea typeface="宋体"/>
                        <a:cs typeface="Times New Roman"/>
                      </a:endParaRPr>
                    </a:p>
                  </a:txBody>
                  <a:tcPr marL="68580" marR="68580" marT="0" marB="0"/>
                </a:tc>
                <a:tc>
                  <a:txBody>
                    <a:bodyPr/>
                    <a:lstStyle/>
                    <a:p>
                      <a:pPr algn="just">
                        <a:lnSpc>
                          <a:spcPct val="150000"/>
                        </a:lnSpc>
                        <a:spcAft>
                          <a:spcPts val="0"/>
                        </a:spcAft>
                      </a:pPr>
                      <a:r>
                        <a:rPr lang="zh-CN" sz="1800" kern="100">
                          <a:effectLst/>
                        </a:rPr>
                        <a:t>函数描述</a:t>
                      </a:r>
                      <a:endParaRPr lang="zh-CN" sz="1800" kern="100">
                        <a:effectLst/>
                        <a:latin typeface="Calibri"/>
                        <a:ea typeface="宋体"/>
                        <a:cs typeface="Times New Roman"/>
                      </a:endParaRPr>
                    </a:p>
                  </a:txBody>
                  <a:tcPr marL="68580" marR="68580" marT="0" marB="0"/>
                </a:tc>
              </a:tr>
              <a:tr h="299344">
                <a:tc>
                  <a:txBody>
                    <a:bodyPr/>
                    <a:lstStyle/>
                    <a:p>
                      <a:pPr algn="just">
                        <a:lnSpc>
                          <a:spcPct val="150000"/>
                        </a:lnSpc>
                        <a:spcAft>
                          <a:spcPts val="0"/>
                        </a:spcAft>
                      </a:pPr>
                      <a:r>
                        <a:rPr lang="en-US" sz="1800" kern="100" dirty="0">
                          <a:effectLst/>
                        </a:rPr>
                        <a:t>+,-,*,/,^,%%,%/%</a:t>
                      </a:r>
                      <a:r>
                        <a:rPr lang="zh-CN" sz="1800" kern="100" dirty="0">
                          <a:effectLst/>
                        </a:rPr>
                        <a:t>： </a:t>
                      </a:r>
                      <a:endParaRPr lang="zh-CN" sz="1800" kern="100" dirty="0">
                        <a:effectLst/>
                        <a:latin typeface="Calibri"/>
                        <a:ea typeface="宋体"/>
                        <a:cs typeface="Times New Roman"/>
                      </a:endParaRPr>
                    </a:p>
                  </a:txBody>
                  <a:tcPr marL="68580" marR="68580" marT="0" marB="0"/>
                </a:tc>
                <a:tc>
                  <a:txBody>
                    <a:bodyPr/>
                    <a:lstStyle/>
                    <a:p>
                      <a:pPr algn="just">
                        <a:lnSpc>
                          <a:spcPct val="150000"/>
                        </a:lnSpc>
                        <a:spcAft>
                          <a:spcPts val="0"/>
                        </a:spcAft>
                      </a:pPr>
                      <a:r>
                        <a:rPr lang="zh-CN" sz="1800" kern="100">
                          <a:effectLst/>
                        </a:rPr>
                        <a:t>四则运算</a:t>
                      </a:r>
                      <a:endParaRPr lang="zh-CN" sz="1800" kern="100">
                        <a:effectLst/>
                        <a:latin typeface="Calibri"/>
                        <a:ea typeface="宋体"/>
                        <a:cs typeface="Times New Roman"/>
                      </a:endParaRPr>
                    </a:p>
                  </a:txBody>
                  <a:tcPr marL="68580" marR="68580" marT="0" marB="0"/>
                </a:tc>
              </a:tr>
              <a:tr h="641399">
                <a:tc>
                  <a:txBody>
                    <a:bodyPr/>
                    <a:lstStyle/>
                    <a:p>
                      <a:pPr algn="just">
                        <a:lnSpc>
                          <a:spcPct val="150000"/>
                        </a:lnSpc>
                        <a:spcAft>
                          <a:spcPts val="0"/>
                        </a:spcAft>
                      </a:pPr>
                      <a:r>
                        <a:rPr lang="en-US" sz="1800" kern="100" dirty="0">
                          <a:effectLst/>
                        </a:rPr>
                        <a:t>ceiling</a:t>
                      </a:r>
                      <a:r>
                        <a:rPr lang="zh-CN" sz="1800" kern="100" dirty="0">
                          <a:effectLst/>
                        </a:rPr>
                        <a:t>，</a:t>
                      </a:r>
                      <a:r>
                        <a:rPr lang="en-US" sz="1800" kern="100" dirty="0">
                          <a:effectLst/>
                        </a:rPr>
                        <a:t>floor</a:t>
                      </a:r>
                      <a:r>
                        <a:rPr lang="zh-CN" sz="1800" kern="100" dirty="0">
                          <a:effectLst/>
                        </a:rPr>
                        <a:t>，</a:t>
                      </a:r>
                      <a:r>
                        <a:rPr lang="en-US" sz="1800" kern="100" dirty="0">
                          <a:effectLst/>
                        </a:rPr>
                        <a:t>round</a:t>
                      </a:r>
                      <a:r>
                        <a:rPr lang="zh-CN" sz="1800" kern="100" dirty="0">
                          <a:effectLst/>
                        </a:rPr>
                        <a:t>，</a:t>
                      </a:r>
                      <a:r>
                        <a:rPr lang="en-US" sz="1800" kern="100" dirty="0" err="1">
                          <a:effectLst/>
                        </a:rPr>
                        <a:t>signif</a:t>
                      </a:r>
                      <a:r>
                        <a:rPr lang="zh-CN" sz="1800" kern="100" dirty="0">
                          <a:effectLst/>
                        </a:rPr>
                        <a:t>，</a:t>
                      </a:r>
                      <a:r>
                        <a:rPr lang="en-US" sz="1800" kern="100" dirty="0" err="1">
                          <a:effectLst/>
                        </a:rPr>
                        <a:t>trunc</a:t>
                      </a:r>
                      <a:r>
                        <a:rPr lang="zh-CN" sz="1800" kern="100" dirty="0">
                          <a:effectLst/>
                        </a:rPr>
                        <a:t>，</a:t>
                      </a:r>
                      <a:r>
                        <a:rPr lang="en-US" sz="1800" kern="100" dirty="0" err="1">
                          <a:effectLst/>
                        </a:rPr>
                        <a:t>zapsmall</a:t>
                      </a:r>
                      <a:r>
                        <a:rPr lang="zh-CN" sz="1800" kern="100" dirty="0">
                          <a:effectLst/>
                        </a:rPr>
                        <a:t>：</a:t>
                      </a:r>
                      <a:endParaRPr lang="zh-CN" sz="1800" kern="100" dirty="0">
                        <a:effectLst/>
                        <a:latin typeface="Calibri"/>
                        <a:ea typeface="宋体"/>
                        <a:cs typeface="Times New Roman"/>
                      </a:endParaRPr>
                    </a:p>
                  </a:txBody>
                  <a:tcPr marL="68580" marR="68580" marT="0" marB="0"/>
                </a:tc>
                <a:tc>
                  <a:txBody>
                    <a:bodyPr/>
                    <a:lstStyle/>
                    <a:p>
                      <a:pPr algn="just">
                        <a:lnSpc>
                          <a:spcPct val="150000"/>
                        </a:lnSpc>
                        <a:spcAft>
                          <a:spcPts val="0"/>
                        </a:spcAft>
                      </a:pPr>
                      <a:r>
                        <a:rPr lang="zh-CN" sz="1800" kern="100" dirty="0">
                          <a:effectLst/>
                        </a:rPr>
                        <a:t>舍入</a:t>
                      </a:r>
                      <a:endParaRPr lang="zh-CN" sz="1800" kern="100" dirty="0">
                        <a:effectLst/>
                        <a:latin typeface="Calibri"/>
                        <a:ea typeface="宋体"/>
                        <a:cs typeface="Times New Roman"/>
                      </a:endParaRPr>
                    </a:p>
                  </a:txBody>
                  <a:tcPr marL="68580" marR="68580" marT="0" marB="0"/>
                </a:tc>
              </a:tr>
              <a:tr h="299344">
                <a:tc>
                  <a:txBody>
                    <a:bodyPr/>
                    <a:lstStyle/>
                    <a:p>
                      <a:pPr algn="just">
                        <a:lnSpc>
                          <a:spcPct val="150000"/>
                        </a:lnSpc>
                        <a:spcAft>
                          <a:spcPts val="0"/>
                        </a:spcAft>
                      </a:pPr>
                      <a:r>
                        <a:rPr lang="en-US" sz="1800" kern="100" dirty="0">
                          <a:effectLst/>
                        </a:rPr>
                        <a:t>max</a:t>
                      </a:r>
                      <a:r>
                        <a:rPr lang="zh-CN" sz="1800" kern="100" dirty="0">
                          <a:effectLst/>
                        </a:rPr>
                        <a:t>，</a:t>
                      </a:r>
                      <a:r>
                        <a:rPr lang="en-US" sz="1800" kern="100" dirty="0">
                          <a:effectLst/>
                        </a:rPr>
                        <a:t>min</a:t>
                      </a:r>
                      <a:r>
                        <a:rPr lang="zh-CN" sz="1800" kern="100" dirty="0">
                          <a:effectLst/>
                        </a:rPr>
                        <a:t>，</a:t>
                      </a:r>
                      <a:r>
                        <a:rPr lang="en-US" sz="1800" kern="100" dirty="0" err="1">
                          <a:effectLst/>
                        </a:rPr>
                        <a:t>pmax</a:t>
                      </a:r>
                      <a:r>
                        <a:rPr lang="zh-CN" sz="1800" kern="100" dirty="0">
                          <a:effectLst/>
                        </a:rPr>
                        <a:t>，</a:t>
                      </a:r>
                      <a:r>
                        <a:rPr lang="en-US" sz="1800" kern="100" dirty="0" err="1">
                          <a:effectLst/>
                        </a:rPr>
                        <a:t>pmin</a:t>
                      </a:r>
                      <a:r>
                        <a:rPr lang="zh-CN" sz="1800" kern="100" dirty="0">
                          <a:effectLst/>
                        </a:rPr>
                        <a:t>：</a:t>
                      </a:r>
                      <a:endParaRPr lang="zh-CN" sz="1800" kern="100" dirty="0">
                        <a:effectLst/>
                        <a:latin typeface="Calibri"/>
                        <a:ea typeface="宋体"/>
                        <a:cs typeface="Times New Roman"/>
                      </a:endParaRPr>
                    </a:p>
                  </a:txBody>
                  <a:tcPr marL="68580" marR="68580" marT="0" marB="0"/>
                </a:tc>
                <a:tc>
                  <a:txBody>
                    <a:bodyPr/>
                    <a:lstStyle/>
                    <a:p>
                      <a:pPr algn="just">
                        <a:lnSpc>
                          <a:spcPct val="150000"/>
                        </a:lnSpc>
                        <a:spcAft>
                          <a:spcPts val="0"/>
                        </a:spcAft>
                      </a:pPr>
                      <a:r>
                        <a:rPr lang="zh-CN" sz="1800" kern="100">
                          <a:effectLst/>
                        </a:rPr>
                        <a:t>最大最小值</a:t>
                      </a:r>
                      <a:endParaRPr lang="zh-CN" sz="1800" kern="100">
                        <a:effectLst/>
                        <a:latin typeface="Calibri"/>
                        <a:ea typeface="宋体"/>
                        <a:cs typeface="Times New Roman"/>
                      </a:endParaRPr>
                    </a:p>
                  </a:txBody>
                  <a:tcPr marL="68580" marR="68580" marT="0" marB="0"/>
                </a:tc>
              </a:tr>
              <a:tr h="299344">
                <a:tc>
                  <a:txBody>
                    <a:bodyPr/>
                    <a:lstStyle/>
                    <a:p>
                      <a:pPr algn="just">
                        <a:lnSpc>
                          <a:spcPct val="150000"/>
                        </a:lnSpc>
                        <a:spcAft>
                          <a:spcPts val="0"/>
                        </a:spcAft>
                      </a:pPr>
                      <a:r>
                        <a:rPr lang="en-US" sz="1800" kern="100" dirty="0">
                          <a:effectLst/>
                        </a:rPr>
                        <a:t>range</a:t>
                      </a:r>
                      <a:r>
                        <a:rPr lang="zh-CN" sz="1800" kern="100" dirty="0">
                          <a:effectLst/>
                        </a:rPr>
                        <a:t>：</a:t>
                      </a:r>
                      <a:endParaRPr lang="zh-CN" sz="1800" kern="100" dirty="0">
                        <a:effectLst/>
                        <a:latin typeface="Calibri"/>
                        <a:ea typeface="宋体"/>
                        <a:cs typeface="Times New Roman"/>
                      </a:endParaRPr>
                    </a:p>
                  </a:txBody>
                  <a:tcPr marL="68580" marR="68580" marT="0" marB="0"/>
                </a:tc>
                <a:tc>
                  <a:txBody>
                    <a:bodyPr/>
                    <a:lstStyle/>
                    <a:p>
                      <a:pPr algn="just">
                        <a:lnSpc>
                          <a:spcPct val="150000"/>
                        </a:lnSpc>
                        <a:spcAft>
                          <a:spcPts val="0"/>
                        </a:spcAft>
                      </a:pPr>
                      <a:r>
                        <a:rPr lang="zh-CN" sz="1800" kern="100">
                          <a:effectLst/>
                        </a:rPr>
                        <a:t>最大值和最小值</a:t>
                      </a:r>
                      <a:endParaRPr lang="zh-CN" sz="1800" kern="100">
                        <a:effectLst/>
                        <a:latin typeface="Calibri"/>
                        <a:ea typeface="宋体"/>
                        <a:cs typeface="Times New Roman"/>
                      </a:endParaRPr>
                    </a:p>
                  </a:txBody>
                  <a:tcPr marL="68580" marR="68580" marT="0" marB="0"/>
                </a:tc>
              </a:tr>
              <a:tr h="299344">
                <a:tc>
                  <a:txBody>
                    <a:bodyPr/>
                    <a:lstStyle/>
                    <a:p>
                      <a:pPr algn="just">
                        <a:lnSpc>
                          <a:spcPct val="150000"/>
                        </a:lnSpc>
                        <a:spcAft>
                          <a:spcPts val="0"/>
                        </a:spcAft>
                      </a:pPr>
                      <a:r>
                        <a:rPr lang="en-US" sz="1800" kern="100" dirty="0">
                          <a:effectLst/>
                        </a:rPr>
                        <a:t>sum</a:t>
                      </a:r>
                      <a:r>
                        <a:rPr lang="zh-CN" sz="1800" kern="100" dirty="0">
                          <a:effectLst/>
                        </a:rPr>
                        <a:t>，</a:t>
                      </a:r>
                      <a:r>
                        <a:rPr lang="en-US" sz="1800" kern="100" dirty="0">
                          <a:effectLst/>
                        </a:rPr>
                        <a:t>prod</a:t>
                      </a:r>
                      <a:r>
                        <a:rPr lang="zh-CN" sz="1800" kern="100" dirty="0">
                          <a:effectLst/>
                        </a:rPr>
                        <a:t>：</a:t>
                      </a:r>
                      <a:endParaRPr lang="zh-CN" sz="1800" kern="100" dirty="0">
                        <a:effectLst/>
                        <a:latin typeface="Calibri"/>
                        <a:ea typeface="宋体"/>
                        <a:cs typeface="Times New Roman"/>
                      </a:endParaRPr>
                    </a:p>
                  </a:txBody>
                  <a:tcPr marL="68580" marR="68580" marT="0" marB="0"/>
                </a:tc>
                <a:tc>
                  <a:txBody>
                    <a:bodyPr/>
                    <a:lstStyle/>
                    <a:p>
                      <a:pPr algn="just">
                        <a:lnSpc>
                          <a:spcPct val="150000"/>
                        </a:lnSpc>
                        <a:spcAft>
                          <a:spcPts val="0"/>
                        </a:spcAft>
                      </a:pPr>
                      <a:r>
                        <a:rPr lang="zh-CN" sz="1800" kern="100" dirty="0">
                          <a:effectLst/>
                        </a:rPr>
                        <a:t>向量元素和积</a:t>
                      </a:r>
                      <a:endParaRPr lang="zh-CN" sz="1800" kern="100" dirty="0">
                        <a:effectLst/>
                        <a:latin typeface="Calibri"/>
                        <a:ea typeface="宋体"/>
                        <a:cs typeface="Times New Roman"/>
                      </a:endParaRPr>
                    </a:p>
                  </a:txBody>
                  <a:tcPr marL="68580" marR="68580" marT="0" marB="0"/>
                </a:tc>
              </a:tr>
              <a:tr h="641399">
                <a:tc>
                  <a:txBody>
                    <a:bodyPr/>
                    <a:lstStyle/>
                    <a:p>
                      <a:pPr algn="just">
                        <a:lnSpc>
                          <a:spcPct val="150000"/>
                        </a:lnSpc>
                        <a:spcAft>
                          <a:spcPts val="0"/>
                        </a:spcAft>
                      </a:pPr>
                      <a:r>
                        <a:rPr lang="en-US" sz="1800" kern="100">
                          <a:effectLst/>
                        </a:rPr>
                        <a:t>cumsum</a:t>
                      </a:r>
                      <a:r>
                        <a:rPr lang="zh-CN" sz="1800" kern="100">
                          <a:effectLst/>
                        </a:rPr>
                        <a:t>，</a:t>
                      </a:r>
                      <a:r>
                        <a:rPr lang="en-US" sz="1800" kern="100">
                          <a:effectLst/>
                        </a:rPr>
                        <a:t>cumprod</a:t>
                      </a:r>
                      <a:r>
                        <a:rPr lang="zh-CN" sz="1800" kern="100">
                          <a:effectLst/>
                        </a:rPr>
                        <a:t>，</a:t>
                      </a:r>
                      <a:r>
                        <a:rPr lang="en-US" sz="1800" kern="100">
                          <a:effectLst/>
                        </a:rPr>
                        <a:t>cummax</a:t>
                      </a:r>
                      <a:r>
                        <a:rPr lang="zh-CN" sz="1800" kern="100">
                          <a:effectLst/>
                        </a:rPr>
                        <a:t>，</a:t>
                      </a:r>
                      <a:r>
                        <a:rPr lang="en-US" sz="1800" kern="100">
                          <a:effectLst/>
                        </a:rPr>
                        <a:t>cummin</a:t>
                      </a:r>
                      <a:r>
                        <a:rPr lang="zh-CN" sz="1800" kern="100">
                          <a:effectLst/>
                        </a:rPr>
                        <a:t>：</a:t>
                      </a:r>
                      <a:endParaRPr lang="zh-CN" sz="1800" kern="100">
                        <a:effectLst/>
                        <a:latin typeface="Calibri"/>
                        <a:ea typeface="宋体"/>
                        <a:cs typeface="Times New Roman"/>
                      </a:endParaRPr>
                    </a:p>
                  </a:txBody>
                  <a:tcPr marL="68580" marR="68580" marT="0" marB="0"/>
                </a:tc>
                <a:tc>
                  <a:txBody>
                    <a:bodyPr/>
                    <a:lstStyle/>
                    <a:p>
                      <a:pPr algn="just">
                        <a:lnSpc>
                          <a:spcPct val="150000"/>
                        </a:lnSpc>
                        <a:spcAft>
                          <a:spcPts val="0"/>
                        </a:spcAft>
                      </a:pPr>
                      <a:r>
                        <a:rPr lang="zh-CN" sz="1800" kern="100" dirty="0">
                          <a:effectLst/>
                        </a:rPr>
                        <a:t>累加、累乘</a:t>
                      </a:r>
                      <a:endParaRPr lang="zh-CN" sz="1800" kern="100" dirty="0">
                        <a:effectLst/>
                        <a:latin typeface="Calibri"/>
                        <a:ea typeface="宋体"/>
                        <a:cs typeface="Times New Roman"/>
                      </a:endParaRPr>
                    </a:p>
                  </a:txBody>
                  <a:tcPr marL="68580" marR="68580" marT="0" marB="0"/>
                </a:tc>
              </a:tr>
              <a:tr h="299344">
                <a:tc>
                  <a:txBody>
                    <a:bodyPr/>
                    <a:lstStyle/>
                    <a:p>
                      <a:pPr algn="just">
                        <a:lnSpc>
                          <a:spcPct val="150000"/>
                        </a:lnSpc>
                        <a:spcAft>
                          <a:spcPts val="0"/>
                        </a:spcAft>
                      </a:pPr>
                      <a:r>
                        <a:rPr lang="en-US" sz="1800" kern="100">
                          <a:effectLst/>
                        </a:rPr>
                        <a:t>sort</a:t>
                      </a:r>
                      <a:r>
                        <a:rPr lang="zh-CN" sz="1800" kern="100">
                          <a:effectLst/>
                        </a:rPr>
                        <a:t>：</a:t>
                      </a:r>
                      <a:endParaRPr lang="zh-CN" sz="1800" kern="100">
                        <a:effectLst/>
                        <a:latin typeface="Calibri"/>
                        <a:ea typeface="宋体"/>
                        <a:cs typeface="Times New Roman"/>
                      </a:endParaRPr>
                    </a:p>
                  </a:txBody>
                  <a:tcPr marL="68580" marR="68580" marT="0" marB="0"/>
                </a:tc>
                <a:tc>
                  <a:txBody>
                    <a:bodyPr/>
                    <a:lstStyle/>
                    <a:p>
                      <a:pPr algn="just">
                        <a:lnSpc>
                          <a:spcPct val="150000"/>
                        </a:lnSpc>
                        <a:spcAft>
                          <a:spcPts val="0"/>
                        </a:spcAft>
                      </a:pPr>
                      <a:r>
                        <a:rPr lang="zh-CN" sz="1800" kern="100" dirty="0">
                          <a:effectLst/>
                        </a:rPr>
                        <a:t>排序</a:t>
                      </a:r>
                      <a:endParaRPr lang="zh-CN" sz="1800" kern="100" dirty="0">
                        <a:effectLst/>
                        <a:latin typeface="Calibri"/>
                        <a:ea typeface="宋体"/>
                        <a:cs typeface="Times New Roman"/>
                      </a:endParaRPr>
                    </a:p>
                  </a:txBody>
                  <a:tcPr marL="68580" marR="68580" marT="0" marB="0"/>
                </a:tc>
              </a:tr>
              <a:tr h="299344">
                <a:tc>
                  <a:txBody>
                    <a:bodyPr/>
                    <a:lstStyle/>
                    <a:p>
                      <a:pPr algn="just">
                        <a:lnSpc>
                          <a:spcPct val="150000"/>
                        </a:lnSpc>
                        <a:spcAft>
                          <a:spcPts val="0"/>
                        </a:spcAft>
                      </a:pPr>
                      <a:r>
                        <a:rPr lang="en-US" sz="1800" kern="100">
                          <a:effectLst/>
                        </a:rPr>
                        <a:t>approx</a:t>
                      </a:r>
                      <a:r>
                        <a:rPr lang="zh-CN" sz="1800" kern="100">
                          <a:effectLst/>
                        </a:rPr>
                        <a:t>和</a:t>
                      </a:r>
                      <a:r>
                        <a:rPr lang="en-US" sz="1800" kern="100">
                          <a:effectLst/>
                        </a:rPr>
                        <a:t>approx fun</a:t>
                      </a:r>
                      <a:r>
                        <a:rPr lang="zh-CN" sz="1800" kern="100">
                          <a:effectLst/>
                        </a:rPr>
                        <a:t>：</a:t>
                      </a:r>
                      <a:endParaRPr lang="zh-CN" sz="1800" kern="100">
                        <a:effectLst/>
                        <a:latin typeface="Calibri"/>
                        <a:ea typeface="宋体"/>
                        <a:cs typeface="Times New Roman"/>
                      </a:endParaRPr>
                    </a:p>
                  </a:txBody>
                  <a:tcPr marL="68580" marR="68580" marT="0" marB="0"/>
                </a:tc>
                <a:tc>
                  <a:txBody>
                    <a:bodyPr/>
                    <a:lstStyle/>
                    <a:p>
                      <a:pPr algn="just">
                        <a:lnSpc>
                          <a:spcPct val="150000"/>
                        </a:lnSpc>
                        <a:spcAft>
                          <a:spcPts val="0"/>
                        </a:spcAft>
                      </a:pPr>
                      <a:r>
                        <a:rPr lang="zh-CN" sz="1800" kern="100" dirty="0">
                          <a:effectLst/>
                        </a:rPr>
                        <a:t>插值</a:t>
                      </a:r>
                      <a:endParaRPr lang="zh-CN" sz="1800" kern="100" dirty="0">
                        <a:effectLst/>
                        <a:latin typeface="Calibri"/>
                        <a:ea typeface="宋体"/>
                        <a:cs typeface="Times New Roman"/>
                      </a:endParaRPr>
                    </a:p>
                  </a:txBody>
                  <a:tcPr marL="68580" marR="68580" marT="0" marB="0"/>
                </a:tc>
              </a:tr>
              <a:tr h="299344">
                <a:tc>
                  <a:txBody>
                    <a:bodyPr/>
                    <a:lstStyle/>
                    <a:p>
                      <a:pPr algn="just">
                        <a:lnSpc>
                          <a:spcPct val="150000"/>
                        </a:lnSpc>
                        <a:spcAft>
                          <a:spcPts val="0"/>
                        </a:spcAft>
                      </a:pPr>
                      <a:r>
                        <a:rPr lang="en-US" sz="1800" kern="100">
                          <a:effectLst/>
                        </a:rPr>
                        <a:t>diff</a:t>
                      </a:r>
                      <a:r>
                        <a:rPr lang="zh-CN" sz="1800" kern="100">
                          <a:effectLst/>
                        </a:rPr>
                        <a:t>：</a:t>
                      </a:r>
                      <a:endParaRPr lang="zh-CN" sz="1800" kern="100">
                        <a:effectLst/>
                        <a:latin typeface="Calibri"/>
                        <a:ea typeface="宋体"/>
                        <a:cs typeface="Times New Roman"/>
                      </a:endParaRPr>
                    </a:p>
                  </a:txBody>
                  <a:tcPr marL="68580" marR="68580" marT="0" marB="0"/>
                </a:tc>
                <a:tc>
                  <a:txBody>
                    <a:bodyPr/>
                    <a:lstStyle/>
                    <a:p>
                      <a:pPr algn="just">
                        <a:lnSpc>
                          <a:spcPct val="150000"/>
                        </a:lnSpc>
                        <a:spcAft>
                          <a:spcPts val="0"/>
                        </a:spcAft>
                      </a:pPr>
                      <a:r>
                        <a:rPr lang="zh-CN" sz="1800" kern="100" dirty="0">
                          <a:effectLst/>
                        </a:rPr>
                        <a:t>差分</a:t>
                      </a:r>
                      <a:endParaRPr lang="zh-CN" sz="1800" kern="100" dirty="0">
                        <a:effectLst/>
                        <a:latin typeface="Calibri"/>
                        <a:ea typeface="宋体"/>
                        <a:cs typeface="Times New Roman"/>
                      </a:endParaRPr>
                    </a:p>
                  </a:txBody>
                  <a:tcPr marL="68580" marR="68580" marT="0" marB="0"/>
                </a:tc>
              </a:tr>
              <a:tr h="299344">
                <a:tc>
                  <a:txBody>
                    <a:bodyPr/>
                    <a:lstStyle/>
                    <a:p>
                      <a:pPr algn="just">
                        <a:lnSpc>
                          <a:spcPct val="150000"/>
                        </a:lnSpc>
                        <a:spcAft>
                          <a:spcPts val="0"/>
                        </a:spcAft>
                      </a:pPr>
                      <a:r>
                        <a:rPr lang="en-US" sz="1800" kern="100">
                          <a:effectLst/>
                        </a:rPr>
                        <a:t>sign</a:t>
                      </a:r>
                      <a:r>
                        <a:rPr lang="zh-CN" sz="1800" kern="100">
                          <a:effectLst/>
                        </a:rPr>
                        <a:t>：</a:t>
                      </a:r>
                      <a:endParaRPr lang="zh-CN" sz="1800" kern="100">
                        <a:effectLst/>
                        <a:latin typeface="Calibri"/>
                        <a:ea typeface="宋体"/>
                        <a:cs typeface="Times New Roman"/>
                      </a:endParaRPr>
                    </a:p>
                  </a:txBody>
                  <a:tcPr marL="68580" marR="68580" marT="0" marB="0"/>
                </a:tc>
                <a:tc>
                  <a:txBody>
                    <a:bodyPr/>
                    <a:lstStyle/>
                    <a:p>
                      <a:pPr algn="just">
                        <a:lnSpc>
                          <a:spcPct val="150000"/>
                        </a:lnSpc>
                        <a:spcAft>
                          <a:spcPts val="0"/>
                        </a:spcAft>
                      </a:pPr>
                      <a:r>
                        <a:rPr lang="zh-CN" sz="1800" kern="100" dirty="0">
                          <a:effectLst/>
                        </a:rPr>
                        <a:t>符号函数</a:t>
                      </a:r>
                      <a:endParaRPr lang="zh-CN" sz="1800" kern="100" dirty="0">
                        <a:effectLst/>
                        <a:latin typeface="Calibri"/>
                        <a:ea typeface="宋体"/>
                        <a:cs typeface="Times New Roman"/>
                      </a:endParaRPr>
                    </a:p>
                  </a:txBody>
                  <a:tcPr marL="68580" marR="68580" marT="0" marB="0"/>
                </a:tc>
              </a:tr>
            </a:tbl>
          </a:graphicData>
        </a:graphic>
      </p:graphicFrame>
    </p:spTree>
    <p:extLst>
      <p:ext uri="{BB962C8B-B14F-4D97-AF65-F5344CB8AC3E}">
        <p14:creationId xmlns:p14="http://schemas.microsoft.com/office/powerpoint/2010/main" val="2559972792"/>
      </p:ext>
    </p:ext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ext uri="{D42A27DB-BD31-4B8C-83A1-F6EECF244321}">
                <p14:modId xmlns:p14="http://schemas.microsoft.com/office/powerpoint/2010/main" val="2709464997"/>
              </p:ext>
            </p:extLst>
          </p:nvPr>
        </p:nvGraphicFramePr>
        <p:xfrm>
          <a:off x="1215483" y="485087"/>
          <a:ext cx="9489688" cy="4480560"/>
        </p:xfrm>
        <a:graphic>
          <a:graphicData uri="http://schemas.openxmlformats.org/drawingml/2006/table">
            <a:tbl>
              <a:tblPr>
                <a:tableStyleId>{5C22544A-7EE6-4342-B048-85BDC9FD1C3A}</a:tableStyleId>
              </a:tblPr>
              <a:tblGrid>
                <a:gridCol w="4355488"/>
                <a:gridCol w="5134200"/>
              </a:tblGrid>
              <a:tr h="98390">
                <a:tc gridSpan="2">
                  <a:txBody>
                    <a:bodyPr/>
                    <a:lstStyle/>
                    <a:p>
                      <a:pPr algn="just">
                        <a:lnSpc>
                          <a:spcPct val="150000"/>
                        </a:lnSpc>
                        <a:spcAft>
                          <a:spcPts val="0"/>
                        </a:spcAft>
                      </a:pPr>
                      <a:r>
                        <a:rPr lang="zh-CN" sz="1400" kern="100">
                          <a:effectLst/>
                        </a:rPr>
                        <a:t>二、数学函数</a:t>
                      </a:r>
                      <a:endParaRPr lang="zh-CN" sz="1400" kern="100">
                        <a:effectLst/>
                        <a:latin typeface="Calibri"/>
                        <a:ea typeface="宋体"/>
                        <a:cs typeface="Times New Roman"/>
                      </a:endParaRPr>
                    </a:p>
                  </a:txBody>
                  <a:tcPr marL="28112" marR="28112" marT="0" marB="0"/>
                </a:tc>
                <a:tc hMerge="1">
                  <a:txBody>
                    <a:bodyPr/>
                    <a:lstStyle/>
                    <a:p>
                      <a:endParaRPr lang="zh-CN" altLang="en-US"/>
                    </a:p>
                  </a:txBody>
                  <a:tcPr/>
                </a:tc>
              </a:tr>
              <a:tr h="98390">
                <a:tc>
                  <a:txBody>
                    <a:bodyPr/>
                    <a:lstStyle/>
                    <a:p>
                      <a:pPr algn="just">
                        <a:lnSpc>
                          <a:spcPct val="150000"/>
                        </a:lnSpc>
                        <a:spcAft>
                          <a:spcPts val="0"/>
                        </a:spcAft>
                      </a:pPr>
                      <a:r>
                        <a:rPr lang="en-US" sz="1400" kern="100">
                          <a:effectLst/>
                        </a:rPr>
                        <a:t>abs</a:t>
                      </a:r>
                      <a:r>
                        <a:rPr lang="zh-CN" sz="1400" kern="100">
                          <a:effectLst/>
                        </a:rPr>
                        <a:t>，</a:t>
                      </a:r>
                      <a:r>
                        <a:rPr lang="en-US" sz="1400" kern="100">
                          <a:effectLst/>
                        </a:rPr>
                        <a:t>sqrt</a:t>
                      </a:r>
                      <a:r>
                        <a:rPr lang="zh-CN" sz="1400" kern="100">
                          <a:effectLst/>
                        </a:rPr>
                        <a:t>：</a:t>
                      </a:r>
                      <a:endParaRPr lang="zh-CN" sz="1400" kern="100">
                        <a:effectLst/>
                        <a:latin typeface="Calibri"/>
                        <a:ea typeface="宋体"/>
                        <a:cs typeface="Times New Roman"/>
                      </a:endParaRPr>
                    </a:p>
                  </a:txBody>
                  <a:tcPr marL="28112" marR="28112" marT="0" marB="0"/>
                </a:tc>
                <a:tc>
                  <a:txBody>
                    <a:bodyPr/>
                    <a:lstStyle/>
                    <a:p>
                      <a:pPr algn="just">
                        <a:lnSpc>
                          <a:spcPct val="150000"/>
                        </a:lnSpc>
                        <a:spcAft>
                          <a:spcPts val="0"/>
                        </a:spcAft>
                      </a:pPr>
                      <a:r>
                        <a:rPr lang="zh-CN" sz="1400" kern="100">
                          <a:effectLst/>
                        </a:rPr>
                        <a:t>绝对值，平方根</a:t>
                      </a:r>
                      <a:endParaRPr lang="zh-CN" sz="1400" kern="100">
                        <a:effectLst/>
                        <a:latin typeface="Calibri"/>
                        <a:ea typeface="宋体"/>
                        <a:cs typeface="Times New Roman"/>
                      </a:endParaRPr>
                    </a:p>
                  </a:txBody>
                  <a:tcPr marL="28112" marR="28112" marT="0" marB="0"/>
                </a:tc>
              </a:tr>
              <a:tr h="98390">
                <a:tc>
                  <a:txBody>
                    <a:bodyPr/>
                    <a:lstStyle/>
                    <a:p>
                      <a:pPr algn="just">
                        <a:lnSpc>
                          <a:spcPct val="150000"/>
                        </a:lnSpc>
                        <a:spcAft>
                          <a:spcPts val="0"/>
                        </a:spcAft>
                      </a:pPr>
                      <a:r>
                        <a:rPr lang="en-US" sz="1400" kern="100">
                          <a:effectLst/>
                        </a:rPr>
                        <a:t>log, exp, log10, log2</a:t>
                      </a:r>
                      <a:r>
                        <a:rPr lang="zh-CN" sz="1400" kern="100">
                          <a:effectLst/>
                        </a:rPr>
                        <a:t>：</a:t>
                      </a:r>
                      <a:endParaRPr lang="zh-CN" sz="1400" kern="100">
                        <a:effectLst/>
                        <a:latin typeface="Calibri"/>
                        <a:ea typeface="宋体"/>
                        <a:cs typeface="Times New Roman"/>
                      </a:endParaRPr>
                    </a:p>
                  </a:txBody>
                  <a:tcPr marL="28112" marR="28112" marT="0" marB="0"/>
                </a:tc>
                <a:tc>
                  <a:txBody>
                    <a:bodyPr/>
                    <a:lstStyle/>
                    <a:p>
                      <a:pPr algn="just">
                        <a:lnSpc>
                          <a:spcPct val="150000"/>
                        </a:lnSpc>
                        <a:spcAft>
                          <a:spcPts val="0"/>
                        </a:spcAft>
                      </a:pPr>
                      <a:r>
                        <a:rPr lang="zh-CN" sz="1400" kern="100">
                          <a:effectLst/>
                        </a:rPr>
                        <a:t>对数与指数函数</a:t>
                      </a:r>
                      <a:endParaRPr lang="zh-CN" sz="1400" kern="100">
                        <a:effectLst/>
                        <a:latin typeface="Calibri"/>
                        <a:ea typeface="宋体"/>
                        <a:cs typeface="Times New Roman"/>
                      </a:endParaRPr>
                    </a:p>
                  </a:txBody>
                  <a:tcPr marL="28112" marR="28112" marT="0" marB="0"/>
                </a:tc>
              </a:tr>
              <a:tr h="196781">
                <a:tc>
                  <a:txBody>
                    <a:bodyPr/>
                    <a:lstStyle/>
                    <a:p>
                      <a:pPr algn="just">
                        <a:lnSpc>
                          <a:spcPct val="150000"/>
                        </a:lnSpc>
                        <a:spcAft>
                          <a:spcPts val="0"/>
                        </a:spcAft>
                      </a:pPr>
                      <a:r>
                        <a:rPr lang="en-US" sz="1400" kern="100">
                          <a:effectLst/>
                        </a:rPr>
                        <a:t>sin</a:t>
                      </a:r>
                      <a:r>
                        <a:rPr lang="zh-CN" sz="1400" kern="100">
                          <a:effectLst/>
                        </a:rPr>
                        <a:t>，</a:t>
                      </a:r>
                      <a:r>
                        <a:rPr lang="en-US" sz="1400" kern="100">
                          <a:effectLst/>
                        </a:rPr>
                        <a:t>cos</a:t>
                      </a:r>
                      <a:r>
                        <a:rPr lang="zh-CN" sz="1400" kern="100">
                          <a:effectLst/>
                        </a:rPr>
                        <a:t>，</a:t>
                      </a:r>
                      <a:r>
                        <a:rPr lang="en-US" sz="1400" kern="100">
                          <a:effectLst/>
                        </a:rPr>
                        <a:t>tan</a:t>
                      </a:r>
                      <a:r>
                        <a:rPr lang="zh-CN" sz="1400" kern="100">
                          <a:effectLst/>
                        </a:rPr>
                        <a:t>，</a:t>
                      </a:r>
                      <a:r>
                        <a:rPr lang="en-US" sz="1400" kern="100">
                          <a:effectLst/>
                        </a:rPr>
                        <a:t>asin</a:t>
                      </a:r>
                      <a:r>
                        <a:rPr lang="zh-CN" sz="1400" kern="100">
                          <a:effectLst/>
                        </a:rPr>
                        <a:t>，</a:t>
                      </a:r>
                      <a:r>
                        <a:rPr lang="en-US" sz="1400" kern="100">
                          <a:effectLst/>
                        </a:rPr>
                        <a:t>acos</a:t>
                      </a:r>
                      <a:r>
                        <a:rPr lang="zh-CN" sz="1400" kern="100">
                          <a:effectLst/>
                        </a:rPr>
                        <a:t>，</a:t>
                      </a:r>
                      <a:r>
                        <a:rPr lang="en-US" sz="1400" kern="100">
                          <a:effectLst/>
                        </a:rPr>
                        <a:t>atan</a:t>
                      </a:r>
                      <a:r>
                        <a:rPr lang="zh-CN" sz="1400" kern="100">
                          <a:effectLst/>
                        </a:rPr>
                        <a:t>，</a:t>
                      </a:r>
                      <a:r>
                        <a:rPr lang="en-US" sz="1400" kern="100">
                          <a:effectLst/>
                        </a:rPr>
                        <a:t>atan2</a:t>
                      </a:r>
                      <a:r>
                        <a:rPr lang="zh-CN" sz="1400" kern="100">
                          <a:effectLst/>
                        </a:rPr>
                        <a:t>：</a:t>
                      </a:r>
                      <a:endParaRPr lang="zh-CN" sz="1400" kern="100">
                        <a:effectLst/>
                        <a:latin typeface="Calibri"/>
                        <a:ea typeface="宋体"/>
                        <a:cs typeface="Times New Roman"/>
                      </a:endParaRPr>
                    </a:p>
                  </a:txBody>
                  <a:tcPr marL="28112" marR="28112" marT="0" marB="0"/>
                </a:tc>
                <a:tc>
                  <a:txBody>
                    <a:bodyPr/>
                    <a:lstStyle/>
                    <a:p>
                      <a:pPr algn="just">
                        <a:lnSpc>
                          <a:spcPct val="150000"/>
                        </a:lnSpc>
                        <a:spcAft>
                          <a:spcPts val="0"/>
                        </a:spcAft>
                      </a:pPr>
                      <a:r>
                        <a:rPr lang="zh-CN" sz="1400" kern="100">
                          <a:effectLst/>
                        </a:rPr>
                        <a:t>三角函数</a:t>
                      </a:r>
                      <a:endParaRPr lang="zh-CN" sz="1400" kern="100">
                        <a:effectLst/>
                        <a:latin typeface="Calibri"/>
                        <a:ea typeface="宋体"/>
                        <a:cs typeface="Times New Roman"/>
                      </a:endParaRPr>
                    </a:p>
                  </a:txBody>
                  <a:tcPr marL="28112" marR="28112" marT="0" marB="0"/>
                </a:tc>
              </a:tr>
              <a:tr h="196781">
                <a:tc>
                  <a:txBody>
                    <a:bodyPr/>
                    <a:lstStyle/>
                    <a:p>
                      <a:pPr algn="just">
                        <a:lnSpc>
                          <a:spcPct val="150000"/>
                        </a:lnSpc>
                        <a:spcAft>
                          <a:spcPts val="0"/>
                        </a:spcAft>
                      </a:pPr>
                      <a:r>
                        <a:rPr lang="en-US" sz="1400" kern="100">
                          <a:effectLst/>
                        </a:rPr>
                        <a:t>sinh</a:t>
                      </a:r>
                      <a:r>
                        <a:rPr lang="zh-CN" sz="1400" kern="100">
                          <a:effectLst/>
                        </a:rPr>
                        <a:t>，</a:t>
                      </a:r>
                      <a:r>
                        <a:rPr lang="en-US" sz="1400" kern="100">
                          <a:effectLst/>
                        </a:rPr>
                        <a:t>cosh</a:t>
                      </a:r>
                      <a:r>
                        <a:rPr lang="zh-CN" sz="1400" kern="100">
                          <a:effectLst/>
                        </a:rPr>
                        <a:t>，</a:t>
                      </a:r>
                      <a:r>
                        <a:rPr lang="en-US" sz="1400" kern="100">
                          <a:effectLst/>
                        </a:rPr>
                        <a:t>tanh</a:t>
                      </a:r>
                      <a:r>
                        <a:rPr lang="zh-CN" sz="1400" kern="100">
                          <a:effectLst/>
                        </a:rPr>
                        <a:t>，</a:t>
                      </a:r>
                      <a:r>
                        <a:rPr lang="en-US" sz="1400" kern="100">
                          <a:effectLst/>
                        </a:rPr>
                        <a:t>asinh</a:t>
                      </a:r>
                      <a:r>
                        <a:rPr lang="zh-CN" sz="1400" kern="100">
                          <a:effectLst/>
                        </a:rPr>
                        <a:t>，</a:t>
                      </a:r>
                      <a:r>
                        <a:rPr lang="en-US" sz="1400" kern="100">
                          <a:effectLst/>
                        </a:rPr>
                        <a:t>acosh</a:t>
                      </a:r>
                      <a:r>
                        <a:rPr lang="zh-CN" sz="1400" kern="100">
                          <a:effectLst/>
                        </a:rPr>
                        <a:t>，</a:t>
                      </a:r>
                      <a:r>
                        <a:rPr lang="en-US" sz="1400" kern="100">
                          <a:effectLst/>
                        </a:rPr>
                        <a:t>atanh</a:t>
                      </a:r>
                      <a:r>
                        <a:rPr lang="zh-CN" sz="1400" kern="100">
                          <a:effectLst/>
                        </a:rPr>
                        <a:t>：</a:t>
                      </a:r>
                      <a:endParaRPr lang="zh-CN" sz="1400" kern="100">
                        <a:effectLst/>
                        <a:latin typeface="Calibri"/>
                        <a:ea typeface="宋体"/>
                        <a:cs typeface="Times New Roman"/>
                      </a:endParaRPr>
                    </a:p>
                  </a:txBody>
                  <a:tcPr marL="28112" marR="28112" marT="0" marB="0"/>
                </a:tc>
                <a:tc>
                  <a:txBody>
                    <a:bodyPr/>
                    <a:lstStyle/>
                    <a:p>
                      <a:pPr algn="just">
                        <a:lnSpc>
                          <a:spcPct val="150000"/>
                        </a:lnSpc>
                        <a:spcAft>
                          <a:spcPts val="0"/>
                        </a:spcAft>
                      </a:pPr>
                      <a:r>
                        <a:rPr lang="zh-CN" sz="1400" kern="100">
                          <a:effectLst/>
                        </a:rPr>
                        <a:t>双曲函数</a:t>
                      </a:r>
                      <a:endParaRPr lang="zh-CN" sz="1400" kern="100">
                        <a:effectLst/>
                        <a:latin typeface="Calibri"/>
                        <a:ea typeface="宋体"/>
                        <a:cs typeface="Times New Roman"/>
                      </a:endParaRPr>
                    </a:p>
                  </a:txBody>
                  <a:tcPr marL="28112" marR="28112" marT="0" marB="0"/>
                </a:tc>
              </a:tr>
              <a:tr h="295171">
                <a:tc>
                  <a:txBody>
                    <a:bodyPr/>
                    <a:lstStyle/>
                    <a:p>
                      <a:pPr algn="just">
                        <a:lnSpc>
                          <a:spcPct val="150000"/>
                        </a:lnSpc>
                        <a:spcAft>
                          <a:spcPts val="0"/>
                        </a:spcAft>
                      </a:pPr>
                      <a:r>
                        <a:rPr lang="en-US" sz="1400" kern="100">
                          <a:effectLst/>
                        </a:rPr>
                        <a:t>beta</a:t>
                      </a:r>
                      <a:r>
                        <a:rPr lang="zh-CN" sz="1400" kern="100">
                          <a:effectLst/>
                        </a:rPr>
                        <a:t>，</a:t>
                      </a:r>
                      <a:r>
                        <a:rPr lang="en-US" sz="1400" kern="100">
                          <a:effectLst/>
                        </a:rPr>
                        <a:t>lbeta</a:t>
                      </a:r>
                      <a:r>
                        <a:rPr lang="zh-CN" sz="1400" kern="100">
                          <a:effectLst/>
                        </a:rPr>
                        <a:t>，</a:t>
                      </a:r>
                      <a:r>
                        <a:rPr lang="en-US" sz="1400" kern="100">
                          <a:effectLst/>
                        </a:rPr>
                        <a:t>gamma</a:t>
                      </a:r>
                      <a:r>
                        <a:rPr lang="zh-CN" sz="1400" kern="100">
                          <a:effectLst/>
                        </a:rPr>
                        <a:t>，</a:t>
                      </a:r>
                      <a:r>
                        <a:rPr lang="en-US" sz="1400" kern="100">
                          <a:effectLst/>
                        </a:rPr>
                        <a:t>lgamma</a:t>
                      </a:r>
                      <a:r>
                        <a:rPr lang="zh-CN" sz="1400" kern="100">
                          <a:effectLst/>
                        </a:rPr>
                        <a:t>，</a:t>
                      </a:r>
                      <a:r>
                        <a:rPr lang="en-US" sz="1400" kern="100">
                          <a:effectLst/>
                        </a:rPr>
                        <a:t>digamma</a:t>
                      </a:r>
                      <a:r>
                        <a:rPr lang="zh-CN" sz="1400" kern="100">
                          <a:effectLst/>
                        </a:rPr>
                        <a:t>，</a:t>
                      </a:r>
                      <a:r>
                        <a:rPr lang="en-US" sz="1400" kern="100">
                          <a:effectLst/>
                        </a:rPr>
                        <a:t>trigamma</a:t>
                      </a:r>
                      <a:r>
                        <a:rPr lang="zh-CN" sz="1400" kern="100">
                          <a:effectLst/>
                        </a:rPr>
                        <a:t>，</a:t>
                      </a:r>
                      <a:r>
                        <a:rPr lang="en-US" sz="1400" kern="100">
                          <a:effectLst/>
                        </a:rPr>
                        <a:t>tetragamma</a:t>
                      </a:r>
                      <a:r>
                        <a:rPr lang="zh-CN" sz="1400" kern="100">
                          <a:effectLst/>
                        </a:rPr>
                        <a:t>，</a:t>
                      </a:r>
                      <a:r>
                        <a:rPr lang="en-US" sz="1400" kern="100">
                          <a:effectLst/>
                        </a:rPr>
                        <a:t>pentagamma</a:t>
                      </a:r>
                      <a:r>
                        <a:rPr lang="zh-CN" sz="1400" kern="100">
                          <a:effectLst/>
                        </a:rPr>
                        <a:t>，</a:t>
                      </a:r>
                      <a:r>
                        <a:rPr lang="en-US" sz="1400" kern="100">
                          <a:effectLst/>
                        </a:rPr>
                        <a:t>choose</a:t>
                      </a:r>
                      <a:r>
                        <a:rPr lang="zh-CN" sz="1400" kern="100">
                          <a:effectLst/>
                        </a:rPr>
                        <a:t>，</a:t>
                      </a:r>
                      <a:r>
                        <a:rPr lang="en-US" sz="1400" kern="100">
                          <a:effectLst/>
                        </a:rPr>
                        <a:t>lchoose</a:t>
                      </a:r>
                      <a:r>
                        <a:rPr lang="zh-CN" sz="1400" kern="100">
                          <a:effectLst/>
                        </a:rPr>
                        <a:t>：</a:t>
                      </a:r>
                      <a:endParaRPr lang="zh-CN" sz="1400" kern="100">
                        <a:effectLst/>
                        <a:latin typeface="Calibri"/>
                        <a:ea typeface="宋体"/>
                        <a:cs typeface="Times New Roman"/>
                      </a:endParaRPr>
                    </a:p>
                  </a:txBody>
                  <a:tcPr marL="28112" marR="28112" marT="0" marB="0"/>
                </a:tc>
                <a:tc>
                  <a:txBody>
                    <a:bodyPr/>
                    <a:lstStyle/>
                    <a:p>
                      <a:pPr algn="just">
                        <a:lnSpc>
                          <a:spcPct val="150000"/>
                        </a:lnSpc>
                        <a:spcAft>
                          <a:spcPts val="0"/>
                        </a:spcAft>
                      </a:pPr>
                      <a:r>
                        <a:rPr lang="zh-CN" sz="1400" kern="100">
                          <a:effectLst/>
                        </a:rPr>
                        <a:t>与贝塔函数、伽玛函数、组合数有关的特殊函数</a:t>
                      </a:r>
                      <a:endParaRPr lang="zh-CN" sz="1400" kern="100">
                        <a:effectLst/>
                        <a:latin typeface="Calibri"/>
                        <a:ea typeface="宋体"/>
                        <a:cs typeface="Times New Roman"/>
                      </a:endParaRPr>
                    </a:p>
                  </a:txBody>
                  <a:tcPr marL="28112" marR="28112" marT="0" marB="0"/>
                </a:tc>
              </a:tr>
              <a:tr h="98390">
                <a:tc>
                  <a:txBody>
                    <a:bodyPr/>
                    <a:lstStyle/>
                    <a:p>
                      <a:pPr algn="just">
                        <a:lnSpc>
                          <a:spcPct val="150000"/>
                        </a:lnSpc>
                        <a:spcAft>
                          <a:spcPts val="0"/>
                        </a:spcAft>
                      </a:pPr>
                      <a:r>
                        <a:rPr lang="en-US" sz="1400" kern="100">
                          <a:effectLst/>
                        </a:rPr>
                        <a:t>fft</a:t>
                      </a:r>
                      <a:r>
                        <a:rPr lang="zh-CN" sz="1400" kern="100">
                          <a:effectLst/>
                        </a:rPr>
                        <a:t>，</a:t>
                      </a:r>
                      <a:r>
                        <a:rPr lang="en-US" sz="1400" kern="100">
                          <a:effectLst/>
                        </a:rPr>
                        <a:t>mvfft</a:t>
                      </a:r>
                      <a:r>
                        <a:rPr lang="zh-CN" sz="1400" kern="100">
                          <a:effectLst/>
                        </a:rPr>
                        <a:t>，</a:t>
                      </a:r>
                      <a:r>
                        <a:rPr lang="en-US" sz="1400" kern="100">
                          <a:effectLst/>
                        </a:rPr>
                        <a:t>convolve</a:t>
                      </a:r>
                      <a:r>
                        <a:rPr lang="zh-CN" sz="1400" kern="100">
                          <a:effectLst/>
                        </a:rPr>
                        <a:t>：</a:t>
                      </a:r>
                      <a:endParaRPr lang="zh-CN" sz="1400" kern="100">
                        <a:effectLst/>
                        <a:latin typeface="Calibri"/>
                        <a:ea typeface="宋体"/>
                        <a:cs typeface="Times New Roman"/>
                      </a:endParaRPr>
                    </a:p>
                  </a:txBody>
                  <a:tcPr marL="28112" marR="28112" marT="0" marB="0"/>
                </a:tc>
                <a:tc>
                  <a:txBody>
                    <a:bodyPr/>
                    <a:lstStyle/>
                    <a:p>
                      <a:pPr algn="just">
                        <a:lnSpc>
                          <a:spcPct val="150000"/>
                        </a:lnSpc>
                        <a:spcAft>
                          <a:spcPts val="0"/>
                        </a:spcAft>
                      </a:pPr>
                      <a:r>
                        <a:rPr lang="zh-CN" sz="1400" kern="100">
                          <a:effectLst/>
                        </a:rPr>
                        <a:t>富利叶变换及卷积</a:t>
                      </a:r>
                      <a:endParaRPr lang="zh-CN" sz="1400" kern="100">
                        <a:effectLst/>
                        <a:latin typeface="Calibri"/>
                        <a:ea typeface="宋体"/>
                        <a:cs typeface="Times New Roman"/>
                      </a:endParaRPr>
                    </a:p>
                  </a:txBody>
                  <a:tcPr marL="28112" marR="28112" marT="0" marB="0"/>
                </a:tc>
              </a:tr>
              <a:tr h="98390">
                <a:tc>
                  <a:txBody>
                    <a:bodyPr/>
                    <a:lstStyle/>
                    <a:p>
                      <a:pPr algn="just">
                        <a:lnSpc>
                          <a:spcPct val="150000"/>
                        </a:lnSpc>
                        <a:spcAft>
                          <a:spcPts val="0"/>
                        </a:spcAft>
                      </a:pPr>
                      <a:r>
                        <a:rPr lang="en-US" sz="1400" kern="100">
                          <a:effectLst/>
                        </a:rPr>
                        <a:t>polyroot</a:t>
                      </a:r>
                      <a:r>
                        <a:rPr lang="zh-CN" sz="1400" kern="100">
                          <a:effectLst/>
                        </a:rPr>
                        <a:t>：</a:t>
                      </a:r>
                      <a:endParaRPr lang="zh-CN" sz="1400" kern="100">
                        <a:effectLst/>
                        <a:latin typeface="Calibri"/>
                        <a:ea typeface="宋体"/>
                        <a:cs typeface="Times New Roman"/>
                      </a:endParaRPr>
                    </a:p>
                  </a:txBody>
                  <a:tcPr marL="28112" marR="28112" marT="0" marB="0"/>
                </a:tc>
                <a:tc>
                  <a:txBody>
                    <a:bodyPr/>
                    <a:lstStyle/>
                    <a:p>
                      <a:pPr algn="just">
                        <a:lnSpc>
                          <a:spcPct val="150000"/>
                        </a:lnSpc>
                        <a:spcAft>
                          <a:spcPts val="0"/>
                        </a:spcAft>
                      </a:pPr>
                      <a:r>
                        <a:rPr lang="zh-CN" sz="1400" kern="100">
                          <a:effectLst/>
                        </a:rPr>
                        <a:t>多项式求根</a:t>
                      </a:r>
                      <a:endParaRPr lang="zh-CN" sz="1400" kern="100">
                        <a:effectLst/>
                        <a:latin typeface="Calibri"/>
                        <a:ea typeface="宋体"/>
                        <a:cs typeface="Times New Roman"/>
                      </a:endParaRPr>
                    </a:p>
                  </a:txBody>
                  <a:tcPr marL="28112" marR="28112" marT="0" marB="0"/>
                </a:tc>
              </a:tr>
              <a:tr h="98390">
                <a:tc>
                  <a:txBody>
                    <a:bodyPr/>
                    <a:lstStyle/>
                    <a:p>
                      <a:pPr algn="just">
                        <a:lnSpc>
                          <a:spcPct val="150000"/>
                        </a:lnSpc>
                        <a:spcAft>
                          <a:spcPts val="0"/>
                        </a:spcAft>
                      </a:pPr>
                      <a:r>
                        <a:rPr lang="en-US" sz="1400" kern="100">
                          <a:effectLst/>
                        </a:rPr>
                        <a:t>poly</a:t>
                      </a:r>
                      <a:r>
                        <a:rPr lang="zh-CN" sz="1400" kern="100">
                          <a:effectLst/>
                        </a:rPr>
                        <a:t>：</a:t>
                      </a:r>
                      <a:endParaRPr lang="zh-CN" sz="1400" kern="100">
                        <a:effectLst/>
                        <a:latin typeface="Calibri"/>
                        <a:ea typeface="宋体"/>
                        <a:cs typeface="Times New Roman"/>
                      </a:endParaRPr>
                    </a:p>
                  </a:txBody>
                  <a:tcPr marL="28112" marR="28112" marT="0" marB="0"/>
                </a:tc>
                <a:tc>
                  <a:txBody>
                    <a:bodyPr/>
                    <a:lstStyle/>
                    <a:p>
                      <a:pPr algn="just">
                        <a:lnSpc>
                          <a:spcPct val="150000"/>
                        </a:lnSpc>
                        <a:spcAft>
                          <a:spcPts val="0"/>
                        </a:spcAft>
                      </a:pPr>
                      <a:r>
                        <a:rPr lang="zh-CN" sz="1400" kern="100">
                          <a:effectLst/>
                        </a:rPr>
                        <a:t>正交多项式</a:t>
                      </a:r>
                      <a:endParaRPr lang="zh-CN" sz="1400" kern="100">
                        <a:effectLst/>
                        <a:latin typeface="Calibri"/>
                        <a:ea typeface="宋体"/>
                        <a:cs typeface="Times New Roman"/>
                      </a:endParaRPr>
                    </a:p>
                  </a:txBody>
                  <a:tcPr marL="28112" marR="28112" marT="0" marB="0"/>
                </a:tc>
              </a:tr>
              <a:tr h="98390">
                <a:tc>
                  <a:txBody>
                    <a:bodyPr/>
                    <a:lstStyle/>
                    <a:p>
                      <a:pPr algn="just">
                        <a:lnSpc>
                          <a:spcPct val="150000"/>
                        </a:lnSpc>
                        <a:spcAft>
                          <a:spcPts val="0"/>
                        </a:spcAft>
                      </a:pPr>
                      <a:r>
                        <a:rPr lang="en-US" sz="1400" kern="100">
                          <a:effectLst/>
                        </a:rPr>
                        <a:t>spline</a:t>
                      </a:r>
                      <a:r>
                        <a:rPr lang="zh-CN" sz="1400" kern="100">
                          <a:effectLst/>
                        </a:rPr>
                        <a:t>，</a:t>
                      </a:r>
                      <a:r>
                        <a:rPr lang="en-US" sz="1400" kern="100">
                          <a:effectLst/>
                        </a:rPr>
                        <a:t>splinefun</a:t>
                      </a:r>
                      <a:r>
                        <a:rPr lang="zh-CN" sz="1400" kern="100">
                          <a:effectLst/>
                        </a:rPr>
                        <a:t>：</a:t>
                      </a:r>
                      <a:endParaRPr lang="zh-CN" sz="1400" kern="100">
                        <a:effectLst/>
                        <a:latin typeface="Calibri"/>
                        <a:ea typeface="宋体"/>
                        <a:cs typeface="Times New Roman"/>
                      </a:endParaRPr>
                    </a:p>
                  </a:txBody>
                  <a:tcPr marL="28112" marR="28112" marT="0" marB="0"/>
                </a:tc>
                <a:tc>
                  <a:txBody>
                    <a:bodyPr/>
                    <a:lstStyle/>
                    <a:p>
                      <a:pPr algn="just">
                        <a:lnSpc>
                          <a:spcPct val="150000"/>
                        </a:lnSpc>
                        <a:spcAft>
                          <a:spcPts val="0"/>
                        </a:spcAft>
                      </a:pPr>
                      <a:r>
                        <a:rPr lang="zh-CN" sz="1400" kern="100">
                          <a:effectLst/>
                        </a:rPr>
                        <a:t>样条差值</a:t>
                      </a:r>
                      <a:endParaRPr lang="zh-CN" sz="1400" kern="100">
                        <a:effectLst/>
                        <a:latin typeface="Calibri"/>
                        <a:ea typeface="宋体"/>
                        <a:cs typeface="Times New Roman"/>
                      </a:endParaRPr>
                    </a:p>
                  </a:txBody>
                  <a:tcPr marL="28112" marR="28112" marT="0" marB="0"/>
                </a:tc>
              </a:tr>
              <a:tr h="196781">
                <a:tc>
                  <a:txBody>
                    <a:bodyPr/>
                    <a:lstStyle/>
                    <a:p>
                      <a:pPr algn="just">
                        <a:lnSpc>
                          <a:spcPct val="150000"/>
                        </a:lnSpc>
                        <a:spcAft>
                          <a:spcPts val="0"/>
                        </a:spcAft>
                      </a:pPr>
                      <a:r>
                        <a:rPr lang="en-US" sz="1400" kern="100">
                          <a:effectLst/>
                        </a:rPr>
                        <a:t>besselI</a:t>
                      </a:r>
                      <a:r>
                        <a:rPr lang="zh-CN" sz="1400" kern="100">
                          <a:effectLst/>
                        </a:rPr>
                        <a:t>，</a:t>
                      </a:r>
                      <a:r>
                        <a:rPr lang="en-US" sz="1400" kern="100">
                          <a:effectLst/>
                        </a:rPr>
                        <a:t>besselK</a:t>
                      </a:r>
                      <a:r>
                        <a:rPr lang="zh-CN" sz="1400" kern="100">
                          <a:effectLst/>
                        </a:rPr>
                        <a:t>，</a:t>
                      </a:r>
                      <a:r>
                        <a:rPr lang="en-US" sz="1400" kern="100">
                          <a:effectLst/>
                        </a:rPr>
                        <a:t>besselJ</a:t>
                      </a:r>
                      <a:r>
                        <a:rPr lang="zh-CN" sz="1400" kern="100">
                          <a:effectLst/>
                        </a:rPr>
                        <a:t>，</a:t>
                      </a:r>
                      <a:r>
                        <a:rPr lang="en-US" sz="1400" kern="100">
                          <a:effectLst/>
                        </a:rPr>
                        <a:t>besselY</a:t>
                      </a:r>
                      <a:r>
                        <a:rPr lang="zh-CN" sz="1400" kern="100">
                          <a:effectLst/>
                        </a:rPr>
                        <a:t>，</a:t>
                      </a:r>
                      <a:r>
                        <a:rPr lang="en-US" sz="1400" kern="100">
                          <a:effectLst/>
                        </a:rPr>
                        <a:t>gammaCody</a:t>
                      </a:r>
                      <a:r>
                        <a:rPr lang="zh-CN" sz="1400" kern="100">
                          <a:effectLst/>
                        </a:rPr>
                        <a:t>：</a:t>
                      </a:r>
                      <a:endParaRPr lang="zh-CN" sz="1400" kern="100">
                        <a:effectLst/>
                        <a:latin typeface="Calibri"/>
                        <a:ea typeface="宋体"/>
                        <a:cs typeface="Times New Roman"/>
                      </a:endParaRPr>
                    </a:p>
                  </a:txBody>
                  <a:tcPr marL="28112" marR="28112" marT="0" marB="0"/>
                </a:tc>
                <a:tc>
                  <a:txBody>
                    <a:bodyPr/>
                    <a:lstStyle/>
                    <a:p>
                      <a:pPr algn="just">
                        <a:lnSpc>
                          <a:spcPct val="150000"/>
                        </a:lnSpc>
                        <a:spcAft>
                          <a:spcPts val="0"/>
                        </a:spcAft>
                      </a:pPr>
                      <a:r>
                        <a:rPr lang="en-US" sz="1400" kern="100">
                          <a:effectLst/>
                        </a:rPr>
                        <a:t>Bessel</a:t>
                      </a:r>
                      <a:r>
                        <a:rPr lang="zh-CN" sz="1400" kern="100">
                          <a:effectLst/>
                        </a:rPr>
                        <a:t>函数</a:t>
                      </a:r>
                      <a:endParaRPr lang="zh-CN" sz="1400" kern="100">
                        <a:effectLst/>
                        <a:latin typeface="Calibri"/>
                        <a:ea typeface="宋体"/>
                        <a:cs typeface="Times New Roman"/>
                      </a:endParaRPr>
                    </a:p>
                  </a:txBody>
                  <a:tcPr marL="28112" marR="28112" marT="0" marB="0"/>
                </a:tc>
              </a:tr>
              <a:tr h="98390">
                <a:tc>
                  <a:txBody>
                    <a:bodyPr/>
                    <a:lstStyle/>
                    <a:p>
                      <a:pPr algn="just">
                        <a:lnSpc>
                          <a:spcPct val="150000"/>
                        </a:lnSpc>
                        <a:spcAft>
                          <a:spcPts val="0"/>
                        </a:spcAft>
                      </a:pPr>
                      <a:r>
                        <a:rPr lang="en-US" sz="1400" kern="100">
                          <a:effectLst/>
                        </a:rPr>
                        <a:t>deriv</a:t>
                      </a:r>
                      <a:r>
                        <a:rPr lang="zh-CN" sz="1400" kern="100">
                          <a:effectLst/>
                        </a:rPr>
                        <a:t>：</a:t>
                      </a:r>
                      <a:endParaRPr lang="zh-CN" sz="1400" kern="100">
                        <a:effectLst/>
                        <a:latin typeface="Calibri"/>
                        <a:ea typeface="宋体"/>
                        <a:cs typeface="Times New Roman"/>
                      </a:endParaRPr>
                    </a:p>
                  </a:txBody>
                  <a:tcPr marL="28112" marR="28112" marT="0" marB="0"/>
                </a:tc>
                <a:tc>
                  <a:txBody>
                    <a:bodyPr/>
                    <a:lstStyle/>
                    <a:p>
                      <a:pPr algn="just">
                        <a:lnSpc>
                          <a:spcPct val="150000"/>
                        </a:lnSpc>
                        <a:spcAft>
                          <a:spcPts val="0"/>
                        </a:spcAft>
                      </a:pPr>
                      <a:r>
                        <a:rPr lang="zh-CN" sz="1400" kern="100" dirty="0">
                          <a:effectLst/>
                        </a:rPr>
                        <a:t>简单表达式的符号微分或算法微分</a:t>
                      </a:r>
                      <a:endParaRPr lang="zh-CN" sz="1400" kern="100" dirty="0">
                        <a:effectLst/>
                        <a:latin typeface="Calibri"/>
                        <a:ea typeface="宋体"/>
                        <a:cs typeface="Times New Roman"/>
                      </a:endParaRPr>
                    </a:p>
                  </a:txBody>
                  <a:tcPr marL="28112" marR="28112" marT="0" marB="0"/>
                </a:tc>
              </a:tr>
            </a:tbl>
          </a:graphicData>
        </a:graphic>
      </p:graphicFrame>
    </p:spTree>
    <p:extLst>
      <p:ext uri="{BB962C8B-B14F-4D97-AF65-F5344CB8AC3E}">
        <p14:creationId xmlns:p14="http://schemas.microsoft.com/office/powerpoint/2010/main" val="3931704438"/>
      </p:ext>
    </p:ext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ext uri="{D42A27DB-BD31-4B8C-83A1-F6EECF244321}">
                <p14:modId xmlns:p14="http://schemas.microsoft.com/office/powerpoint/2010/main" val="3880172572"/>
              </p:ext>
            </p:extLst>
          </p:nvPr>
        </p:nvGraphicFramePr>
        <p:xfrm>
          <a:off x="1423639" y="195146"/>
          <a:ext cx="9489688" cy="5800725"/>
        </p:xfrm>
        <a:graphic>
          <a:graphicData uri="http://schemas.openxmlformats.org/drawingml/2006/table">
            <a:tbl>
              <a:tblPr>
                <a:tableStyleId>{5C22544A-7EE6-4342-B048-85BDC9FD1C3A}</a:tableStyleId>
              </a:tblPr>
              <a:tblGrid>
                <a:gridCol w="4355488"/>
                <a:gridCol w="5134200"/>
              </a:tblGrid>
              <a:tr h="98390">
                <a:tc gridSpan="2">
                  <a:txBody>
                    <a:bodyPr/>
                    <a:lstStyle/>
                    <a:p>
                      <a:pPr algn="just">
                        <a:lnSpc>
                          <a:spcPct val="150000"/>
                        </a:lnSpc>
                        <a:spcAft>
                          <a:spcPts val="0"/>
                        </a:spcAft>
                      </a:pPr>
                      <a:r>
                        <a:rPr lang="zh-CN" sz="1000" kern="100" dirty="0">
                          <a:effectLst/>
                        </a:rPr>
                        <a:t>三、数组</a:t>
                      </a:r>
                      <a:endParaRPr lang="zh-CN" sz="1000" kern="100" dirty="0">
                        <a:effectLst/>
                        <a:latin typeface="Calibri"/>
                        <a:ea typeface="宋体"/>
                        <a:cs typeface="Times New Roman"/>
                      </a:endParaRPr>
                    </a:p>
                  </a:txBody>
                  <a:tcPr marL="28112" marR="28112" marT="0" marB="0"/>
                </a:tc>
                <a:tc hMerge="1">
                  <a:txBody>
                    <a:bodyPr/>
                    <a:lstStyle/>
                    <a:p>
                      <a:endParaRPr lang="zh-CN" altLang="en-US"/>
                    </a:p>
                  </a:txBody>
                  <a:tcPr/>
                </a:tc>
              </a:tr>
              <a:tr h="98390">
                <a:tc>
                  <a:txBody>
                    <a:bodyPr/>
                    <a:lstStyle/>
                    <a:p>
                      <a:pPr algn="just">
                        <a:lnSpc>
                          <a:spcPct val="150000"/>
                        </a:lnSpc>
                        <a:spcAft>
                          <a:spcPts val="0"/>
                        </a:spcAft>
                      </a:pPr>
                      <a:r>
                        <a:rPr lang="en-US" sz="1000" kern="100" dirty="0">
                          <a:effectLst/>
                        </a:rPr>
                        <a:t>Array</a:t>
                      </a:r>
                      <a:r>
                        <a:rPr lang="zh-CN" sz="1000" kern="100" dirty="0">
                          <a:effectLst/>
                        </a:rPr>
                        <a:t>：</a:t>
                      </a:r>
                      <a:endParaRPr lang="zh-CN" sz="1000" kern="100" dirty="0">
                        <a:effectLst/>
                        <a:latin typeface="Calibri"/>
                        <a:ea typeface="宋体"/>
                        <a:cs typeface="Times New Roman"/>
                      </a:endParaRPr>
                    </a:p>
                  </a:txBody>
                  <a:tcPr marL="28112" marR="28112" marT="0" marB="0"/>
                </a:tc>
                <a:tc>
                  <a:txBody>
                    <a:bodyPr/>
                    <a:lstStyle/>
                    <a:p>
                      <a:pPr algn="just">
                        <a:lnSpc>
                          <a:spcPct val="150000"/>
                        </a:lnSpc>
                        <a:spcAft>
                          <a:spcPts val="0"/>
                        </a:spcAft>
                      </a:pPr>
                      <a:r>
                        <a:rPr lang="zh-CN" sz="1000" kern="100">
                          <a:effectLst/>
                        </a:rPr>
                        <a:t>建立数组</a:t>
                      </a:r>
                      <a:endParaRPr lang="zh-CN" sz="1000" kern="100">
                        <a:effectLst/>
                        <a:latin typeface="Calibri"/>
                        <a:ea typeface="宋体"/>
                        <a:cs typeface="Times New Roman"/>
                      </a:endParaRPr>
                    </a:p>
                  </a:txBody>
                  <a:tcPr marL="28112" marR="28112" marT="0" marB="0"/>
                </a:tc>
              </a:tr>
              <a:tr h="98390">
                <a:tc>
                  <a:txBody>
                    <a:bodyPr/>
                    <a:lstStyle/>
                    <a:p>
                      <a:pPr algn="just">
                        <a:lnSpc>
                          <a:spcPct val="150000"/>
                        </a:lnSpc>
                        <a:spcAft>
                          <a:spcPts val="0"/>
                        </a:spcAft>
                      </a:pPr>
                      <a:r>
                        <a:rPr lang="en-US" sz="1000" kern="100" dirty="0">
                          <a:effectLst/>
                        </a:rPr>
                        <a:t>matrix</a:t>
                      </a:r>
                      <a:r>
                        <a:rPr lang="zh-CN" sz="1000" kern="100" dirty="0">
                          <a:effectLst/>
                        </a:rPr>
                        <a:t>：</a:t>
                      </a:r>
                      <a:endParaRPr lang="zh-CN" sz="1000" kern="100" dirty="0">
                        <a:effectLst/>
                        <a:latin typeface="Calibri"/>
                        <a:ea typeface="宋体"/>
                        <a:cs typeface="Times New Roman"/>
                      </a:endParaRPr>
                    </a:p>
                  </a:txBody>
                  <a:tcPr marL="28112" marR="28112" marT="0" marB="0"/>
                </a:tc>
                <a:tc>
                  <a:txBody>
                    <a:bodyPr/>
                    <a:lstStyle/>
                    <a:p>
                      <a:pPr algn="just">
                        <a:lnSpc>
                          <a:spcPct val="150000"/>
                        </a:lnSpc>
                        <a:spcAft>
                          <a:spcPts val="0"/>
                        </a:spcAft>
                      </a:pPr>
                      <a:r>
                        <a:rPr lang="zh-CN" sz="1000" kern="100">
                          <a:effectLst/>
                        </a:rPr>
                        <a:t>生成矩阵</a:t>
                      </a:r>
                      <a:endParaRPr lang="zh-CN" sz="1000" kern="100">
                        <a:effectLst/>
                        <a:latin typeface="Calibri"/>
                        <a:ea typeface="宋体"/>
                        <a:cs typeface="Times New Roman"/>
                      </a:endParaRPr>
                    </a:p>
                  </a:txBody>
                  <a:tcPr marL="28112" marR="28112" marT="0" marB="0"/>
                </a:tc>
              </a:tr>
              <a:tr h="98390">
                <a:tc>
                  <a:txBody>
                    <a:bodyPr/>
                    <a:lstStyle/>
                    <a:p>
                      <a:pPr algn="just">
                        <a:lnSpc>
                          <a:spcPct val="150000"/>
                        </a:lnSpc>
                        <a:spcAft>
                          <a:spcPts val="0"/>
                        </a:spcAft>
                      </a:pPr>
                      <a:r>
                        <a:rPr lang="en-US" sz="1000" kern="100" dirty="0" err="1">
                          <a:effectLst/>
                        </a:rPr>
                        <a:t>data.matrix</a:t>
                      </a:r>
                      <a:r>
                        <a:rPr lang="zh-CN" sz="1000" kern="100" dirty="0">
                          <a:effectLst/>
                        </a:rPr>
                        <a:t>：</a:t>
                      </a:r>
                      <a:endParaRPr lang="zh-CN" sz="1000" kern="100" dirty="0">
                        <a:effectLst/>
                        <a:latin typeface="Calibri"/>
                        <a:ea typeface="宋体"/>
                        <a:cs typeface="Times New Roman"/>
                      </a:endParaRPr>
                    </a:p>
                  </a:txBody>
                  <a:tcPr marL="28112" marR="28112" marT="0" marB="0"/>
                </a:tc>
                <a:tc>
                  <a:txBody>
                    <a:bodyPr/>
                    <a:lstStyle/>
                    <a:p>
                      <a:pPr algn="just">
                        <a:lnSpc>
                          <a:spcPct val="150000"/>
                        </a:lnSpc>
                        <a:spcAft>
                          <a:spcPts val="0"/>
                        </a:spcAft>
                      </a:pPr>
                      <a:r>
                        <a:rPr lang="zh-CN" sz="1000" kern="100">
                          <a:effectLst/>
                        </a:rPr>
                        <a:t>把数据框转换为数值型矩阵</a:t>
                      </a:r>
                      <a:endParaRPr lang="zh-CN" sz="1000" kern="100">
                        <a:effectLst/>
                        <a:latin typeface="Calibri"/>
                        <a:ea typeface="宋体"/>
                        <a:cs typeface="Times New Roman"/>
                      </a:endParaRPr>
                    </a:p>
                  </a:txBody>
                  <a:tcPr marL="28112" marR="28112" marT="0" marB="0"/>
                </a:tc>
              </a:tr>
              <a:tr h="98390">
                <a:tc>
                  <a:txBody>
                    <a:bodyPr/>
                    <a:lstStyle/>
                    <a:p>
                      <a:pPr algn="just">
                        <a:lnSpc>
                          <a:spcPct val="150000"/>
                        </a:lnSpc>
                        <a:spcAft>
                          <a:spcPts val="0"/>
                        </a:spcAft>
                      </a:pPr>
                      <a:r>
                        <a:rPr lang="en-US" sz="1000" kern="100" dirty="0" err="1">
                          <a:effectLst/>
                        </a:rPr>
                        <a:t>lower.tri</a:t>
                      </a:r>
                      <a:r>
                        <a:rPr lang="zh-CN" sz="1000" kern="100" dirty="0">
                          <a:effectLst/>
                        </a:rPr>
                        <a:t>：</a:t>
                      </a:r>
                      <a:endParaRPr lang="zh-CN" sz="1000" kern="100" dirty="0">
                        <a:effectLst/>
                        <a:latin typeface="Calibri"/>
                        <a:ea typeface="宋体"/>
                        <a:cs typeface="Times New Roman"/>
                      </a:endParaRPr>
                    </a:p>
                  </a:txBody>
                  <a:tcPr marL="28112" marR="28112" marT="0" marB="0"/>
                </a:tc>
                <a:tc>
                  <a:txBody>
                    <a:bodyPr/>
                    <a:lstStyle/>
                    <a:p>
                      <a:pPr algn="just">
                        <a:lnSpc>
                          <a:spcPct val="150000"/>
                        </a:lnSpc>
                        <a:spcAft>
                          <a:spcPts val="0"/>
                        </a:spcAft>
                      </a:pPr>
                      <a:r>
                        <a:rPr lang="zh-CN" sz="1000" kern="100">
                          <a:effectLst/>
                        </a:rPr>
                        <a:t>矩阵的下三角部分</a:t>
                      </a:r>
                      <a:endParaRPr lang="zh-CN" sz="1000" kern="100">
                        <a:effectLst/>
                        <a:latin typeface="Calibri"/>
                        <a:ea typeface="宋体"/>
                        <a:cs typeface="Times New Roman"/>
                      </a:endParaRPr>
                    </a:p>
                  </a:txBody>
                  <a:tcPr marL="28112" marR="28112" marT="0" marB="0"/>
                </a:tc>
              </a:tr>
              <a:tr h="98390">
                <a:tc>
                  <a:txBody>
                    <a:bodyPr/>
                    <a:lstStyle/>
                    <a:p>
                      <a:pPr algn="just">
                        <a:lnSpc>
                          <a:spcPct val="150000"/>
                        </a:lnSpc>
                        <a:spcAft>
                          <a:spcPts val="0"/>
                        </a:spcAft>
                      </a:pPr>
                      <a:r>
                        <a:rPr lang="en-US" sz="1000" kern="100" dirty="0" err="1">
                          <a:effectLst/>
                        </a:rPr>
                        <a:t>mat.or.vec</a:t>
                      </a:r>
                      <a:r>
                        <a:rPr lang="zh-CN" sz="1000" kern="100" dirty="0">
                          <a:effectLst/>
                        </a:rPr>
                        <a:t>：</a:t>
                      </a:r>
                      <a:endParaRPr lang="zh-CN" sz="1000" kern="100" dirty="0">
                        <a:effectLst/>
                        <a:latin typeface="Calibri"/>
                        <a:ea typeface="宋体"/>
                        <a:cs typeface="Times New Roman"/>
                      </a:endParaRPr>
                    </a:p>
                  </a:txBody>
                  <a:tcPr marL="28112" marR="28112" marT="0" marB="0"/>
                </a:tc>
                <a:tc>
                  <a:txBody>
                    <a:bodyPr/>
                    <a:lstStyle/>
                    <a:p>
                      <a:pPr algn="just">
                        <a:lnSpc>
                          <a:spcPct val="150000"/>
                        </a:lnSpc>
                        <a:spcAft>
                          <a:spcPts val="0"/>
                        </a:spcAft>
                      </a:pPr>
                      <a:r>
                        <a:rPr lang="zh-CN" sz="1000" kern="100">
                          <a:effectLst/>
                        </a:rPr>
                        <a:t>生成矩阵或向量</a:t>
                      </a:r>
                      <a:endParaRPr lang="zh-CN" sz="1000" kern="100">
                        <a:effectLst/>
                        <a:latin typeface="Calibri"/>
                        <a:ea typeface="宋体"/>
                        <a:cs typeface="Times New Roman"/>
                      </a:endParaRPr>
                    </a:p>
                  </a:txBody>
                  <a:tcPr marL="28112" marR="28112" marT="0" marB="0"/>
                </a:tc>
              </a:tr>
              <a:tr h="98390">
                <a:tc>
                  <a:txBody>
                    <a:bodyPr/>
                    <a:lstStyle/>
                    <a:p>
                      <a:pPr algn="just">
                        <a:lnSpc>
                          <a:spcPct val="150000"/>
                        </a:lnSpc>
                        <a:spcAft>
                          <a:spcPts val="0"/>
                        </a:spcAft>
                      </a:pPr>
                      <a:r>
                        <a:rPr lang="en-US" sz="1000" kern="100">
                          <a:effectLst/>
                        </a:rPr>
                        <a:t>t</a:t>
                      </a:r>
                      <a:r>
                        <a:rPr lang="zh-CN" sz="1000" kern="100">
                          <a:effectLst/>
                        </a:rPr>
                        <a:t>： </a:t>
                      </a:r>
                      <a:endParaRPr lang="zh-CN" sz="1000" kern="100">
                        <a:effectLst/>
                        <a:latin typeface="Calibri"/>
                        <a:ea typeface="宋体"/>
                        <a:cs typeface="Times New Roman"/>
                      </a:endParaRPr>
                    </a:p>
                  </a:txBody>
                  <a:tcPr marL="28112" marR="28112" marT="0" marB="0"/>
                </a:tc>
                <a:tc>
                  <a:txBody>
                    <a:bodyPr/>
                    <a:lstStyle/>
                    <a:p>
                      <a:pPr algn="just">
                        <a:lnSpc>
                          <a:spcPct val="150000"/>
                        </a:lnSpc>
                        <a:spcAft>
                          <a:spcPts val="0"/>
                        </a:spcAft>
                      </a:pPr>
                      <a:r>
                        <a:rPr lang="zh-CN" sz="1000" kern="100" dirty="0">
                          <a:effectLst/>
                        </a:rPr>
                        <a:t>矩阵转置</a:t>
                      </a:r>
                      <a:endParaRPr lang="zh-CN" sz="1000" kern="100" dirty="0">
                        <a:effectLst/>
                        <a:latin typeface="Calibri"/>
                        <a:ea typeface="宋体"/>
                        <a:cs typeface="Times New Roman"/>
                      </a:endParaRPr>
                    </a:p>
                  </a:txBody>
                  <a:tcPr marL="28112" marR="28112" marT="0" marB="0"/>
                </a:tc>
              </a:tr>
              <a:tr h="98390">
                <a:tc>
                  <a:txBody>
                    <a:bodyPr/>
                    <a:lstStyle/>
                    <a:p>
                      <a:pPr algn="just">
                        <a:lnSpc>
                          <a:spcPct val="150000"/>
                        </a:lnSpc>
                        <a:spcAft>
                          <a:spcPts val="0"/>
                        </a:spcAft>
                      </a:pPr>
                      <a:r>
                        <a:rPr lang="en-US" sz="1000" kern="100">
                          <a:effectLst/>
                        </a:rPr>
                        <a:t>cbind</a:t>
                      </a:r>
                      <a:r>
                        <a:rPr lang="zh-CN" sz="1000" kern="100">
                          <a:effectLst/>
                        </a:rPr>
                        <a:t>：</a:t>
                      </a:r>
                      <a:endParaRPr lang="zh-CN" sz="1000" kern="100">
                        <a:effectLst/>
                        <a:latin typeface="Calibri"/>
                        <a:ea typeface="宋体"/>
                        <a:cs typeface="Times New Roman"/>
                      </a:endParaRPr>
                    </a:p>
                  </a:txBody>
                  <a:tcPr marL="28112" marR="28112" marT="0" marB="0"/>
                </a:tc>
                <a:tc>
                  <a:txBody>
                    <a:bodyPr/>
                    <a:lstStyle/>
                    <a:p>
                      <a:pPr algn="just">
                        <a:lnSpc>
                          <a:spcPct val="150000"/>
                        </a:lnSpc>
                        <a:spcAft>
                          <a:spcPts val="0"/>
                        </a:spcAft>
                      </a:pPr>
                      <a:r>
                        <a:rPr lang="zh-CN" sz="1000" kern="100" dirty="0">
                          <a:effectLst/>
                        </a:rPr>
                        <a:t>把列合并为矩阵</a:t>
                      </a:r>
                      <a:endParaRPr lang="zh-CN" sz="1000" kern="100" dirty="0">
                        <a:effectLst/>
                        <a:latin typeface="Calibri"/>
                        <a:ea typeface="宋体"/>
                        <a:cs typeface="Times New Roman"/>
                      </a:endParaRPr>
                    </a:p>
                  </a:txBody>
                  <a:tcPr marL="28112" marR="28112" marT="0" marB="0"/>
                </a:tc>
              </a:tr>
              <a:tr h="98390">
                <a:tc>
                  <a:txBody>
                    <a:bodyPr/>
                    <a:lstStyle/>
                    <a:p>
                      <a:pPr algn="just">
                        <a:lnSpc>
                          <a:spcPct val="150000"/>
                        </a:lnSpc>
                        <a:spcAft>
                          <a:spcPts val="0"/>
                        </a:spcAft>
                      </a:pPr>
                      <a:r>
                        <a:rPr lang="en-US" sz="1000" kern="100">
                          <a:effectLst/>
                        </a:rPr>
                        <a:t>rbind</a:t>
                      </a:r>
                      <a:r>
                        <a:rPr lang="zh-CN" sz="1000" kern="100">
                          <a:effectLst/>
                        </a:rPr>
                        <a:t>：</a:t>
                      </a:r>
                      <a:endParaRPr lang="zh-CN" sz="1000" kern="100">
                        <a:effectLst/>
                        <a:latin typeface="Calibri"/>
                        <a:ea typeface="宋体"/>
                        <a:cs typeface="Times New Roman"/>
                      </a:endParaRPr>
                    </a:p>
                  </a:txBody>
                  <a:tcPr marL="28112" marR="28112" marT="0" marB="0"/>
                </a:tc>
                <a:tc>
                  <a:txBody>
                    <a:bodyPr/>
                    <a:lstStyle/>
                    <a:p>
                      <a:pPr algn="just">
                        <a:lnSpc>
                          <a:spcPct val="150000"/>
                        </a:lnSpc>
                        <a:spcAft>
                          <a:spcPts val="0"/>
                        </a:spcAft>
                      </a:pPr>
                      <a:r>
                        <a:rPr lang="zh-CN" sz="1000" kern="100" dirty="0">
                          <a:effectLst/>
                        </a:rPr>
                        <a:t>把行合并为矩阵</a:t>
                      </a:r>
                      <a:endParaRPr lang="zh-CN" sz="1000" kern="100" dirty="0">
                        <a:effectLst/>
                        <a:latin typeface="Calibri"/>
                        <a:ea typeface="宋体"/>
                        <a:cs typeface="Times New Roman"/>
                      </a:endParaRPr>
                    </a:p>
                  </a:txBody>
                  <a:tcPr marL="28112" marR="28112" marT="0" marB="0"/>
                </a:tc>
              </a:tr>
              <a:tr h="98390">
                <a:tc>
                  <a:txBody>
                    <a:bodyPr/>
                    <a:lstStyle/>
                    <a:p>
                      <a:pPr algn="just">
                        <a:lnSpc>
                          <a:spcPct val="150000"/>
                        </a:lnSpc>
                        <a:spcAft>
                          <a:spcPts val="0"/>
                        </a:spcAft>
                      </a:pPr>
                      <a:r>
                        <a:rPr lang="en-US" sz="1000" kern="100">
                          <a:effectLst/>
                        </a:rPr>
                        <a:t>diag</a:t>
                      </a:r>
                      <a:r>
                        <a:rPr lang="zh-CN" sz="1000" kern="100">
                          <a:effectLst/>
                        </a:rPr>
                        <a:t>：</a:t>
                      </a:r>
                      <a:endParaRPr lang="zh-CN" sz="1000" kern="100">
                        <a:effectLst/>
                        <a:latin typeface="Calibri"/>
                        <a:ea typeface="宋体"/>
                        <a:cs typeface="Times New Roman"/>
                      </a:endParaRPr>
                    </a:p>
                  </a:txBody>
                  <a:tcPr marL="28112" marR="28112" marT="0" marB="0"/>
                </a:tc>
                <a:tc>
                  <a:txBody>
                    <a:bodyPr/>
                    <a:lstStyle/>
                    <a:p>
                      <a:pPr algn="just">
                        <a:lnSpc>
                          <a:spcPct val="150000"/>
                        </a:lnSpc>
                        <a:spcAft>
                          <a:spcPts val="0"/>
                        </a:spcAft>
                      </a:pPr>
                      <a:r>
                        <a:rPr lang="zh-CN" sz="1000" kern="100" dirty="0">
                          <a:effectLst/>
                        </a:rPr>
                        <a:t>矩阵对角元素向量或生成对角矩阵</a:t>
                      </a:r>
                      <a:endParaRPr lang="zh-CN" sz="1000" kern="100" dirty="0">
                        <a:effectLst/>
                        <a:latin typeface="Calibri"/>
                        <a:ea typeface="宋体"/>
                        <a:cs typeface="Times New Roman"/>
                      </a:endParaRPr>
                    </a:p>
                  </a:txBody>
                  <a:tcPr marL="28112" marR="28112" marT="0" marB="0"/>
                </a:tc>
              </a:tr>
              <a:tr h="98390">
                <a:tc>
                  <a:txBody>
                    <a:bodyPr/>
                    <a:lstStyle/>
                    <a:p>
                      <a:pPr algn="just">
                        <a:lnSpc>
                          <a:spcPct val="150000"/>
                        </a:lnSpc>
                        <a:spcAft>
                          <a:spcPts val="0"/>
                        </a:spcAft>
                      </a:pPr>
                      <a:r>
                        <a:rPr lang="en-US" sz="1000" kern="100">
                          <a:effectLst/>
                        </a:rPr>
                        <a:t>aperm</a:t>
                      </a:r>
                      <a:r>
                        <a:rPr lang="zh-CN" sz="1000" kern="100">
                          <a:effectLst/>
                        </a:rPr>
                        <a:t>：</a:t>
                      </a:r>
                      <a:endParaRPr lang="zh-CN" sz="1000" kern="100">
                        <a:effectLst/>
                        <a:latin typeface="Calibri"/>
                        <a:ea typeface="宋体"/>
                        <a:cs typeface="Times New Roman"/>
                      </a:endParaRPr>
                    </a:p>
                  </a:txBody>
                  <a:tcPr marL="28112" marR="28112" marT="0" marB="0"/>
                </a:tc>
                <a:tc>
                  <a:txBody>
                    <a:bodyPr/>
                    <a:lstStyle/>
                    <a:p>
                      <a:pPr algn="just">
                        <a:lnSpc>
                          <a:spcPct val="150000"/>
                        </a:lnSpc>
                        <a:spcAft>
                          <a:spcPts val="0"/>
                        </a:spcAft>
                      </a:pPr>
                      <a:r>
                        <a:rPr lang="zh-CN" sz="1000" kern="100">
                          <a:effectLst/>
                        </a:rPr>
                        <a:t>数组转置</a:t>
                      </a:r>
                      <a:endParaRPr lang="zh-CN" sz="1000" kern="100">
                        <a:effectLst/>
                        <a:latin typeface="Calibri"/>
                        <a:ea typeface="宋体"/>
                        <a:cs typeface="Times New Roman"/>
                      </a:endParaRPr>
                    </a:p>
                  </a:txBody>
                  <a:tcPr marL="28112" marR="28112" marT="0" marB="0"/>
                </a:tc>
              </a:tr>
              <a:tr h="98390">
                <a:tc>
                  <a:txBody>
                    <a:bodyPr/>
                    <a:lstStyle/>
                    <a:p>
                      <a:pPr algn="just">
                        <a:lnSpc>
                          <a:spcPct val="150000"/>
                        </a:lnSpc>
                        <a:spcAft>
                          <a:spcPts val="0"/>
                        </a:spcAft>
                      </a:pPr>
                      <a:r>
                        <a:rPr lang="en-US" sz="1000" kern="100">
                          <a:effectLst/>
                        </a:rPr>
                        <a:t>nrow, ncol</a:t>
                      </a:r>
                      <a:r>
                        <a:rPr lang="zh-CN" sz="1000" kern="100">
                          <a:effectLst/>
                        </a:rPr>
                        <a:t>：</a:t>
                      </a:r>
                      <a:endParaRPr lang="zh-CN" sz="1000" kern="100">
                        <a:effectLst/>
                        <a:latin typeface="Calibri"/>
                        <a:ea typeface="宋体"/>
                        <a:cs typeface="Times New Roman"/>
                      </a:endParaRPr>
                    </a:p>
                  </a:txBody>
                  <a:tcPr marL="28112" marR="28112" marT="0" marB="0"/>
                </a:tc>
                <a:tc>
                  <a:txBody>
                    <a:bodyPr/>
                    <a:lstStyle/>
                    <a:p>
                      <a:pPr algn="just">
                        <a:lnSpc>
                          <a:spcPct val="150000"/>
                        </a:lnSpc>
                        <a:spcAft>
                          <a:spcPts val="0"/>
                        </a:spcAft>
                      </a:pPr>
                      <a:r>
                        <a:rPr lang="zh-CN" sz="1000" kern="100">
                          <a:effectLst/>
                        </a:rPr>
                        <a:t>计算数组的行数和列数</a:t>
                      </a:r>
                      <a:endParaRPr lang="zh-CN" sz="1000" kern="100">
                        <a:effectLst/>
                        <a:latin typeface="Calibri"/>
                        <a:ea typeface="宋体"/>
                        <a:cs typeface="Times New Roman"/>
                      </a:endParaRPr>
                    </a:p>
                  </a:txBody>
                  <a:tcPr marL="28112" marR="28112" marT="0" marB="0"/>
                </a:tc>
              </a:tr>
              <a:tr h="98390">
                <a:tc>
                  <a:txBody>
                    <a:bodyPr/>
                    <a:lstStyle/>
                    <a:p>
                      <a:pPr algn="just">
                        <a:lnSpc>
                          <a:spcPct val="150000"/>
                        </a:lnSpc>
                        <a:spcAft>
                          <a:spcPts val="0"/>
                        </a:spcAft>
                      </a:pPr>
                      <a:r>
                        <a:rPr lang="en-US" sz="1000" kern="100">
                          <a:effectLst/>
                        </a:rPr>
                        <a:t>dim</a:t>
                      </a:r>
                      <a:r>
                        <a:rPr lang="zh-CN" sz="1000" kern="100">
                          <a:effectLst/>
                        </a:rPr>
                        <a:t>：</a:t>
                      </a:r>
                      <a:endParaRPr lang="zh-CN" sz="1000" kern="100">
                        <a:effectLst/>
                        <a:latin typeface="Calibri"/>
                        <a:ea typeface="宋体"/>
                        <a:cs typeface="Times New Roman"/>
                      </a:endParaRPr>
                    </a:p>
                  </a:txBody>
                  <a:tcPr marL="28112" marR="28112" marT="0" marB="0"/>
                </a:tc>
                <a:tc>
                  <a:txBody>
                    <a:bodyPr/>
                    <a:lstStyle/>
                    <a:p>
                      <a:pPr algn="just">
                        <a:lnSpc>
                          <a:spcPct val="150000"/>
                        </a:lnSpc>
                        <a:spcAft>
                          <a:spcPts val="0"/>
                        </a:spcAft>
                      </a:pPr>
                      <a:r>
                        <a:rPr lang="zh-CN" sz="1000" kern="100">
                          <a:effectLst/>
                        </a:rPr>
                        <a:t>对象的维向量</a:t>
                      </a:r>
                      <a:endParaRPr lang="zh-CN" sz="1000" kern="100">
                        <a:effectLst/>
                        <a:latin typeface="Calibri"/>
                        <a:ea typeface="宋体"/>
                        <a:cs typeface="Times New Roman"/>
                      </a:endParaRPr>
                    </a:p>
                  </a:txBody>
                  <a:tcPr marL="28112" marR="28112" marT="0" marB="0"/>
                </a:tc>
              </a:tr>
              <a:tr h="98390">
                <a:tc>
                  <a:txBody>
                    <a:bodyPr/>
                    <a:lstStyle/>
                    <a:p>
                      <a:pPr algn="just">
                        <a:lnSpc>
                          <a:spcPct val="150000"/>
                        </a:lnSpc>
                        <a:spcAft>
                          <a:spcPts val="0"/>
                        </a:spcAft>
                      </a:pPr>
                      <a:r>
                        <a:rPr lang="en-US" sz="1000" kern="100">
                          <a:effectLst/>
                        </a:rPr>
                        <a:t>dimnames</a:t>
                      </a:r>
                      <a:r>
                        <a:rPr lang="zh-CN" sz="1000" kern="100">
                          <a:effectLst/>
                        </a:rPr>
                        <a:t>：</a:t>
                      </a:r>
                      <a:endParaRPr lang="zh-CN" sz="1000" kern="100">
                        <a:effectLst/>
                        <a:latin typeface="Calibri"/>
                        <a:ea typeface="宋体"/>
                        <a:cs typeface="Times New Roman"/>
                      </a:endParaRPr>
                    </a:p>
                  </a:txBody>
                  <a:tcPr marL="28112" marR="28112" marT="0" marB="0"/>
                </a:tc>
                <a:tc>
                  <a:txBody>
                    <a:bodyPr/>
                    <a:lstStyle/>
                    <a:p>
                      <a:pPr algn="just">
                        <a:lnSpc>
                          <a:spcPct val="150000"/>
                        </a:lnSpc>
                        <a:spcAft>
                          <a:spcPts val="0"/>
                        </a:spcAft>
                      </a:pPr>
                      <a:r>
                        <a:rPr lang="zh-CN" sz="1000" kern="100">
                          <a:effectLst/>
                        </a:rPr>
                        <a:t>对象的维名</a:t>
                      </a:r>
                      <a:endParaRPr lang="zh-CN" sz="1000" kern="100">
                        <a:effectLst/>
                        <a:latin typeface="Calibri"/>
                        <a:ea typeface="宋体"/>
                        <a:cs typeface="Times New Roman"/>
                      </a:endParaRPr>
                    </a:p>
                  </a:txBody>
                  <a:tcPr marL="28112" marR="28112" marT="0" marB="0"/>
                </a:tc>
              </a:tr>
              <a:tr h="98390">
                <a:tc>
                  <a:txBody>
                    <a:bodyPr/>
                    <a:lstStyle/>
                    <a:p>
                      <a:pPr algn="just">
                        <a:lnSpc>
                          <a:spcPct val="150000"/>
                        </a:lnSpc>
                        <a:spcAft>
                          <a:spcPts val="0"/>
                        </a:spcAft>
                      </a:pPr>
                      <a:r>
                        <a:rPr lang="en-US" sz="1000" kern="100">
                          <a:effectLst/>
                        </a:rPr>
                        <a:t>row/colnames</a:t>
                      </a:r>
                      <a:r>
                        <a:rPr lang="zh-CN" sz="1000" kern="100">
                          <a:effectLst/>
                        </a:rPr>
                        <a:t>：</a:t>
                      </a:r>
                      <a:endParaRPr lang="zh-CN" sz="1000" kern="100">
                        <a:effectLst/>
                        <a:latin typeface="Calibri"/>
                        <a:ea typeface="宋体"/>
                        <a:cs typeface="Times New Roman"/>
                      </a:endParaRPr>
                    </a:p>
                  </a:txBody>
                  <a:tcPr marL="28112" marR="28112" marT="0" marB="0"/>
                </a:tc>
                <a:tc>
                  <a:txBody>
                    <a:bodyPr/>
                    <a:lstStyle/>
                    <a:p>
                      <a:pPr algn="just">
                        <a:lnSpc>
                          <a:spcPct val="150000"/>
                        </a:lnSpc>
                        <a:spcAft>
                          <a:spcPts val="0"/>
                        </a:spcAft>
                      </a:pPr>
                      <a:r>
                        <a:rPr lang="zh-CN" sz="1000" kern="100" dirty="0">
                          <a:effectLst/>
                        </a:rPr>
                        <a:t>行名或列名</a:t>
                      </a:r>
                      <a:endParaRPr lang="zh-CN" sz="1000" kern="100" dirty="0">
                        <a:effectLst/>
                        <a:latin typeface="Calibri"/>
                        <a:ea typeface="宋体"/>
                        <a:cs typeface="Times New Roman"/>
                      </a:endParaRPr>
                    </a:p>
                  </a:txBody>
                  <a:tcPr marL="28112" marR="28112" marT="0" marB="0"/>
                </a:tc>
              </a:tr>
              <a:tr h="98390">
                <a:tc>
                  <a:txBody>
                    <a:bodyPr/>
                    <a:lstStyle/>
                    <a:p>
                      <a:pPr algn="just">
                        <a:lnSpc>
                          <a:spcPct val="150000"/>
                        </a:lnSpc>
                        <a:spcAft>
                          <a:spcPts val="0"/>
                        </a:spcAft>
                      </a:pPr>
                      <a:r>
                        <a:rPr lang="en-US" sz="1000" kern="100">
                          <a:effectLst/>
                        </a:rPr>
                        <a:t>%*%</a:t>
                      </a:r>
                      <a:r>
                        <a:rPr lang="zh-CN" sz="1000" kern="100">
                          <a:effectLst/>
                        </a:rPr>
                        <a:t>：</a:t>
                      </a:r>
                      <a:endParaRPr lang="zh-CN" sz="1000" kern="100">
                        <a:effectLst/>
                        <a:latin typeface="Calibri"/>
                        <a:ea typeface="宋体"/>
                        <a:cs typeface="Times New Roman"/>
                      </a:endParaRPr>
                    </a:p>
                  </a:txBody>
                  <a:tcPr marL="28112" marR="28112" marT="0" marB="0"/>
                </a:tc>
                <a:tc>
                  <a:txBody>
                    <a:bodyPr/>
                    <a:lstStyle/>
                    <a:p>
                      <a:pPr algn="just">
                        <a:lnSpc>
                          <a:spcPct val="150000"/>
                        </a:lnSpc>
                        <a:spcAft>
                          <a:spcPts val="0"/>
                        </a:spcAft>
                      </a:pPr>
                      <a:r>
                        <a:rPr lang="zh-CN" sz="1000" kern="100">
                          <a:effectLst/>
                        </a:rPr>
                        <a:t>矩阵乘法</a:t>
                      </a:r>
                      <a:endParaRPr lang="zh-CN" sz="1000" kern="100">
                        <a:effectLst/>
                        <a:latin typeface="Calibri"/>
                        <a:ea typeface="宋体"/>
                        <a:cs typeface="Times New Roman"/>
                      </a:endParaRPr>
                    </a:p>
                  </a:txBody>
                  <a:tcPr marL="28112" marR="28112" marT="0" marB="0"/>
                </a:tc>
              </a:tr>
              <a:tr h="98390">
                <a:tc>
                  <a:txBody>
                    <a:bodyPr/>
                    <a:lstStyle/>
                    <a:p>
                      <a:pPr algn="just">
                        <a:lnSpc>
                          <a:spcPct val="150000"/>
                        </a:lnSpc>
                        <a:spcAft>
                          <a:spcPts val="0"/>
                        </a:spcAft>
                      </a:pPr>
                      <a:r>
                        <a:rPr lang="en-US" sz="1000" kern="100">
                          <a:effectLst/>
                        </a:rPr>
                        <a:t>crossprod</a:t>
                      </a:r>
                      <a:r>
                        <a:rPr lang="zh-CN" sz="1000" kern="100">
                          <a:effectLst/>
                        </a:rPr>
                        <a:t>：</a:t>
                      </a:r>
                      <a:endParaRPr lang="zh-CN" sz="1000" kern="100">
                        <a:effectLst/>
                        <a:latin typeface="Calibri"/>
                        <a:ea typeface="宋体"/>
                        <a:cs typeface="Times New Roman"/>
                      </a:endParaRPr>
                    </a:p>
                  </a:txBody>
                  <a:tcPr marL="28112" marR="28112" marT="0" marB="0"/>
                </a:tc>
                <a:tc>
                  <a:txBody>
                    <a:bodyPr/>
                    <a:lstStyle/>
                    <a:p>
                      <a:pPr algn="just">
                        <a:lnSpc>
                          <a:spcPct val="150000"/>
                        </a:lnSpc>
                        <a:spcAft>
                          <a:spcPts val="0"/>
                        </a:spcAft>
                      </a:pPr>
                      <a:r>
                        <a:rPr lang="zh-CN" sz="1000" kern="100">
                          <a:effectLst/>
                        </a:rPr>
                        <a:t>矩阵交叉乘积（内积）</a:t>
                      </a:r>
                      <a:endParaRPr lang="zh-CN" sz="1000" kern="100">
                        <a:effectLst/>
                        <a:latin typeface="Calibri"/>
                        <a:ea typeface="宋体"/>
                        <a:cs typeface="Times New Roman"/>
                      </a:endParaRPr>
                    </a:p>
                  </a:txBody>
                  <a:tcPr marL="28112" marR="28112" marT="0" marB="0"/>
                </a:tc>
              </a:tr>
              <a:tr h="98390">
                <a:tc>
                  <a:txBody>
                    <a:bodyPr/>
                    <a:lstStyle/>
                    <a:p>
                      <a:pPr algn="just">
                        <a:lnSpc>
                          <a:spcPct val="150000"/>
                        </a:lnSpc>
                        <a:spcAft>
                          <a:spcPts val="0"/>
                        </a:spcAft>
                      </a:pPr>
                      <a:r>
                        <a:rPr lang="en-US" sz="1000" kern="100">
                          <a:effectLst/>
                        </a:rPr>
                        <a:t>outer</a:t>
                      </a:r>
                      <a:r>
                        <a:rPr lang="zh-CN" sz="1000" kern="100">
                          <a:effectLst/>
                        </a:rPr>
                        <a:t>：</a:t>
                      </a:r>
                      <a:endParaRPr lang="zh-CN" sz="1000" kern="100">
                        <a:effectLst/>
                        <a:latin typeface="Calibri"/>
                        <a:ea typeface="宋体"/>
                        <a:cs typeface="Times New Roman"/>
                      </a:endParaRPr>
                    </a:p>
                  </a:txBody>
                  <a:tcPr marL="28112" marR="28112" marT="0" marB="0"/>
                </a:tc>
                <a:tc>
                  <a:txBody>
                    <a:bodyPr/>
                    <a:lstStyle/>
                    <a:p>
                      <a:pPr algn="just">
                        <a:lnSpc>
                          <a:spcPct val="150000"/>
                        </a:lnSpc>
                        <a:spcAft>
                          <a:spcPts val="0"/>
                        </a:spcAft>
                      </a:pPr>
                      <a:r>
                        <a:rPr lang="zh-CN" sz="1000" kern="100">
                          <a:effectLst/>
                        </a:rPr>
                        <a:t>数组外积</a:t>
                      </a:r>
                      <a:endParaRPr lang="zh-CN" sz="1000" kern="100">
                        <a:effectLst/>
                        <a:latin typeface="Calibri"/>
                        <a:ea typeface="宋体"/>
                        <a:cs typeface="Times New Roman"/>
                      </a:endParaRPr>
                    </a:p>
                  </a:txBody>
                  <a:tcPr marL="28112" marR="28112" marT="0" marB="0"/>
                </a:tc>
              </a:tr>
              <a:tr h="98390">
                <a:tc>
                  <a:txBody>
                    <a:bodyPr/>
                    <a:lstStyle/>
                    <a:p>
                      <a:pPr algn="just">
                        <a:lnSpc>
                          <a:spcPct val="150000"/>
                        </a:lnSpc>
                        <a:spcAft>
                          <a:spcPts val="0"/>
                        </a:spcAft>
                      </a:pPr>
                      <a:r>
                        <a:rPr lang="en-US" sz="1000" kern="100">
                          <a:effectLst/>
                        </a:rPr>
                        <a:t>kronecker</a:t>
                      </a:r>
                      <a:r>
                        <a:rPr lang="zh-CN" sz="1000" kern="100">
                          <a:effectLst/>
                        </a:rPr>
                        <a:t>：</a:t>
                      </a:r>
                      <a:endParaRPr lang="zh-CN" sz="1000" kern="100">
                        <a:effectLst/>
                        <a:latin typeface="Calibri"/>
                        <a:ea typeface="宋体"/>
                        <a:cs typeface="Times New Roman"/>
                      </a:endParaRPr>
                    </a:p>
                  </a:txBody>
                  <a:tcPr marL="28112" marR="28112" marT="0" marB="0"/>
                </a:tc>
                <a:tc>
                  <a:txBody>
                    <a:bodyPr/>
                    <a:lstStyle/>
                    <a:p>
                      <a:pPr algn="just">
                        <a:lnSpc>
                          <a:spcPct val="150000"/>
                        </a:lnSpc>
                        <a:spcAft>
                          <a:spcPts val="0"/>
                        </a:spcAft>
                      </a:pPr>
                      <a:r>
                        <a:rPr lang="zh-CN" sz="1000" kern="100">
                          <a:effectLst/>
                        </a:rPr>
                        <a:t>数组的</a:t>
                      </a:r>
                      <a:r>
                        <a:rPr lang="en-US" sz="1000" kern="100">
                          <a:effectLst/>
                        </a:rPr>
                        <a:t>Kronecker</a:t>
                      </a:r>
                      <a:r>
                        <a:rPr lang="zh-CN" sz="1000" kern="100">
                          <a:effectLst/>
                        </a:rPr>
                        <a:t>积</a:t>
                      </a:r>
                      <a:endParaRPr lang="zh-CN" sz="1000" kern="100">
                        <a:effectLst/>
                        <a:latin typeface="Calibri"/>
                        <a:ea typeface="宋体"/>
                        <a:cs typeface="Times New Roman"/>
                      </a:endParaRPr>
                    </a:p>
                  </a:txBody>
                  <a:tcPr marL="28112" marR="28112" marT="0" marB="0"/>
                </a:tc>
              </a:tr>
              <a:tr h="98390">
                <a:tc>
                  <a:txBody>
                    <a:bodyPr/>
                    <a:lstStyle/>
                    <a:p>
                      <a:pPr algn="just">
                        <a:lnSpc>
                          <a:spcPct val="150000"/>
                        </a:lnSpc>
                        <a:spcAft>
                          <a:spcPts val="0"/>
                        </a:spcAft>
                      </a:pPr>
                      <a:r>
                        <a:rPr lang="en-US" sz="1000" kern="100">
                          <a:effectLst/>
                        </a:rPr>
                        <a:t>apply</a:t>
                      </a:r>
                      <a:r>
                        <a:rPr lang="zh-CN" sz="1000" kern="100">
                          <a:effectLst/>
                        </a:rPr>
                        <a:t>：</a:t>
                      </a:r>
                      <a:endParaRPr lang="zh-CN" sz="1000" kern="100">
                        <a:effectLst/>
                        <a:latin typeface="Calibri"/>
                        <a:ea typeface="宋体"/>
                        <a:cs typeface="Times New Roman"/>
                      </a:endParaRPr>
                    </a:p>
                  </a:txBody>
                  <a:tcPr marL="28112" marR="28112" marT="0" marB="0"/>
                </a:tc>
                <a:tc>
                  <a:txBody>
                    <a:bodyPr/>
                    <a:lstStyle/>
                    <a:p>
                      <a:pPr algn="just">
                        <a:lnSpc>
                          <a:spcPct val="150000"/>
                        </a:lnSpc>
                        <a:spcAft>
                          <a:spcPts val="0"/>
                        </a:spcAft>
                      </a:pPr>
                      <a:r>
                        <a:rPr lang="zh-CN" sz="1000" kern="100">
                          <a:effectLst/>
                        </a:rPr>
                        <a:t>对数组的某些维应用函数</a:t>
                      </a:r>
                      <a:endParaRPr lang="zh-CN" sz="1000" kern="100">
                        <a:effectLst/>
                        <a:latin typeface="Calibri"/>
                        <a:ea typeface="宋体"/>
                        <a:cs typeface="Times New Roman"/>
                      </a:endParaRPr>
                    </a:p>
                  </a:txBody>
                  <a:tcPr marL="28112" marR="28112" marT="0" marB="0"/>
                </a:tc>
              </a:tr>
              <a:tr h="98390">
                <a:tc>
                  <a:txBody>
                    <a:bodyPr/>
                    <a:lstStyle/>
                    <a:p>
                      <a:pPr algn="just">
                        <a:lnSpc>
                          <a:spcPct val="150000"/>
                        </a:lnSpc>
                        <a:spcAft>
                          <a:spcPts val="0"/>
                        </a:spcAft>
                      </a:pPr>
                      <a:r>
                        <a:rPr lang="en-US" sz="1000" kern="100">
                          <a:effectLst/>
                        </a:rPr>
                        <a:t>tapply</a:t>
                      </a:r>
                      <a:r>
                        <a:rPr lang="zh-CN" sz="1000" kern="100">
                          <a:effectLst/>
                        </a:rPr>
                        <a:t>：</a:t>
                      </a:r>
                      <a:endParaRPr lang="zh-CN" sz="1000" kern="100">
                        <a:effectLst/>
                        <a:latin typeface="Calibri"/>
                        <a:ea typeface="宋体"/>
                        <a:cs typeface="Times New Roman"/>
                      </a:endParaRPr>
                    </a:p>
                  </a:txBody>
                  <a:tcPr marL="28112" marR="28112" marT="0" marB="0"/>
                </a:tc>
                <a:tc>
                  <a:txBody>
                    <a:bodyPr/>
                    <a:lstStyle/>
                    <a:p>
                      <a:pPr algn="just">
                        <a:lnSpc>
                          <a:spcPct val="150000"/>
                        </a:lnSpc>
                        <a:spcAft>
                          <a:spcPts val="0"/>
                        </a:spcAft>
                      </a:pPr>
                      <a:r>
                        <a:rPr lang="zh-CN" sz="1000" kern="100">
                          <a:effectLst/>
                        </a:rPr>
                        <a:t>对“不规则”数组应用函数</a:t>
                      </a:r>
                      <a:endParaRPr lang="zh-CN" sz="1000" kern="100">
                        <a:effectLst/>
                        <a:latin typeface="Calibri"/>
                        <a:ea typeface="宋体"/>
                        <a:cs typeface="Times New Roman"/>
                      </a:endParaRPr>
                    </a:p>
                  </a:txBody>
                  <a:tcPr marL="28112" marR="28112" marT="0" marB="0"/>
                </a:tc>
              </a:tr>
              <a:tr h="98390">
                <a:tc>
                  <a:txBody>
                    <a:bodyPr/>
                    <a:lstStyle/>
                    <a:p>
                      <a:pPr algn="just">
                        <a:lnSpc>
                          <a:spcPct val="150000"/>
                        </a:lnSpc>
                        <a:spcAft>
                          <a:spcPts val="0"/>
                        </a:spcAft>
                      </a:pPr>
                      <a:r>
                        <a:rPr lang="en-US" sz="1000" kern="100">
                          <a:effectLst/>
                        </a:rPr>
                        <a:t>sweep</a:t>
                      </a:r>
                      <a:r>
                        <a:rPr lang="zh-CN" sz="1000" kern="100">
                          <a:effectLst/>
                        </a:rPr>
                        <a:t>：</a:t>
                      </a:r>
                      <a:endParaRPr lang="zh-CN" sz="1000" kern="100">
                        <a:effectLst/>
                        <a:latin typeface="Calibri"/>
                        <a:ea typeface="宋体"/>
                        <a:cs typeface="Times New Roman"/>
                      </a:endParaRPr>
                    </a:p>
                  </a:txBody>
                  <a:tcPr marL="28112" marR="28112" marT="0" marB="0"/>
                </a:tc>
                <a:tc>
                  <a:txBody>
                    <a:bodyPr/>
                    <a:lstStyle/>
                    <a:p>
                      <a:pPr algn="just">
                        <a:lnSpc>
                          <a:spcPct val="150000"/>
                        </a:lnSpc>
                        <a:spcAft>
                          <a:spcPts val="0"/>
                        </a:spcAft>
                      </a:pPr>
                      <a:r>
                        <a:rPr lang="zh-CN" sz="1000" kern="100">
                          <a:effectLst/>
                        </a:rPr>
                        <a:t>计算数组的概括统计量</a:t>
                      </a:r>
                      <a:endParaRPr lang="zh-CN" sz="1000" kern="100">
                        <a:effectLst/>
                        <a:latin typeface="Calibri"/>
                        <a:ea typeface="宋体"/>
                        <a:cs typeface="Times New Roman"/>
                      </a:endParaRPr>
                    </a:p>
                  </a:txBody>
                  <a:tcPr marL="28112" marR="28112" marT="0" marB="0"/>
                </a:tc>
              </a:tr>
              <a:tr h="98390">
                <a:tc>
                  <a:txBody>
                    <a:bodyPr/>
                    <a:lstStyle/>
                    <a:p>
                      <a:pPr algn="just">
                        <a:lnSpc>
                          <a:spcPct val="150000"/>
                        </a:lnSpc>
                        <a:spcAft>
                          <a:spcPts val="0"/>
                        </a:spcAft>
                      </a:pPr>
                      <a:r>
                        <a:rPr lang="en-US" sz="1000" kern="100">
                          <a:effectLst/>
                        </a:rPr>
                        <a:t>aggregate</a:t>
                      </a:r>
                      <a:r>
                        <a:rPr lang="zh-CN" sz="1000" kern="100">
                          <a:effectLst/>
                        </a:rPr>
                        <a:t>：</a:t>
                      </a:r>
                      <a:endParaRPr lang="zh-CN" sz="1000" kern="100">
                        <a:effectLst/>
                        <a:latin typeface="Calibri"/>
                        <a:ea typeface="宋体"/>
                        <a:cs typeface="Times New Roman"/>
                      </a:endParaRPr>
                    </a:p>
                  </a:txBody>
                  <a:tcPr marL="28112" marR="28112" marT="0" marB="0"/>
                </a:tc>
                <a:tc>
                  <a:txBody>
                    <a:bodyPr/>
                    <a:lstStyle/>
                    <a:p>
                      <a:pPr algn="just">
                        <a:lnSpc>
                          <a:spcPct val="150000"/>
                        </a:lnSpc>
                        <a:spcAft>
                          <a:spcPts val="0"/>
                        </a:spcAft>
                      </a:pPr>
                      <a:r>
                        <a:rPr lang="zh-CN" sz="1000" kern="100" dirty="0">
                          <a:effectLst/>
                        </a:rPr>
                        <a:t>计算数据子集的概括统计量</a:t>
                      </a:r>
                      <a:endParaRPr lang="zh-CN" sz="1000" kern="100" dirty="0">
                        <a:effectLst/>
                        <a:latin typeface="Calibri"/>
                        <a:ea typeface="宋体"/>
                        <a:cs typeface="Times New Roman"/>
                      </a:endParaRPr>
                    </a:p>
                  </a:txBody>
                  <a:tcPr marL="28112" marR="28112" marT="0" marB="0"/>
                </a:tc>
              </a:tr>
              <a:tr h="98390">
                <a:tc>
                  <a:txBody>
                    <a:bodyPr/>
                    <a:lstStyle/>
                    <a:p>
                      <a:pPr algn="just">
                        <a:lnSpc>
                          <a:spcPct val="150000"/>
                        </a:lnSpc>
                        <a:spcAft>
                          <a:spcPts val="0"/>
                        </a:spcAft>
                      </a:pPr>
                      <a:r>
                        <a:rPr lang="en-US" sz="1000" kern="100" dirty="0">
                          <a:effectLst/>
                        </a:rPr>
                        <a:t>scale</a:t>
                      </a:r>
                      <a:r>
                        <a:rPr lang="zh-CN" sz="1000" kern="100" dirty="0">
                          <a:effectLst/>
                        </a:rPr>
                        <a:t>：</a:t>
                      </a:r>
                      <a:endParaRPr lang="zh-CN" sz="1000" kern="100" dirty="0">
                        <a:effectLst/>
                        <a:latin typeface="Calibri"/>
                        <a:ea typeface="宋体"/>
                        <a:cs typeface="Times New Roman"/>
                      </a:endParaRPr>
                    </a:p>
                  </a:txBody>
                  <a:tcPr marL="28112" marR="28112" marT="0" marB="0"/>
                </a:tc>
                <a:tc>
                  <a:txBody>
                    <a:bodyPr/>
                    <a:lstStyle/>
                    <a:p>
                      <a:pPr algn="just">
                        <a:lnSpc>
                          <a:spcPct val="150000"/>
                        </a:lnSpc>
                        <a:spcAft>
                          <a:spcPts val="0"/>
                        </a:spcAft>
                      </a:pPr>
                      <a:r>
                        <a:rPr lang="zh-CN" sz="1000" kern="100">
                          <a:effectLst/>
                        </a:rPr>
                        <a:t>矩阵标准化</a:t>
                      </a:r>
                      <a:endParaRPr lang="zh-CN" sz="1000" kern="100">
                        <a:effectLst/>
                        <a:latin typeface="Calibri"/>
                        <a:ea typeface="宋体"/>
                        <a:cs typeface="Times New Roman"/>
                      </a:endParaRPr>
                    </a:p>
                  </a:txBody>
                  <a:tcPr marL="28112" marR="28112" marT="0" marB="0"/>
                </a:tc>
              </a:tr>
              <a:tr h="98390">
                <a:tc>
                  <a:txBody>
                    <a:bodyPr/>
                    <a:lstStyle/>
                    <a:p>
                      <a:pPr algn="just">
                        <a:lnSpc>
                          <a:spcPct val="150000"/>
                        </a:lnSpc>
                        <a:spcAft>
                          <a:spcPts val="0"/>
                        </a:spcAft>
                      </a:pPr>
                      <a:r>
                        <a:rPr lang="en-US" sz="1000" kern="100" dirty="0" err="1">
                          <a:effectLst/>
                        </a:rPr>
                        <a:t>matplot</a:t>
                      </a:r>
                      <a:r>
                        <a:rPr lang="zh-CN" sz="1000" kern="100" dirty="0">
                          <a:effectLst/>
                        </a:rPr>
                        <a:t>：</a:t>
                      </a:r>
                      <a:endParaRPr lang="zh-CN" sz="1000" kern="100" dirty="0">
                        <a:effectLst/>
                        <a:latin typeface="Calibri"/>
                        <a:ea typeface="宋体"/>
                        <a:cs typeface="Times New Roman"/>
                      </a:endParaRPr>
                    </a:p>
                  </a:txBody>
                  <a:tcPr marL="28112" marR="28112" marT="0" marB="0"/>
                </a:tc>
                <a:tc>
                  <a:txBody>
                    <a:bodyPr/>
                    <a:lstStyle/>
                    <a:p>
                      <a:pPr algn="just">
                        <a:lnSpc>
                          <a:spcPct val="150000"/>
                        </a:lnSpc>
                        <a:spcAft>
                          <a:spcPts val="0"/>
                        </a:spcAft>
                      </a:pPr>
                      <a:r>
                        <a:rPr lang="zh-CN" sz="1000" kern="100" dirty="0">
                          <a:effectLst/>
                        </a:rPr>
                        <a:t>对矩阵各列绘图</a:t>
                      </a:r>
                      <a:endParaRPr lang="zh-CN" sz="1000" kern="100" dirty="0">
                        <a:effectLst/>
                        <a:latin typeface="Calibri"/>
                        <a:ea typeface="宋体"/>
                        <a:cs typeface="Times New Roman"/>
                      </a:endParaRPr>
                    </a:p>
                  </a:txBody>
                  <a:tcPr marL="28112" marR="28112" marT="0" marB="0"/>
                </a:tc>
              </a:tr>
              <a:tr h="98390">
                <a:tc>
                  <a:txBody>
                    <a:bodyPr/>
                    <a:lstStyle/>
                    <a:p>
                      <a:pPr algn="just">
                        <a:lnSpc>
                          <a:spcPct val="150000"/>
                        </a:lnSpc>
                        <a:spcAft>
                          <a:spcPts val="0"/>
                        </a:spcAft>
                      </a:pPr>
                      <a:r>
                        <a:rPr lang="en-US" sz="1000" kern="100" dirty="0" err="1">
                          <a:effectLst/>
                        </a:rPr>
                        <a:t>cor</a:t>
                      </a:r>
                      <a:r>
                        <a:rPr lang="zh-CN" sz="1000" kern="100" dirty="0">
                          <a:effectLst/>
                        </a:rPr>
                        <a:t>：</a:t>
                      </a:r>
                      <a:endParaRPr lang="zh-CN" sz="1000" kern="100" dirty="0">
                        <a:effectLst/>
                        <a:latin typeface="Calibri"/>
                        <a:ea typeface="宋体"/>
                        <a:cs typeface="Times New Roman"/>
                      </a:endParaRPr>
                    </a:p>
                  </a:txBody>
                  <a:tcPr marL="28112" marR="28112" marT="0" marB="0"/>
                </a:tc>
                <a:tc>
                  <a:txBody>
                    <a:bodyPr/>
                    <a:lstStyle/>
                    <a:p>
                      <a:pPr algn="just">
                        <a:lnSpc>
                          <a:spcPct val="150000"/>
                        </a:lnSpc>
                        <a:spcAft>
                          <a:spcPts val="0"/>
                        </a:spcAft>
                      </a:pPr>
                      <a:r>
                        <a:rPr lang="zh-CN" sz="1000" kern="100" dirty="0">
                          <a:effectLst/>
                        </a:rPr>
                        <a:t>相关阵或协差阵</a:t>
                      </a:r>
                      <a:endParaRPr lang="zh-CN" sz="1000" kern="100" dirty="0">
                        <a:effectLst/>
                        <a:latin typeface="Calibri"/>
                        <a:ea typeface="宋体"/>
                        <a:cs typeface="Times New Roman"/>
                      </a:endParaRPr>
                    </a:p>
                  </a:txBody>
                  <a:tcPr marL="28112" marR="28112" marT="0" marB="0"/>
                </a:tc>
              </a:tr>
              <a:tr h="98390">
                <a:tc>
                  <a:txBody>
                    <a:bodyPr/>
                    <a:lstStyle/>
                    <a:p>
                      <a:pPr algn="just">
                        <a:lnSpc>
                          <a:spcPct val="150000"/>
                        </a:lnSpc>
                        <a:spcAft>
                          <a:spcPts val="0"/>
                        </a:spcAft>
                      </a:pPr>
                      <a:r>
                        <a:rPr lang="en-US" sz="1000" kern="100">
                          <a:effectLst/>
                        </a:rPr>
                        <a:t>Contrast</a:t>
                      </a:r>
                      <a:r>
                        <a:rPr lang="zh-CN" sz="1000" kern="100">
                          <a:effectLst/>
                        </a:rPr>
                        <a:t>：</a:t>
                      </a:r>
                      <a:endParaRPr lang="zh-CN" sz="1000" kern="100">
                        <a:effectLst/>
                        <a:latin typeface="Calibri"/>
                        <a:ea typeface="宋体"/>
                        <a:cs typeface="Times New Roman"/>
                      </a:endParaRPr>
                    </a:p>
                  </a:txBody>
                  <a:tcPr marL="28112" marR="28112" marT="0" marB="0"/>
                </a:tc>
                <a:tc>
                  <a:txBody>
                    <a:bodyPr/>
                    <a:lstStyle/>
                    <a:p>
                      <a:pPr algn="just">
                        <a:lnSpc>
                          <a:spcPct val="150000"/>
                        </a:lnSpc>
                        <a:spcAft>
                          <a:spcPts val="0"/>
                        </a:spcAft>
                      </a:pPr>
                      <a:r>
                        <a:rPr lang="zh-CN" sz="1000" kern="100">
                          <a:effectLst/>
                        </a:rPr>
                        <a:t>对照矩阵</a:t>
                      </a:r>
                      <a:endParaRPr lang="zh-CN" sz="1000" kern="100">
                        <a:effectLst/>
                        <a:latin typeface="Calibri"/>
                        <a:ea typeface="宋体"/>
                        <a:cs typeface="Times New Roman"/>
                      </a:endParaRPr>
                    </a:p>
                  </a:txBody>
                  <a:tcPr marL="28112" marR="28112" marT="0" marB="0"/>
                </a:tc>
              </a:tr>
              <a:tr h="98390">
                <a:tc>
                  <a:txBody>
                    <a:bodyPr/>
                    <a:lstStyle/>
                    <a:p>
                      <a:pPr algn="just">
                        <a:lnSpc>
                          <a:spcPct val="150000"/>
                        </a:lnSpc>
                        <a:spcAft>
                          <a:spcPts val="0"/>
                        </a:spcAft>
                      </a:pPr>
                      <a:r>
                        <a:rPr lang="en-US" sz="1000" kern="100">
                          <a:effectLst/>
                        </a:rPr>
                        <a:t>row</a:t>
                      </a:r>
                      <a:r>
                        <a:rPr lang="zh-CN" sz="1000" kern="100">
                          <a:effectLst/>
                        </a:rPr>
                        <a:t>：</a:t>
                      </a:r>
                      <a:endParaRPr lang="zh-CN" sz="1000" kern="100">
                        <a:effectLst/>
                        <a:latin typeface="Calibri"/>
                        <a:ea typeface="宋体"/>
                        <a:cs typeface="Times New Roman"/>
                      </a:endParaRPr>
                    </a:p>
                  </a:txBody>
                  <a:tcPr marL="28112" marR="28112" marT="0" marB="0"/>
                </a:tc>
                <a:tc>
                  <a:txBody>
                    <a:bodyPr/>
                    <a:lstStyle/>
                    <a:p>
                      <a:pPr algn="just">
                        <a:lnSpc>
                          <a:spcPct val="150000"/>
                        </a:lnSpc>
                        <a:spcAft>
                          <a:spcPts val="0"/>
                        </a:spcAft>
                      </a:pPr>
                      <a:r>
                        <a:rPr lang="zh-CN" sz="1000" kern="100" dirty="0">
                          <a:effectLst/>
                        </a:rPr>
                        <a:t>矩阵的行下标集</a:t>
                      </a:r>
                      <a:endParaRPr lang="zh-CN" sz="1000" kern="100" dirty="0">
                        <a:effectLst/>
                        <a:latin typeface="Calibri"/>
                        <a:ea typeface="宋体"/>
                        <a:cs typeface="Times New Roman"/>
                      </a:endParaRPr>
                    </a:p>
                  </a:txBody>
                  <a:tcPr marL="28112" marR="28112" marT="0" marB="0"/>
                </a:tc>
              </a:tr>
              <a:tr h="98390">
                <a:tc>
                  <a:txBody>
                    <a:bodyPr/>
                    <a:lstStyle/>
                    <a:p>
                      <a:pPr algn="just">
                        <a:lnSpc>
                          <a:spcPct val="150000"/>
                        </a:lnSpc>
                        <a:spcAft>
                          <a:spcPts val="0"/>
                        </a:spcAft>
                      </a:pPr>
                      <a:r>
                        <a:rPr lang="en-US" sz="1000" kern="100">
                          <a:effectLst/>
                        </a:rPr>
                        <a:t>col</a:t>
                      </a:r>
                      <a:r>
                        <a:rPr lang="zh-CN" sz="1000" kern="100">
                          <a:effectLst/>
                        </a:rPr>
                        <a:t>：</a:t>
                      </a:r>
                      <a:endParaRPr lang="zh-CN" sz="1000" kern="100">
                        <a:effectLst/>
                        <a:latin typeface="Calibri"/>
                        <a:ea typeface="宋体"/>
                        <a:cs typeface="Times New Roman"/>
                      </a:endParaRPr>
                    </a:p>
                  </a:txBody>
                  <a:tcPr marL="28112" marR="28112" marT="0" marB="0"/>
                </a:tc>
                <a:tc>
                  <a:txBody>
                    <a:bodyPr/>
                    <a:lstStyle/>
                    <a:p>
                      <a:pPr algn="just">
                        <a:lnSpc>
                          <a:spcPct val="150000"/>
                        </a:lnSpc>
                        <a:spcAft>
                          <a:spcPts val="0"/>
                        </a:spcAft>
                      </a:pPr>
                      <a:r>
                        <a:rPr lang="zh-CN" sz="1000" kern="100" dirty="0">
                          <a:effectLst/>
                        </a:rPr>
                        <a:t>求列下标集</a:t>
                      </a:r>
                      <a:endParaRPr lang="zh-CN" sz="1000" kern="100" dirty="0">
                        <a:effectLst/>
                        <a:latin typeface="Calibri"/>
                        <a:ea typeface="宋体"/>
                        <a:cs typeface="Times New Roman"/>
                      </a:endParaRPr>
                    </a:p>
                  </a:txBody>
                  <a:tcPr marL="28112" marR="28112" marT="0" marB="0"/>
                </a:tc>
              </a:tr>
            </a:tbl>
          </a:graphicData>
        </a:graphic>
      </p:graphicFrame>
    </p:spTree>
    <p:extLst>
      <p:ext uri="{BB962C8B-B14F-4D97-AF65-F5344CB8AC3E}">
        <p14:creationId xmlns:p14="http://schemas.microsoft.com/office/powerpoint/2010/main" val="1464344727"/>
      </p:ext>
    </p:ext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ext uri="{D42A27DB-BD31-4B8C-83A1-F6EECF244321}">
                <p14:modId xmlns:p14="http://schemas.microsoft.com/office/powerpoint/2010/main" val="3180186033"/>
              </p:ext>
            </p:extLst>
          </p:nvPr>
        </p:nvGraphicFramePr>
        <p:xfrm>
          <a:off x="1331038" y="339396"/>
          <a:ext cx="9485645" cy="5600700"/>
        </p:xfrm>
        <a:graphic>
          <a:graphicData uri="http://schemas.openxmlformats.org/drawingml/2006/table">
            <a:tbl>
              <a:tblPr>
                <a:tableStyleId>{5C22544A-7EE6-4342-B048-85BDC9FD1C3A}</a:tableStyleId>
              </a:tblPr>
              <a:tblGrid>
                <a:gridCol w="4353633"/>
                <a:gridCol w="5132012"/>
              </a:tblGrid>
              <a:tr h="226298">
                <a:tc gridSpan="2">
                  <a:txBody>
                    <a:bodyPr/>
                    <a:lstStyle/>
                    <a:p>
                      <a:pPr algn="just">
                        <a:lnSpc>
                          <a:spcPct val="150000"/>
                        </a:lnSpc>
                        <a:spcAft>
                          <a:spcPts val="0"/>
                        </a:spcAft>
                      </a:pPr>
                      <a:r>
                        <a:rPr lang="zh-CN" sz="1400" kern="100">
                          <a:effectLst/>
                        </a:rPr>
                        <a:t>四、线性代数</a:t>
                      </a:r>
                      <a:endParaRPr lang="zh-CN" sz="1400" kern="100">
                        <a:effectLst/>
                        <a:latin typeface="Calibri"/>
                        <a:ea typeface="宋体"/>
                        <a:cs typeface="Times New Roman"/>
                      </a:endParaRPr>
                    </a:p>
                  </a:txBody>
                  <a:tcPr marL="64657" marR="64657" marT="0" marB="0"/>
                </a:tc>
                <a:tc hMerge="1">
                  <a:txBody>
                    <a:bodyPr/>
                    <a:lstStyle/>
                    <a:p>
                      <a:endParaRPr lang="zh-CN" altLang="en-US"/>
                    </a:p>
                  </a:txBody>
                  <a:tcPr/>
                </a:tc>
              </a:tr>
              <a:tr h="226298">
                <a:tc>
                  <a:txBody>
                    <a:bodyPr/>
                    <a:lstStyle/>
                    <a:p>
                      <a:pPr algn="just">
                        <a:lnSpc>
                          <a:spcPct val="150000"/>
                        </a:lnSpc>
                        <a:spcAft>
                          <a:spcPts val="0"/>
                        </a:spcAft>
                      </a:pPr>
                      <a:r>
                        <a:rPr lang="en-US" sz="1400" kern="100">
                          <a:effectLst/>
                        </a:rPr>
                        <a:t>solve</a:t>
                      </a:r>
                      <a:r>
                        <a:rPr lang="zh-CN" sz="1400" kern="100">
                          <a:effectLst/>
                        </a:rPr>
                        <a:t>：</a:t>
                      </a:r>
                      <a:endParaRPr lang="zh-CN" sz="1400" kern="100">
                        <a:effectLst/>
                        <a:latin typeface="Calibri"/>
                        <a:ea typeface="宋体"/>
                        <a:cs typeface="Times New Roman"/>
                      </a:endParaRPr>
                    </a:p>
                  </a:txBody>
                  <a:tcPr marL="64657" marR="64657" marT="0" marB="0"/>
                </a:tc>
                <a:tc>
                  <a:txBody>
                    <a:bodyPr/>
                    <a:lstStyle/>
                    <a:p>
                      <a:pPr algn="just">
                        <a:lnSpc>
                          <a:spcPct val="150000"/>
                        </a:lnSpc>
                        <a:spcAft>
                          <a:spcPts val="0"/>
                        </a:spcAft>
                      </a:pPr>
                      <a:r>
                        <a:rPr lang="zh-CN" sz="1400" kern="100">
                          <a:effectLst/>
                        </a:rPr>
                        <a:t>解线性方程组或求逆</a:t>
                      </a:r>
                      <a:endParaRPr lang="zh-CN" sz="1400" kern="100">
                        <a:effectLst/>
                        <a:latin typeface="Calibri"/>
                        <a:ea typeface="宋体"/>
                        <a:cs typeface="Times New Roman"/>
                      </a:endParaRPr>
                    </a:p>
                  </a:txBody>
                  <a:tcPr marL="64657" marR="64657" marT="0" marB="0"/>
                </a:tc>
              </a:tr>
              <a:tr h="226298">
                <a:tc>
                  <a:txBody>
                    <a:bodyPr/>
                    <a:lstStyle/>
                    <a:p>
                      <a:pPr algn="just">
                        <a:lnSpc>
                          <a:spcPct val="150000"/>
                        </a:lnSpc>
                        <a:spcAft>
                          <a:spcPts val="0"/>
                        </a:spcAft>
                      </a:pPr>
                      <a:r>
                        <a:rPr lang="en-US" sz="1400" kern="100">
                          <a:effectLst/>
                        </a:rPr>
                        <a:t>eigen</a:t>
                      </a:r>
                      <a:r>
                        <a:rPr lang="zh-CN" sz="1400" kern="100">
                          <a:effectLst/>
                        </a:rPr>
                        <a:t>：</a:t>
                      </a:r>
                      <a:endParaRPr lang="zh-CN" sz="1400" kern="100">
                        <a:effectLst/>
                        <a:latin typeface="Calibri"/>
                        <a:ea typeface="宋体"/>
                        <a:cs typeface="Times New Roman"/>
                      </a:endParaRPr>
                    </a:p>
                  </a:txBody>
                  <a:tcPr marL="64657" marR="64657" marT="0" marB="0"/>
                </a:tc>
                <a:tc>
                  <a:txBody>
                    <a:bodyPr/>
                    <a:lstStyle/>
                    <a:p>
                      <a:pPr algn="just">
                        <a:lnSpc>
                          <a:spcPct val="150000"/>
                        </a:lnSpc>
                        <a:spcAft>
                          <a:spcPts val="0"/>
                        </a:spcAft>
                      </a:pPr>
                      <a:r>
                        <a:rPr lang="zh-CN" sz="1400" kern="100">
                          <a:effectLst/>
                        </a:rPr>
                        <a:t>矩阵的特征值分解</a:t>
                      </a:r>
                      <a:endParaRPr lang="zh-CN" sz="1400" kern="100">
                        <a:effectLst/>
                        <a:latin typeface="Calibri"/>
                        <a:ea typeface="宋体"/>
                        <a:cs typeface="Times New Roman"/>
                      </a:endParaRPr>
                    </a:p>
                  </a:txBody>
                  <a:tcPr marL="64657" marR="64657" marT="0" marB="0"/>
                </a:tc>
              </a:tr>
              <a:tr h="226298">
                <a:tc>
                  <a:txBody>
                    <a:bodyPr/>
                    <a:lstStyle/>
                    <a:p>
                      <a:pPr algn="just">
                        <a:lnSpc>
                          <a:spcPct val="150000"/>
                        </a:lnSpc>
                        <a:spcAft>
                          <a:spcPts val="0"/>
                        </a:spcAft>
                      </a:pPr>
                      <a:r>
                        <a:rPr lang="en-US" sz="1400" kern="100">
                          <a:effectLst/>
                        </a:rPr>
                        <a:t>svd</a:t>
                      </a:r>
                      <a:r>
                        <a:rPr lang="zh-CN" sz="1400" kern="100">
                          <a:effectLst/>
                        </a:rPr>
                        <a:t>：</a:t>
                      </a:r>
                      <a:endParaRPr lang="zh-CN" sz="1400" kern="100">
                        <a:effectLst/>
                        <a:latin typeface="Calibri"/>
                        <a:ea typeface="宋体"/>
                        <a:cs typeface="Times New Roman"/>
                      </a:endParaRPr>
                    </a:p>
                  </a:txBody>
                  <a:tcPr marL="64657" marR="64657" marT="0" marB="0"/>
                </a:tc>
                <a:tc>
                  <a:txBody>
                    <a:bodyPr/>
                    <a:lstStyle/>
                    <a:p>
                      <a:pPr algn="just">
                        <a:lnSpc>
                          <a:spcPct val="150000"/>
                        </a:lnSpc>
                        <a:spcAft>
                          <a:spcPts val="0"/>
                        </a:spcAft>
                      </a:pPr>
                      <a:r>
                        <a:rPr lang="zh-CN" sz="1400" kern="100">
                          <a:effectLst/>
                        </a:rPr>
                        <a:t>矩阵的奇异值分解</a:t>
                      </a:r>
                      <a:endParaRPr lang="zh-CN" sz="1400" kern="100">
                        <a:effectLst/>
                        <a:latin typeface="Calibri"/>
                        <a:ea typeface="宋体"/>
                        <a:cs typeface="Times New Roman"/>
                      </a:endParaRPr>
                    </a:p>
                  </a:txBody>
                  <a:tcPr marL="64657" marR="64657" marT="0" marB="0"/>
                </a:tc>
              </a:tr>
              <a:tr h="226298">
                <a:tc>
                  <a:txBody>
                    <a:bodyPr/>
                    <a:lstStyle/>
                    <a:p>
                      <a:pPr algn="just">
                        <a:lnSpc>
                          <a:spcPct val="150000"/>
                        </a:lnSpc>
                        <a:spcAft>
                          <a:spcPts val="0"/>
                        </a:spcAft>
                      </a:pPr>
                      <a:r>
                        <a:rPr lang="en-US" sz="1400" kern="100">
                          <a:effectLst/>
                        </a:rPr>
                        <a:t>backsolve</a:t>
                      </a:r>
                      <a:r>
                        <a:rPr lang="zh-CN" sz="1400" kern="100">
                          <a:effectLst/>
                        </a:rPr>
                        <a:t>：</a:t>
                      </a:r>
                      <a:endParaRPr lang="zh-CN" sz="1400" kern="100">
                        <a:effectLst/>
                        <a:latin typeface="Calibri"/>
                        <a:ea typeface="宋体"/>
                        <a:cs typeface="Times New Roman"/>
                      </a:endParaRPr>
                    </a:p>
                  </a:txBody>
                  <a:tcPr marL="64657" marR="64657" marT="0" marB="0"/>
                </a:tc>
                <a:tc>
                  <a:txBody>
                    <a:bodyPr/>
                    <a:lstStyle/>
                    <a:p>
                      <a:pPr algn="just">
                        <a:lnSpc>
                          <a:spcPct val="150000"/>
                        </a:lnSpc>
                        <a:spcAft>
                          <a:spcPts val="0"/>
                        </a:spcAft>
                      </a:pPr>
                      <a:r>
                        <a:rPr lang="zh-CN" sz="1400" kern="100">
                          <a:effectLst/>
                        </a:rPr>
                        <a:t>解上三角或下三角方程组</a:t>
                      </a:r>
                      <a:endParaRPr lang="zh-CN" sz="1400" kern="100">
                        <a:effectLst/>
                        <a:latin typeface="Calibri"/>
                        <a:ea typeface="宋体"/>
                        <a:cs typeface="Times New Roman"/>
                      </a:endParaRPr>
                    </a:p>
                  </a:txBody>
                  <a:tcPr marL="64657" marR="64657" marT="0" marB="0"/>
                </a:tc>
              </a:tr>
              <a:tr h="226298">
                <a:tc>
                  <a:txBody>
                    <a:bodyPr/>
                    <a:lstStyle/>
                    <a:p>
                      <a:pPr algn="just">
                        <a:lnSpc>
                          <a:spcPct val="150000"/>
                        </a:lnSpc>
                        <a:spcAft>
                          <a:spcPts val="0"/>
                        </a:spcAft>
                      </a:pPr>
                      <a:r>
                        <a:rPr lang="en-US" sz="1400" kern="100">
                          <a:effectLst/>
                        </a:rPr>
                        <a:t>chol</a:t>
                      </a:r>
                      <a:r>
                        <a:rPr lang="zh-CN" sz="1400" kern="100">
                          <a:effectLst/>
                        </a:rPr>
                        <a:t>：</a:t>
                      </a:r>
                      <a:endParaRPr lang="zh-CN" sz="1400" kern="100">
                        <a:effectLst/>
                        <a:latin typeface="Calibri"/>
                        <a:ea typeface="宋体"/>
                        <a:cs typeface="Times New Roman"/>
                      </a:endParaRPr>
                    </a:p>
                  </a:txBody>
                  <a:tcPr marL="64657" marR="64657" marT="0" marB="0"/>
                </a:tc>
                <a:tc>
                  <a:txBody>
                    <a:bodyPr/>
                    <a:lstStyle/>
                    <a:p>
                      <a:pPr algn="just">
                        <a:lnSpc>
                          <a:spcPct val="150000"/>
                        </a:lnSpc>
                        <a:spcAft>
                          <a:spcPts val="0"/>
                        </a:spcAft>
                      </a:pPr>
                      <a:r>
                        <a:rPr lang="en-US" sz="1400" kern="100">
                          <a:effectLst/>
                        </a:rPr>
                        <a:t>Choleski</a:t>
                      </a:r>
                      <a:r>
                        <a:rPr lang="zh-CN" sz="1400" kern="100">
                          <a:effectLst/>
                        </a:rPr>
                        <a:t>分解</a:t>
                      </a:r>
                      <a:endParaRPr lang="zh-CN" sz="1400" kern="100">
                        <a:effectLst/>
                        <a:latin typeface="Calibri"/>
                        <a:ea typeface="宋体"/>
                        <a:cs typeface="Times New Roman"/>
                      </a:endParaRPr>
                    </a:p>
                  </a:txBody>
                  <a:tcPr marL="64657" marR="64657" marT="0" marB="0"/>
                </a:tc>
              </a:tr>
              <a:tr h="226298">
                <a:tc>
                  <a:txBody>
                    <a:bodyPr/>
                    <a:lstStyle/>
                    <a:p>
                      <a:pPr algn="just">
                        <a:lnSpc>
                          <a:spcPct val="150000"/>
                        </a:lnSpc>
                        <a:spcAft>
                          <a:spcPts val="0"/>
                        </a:spcAft>
                      </a:pPr>
                      <a:r>
                        <a:rPr lang="en-US" sz="1400" kern="100">
                          <a:effectLst/>
                        </a:rPr>
                        <a:t>qr</a:t>
                      </a:r>
                      <a:r>
                        <a:rPr lang="zh-CN" sz="1400" kern="100">
                          <a:effectLst/>
                        </a:rPr>
                        <a:t>：</a:t>
                      </a:r>
                      <a:endParaRPr lang="zh-CN" sz="1400" kern="100">
                        <a:effectLst/>
                        <a:latin typeface="Calibri"/>
                        <a:ea typeface="宋体"/>
                        <a:cs typeface="Times New Roman"/>
                      </a:endParaRPr>
                    </a:p>
                  </a:txBody>
                  <a:tcPr marL="64657" marR="64657" marT="0" marB="0"/>
                </a:tc>
                <a:tc>
                  <a:txBody>
                    <a:bodyPr/>
                    <a:lstStyle/>
                    <a:p>
                      <a:pPr algn="just">
                        <a:lnSpc>
                          <a:spcPct val="150000"/>
                        </a:lnSpc>
                        <a:spcAft>
                          <a:spcPts val="0"/>
                        </a:spcAft>
                      </a:pPr>
                      <a:r>
                        <a:rPr lang="zh-CN" sz="1400" kern="100">
                          <a:effectLst/>
                        </a:rPr>
                        <a:t>矩阵的</a:t>
                      </a:r>
                      <a:r>
                        <a:rPr lang="en-US" sz="1400" kern="100">
                          <a:effectLst/>
                        </a:rPr>
                        <a:t>QR</a:t>
                      </a:r>
                      <a:r>
                        <a:rPr lang="zh-CN" sz="1400" kern="100">
                          <a:effectLst/>
                        </a:rPr>
                        <a:t>分解</a:t>
                      </a:r>
                      <a:endParaRPr lang="zh-CN" sz="1400" kern="100">
                        <a:effectLst/>
                        <a:latin typeface="Calibri"/>
                        <a:ea typeface="宋体"/>
                        <a:cs typeface="Times New Roman"/>
                      </a:endParaRPr>
                    </a:p>
                  </a:txBody>
                  <a:tcPr marL="64657" marR="64657" marT="0" marB="0"/>
                </a:tc>
              </a:tr>
              <a:tr h="226298">
                <a:tc>
                  <a:txBody>
                    <a:bodyPr/>
                    <a:lstStyle/>
                    <a:p>
                      <a:pPr algn="just">
                        <a:lnSpc>
                          <a:spcPct val="150000"/>
                        </a:lnSpc>
                        <a:spcAft>
                          <a:spcPts val="0"/>
                        </a:spcAft>
                      </a:pPr>
                      <a:r>
                        <a:rPr lang="en-US" sz="1400" kern="100">
                          <a:effectLst/>
                        </a:rPr>
                        <a:t>chol2inv</a:t>
                      </a:r>
                      <a:r>
                        <a:rPr lang="zh-CN" sz="1400" kern="100">
                          <a:effectLst/>
                        </a:rPr>
                        <a:t>：</a:t>
                      </a:r>
                      <a:endParaRPr lang="zh-CN" sz="1400" kern="100">
                        <a:effectLst/>
                        <a:latin typeface="Calibri"/>
                        <a:ea typeface="宋体"/>
                        <a:cs typeface="Times New Roman"/>
                      </a:endParaRPr>
                    </a:p>
                  </a:txBody>
                  <a:tcPr marL="64657" marR="64657" marT="0" marB="0"/>
                </a:tc>
                <a:tc>
                  <a:txBody>
                    <a:bodyPr/>
                    <a:lstStyle/>
                    <a:p>
                      <a:pPr algn="just">
                        <a:lnSpc>
                          <a:spcPct val="150000"/>
                        </a:lnSpc>
                        <a:spcAft>
                          <a:spcPts val="0"/>
                        </a:spcAft>
                      </a:pPr>
                      <a:r>
                        <a:rPr lang="zh-CN" sz="1400" kern="100">
                          <a:effectLst/>
                        </a:rPr>
                        <a:t>由</a:t>
                      </a:r>
                      <a:r>
                        <a:rPr lang="en-US" sz="1400" kern="100">
                          <a:effectLst/>
                        </a:rPr>
                        <a:t>Choleski</a:t>
                      </a:r>
                      <a:r>
                        <a:rPr lang="zh-CN" sz="1400" kern="100">
                          <a:effectLst/>
                        </a:rPr>
                        <a:t>分解求逆</a:t>
                      </a:r>
                      <a:endParaRPr lang="zh-CN" sz="1400" kern="100">
                        <a:effectLst/>
                        <a:latin typeface="Calibri"/>
                        <a:ea typeface="宋体"/>
                        <a:cs typeface="Times New Roman"/>
                      </a:endParaRPr>
                    </a:p>
                  </a:txBody>
                  <a:tcPr marL="64657" marR="64657" marT="0" marB="0"/>
                </a:tc>
              </a:tr>
              <a:tr h="226298">
                <a:tc gridSpan="2">
                  <a:txBody>
                    <a:bodyPr/>
                    <a:lstStyle/>
                    <a:p>
                      <a:pPr algn="just">
                        <a:lnSpc>
                          <a:spcPct val="150000"/>
                        </a:lnSpc>
                        <a:spcAft>
                          <a:spcPts val="0"/>
                        </a:spcAft>
                      </a:pPr>
                      <a:r>
                        <a:rPr lang="zh-CN" sz="1400" kern="100">
                          <a:effectLst/>
                        </a:rPr>
                        <a:t>五、逻辑运算</a:t>
                      </a:r>
                      <a:endParaRPr lang="zh-CN" sz="1400" kern="100">
                        <a:effectLst/>
                        <a:latin typeface="Calibri"/>
                        <a:ea typeface="宋体"/>
                        <a:cs typeface="Times New Roman"/>
                      </a:endParaRPr>
                    </a:p>
                  </a:txBody>
                  <a:tcPr marL="64657" marR="64657" marT="0" marB="0"/>
                </a:tc>
                <a:tc hMerge="1">
                  <a:txBody>
                    <a:bodyPr/>
                    <a:lstStyle/>
                    <a:p>
                      <a:endParaRPr lang="zh-CN" altLang="en-US"/>
                    </a:p>
                  </a:txBody>
                  <a:tcPr/>
                </a:tc>
              </a:tr>
              <a:tr h="226298">
                <a:tc>
                  <a:txBody>
                    <a:bodyPr/>
                    <a:lstStyle/>
                    <a:p>
                      <a:pPr algn="just">
                        <a:lnSpc>
                          <a:spcPct val="150000"/>
                        </a:lnSpc>
                        <a:spcAft>
                          <a:spcPts val="0"/>
                        </a:spcAft>
                      </a:pPr>
                      <a:r>
                        <a:rPr lang="en-US" sz="1400" kern="100">
                          <a:effectLst/>
                        </a:rPr>
                        <a:t>&lt;</a:t>
                      </a:r>
                      <a:r>
                        <a:rPr lang="zh-CN" sz="1400" kern="100">
                          <a:effectLst/>
                        </a:rPr>
                        <a:t>，</a:t>
                      </a:r>
                      <a:r>
                        <a:rPr lang="en-US" sz="1400" kern="100">
                          <a:effectLst/>
                        </a:rPr>
                        <a:t>&gt;</a:t>
                      </a:r>
                      <a:r>
                        <a:rPr lang="zh-CN" sz="1400" kern="100">
                          <a:effectLst/>
                        </a:rPr>
                        <a:t>，</a:t>
                      </a:r>
                      <a:r>
                        <a:rPr lang="en-US" sz="1400" kern="100">
                          <a:effectLst/>
                        </a:rPr>
                        <a:t>&lt;=</a:t>
                      </a:r>
                      <a:r>
                        <a:rPr lang="zh-CN" sz="1400" kern="100">
                          <a:effectLst/>
                        </a:rPr>
                        <a:t>，</a:t>
                      </a:r>
                      <a:r>
                        <a:rPr lang="en-US" sz="1400" kern="100">
                          <a:effectLst/>
                        </a:rPr>
                        <a:t>&gt;=</a:t>
                      </a:r>
                      <a:r>
                        <a:rPr lang="zh-CN" sz="1400" kern="100">
                          <a:effectLst/>
                        </a:rPr>
                        <a:t>，</a:t>
                      </a:r>
                      <a:r>
                        <a:rPr lang="en-US" sz="1400" kern="100">
                          <a:effectLst/>
                        </a:rPr>
                        <a:t>==</a:t>
                      </a:r>
                      <a:r>
                        <a:rPr lang="zh-CN" sz="1400" kern="100">
                          <a:effectLst/>
                        </a:rPr>
                        <a:t>，</a:t>
                      </a:r>
                      <a:r>
                        <a:rPr lang="en-US" sz="1400" kern="100">
                          <a:effectLst/>
                        </a:rPr>
                        <a:t>!=</a:t>
                      </a:r>
                      <a:r>
                        <a:rPr lang="zh-CN" sz="1400" kern="100">
                          <a:effectLst/>
                        </a:rPr>
                        <a:t>：</a:t>
                      </a:r>
                      <a:endParaRPr lang="zh-CN" sz="1400" kern="100">
                        <a:effectLst/>
                        <a:latin typeface="Calibri"/>
                        <a:ea typeface="宋体"/>
                        <a:cs typeface="Times New Roman"/>
                      </a:endParaRPr>
                    </a:p>
                  </a:txBody>
                  <a:tcPr marL="64657" marR="64657" marT="0" marB="0"/>
                </a:tc>
                <a:tc>
                  <a:txBody>
                    <a:bodyPr/>
                    <a:lstStyle/>
                    <a:p>
                      <a:pPr algn="just">
                        <a:lnSpc>
                          <a:spcPct val="150000"/>
                        </a:lnSpc>
                        <a:spcAft>
                          <a:spcPts val="0"/>
                        </a:spcAft>
                      </a:pPr>
                      <a:r>
                        <a:rPr lang="zh-CN" sz="1400" kern="100">
                          <a:effectLst/>
                        </a:rPr>
                        <a:t>比较运算符</a:t>
                      </a:r>
                      <a:endParaRPr lang="zh-CN" sz="1400" kern="100">
                        <a:effectLst/>
                        <a:latin typeface="Calibri"/>
                        <a:ea typeface="宋体"/>
                        <a:cs typeface="Times New Roman"/>
                      </a:endParaRPr>
                    </a:p>
                  </a:txBody>
                  <a:tcPr marL="64657" marR="64657" marT="0" marB="0"/>
                </a:tc>
              </a:tr>
              <a:tr h="226298">
                <a:tc>
                  <a:txBody>
                    <a:bodyPr/>
                    <a:lstStyle/>
                    <a:p>
                      <a:pPr algn="just">
                        <a:lnSpc>
                          <a:spcPct val="150000"/>
                        </a:lnSpc>
                        <a:spcAft>
                          <a:spcPts val="0"/>
                        </a:spcAft>
                      </a:pPr>
                      <a:r>
                        <a:rPr lang="en-US" sz="1400" kern="100">
                          <a:effectLst/>
                        </a:rPr>
                        <a:t>!</a:t>
                      </a:r>
                      <a:r>
                        <a:rPr lang="zh-CN" sz="1400" kern="100">
                          <a:effectLst/>
                        </a:rPr>
                        <a:t>，</a:t>
                      </a:r>
                      <a:r>
                        <a:rPr lang="en-US" sz="1400" kern="100">
                          <a:effectLst/>
                        </a:rPr>
                        <a:t>&amp;</a:t>
                      </a:r>
                      <a:r>
                        <a:rPr lang="zh-CN" sz="1400" kern="100">
                          <a:effectLst/>
                        </a:rPr>
                        <a:t>，</a:t>
                      </a:r>
                      <a:r>
                        <a:rPr lang="en-US" sz="1400" kern="100">
                          <a:effectLst/>
                        </a:rPr>
                        <a:t>&amp;&amp;</a:t>
                      </a:r>
                      <a:r>
                        <a:rPr lang="zh-CN" sz="1400" kern="100">
                          <a:effectLst/>
                        </a:rPr>
                        <a:t>，</a:t>
                      </a:r>
                      <a:r>
                        <a:rPr lang="en-US" sz="1400" kern="100">
                          <a:effectLst/>
                        </a:rPr>
                        <a:t>|</a:t>
                      </a:r>
                      <a:r>
                        <a:rPr lang="zh-CN" sz="1400" kern="100">
                          <a:effectLst/>
                        </a:rPr>
                        <a:t>，</a:t>
                      </a:r>
                      <a:r>
                        <a:rPr lang="en-US" sz="1400" kern="100">
                          <a:effectLst/>
                        </a:rPr>
                        <a:t>||</a:t>
                      </a:r>
                      <a:r>
                        <a:rPr lang="zh-CN" sz="1400" kern="100">
                          <a:effectLst/>
                        </a:rPr>
                        <a:t>，</a:t>
                      </a:r>
                      <a:r>
                        <a:rPr lang="en-US" sz="1400" kern="100">
                          <a:effectLst/>
                        </a:rPr>
                        <a:t>xor()</a:t>
                      </a:r>
                      <a:r>
                        <a:rPr lang="zh-CN" sz="1400" kern="100">
                          <a:effectLst/>
                        </a:rPr>
                        <a:t>：</a:t>
                      </a:r>
                      <a:endParaRPr lang="zh-CN" sz="1400" kern="100">
                        <a:effectLst/>
                        <a:latin typeface="Calibri"/>
                        <a:ea typeface="宋体"/>
                        <a:cs typeface="Times New Roman"/>
                      </a:endParaRPr>
                    </a:p>
                  </a:txBody>
                  <a:tcPr marL="64657" marR="64657" marT="0" marB="0"/>
                </a:tc>
                <a:tc>
                  <a:txBody>
                    <a:bodyPr/>
                    <a:lstStyle/>
                    <a:p>
                      <a:pPr algn="just">
                        <a:lnSpc>
                          <a:spcPct val="150000"/>
                        </a:lnSpc>
                        <a:spcAft>
                          <a:spcPts val="0"/>
                        </a:spcAft>
                      </a:pPr>
                      <a:r>
                        <a:rPr lang="zh-CN" sz="1400" kern="100">
                          <a:effectLst/>
                        </a:rPr>
                        <a:t>逻辑运算符</a:t>
                      </a:r>
                      <a:endParaRPr lang="zh-CN" sz="1400" kern="100">
                        <a:effectLst/>
                        <a:latin typeface="Calibri"/>
                        <a:ea typeface="宋体"/>
                        <a:cs typeface="Times New Roman"/>
                      </a:endParaRPr>
                    </a:p>
                  </a:txBody>
                  <a:tcPr marL="64657" marR="64657" marT="0" marB="0"/>
                </a:tc>
              </a:tr>
              <a:tr h="226298">
                <a:tc>
                  <a:txBody>
                    <a:bodyPr/>
                    <a:lstStyle/>
                    <a:p>
                      <a:pPr algn="just">
                        <a:lnSpc>
                          <a:spcPct val="150000"/>
                        </a:lnSpc>
                        <a:spcAft>
                          <a:spcPts val="0"/>
                        </a:spcAft>
                      </a:pPr>
                      <a:r>
                        <a:rPr lang="en-US" sz="1400" kern="100">
                          <a:effectLst/>
                        </a:rPr>
                        <a:t>logical</a:t>
                      </a:r>
                      <a:r>
                        <a:rPr lang="zh-CN" sz="1400" kern="100">
                          <a:effectLst/>
                        </a:rPr>
                        <a:t>：</a:t>
                      </a:r>
                      <a:endParaRPr lang="zh-CN" sz="1400" kern="100">
                        <a:effectLst/>
                        <a:latin typeface="Calibri"/>
                        <a:ea typeface="宋体"/>
                        <a:cs typeface="Times New Roman"/>
                      </a:endParaRPr>
                    </a:p>
                  </a:txBody>
                  <a:tcPr marL="64657" marR="64657" marT="0" marB="0"/>
                </a:tc>
                <a:tc>
                  <a:txBody>
                    <a:bodyPr/>
                    <a:lstStyle/>
                    <a:p>
                      <a:pPr algn="just">
                        <a:lnSpc>
                          <a:spcPct val="150000"/>
                        </a:lnSpc>
                        <a:spcAft>
                          <a:spcPts val="0"/>
                        </a:spcAft>
                      </a:pPr>
                      <a:r>
                        <a:rPr lang="zh-CN" sz="1400" kern="100">
                          <a:effectLst/>
                        </a:rPr>
                        <a:t>生成逻辑向量</a:t>
                      </a:r>
                      <a:endParaRPr lang="zh-CN" sz="1400" kern="100">
                        <a:effectLst/>
                        <a:latin typeface="Calibri"/>
                        <a:ea typeface="宋体"/>
                        <a:cs typeface="Times New Roman"/>
                      </a:endParaRPr>
                    </a:p>
                  </a:txBody>
                  <a:tcPr marL="64657" marR="64657" marT="0" marB="0"/>
                </a:tc>
              </a:tr>
              <a:tr h="226298">
                <a:tc>
                  <a:txBody>
                    <a:bodyPr/>
                    <a:lstStyle/>
                    <a:p>
                      <a:pPr algn="just">
                        <a:lnSpc>
                          <a:spcPct val="150000"/>
                        </a:lnSpc>
                        <a:spcAft>
                          <a:spcPts val="0"/>
                        </a:spcAft>
                      </a:pPr>
                      <a:r>
                        <a:rPr lang="en-US" sz="1400" kern="100">
                          <a:effectLst/>
                        </a:rPr>
                        <a:t>all</a:t>
                      </a:r>
                      <a:r>
                        <a:rPr lang="zh-CN" sz="1400" kern="100">
                          <a:effectLst/>
                        </a:rPr>
                        <a:t>，</a:t>
                      </a:r>
                      <a:r>
                        <a:rPr lang="en-US" sz="1400" kern="100">
                          <a:effectLst/>
                        </a:rPr>
                        <a:t>any</a:t>
                      </a:r>
                      <a:r>
                        <a:rPr lang="zh-CN" sz="1400" kern="100">
                          <a:effectLst/>
                        </a:rPr>
                        <a:t>：</a:t>
                      </a:r>
                      <a:endParaRPr lang="zh-CN" sz="1400" kern="100">
                        <a:effectLst/>
                        <a:latin typeface="Calibri"/>
                        <a:ea typeface="宋体"/>
                        <a:cs typeface="Times New Roman"/>
                      </a:endParaRPr>
                    </a:p>
                  </a:txBody>
                  <a:tcPr marL="64657" marR="64657" marT="0" marB="0"/>
                </a:tc>
                <a:tc>
                  <a:txBody>
                    <a:bodyPr/>
                    <a:lstStyle/>
                    <a:p>
                      <a:pPr algn="just">
                        <a:lnSpc>
                          <a:spcPct val="150000"/>
                        </a:lnSpc>
                        <a:spcAft>
                          <a:spcPts val="0"/>
                        </a:spcAft>
                      </a:pPr>
                      <a:r>
                        <a:rPr lang="zh-CN" sz="1400" kern="100">
                          <a:effectLst/>
                        </a:rPr>
                        <a:t>逻辑向量都为真或存在真</a:t>
                      </a:r>
                      <a:endParaRPr lang="zh-CN" sz="1400" kern="100">
                        <a:effectLst/>
                        <a:latin typeface="Calibri"/>
                        <a:ea typeface="宋体"/>
                        <a:cs typeface="Times New Roman"/>
                      </a:endParaRPr>
                    </a:p>
                  </a:txBody>
                  <a:tcPr marL="64657" marR="64657" marT="0" marB="0"/>
                </a:tc>
              </a:tr>
              <a:tr h="226298">
                <a:tc>
                  <a:txBody>
                    <a:bodyPr/>
                    <a:lstStyle/>
                    <a:p>
                      <a:pPr algn="just">
                        <a:lnSpc>
                          <a:spcPct val="150000"/>
                        </a:lnSpc>
                        <a:spcAft>
                          <a:spcPts val="0"/>
                        </a:spcAft>
                      </a:pPr>
                      <a:r>
                        <a:rPr lang="en-US" sz="1400" kern="100">
                          <a:effectLst/>
                        </a:rPr>
                        <a:t>ifelse()</a:t>
                      </a:r>
                      <a:r>
                        <a:rPr lang="zh-CN" sz="1400" kern="100">
                          <a:effectLst/>
                        </a:rPr>
                        <a:t>：</a:t>
                      </a:r>
                      <a:endParaRPr lang="zh-CN" sz="1400" kern="100">
                        <a:effectLst/>
                        <a:latin typeface="Calibri"/>
                        <a:ea typeface="宋体"/>
                        <a:cs typeface="Times New Roman"/>
                      </a:endParaRPr>
                    </a:p>
                  </a:txBody>
                  <a:tcPr marL="64657" marR="64657" marT="0" marB="0"/>
                </a:tc>
                <a:tc>
                  <a:txBody>
                    <a:bodyPr/>
                    <a:lstStyle/>
                    <a:p>
                      <a:pPr algn="just">
                        <a:lnSpc>
                          <a:spcPct val="150000"/>
                        </a:lnSpc>
                        <a:spcAft>
                          <a:spcPts val="0"/>
                        </a:spcAft>
                      </a:pPr>
                      <a:r>
                        <a:rPr lang="zh-CN" sz="1400" kern="100">
                          <a:effectLst/>
                        </a:rPr>
                        <a:t>二者择一</a:t>
                      </a:r>
                      <a:endParaRPr lang="zh-CN" sz="1400" kern="100">
                        <a:effectLst/>
                        <a:latin typeface="Calibri"/>
                        <a:ea typeface="宋体"/>
                        <a:cs typeface="Times New Roman"/>
                      </a:endParaRPr>
                    </a:p>
                  </a:txBody>
                  <a:tcPr marL="64657" marR="64657" marT="0" marB="0"/>
                </a:tc>
              </a:tr>
              <a:tr h="226298">
                <a:tc>
                  <a:txBody>
                    <a:bodyPr/>
                    <a:lstStyle/>
                    <a:p>
                      <a:pPr algn="just">
                        <a:lnSpc>
                          <a:spcPct val="150000"/>
                        </a:lnSpc>
                        <a:spcAft>
                          <a:spcPts val="0"/>
                        </a:spcAft>
                      </a:pPr>
                      <a:r>
                        <a:rPr lang="en-US" sz="1400" kern="100">
                          <a:effectLst/>
                        </a:rPr>
                        <a:t>match</a:t>
                      </a:r>
                      <a:r>
                        <a:rPr lang="zh-CN" sz="1400" kern="100">
                          <a:effectLst/>
                        </a:rPr>
                        <a:t>，</a:t>
                      </a:r>
                      <a:r>
                        <a:rPr lang="en-US" sz="1400" kern="100">
                          <a:effectLst/>
                        </a:rPr>
                        <a:t>%in%</a:t>
                      </a:r>
                      <a:r>
                        <a:rPr lang="zh-CN" sz="1400" kern="100">
                          <a:effectLst/>
                        </a:rPr>
                        <a:t>：</a:t>
                      </a:r>
                      <a:endParaRPr lang="zh-CN" sz="1400" kern="100">
                        <a:effectLst/>
                        <a:latin typeface="Calibri"/>
                        <a:ea typeface="宋体"/>
                        <a:cs typeface="Times New Roman"/>
                      </a:endParaRPr>
                    </a:p>
                  </a:txBody>
                  <a:tcPr marL="64657" marR="64657" marT="0" marB="0"/>
                </a:tc>
                <a:tc>
                  <a:txBody>
                    <a:bodyPr/>
                    <a:lstStyle/>
                    <a:p>
                      <a:pPr algn="just">
                        <a:lnSpc>
                          <a:spcPct val="150000"/>
                        </a:lnSpc>
                        <a:spcAft>
                          <a:spcPts val="0"/>
                        </a:spcAft>
                      </a:pPr>
                      <a:r>
                        <a:rPr lang="zh-CN" sz="1400" kern="100">
                          <a:effectLst/>
                        </a:rPr>
                        <a:t>查找</a:t>
                      </a:r>
                      <a:endParaRPr lang="zh-CN" sz="1400" kern="100">
                        <a:effectLst/>
                        <a:latin typeface="Calibri"/>
                        <a:ea typeface="宋体"/>
                        <a:cs typeface="Times New Roman"/>
                      </a:endParaRPr>
                    </a:p>
                  </a:txBody>
                  <a:tcPr marL="64657" marR="64657" marT="0" marB="0"/>
                </a:tc>
              </a:tr>
              <a:tr h="226298">
                <a:tc>
                  <a:txBody>
                    <a:bodyPr/>
                    <a:lstStyle/>
                    <a:p>
                      <a:pPr algn="just">
                        <a:lnSpc>
                          <a:spcPct val="150000"/>
                        </a:lnSpc>
                        <a:spcAft>
                          <a:spcPts val="0"/>
                        </a:spcAft>
                      </a:pPr>
                      <a:r>
                        <a:rPr lang="en-US" sz="1400" kern="100">
                          <a:effectLst/>
                        </a:rPr>
                        <a:t>unique</a:t>
                      </a:r>
                      <a:r>
                        <a:rPr lang="zh-CN" sz="1400" kern="100">
                          <a:effectLst/>
                        </a:rPr>
                        <a:t>：</a:t>
                      </a:r>
                      <a:endParaRPr lang="zh-CN" sz="1400" kern="100">
                        <a:effectLst/>
                        <a:latin typeface="Calibri"/>
                        <a:ea typeface="宋体"/>
                        <a:cs typeface="Times New Roman"/>
                      </a:endParaRPr>
                    </a:p>
                  </a:txBody>
                  <a:tcPr marL="64657" marR="64657" marT="0" marB="0"/>
                </a:tc>
                <a:tc>
                  <a:txBody>
                    <a:bodyPr/>
                    <a:lstStyle/>
                    <a:p>
                      <a:pPr algn="just">
                        <a:lnSpc>
                          <a:spcPct val="150000"/>
                        </a:lnSpc>
                        <a:spcAft>
                          <a:spcPts val="0"/>
                        </a:spcAft>
                      </a:pPr>
                      <a:r>
                        <a:rPr lang="zh-CN" sz="1400" kern="100">
                          <a:effectLst/>
                        </a:rPr>
                        <a:t>找出互不相同的元素</a:t>
                      </a:r>
                      <a:endParaRPr lang="zh-CN" sz="1400" kern="100">
                        <a:effectLst/>
                        <a:latin typeface="Calibri"/>
                        <a:ea typeface="宋体"/>
                        <a:cs typeface="Times New Roman"/>
                      </a:endParaRPr>
                    </a:p>
                  </a:txBody>
                  <a:tcPr marL="64657" marR="64657" marT="0" marB="0"/>
                </a:tc>
              </a:tr>
              <a:tr h="226298">
                <a:tc>
                  <a:txBody>
                    <a:bodyPr/>
                    <a:lstStyle/>
                    <a:p>
                      <a:pPr algn="just">
                        <a:lnSpc>
                          <a:spcPct val="150000"/>
                        </a:lnSpc>
                        <a:spcAft>
                          <a:spcPts val="0"/>
                        </a:spcAft>
                      </a:pPr>
                      <a:r>
                        <a:rPr lang="en-US" sz="1400" kern="100">
                          <a:effectLst/>
                        </a:rPr>
                        <a:t>which</a:t>
                      </a:r>
                      <a:r>
                        <a:rPr lang="zh-CN" sz="1400" kern="100">
                          <a:effectLst/>
                        </a:rPr>
                        <a:t>：</a:t>
                      </a:r>
                      <a:endParaRPr lang="zh-CN" sz="1400" kern="100">
                        <a:effectLst/>
                        <a:latin typeface="Calibri"/>
                        <a:ea typeface="宋体"/>
                        <a:cs typeface="Times New Roman"/>
                      </a:endParaRPr>
                    </a:p>
                  </a:txBody>
                  <a:tcPr marL="64657" marR="64657" marT="0" marB="0"/>
                </a:tc>
                <a:tc>
                  <a:txBody>
                    <a:bodyPr/>
                    <a:lstStyle/>
                    <a:p>
                      <a:pPr algn="just">
                        <a:lnSpc>
                          <a:spcPct val="150000"/>
                        </a:lnSpc>
                        <a:spcAft>
                          <a:spcPts val="0"/>
                        </a:spcAft>
                      </a:pPr>
                      <a:r>
                        <a:rPr lang="zh-CN" sz="1400" kern="100">
                          <a:effectLst/>
                        </a:rPr>
                        <a:t>找到真值下标集合</a:t>
                      </a:r>
                      <a:endParaRPr lang="zh-CN" sz="1400" kern="100">
                        <a:effectLst/>
                        <a:latin typeface="Calibri"/>
                        <a:ea typeface="宋体"/>
                        <a:cs typeface="Times New Roman"/>
                      </a:endParaRPr>
                    </a:p>
                  </a:txBody>
                  <a:tcPr marL="64657" marR="64657" marT="0" marB="0"/>
                </a:tc>
              </a:tr>
              <a:tr h="226298">
                <a:tc>
                  <a:txBody>
                    <a:bodyPr/>
                    <a:lstStyle/>
                    <a:p>
                      <a:pPr algn="just">
                        <a:lnSpc>
                          <a:spcPct val="150000"/>
                        </a:lnSpc>
                        <a:spcAft>
                          <a:spcPts val="0"/>
                        </a:spcAft>
                      </a:pPr>
                      <a:r>
                        <a:rPr lang="en-US" sz="1400" kern="100">
                          <a:effectLst/>
                        </a:rPr>
                        <a:t>duplicated</a:t>
                      </a:r>
                      <a:r>
                        <a:rPr lang="zh-CN" sz="1400" kern="100">
                          <a:effectLst/>
                        </a:rPr>
                        <a:t>：</a:t>
                      </a:r>
                      <a:endParaRPr lang="zh-CN" sz="1400" kern="100">
                        <a:effectLst/>
                        <a:latin typeface="Calibri"/>
                        <a:ea typeface="宋体"/>
                        <a:cs typeface="Times New Roman"/>
                      </a:endParaRPr>
                    </a:p>
                  </a:txBody>
                  <a:tcPr marL="64657" marR="64657" marT="0" marB="0"/>
                </a:tc>
                <a:tc>
                  <a:txBody>
                    <a:bodyPr/>
                    <a:lstStyle/>
                    <a:p>
                      <a:pPr algn="just">
                        <a:lnSpc>
                          <a:spcPct val="150000"/>
                        </a:lnSpc>
                        <a:spcAft>
                          <a:spcPts val="0"/>
                        </a:spcAft>
                      </a:pPr>
                      <a:r>
                        <a:rPr lang="zh-CN" sz="1400" kern="100">
                          <a:effectLst/>
                        </a:rPr>
                        <a:t>找到重复元素</a:t>
                      </a:r>
                      <a:endParaRPr lang="zh-CN" sz="1400" kern="100">
                        <a:effectLst/>
                        <a:latin typeface="Calibri"/>
                        <a:ea typeface="宋体"/>
                        <a:cs typeface="Times New Roman"/>
                      </a:endParaRPr>
                    </a:p>
                  </a:txBody>
                  <a:tcPr marL="64657" marR="64657" marT="0" marB="0"/>
                </a:tc>
              </a:tr>
              <a:tr h="226298">
                <a:tc gridSpan="2">
                  <a:txBody>
                    <a:bodyPr/>
                    <a:lstStyle/>
                    <a:p>
                      <a:pPr algn="just">
                        <a:lnSpc>
                          <a:spcPct val="150000"/>
                        </a:lnSpc>
                        <a:spcAft>
                          <a:spcPts val="0"/>
                        </a:spcAft>
                      </a:pPr>
                      <a:r>
                        <a:rPr lang="zh-CN" sz="1400" kern="100">
                          <a:effectLst/>
                        </a:rPr>
                        <a:t>六、优化及求根</a:t>
                      </a:r>
                      <a:endParaRPr lang="zh-CN" sz="1400" kern="100">
                        <a:effectLst/>
                        <a:latin typeface="Calibri"/>
                        <a:ea typeface="宋体"/>
                        <a:cs typeface="Times New Roman"/>
                      </a:endParaRPr>
                    </a:p>
                  </a:txBody>
                  <a:tcPr marL="64657" marR="64657" marT="0" marB="0"/>
                </a:tc>
                <a:tc hMerge="1">
                  <a:txBody>
                    <a:bodyPr/>
                    <a:lstStyle/>
                    <a:p>
                      <a:endParaRPr lang="zh-CN" altLang="en-US"/>
                    </a:p>
                  </a:txBody>
                  <a:tcPr/>
                </a:tc>
              </a:tr>
              <a:tr h="226298">
                <a:tc>
                  <a:txBody>
                    <a:bodyPr/>
                    <a:lstStyle/>
                    <a:p>
                      <a:pPr algn="just">
                        <a:lnSpc>
                          <a:spcPct val="150000"/>
                        </a:lnSpc>
                        <a:spcAft>
                          <a:spcPts val="0"/>
                        </a:spcAft>
                      </a:pPr>
                      <a:r>
                        <a:rPr lang="en-US" sz="1400" kern="100">
                          <a:effectLst/>
                        </a:rPr>
                        <a:t>optimize</a:t>
                      </a:r>
                      <a:r>
                        <a:rPr lang="zh-CN" sz="1400" kern="100">
                          <a:effectLst/>
                        </a:rPr>
                        <a:t>，</a:t>
                      </a:r>
                      <a:r>
                        <a:rPr lang="en-US" sz="1400" kern="100">
                          <a:effectLst/>
                        </a:rPr>
                        <a:t>uniroot</a:t>
                      </a:r>
                      <a:r>
                        <a:rPr lang="zh-CN" sz="1400" kern="100">
                          <a:effectLst/>
                        </a:rPr>
                        <a:t>，</a:t>
                      </a:r>
                      <a:r>
                        <a:rPr lang="en-US" sz="1400" kern="100">
                          <a:effectLst/>
                        </a:rPr>
                        <a:t>polyroot</a:t>
                      </a:r>
                      <a:r>
                        <a:rPr lang="zh-CN" sz="1400" kern="100">
                          <a:effectLst/>
                        </a:rPr>
                        <a:t>：</a:t>
                      </a:r>
                      <a:endParaRPr lang="zh-CN" sz="1400" kern="100">
                        <a:effectLst/>
                        <a:latin typeface="Calibri"/>
                        <a:ea typeface="宋体"/>
                        <a:cs typeface="Times New Roman"/>
                      </a:endParaRPr>
                    </a:p>
                  </a:txBody>
                  <a:tcPr marL="64657" marR="64657" marT="0" marB="0"/>
                </a:tc>
                <a:tc>
                  <a:txBody>
                    <a:bodyPr/>
                    <a:lstStyle/>
                    <a:p>
                      <a:pPr algn="just">
                        <a:lnSpc>
                          <a:spcPct val="150000"/>
                        </a:lnSpc>
                        <a:spcAft>
                          <a:spcPts val="0"/>
                        </a:spcAft>
                      </a:pPr>
                      <a:r>
                        <a:rPr lang="zh-CN" sz="1400" kern="100" dirty="0">
                          <a:effectLst/>
                        </a:rPr>
                        <a:t>一维优化与求根</a:t>
                      </a:r>
                      <a:endParaRPr lang="zh-CN" sz="1400" kern="100" dirty="0">
                        <a:effectLst/>
                        <a:latin typeface="Calibri"/>
                        <a:ea typeface="宋体"/>
                        <a:cs typeface="Times New Roman"/>
                      </a:endParaRPr>
                    </a:p>
                  </a:txBody>
                  <a:tcPr marL="64657" marR="64657" marT="0" marB="0"/>
                </a:tc>
              </a:tr>
            </a:tbl>
          </a:graphicData>
        </a:graphic>
      </p:graphicFrame>
    </p:spTree>
    <p:extLst>
      <p:ext uri="{BB962C8B-B14F-4D97-AF65-F5344CB8AC3E}">
        <p14:creationId xmlns:p14="http://schemas.microsoft.com/office/powerpoint/2010/main" val="3468965782"/>
      </p:ext>
    </p:ext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LIDE TOOLS.GUIDESSETTING" val="{&quot;Id&quot;:&quot;GuidesStyle_Normal&quot;,&quot;Name&quot;:&quot;正常&quot;,&quot;HeaderHeight&quot;:10.0,&quot;FooterHeight&quot;:4.0,&quot;SideMargin&quot;:3.0,&quot;TopMargin&quot;:3.0,&quot;BottomMargin&quot;:3.0,&quot;IntervalMargin&quot;:3.0}"/>
</p:tagLst>
</file>

<file path=ppt/tags/tag10.xml><?xml version="1.0" encoding="utf-8"?>
<p:tagLst xmlns:a="http://schemas.openxmlformats.org/drawingml/2006/main" xmlns:r="http://schemas.openxmlformats.org/officeDocument/2006/relationships" xmlns:p="http://schemas.openxmlformats.org/presentationml/2006/main">
  <p:tag name="PA" val="v4.2.3"/>
</p:tagLst>
</file>

<file path=ppt/tags/tag11.xml><?xml version="1.0" encoding="utf-8"?>
<p:tagLst xmlns:a="http://schemas.openxmlformats.org/drawingml/2006/main" xmlns:r="http://schemas.openxmlformats.org/officeDocument/2006/relationships" xmlns:p="http://schemas.openxmlformats.org/presentationml/2006/main">
  <p:tag name="PA" val="v4.2.2"/>
</p:tagLst>
</file>

<file path=ppt/tags/tag12.xml><?xml version="1.0" encoding="utf-8"?>
<p:tagLst xmlns:a="http://schemas.openxmlformats.org/drawingml/2006/main" xmlns:r="http://schemas.openxmlformats.org/officeDocument/2006/relationships" xmlns:p="http://schemas.openxmlformats.org/presentationml/2006/main">
  <p:tag name="PA" val="v4.2.2"/>
</p:tagLst>
</file>

<file path=ppt/tags/tag13.xml><?xml version="1.0" encoding="utf-8"?>
<p:tagLst xmlns:a="http://schemas.openxmlformats.org/drawingml/2006/main" xmlns:r="http://schemas.openxmlformats.org/officeDocument/2006/relationships" xmlns:p="http://schemas.openxmlformats.org/presentationml/2006/main">
  <p:tag name="PA" val="v4.2.3"/>
</p:tagLst>
</file>

<file path=ppt/tags/tag14.xml><?xml version="1.0" encoding="utf-8"?>
<p:tagLst xmlns:a="http://schemas.openxmlformats.org/drawingml/2006/main" xmlns:r="http://schemas.openxmlformats.org/officeDocument/2006/relationships" xmlns:p="http://schemas.openxmlformats.org/presentationml/2006/main">
  <p:tag name="PA" val="v4.2.3"/>
</p:tagLst>
</file>

<file path=ppt/tags/tag15.xml><?xml version="1.0" encoding="utf-8"?>
<p:tagLst xmlns:a="http://schemas.openxmlformats.org/drawingml/2006/main" xmlns:r="http://schemas.openxmlformats.org/officeDocument/2006/relationships" xmlns:p="http://schemas.openxmlformats.org/presentationml/2006/main">
  <p:tag name="PA" val="v4.2.3"/>
</p:tagLst>
</file>

<file path=ppt/tags/tag16.xml><?xml version="1.0" encoding="utf-8"?>
<p:tagLst xmlns:a="http://schemas.openxmlformats.org/drawingml/2006/main" xmlns:r="http://schemas.openxmlformats.org/officeDocument/2006/relationships" xmlns:p="http://schemas.openxmlformats.org/presentationml/2006/main">
  <p:tag name="PA" val="v4.2.2"/>
</p:tagLst>
</file>

<file path=ppt/tags/tag17.xml><?xml version="1.0" encoding="utf-8"?>
<p:tagLst xmlns:a="http://schemas.openxmlformats.org/drawingml/2006/main" xmlns:r="http://schemas.openxmlformats.org/officeDocument/2006/relationships" xmlns:p="http://schemas.openxmlformats.org/presentationml/2006/main">
  <p:tag name="PA" val="v4.2.2"/>
</p:tagLst>
</file>

<file path=ppt/tags/tag18.xml><?xml version="1.0" encoding="utf-8"?>
<p:tagLst xmlns:a="http://schemas.openxmlformats.org/drawingml/2006/main" xmlns:r="http://schemas.openxmlformats.org/officeDocument/2006/relationships" xmlns:p="http://schemas.openxmlformats.org/presentationml/2006/main">
  <p:tag name="PA" val="v4.2.2"/>
</p:tagLst>
</file>

<file path=ppt/tags/tag19.xml><?xml version="1.0" encoding="utf-8"?>
<p:tagLst xmlns:a="http://schemas.openxmlformats.org/drawingml/2006/main" xmlns:r="http://schemas.openxmlformats.org/officeDocument/2006/relationships" xmlns:p="http://schemas.openxmlformats.org/presentationml/2006/main">
  <p:tag name="PA" val="v4.2.2"/>
</p:tagLst>
</file>

<file path=ppt/tags/tag2.xml><?xml version="1.0" encoding="utf-8"?>
<p:tagLst xmlns:a="http://schemas.openxmlformats.org/drawingml/2006/main" xmlns:r="http://schemas.openxmlformats.org/officeDocument/2006/relationships" xmlns:p="http://schemas.openxmlformats.org/presentationml/2006/main">
  <p:tag name="PA" val="v4.2.2"/>
</p:tagLst>
</file>

<file path=ppt/tags/tag20.xml><?xml version="1.0" encoding="utf-8"?>
<p:tagLst xmlns:a="http://schemas.openxmlformats.org/drawingml/2006/main" xmlns:r="http://schemas.openxmlformats.org/officeDocument/2006/relationships" xmlns:p="http://schemas.openxmlformats.org/presentationml/2006/main">
  <p:tag name="PA" val="v4.2.2"/>
</p:tagLst>
</file>

<file path=ppt/tags/tag21.xml><?xml version="1.0" encoding="utf-8"?>
<p:tagLst xmlns:a="http://schemas.openxmlformats.org/drawingml/2006/main" xmlns:r="http://schemas.openxmlformats.org/officeDocument/2006/relationships" xmlns:p="http://schemas.openxmlformats.org/presentationml/2006/main">
  <p:tag name="PA" val="v4.2.2"/>
</p:tagLst>
</file>

<file path=ppt/tags/tag22.xml><?xml version="1.0" encoding="utf-8"?>
<p:tagLst xmlns:a="http://schemas.openxmlformats.org/drawingml/2006/main" xmlns:r="http://schemas.openxmlformats.org/officeDocument/2006/relationships" xmlns:p="http://schemas.openxmlformats.org/presentationml/2006/main">
  <p:tag name="PA" val="v4.2.2"/>
</p:tagLst>
</file>

<file path=ppt/tags/tag23.xml><?xml version="1.0" encoding="utf-8"?>
<p:tagLst xmlns:a="http://schemas.openxmlformats.org/drawingml/2006/main" xmlns:r="http://schemas.openxmlformats.org/officeDocument/2006/relationships" xmlns:p="http://schemas.openxmlformats.org/presentationml/2006/main">
  <p:tag name="PA" val="v4.2.2"/>
</p:tagLst>
</file>

<file path=ppt/tags/tag24.xml><?xml version="1.0" encoding="utf-8"?>
<p:tagLst xmlns:a="http://schemas.openxmlformats.org/drawingml/2006/main" xmlns:r="http://schemas.openxmlformats.org/officeDocument/2006/relationships" xmlns:p="http://schemas.openxmlformats.org/presentationml/2006/main">
  <p:tag name="PA" val="v4.2.2"/>
</p:tagLst>
</file>

<file path=ppt/tags/tag25.xml><?xml version="1.0" encoding="utf-8"?>
<p:tagLst xmlns:a="http://schemas.openxmlformats.org/drawingml/2006/main" xmlns:r="http://schemas.openxmlformats.org/officeDocument/2006/relationships" xmlns:p="http://schemas.openxmlformats.org/presentationml/2006/main">
  <p:tag name="PA" val="v4.2.2"/>
</p:tagLst>
</file>

<file path=ppt/tags/tag26.xml><?xml version="1.0" encoding="utf-8"?>
<p:tagLst xmlns:a="http://schemas.openxmlformats.org/drawingml/2006/main" xmlns:r="http://schemas.openxmlformats.org/officeDocument/2006/relationships" xmlns:p="http://schemas.openxmlformats.org/presentationml/2006/main">
  <p:tag name="PA" val="v4.2.2"/>
</p:tagLst>
</file>

<file path=ppt/tags/tag27.xml><?xml version="1.0" encoding="utf-8"?>
<p:tagLst xmlns:a="http://schemas.openxmlformats.org/drawingml/2006/main" xmlns:r="http://schemas.openxmlformats.org/officeDocument/2006/relationships" xmlns:p="http://schemas.openxmlformats.org/presentationml/2006/main">
  <p:tag name="PA" val="v4.2.2"/>
</p:tagLst>
</file>

<file path=ppt/tags/tag28.xml><?xml version="1.0" encoding="utf-8"?>
<p:tagLst xmlns:a="http://schemas.openxmlformats.org/drawingml/2006/main" xmlns:r="http://schemas.openxmlformats.org/officeDocument/2006/relationships" xmlns:p="http://schemas.openxmlformats.org/presentationml/2006/main">
  <p:tag name="PA" val="v4.2.3"/>
</p:tagLst>
</file>

<file path=ppt/tags/tag29.xml><?xml version="1.0" encoding="utf-8"?>
<p:tagLst xmlns:a="http://schemas.openxmlformats.org/drawingml/2006/main" xmlns:r="http://schemas.openxmlformats.org/officeDocument/2006/relationships" xmlns:p="http://schemas.openxmlformats.org/presentationml/2006/main">
  <p:tag name="PA" val="v4.2.3"/>
</p:tagLst>
</file>

<file path=ppt/tags/tag3.xml><?xml version="1.0" encoding="utf-8"?>
<p:tagLst xmlns:a="http://schemas.openxmlformats.org/drawingml/2006/main" xmlns:r="http://schemas.openxmlformats.org/officeDocument/2006/relationships" xmlns:p="http://schemas.openxmlformats.org/presentationml/2006/main">
  <p:tag name="PA" val="v4.2.2"/>
</p:tagLst>
</file>

<file path=ppt/tags/tag30.xml><?xml version="1.0" encoding="utf-8"?>
<p:tagLst xmlns:a="http://schemas.openxmlformats.org/drawingml/2006/main" xmlns:r="http://schemas.openxmlformats.org/officeDocument/2006/relationships" xmlns:p="http://schemas.openxmlformats.org/presentationml/2006/main">
  <p:tag name="PA" val="v4.2.3"/>
</p:tagLst>
</file>

<file path=ppt/tags/tag4.xml><?xml version="1.0" encoding="utf-8"?>
<p:tagLst xmlns:a="http://schemas.openxmlformats.org/drawingml/2006/main" xmlns:r="http://schemas.openxmlformats.org/officeDocument/2006/relationships" xmlns:p="http://schemas.openxmlformats.org/presentationml/2006/main">
  <p:tag name="PA" val="v4.2.2"/>
</p:tagLst>
</file>

<file path=ppt/tags/tag5.xml><?xml version="1.0" encoding="utf-8"?>
<p:tagLst xmlns:a="http://schemas.openxmlformats.org/drawingml/2006/main" xmlns:r="http://schemas.openxmlformats.org/officeDocument/2006/relationships" xmlns:p="http://schemas.openxmlformats.org/presentationml/2006/main">
  <p:tag name="PA" val="v4.2.2"/>
</p:tagLst>
</file>

<file path=ppt/tags/tag6.xml><?xml version="1.0" encoding="utf-8"?>
<p:tagLst xmlns:a="http://schemas.openxmlformats.org/drawingml/2006/main" xmlns:r="http://schemas.openxmlformats.org/officeDocument/2006/relationships" xmlns:p="http://schemas.openxmlformats.org/presentationml/2006/main">
  <p:tag name="PA" val="v4.2.2"/>
</p:tagLst>
</file>

<file path=ppt/tags/tag7.xml><?xml version="1.0" encoding="utf-8"?>
<p:tagLst xmlns:a="http://schemas.openxmlformats.org/drawingml/2006/main" xmlns:r="http://schemas.openxmlformats.org/officeDocument/2006/relationships" xmlns:p="http://schemas.openxmlformats.org/presentationml/2006/main">
  <p:tag name="PA" val="v4.2.2"/>
</p:tagLst>
</file>

<file path=ppt/tags/tag8.xml><?xml version="1.0" encoding="utf-8"?>
<p:tagLst xmlns:a="http://schemas.openxmlformats.org/drawingml/2006/main" xmlns:r="http://schemas.openxmlformats.org/officeDocument/2006/relationships" xmlns:p="http://schemas.openxmlformats.org/presentationml/2006/main">
  <p:tag name="PA" val="v4.2.3"/>
</p:tagLst>
</file>

<file path=ppt/tags/tag9.xml><?xml version="1.0" encoding="utf-8"?>
<p:tagLst xmlns:a="http://schemas.openxmlformats.org/drawingml/2006/main" xmlns:r="http://schemas.openxmlformats.org/officeDocument/2006/relationships" xmlns:p="http://schemas.openxmlformats.org/presentationml/2006/main">
  <p:tag name="PA" val="v4.2.3"/>
</p:tagLst>
</file>

<file path=ppt/theme/theme1.xml><?xml version="1.0" encoding="utf-8"?>
<a:theme xmlns:a="http://schemas.openxmlformats.org/drawingml/2006/main" name="第一PPT，www.1ppt.com">
  <a:themeElements>
    <a:clrScheme name="LvyhTools保存的主题色-20171125-171832">
      <a:dk1>
        <a:srgbClr val="000000"/>
      </a:dk1>
      <a:lt1>
        <a:srgbClr val="FFFFFF"/>
      </a:lt1>
      <a:dk2>
        <a:srgbClr val="778495"/>
      </a:dk2>
      <a:lt2>
        <a:srgbClr val="F0F0F0"/>
      </a:lt2>
      <a:accent1>
        <a:srgbClr val="18459C"/>
      </a:accent1>
      <a:accent2>
        <a:srgbClr val="396AB0"/>
      </a:accent2>
      <a:accent3>
        <a:srgbClr val="235F90"/>
      </a:accent3>
      <a:accent4>
        <a:srgbClr val="18459C"/>
      </a:accent4>
      <a:accent5>
        <a:srgbClr val="396AB0"/>
      </a:accent5>
      <a:accent6>
        <a:srgbClr val="235F90"/>
      </a:accent6>
      <a:hlink>
        <a:srgbClr val="4276AA"/>
      </a:hlink>
      <a:folHlink>
        <a:srgbClr val="BFBFBF"/>
      </a:folHlink>
    </a:clrScheme>
    <a:fontScheme name="qye2rwpl">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w="0">
          <a:noFill/>
        </a:ln>
      </a:spPr>
      <a:bodyPr rot="0" spcFirstLastPara="0" vertOverflow="overflow" horzOverflow="overflow" vert="horz" wrap="square" lIns="91440" tIns="45720" rIns="91440" bIns="45720" numCol="1" spcCol="0" rtlCol="0" fromWordArt="0" anchor="ctr" anchorCtr="0" forceAA="0" compatLnSpc="1">
        <a:normAutofit/>
      </a:bodyPr>
      <a:lstStyle>
        <a:defPPr algn="ctr">
          <a:defRPr dirty="0"/>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nchor="ctr" anchorCtr="0">
        <a:spAutoFit/>
      </a:bodyPr>
      <a:lstStyle>
        <a:defPPr algn="l">
          <a:defRPr dirty="0" smtClean="0"/>
        </a:defPPr>
      </a:lstStyle>
    </a:txDef>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BAOTU</Template>
  <TotalTime>158</TotalTime>
  <Words>3271</Words>
  <Application>Microsoft Office PowerPoint</Application>
  <PresentationFormat>自定义</PresentationFormat>
  <Paragraphs>569</Paragraphs>
  <Slides>32</Slides>
  <Notes>1</Notes>
  <HiddenSlides>0</HiddenSlides>
  <MMClips>0</MMClips>
  <ScaleCrop>false</ScaleCrop>
  <HeadingPairs>
    <vt:vector size="4" baseType="variant">
      <vt:variant>
        <vt:lpstr>主题</vt:lpstr>
      </vt:variant>
      <vt:variant>
        <vt:i4>1</vt:i4>
      </vt:variant>
      <vt:variant>
        <vt:lpstr>幻灯片标题</vt:lpstr>
      </vt:variant>
      <vt:variant>
        <vt:i4>32</vt:i4>
      </vt:variant>
    </vt:vector>
  </HeadingPairs>
  <TitlesOfParts>
    <vt:vector size="33" baseType="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彩色点线多边形</dc:title>
  <dc:creator>第一PPT</dc:creator>
  <cp:keywords>www.1ppt.com</cp:keywords>
  <dc:description>www.1ppt.com</dc:description>
  <cp:lastModifiedBy>xbany</cp:lastModifiedBy>
  <cp:revision>54</cp:revision>
  <dcterms:created xsi:type="dcterms:W3CDTF">2018-03-10T07:16:00Z</dcterms:created>
  <dcterms:modified xsi:type="dcterms:W3CDTF">2020-09-11T05:18:35Z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2052-11.1.0.9999</vt:lpwstr>
  </property>
</Properties>
</file>