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81" r:id="rId7"/>
    <p:sldId id="282" r:id="rId8"/>
    <p:sldId id="283" r:id="rId9"/>
    <p:sldId id="284" r:id="rId10"/>
    <p:sldId id="285" r:id="rId11"/>
    <p:sldId id="286" r:id="rId12"/>
    <p:sldId id="287" r:id="rId13"/>
    <p:sldId id="288" r:id="rId14"/>
    <p:sldId id="289" r:id="rId15"/>
    <p:sldId id="290" r:id="rId16"/>
    <p:sldId id="291" r:id="rId17"/>
    <p:sldId id="292" r:id="rId18"/>
    <p:sldId id="293" r:id="rId19"/>
    <p:sldId id="295" r:id="rId20"/>
    <p:sldId id="294" r:id="rId21"/>
    <p:sldId id="296" r:id="rId22"/>
    <p:sldId id="297" r:id="rId23"/>
    <p:sldId id="298" r:id="rId24"/>
    <p:sldId id="299" r:id="rId25"/>
    <p:sldId id="300" r:id="rId26"/>
    <p:sldId id="302" r:id="rId27"/>
    <p:sldId id="301" r:id="rId28"/>
    <p:sldId id="303" r:id="rId29"/>
    <p:sldId id="304" r:id="rId30"/>
    <p:sldId id="305" r:id="rId31"/>
    <p:sldId id="307" r:id="rId32"/>
    <p:sldId id="306" r:id="rId33"/>
    <p:sldId id="308" r:id="rId34"/>
    <p:sldId id="309" r:id="rId35"/>
    <p:sldId id="310" r:id="rId36"/>
    <p:sldId id="311" r:id="rId37"/>
    <p:sldId id="312" r:id="rId38"/>
    <p:sldId id="313" r:id="rId39"/>
    <p:sldId id="314" r:id="rId40"/>
    <p:sldId id="315" r:id="rId41"/>
    <p:sldId id="316" r:id="rId42"/>
    <p:sldId id="317" r:id="rId43"/>
    <p:sldId id="318" r:id="rId44"/>
    <p:sldId id="319" r:id="rId45"/>
    <p:sldId id="320" r:id="rId46"/>
    <p:sldId id="321" r:id="rId47"/>
    <p:sldId id="322" r:id="rId48"/>
    <p:sldId id="323" r:id="rId49"/>
    <p:sldId id="261" r:id="rId50"/>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000000"/>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2714" autoAdjust="0"/>
  </p:normalViewPr>
  <p:slideViewPr>
    <p:cSldViewPr snapToGrid="0" showGuides="1">
      <p:cViewPr varScale="1">
        <p:scale>
          <a:sx n="48" d="100"/>
          <a:sy n="48" d="100"/>
        </p:scale>
        <p:origin x="67" y="888"/>
      </p:cViewPr>
      <p:guideLst>
        <p:guide orient="horz" pos="129"/>
        <p:guide orient="horz" pos="4190"/>
        <p:guide orient="horz" pos="561"/>
        <p:guide orient="horz" pos="4017"/>
        <p:guide orient="horz" pos="3888"/>
        <p:guide pos="231"/>
        <p:guide pos="744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56.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10125" y="1549598"/>
            <a:ext cx="4881879" cy="2332181"/>
          </a:xfrm>
          <a:custGeom>
            <a:avLst/>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ah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878359" y="1678062"/>
            <a:ext cx="7345619" cy="4218037"/>
          </a:xfrm>
          <a:custGeom>
            <a:avLst/>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ah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2"/>
            <a:srcRect/>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4" name="矩形 3"/>
          <p:cNvSpPr/>
          <p:nvPr userDrawn="1"/>
        </p:nvSpPr>
        <p:spPr>
          <a:xfrm>
            <a:off x="8325228" y="654542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61886" y="2049868"/>
            <a:ext cx="4055511" cy="1789679"/>
          </a:xfrm>
          <a:custGeom>
            <a:avLst/>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1" h="1789679">
                <a:moveTo>
                  <a:pt x="298286" y="0"/>
                </a:moveTo>
                <a:lnTo>
                  <a:pt x="4055511" y="0"/>
                </a:lnTo>
                <a:lnTo>
                  <a:pt x="4055511" y="1491393"/>
                </a:lnTo>
                <a:lnTo>
                  <a:pt x="3757225" y="1789679"/>
                </a:lnTo>
                <a:lnTo>
                  <a:pt x="0" y="1789679"/>
                </a:lnTo>
                <a:lnTo>
                  <a:pt x="0" y="298286"/>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280835" y="1756591"/>
            <a:ext cx="3376084" cy="3524249"/>
          </a:xfrm>
          <a:custGeom>
            <a:avLst/>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ahLst/>
            <a:cxnLst>
              <a:cxn ang="0">
                <a:pos x="connsiteX0" y="connsiteY0"/>
              </a:cxn>
              <a:cxn ang="0">
                <a:pos x="connsiteX1" y="connsiteY1"/>
              </a:cxn>
              <a:cxn ang="0">
                <a:pos x="connsiteX2" y="connsiteY2"/>
              </a:cxn>
              <a:cxn ang="0">
                <a:pos x="connsiteX3" y="connsiteY3"/>
              </a:cxn>
            </a:cxnLst>
            <a:rect l="l" t="t" r="r" b="b"/>
            <a:pathLst>
              <a:path w="3376084" h="3524249">
                <a:moveTo>
                  <a:pt x="0" y="0"/>
                </a:moveTo>
                <a:lnTo>
                  <a:pt x="3376084" y="0"/>
                </a:lnTo>
                <a:lnTo>
                  <a:pt x="3376084" y="3524249"/>
                </a:lnTo>
                <a:lnTo>
                  <a:pt x="0" y="352424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000">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6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二、工作目标展示</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三、工作措施实施</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四、工作具体要求</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4.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6.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8.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3.png"/><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175914"/>
            <a:ext cx="9475693" cy="923330"/>
          </a:xfrm>
          <a:prstGeom prst="rect">
            <a:avLst/>
          </a:prstGeom>
          <a:noFill/>
        </p:spPr>
        <p:txBody>
          <a:bodyPr wrap="square" rtlCol="0" anchor="ctr" anchorCtr="0">
            <a:spAutoFit/>
          </a:bodyPr>
          <a:lstStyle/>
          <a:p>
            <a:pPr algn="ctr"/>
            <a:r>
              <a:rPr lang="zh-CN" altLang="en-US" sz="5400" spc="600">
                <a:solidFill>
                  <a:schemeClr val="accent1"/>
                </a:solidFill>
                <a:latin typeface="汉仪大宋简" panose="02010609000101010101" pitchFamily="49" charset="-122"/>
                <a:ea typeface="汉仪大宋简" panose="02010609000101010101" pitchFamily="49" charset="-122"/>
                <a:cs typeface="+mn-ea"/>
                <a:sym typeface="+mn-lt"/>
              </a:rPr>
              <a:t>第二章 </a:t>
            </a:r>
            <a:r>
              <a:rPr lang="en-US" altLang="zh-CN" sz="5400" spc="600">
                <a:solidFill>
                  <a:schemeClr val="accent1"/>
                </a:solidFill>
                <a:latin typeface="汉仪大宋简" panose="02010609000101010101" pitchFamily="49" charset="-122"/>
                <a:ea typeface="汉仪大宋简" panose="02010609000101010101" pitchFamily="49" charset="-122"/>
                <a:cs typeface="+mn-ea"/>
                <a:sym typeface="+mn-lt"/>
              </a:rPr>
              <a:t>R</a:t>
            </a:r>
            <a:r>
              <a:rPr lang="zh-CN" altLang="en-US" sz="5400" spc="600">
                <a:solidFill>
                  <a:schemeClr val="accent1"/>
                </a:solidFill>
                <a:latin typeface="汉仪大宋简" panose="02010609000101010101" pitchFamily="49" charset="-122"/>
                <a:ea typeface="汉仪大宋简" panose="02010609000101010101" pitchFamily="49" charset="-122"/>
                <a:cs typeface="+mn-ea"/>
                <a:sym typeface="+mn-lt"/>
              </a:rPr>
              <a:t>语言基础</a:t>
            </a:r>
            <a:endParaRPr lang="zh-CN" altLang="en-US" sz="5400" spc="600" dirty="0">
              <a:solidFill>
                <a:schemeClr val="accent1"/>
              </a:solidFill>
              <a:latin typeface="汉仪大宋简" panose="02010609000101010101" pitchFamily="49" charset="-122"/>
              <a:ea typeface="汉仪大宋简" panose="02010609000101010101" pitchFamily="49" charset="-122"/>
              <a:cs typeface="+mn-ea"/>
              <a:sym typeface="+mn-lt"/>
            </a:endParaRPr>
          </a:p>
        </p:txBody>
      </p:sp>
      <p:grpSp>
        <p:nvGrpSpPr>
          <p:cNvPr id="13" name="PA_组合 12"/>
          <p:cNvGrpSpPr/>
          <p:nvPr>
            <p:custDataLst>
              <p:tags r:id="rId1"/>
            </p:custDataLst>
          </p:nvPr>
        </p:nvGrpSpPr>
        <p:grpSpPr>
          <a:xfrm>
            <a:off x="4857479" y="4346424"/>
            <a:ext cx="540395" cy="540394"/>
            <a:chOff x="7489371" y="4542971"/>
            <a:chExt cx="711200" cy="711200"/>
          </a:xfrm>
        </p:grpSpPr>
        <p:sp>
          <p:nvSpPr>
            <p:cNvPr id="14" name="椭圆 13"/>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6" name="PA_组合 15"/>
          <p:cNvGrpSpPr/>
          <p:nvPr>
            <p:custDataLst>
              <p:tags r:id="rId2"/>
            </p:custDataLst>
          </p:nvPr>
        </p:nvGrpSpPr>
        <p:grpSpPr>
          <a:xfrm>
            <a:off x="5825803" y="4346424"/>
            <a:ext cx="540395" cy="540394"/>
            <a:chOff x="8638974" y="4542971"/>
            <a:chExt cx="711200" cy="711200"/>
          </a:xfrm>
        </p:grpSpPr>
        <p:sp>
          <p:nvSpPr>
            <p:cNvPr id="17" name="椭圆 16"/>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9" name="PA_组合 18"/>
          <p:cNvGrpSpPr/>
          <p:nvPr>
            <p:custDataLst>
              <p:tags r:id="rId3"/>
            </p:custDataLst>
          </p:nvPr>
        </p:nvGrpSpPr>
        <p:grpSpPr>
          <a:xfrm>
            <a:off x="6794128" y="4346424"/>
            <a:ext cx="540395" cy="540394"/>
            <a:chOff x="9788577" y="4542971"/>
            <a:chExt cx="711200" cy="711200"/>
          </a:xfrm>
        </p:grpSpPr>
        <p:sp>
          <p:nvSpPr>
            <p:cNvPr id="20" name="椭圆 19"/>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26" name="图片 25"/>
          <p:cNvPicPr>
            <a:picLocks noChangeAspect="1"/>
          </p:cNvPicPr>
          <p:nvPr/>
        </p:nvPicPr>
        <p:blipFill>
          <a:blip r:embed="rId4"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99"/>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53" presetClass="entr" presetSubtype="16"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2.2.3</a:t>
            </a:r>
            <a:r>
              <a:rPr lang="zh-CN" altLang="en-US" sz="2400" spc="300">
                <a:solidFill>
                  <a:schemeClr val="accent1"/>
                </a:solidFill>
                <a:latin typeface="+mj-ea"/>
                <a:ea typeface="+mj-ea"/>
              </a:rPr>
              <a:t> 逻辑型</a:t>
            </a:r>
            <a:endParaRPr lang="zh-CN" altLang="en-US" sz="2400" spc="300" dirty="0">
              <a:solidFill>
                <a:schemeClr val="accent1"/>
              </a:solidFill>
              <a:latin typeface="+mj-ea"/>
              <a:ea typeface="+mj-ea"/>
            </a:endParaRPr>
          </a:p>
        </p:txBody>
      </p:sp>
      <p:sp>
        <p:nvSpPr>
          <p:cNvPr id="9" name="文本框 8"/>
          <p:cNvSpPr txBox="1"/>
          <p:nvPr/>
        </p:nvSpPr>
        <p:spPr>
          <a:xfrm>
            <a:off x="1235242" y="1952188"/>
            <a:ext cx="9721516" cy="28623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逻辑型向量用来存储</a:t>
            </a:r>
            <a:r>
              <a:rPr lang="en-US" altLang="zh-CN"/>
              <a:t>TRUE</a:t>
            </a:r>
            <a:r>
              <a:rPr lang="zh-CN" altLang="en-US"/>
              <a:t>和</a:t>
            </a:r>
            <a:r>
              <a:rPr lang="en-US" altLang="zh-CN"/>
              <a:t>FALSE</a:t>
            </a:r>
            <a:r>
              <a:rPr lang="zh-CN" altLang="en-US"/>
              <a:t>，这是</a:t>
            </a:r>
            <a:r>
              <a:rPr lang="en-US" altLang="zh-CN"/>
              <a:t>R</a:t>
            </a:r>
            <a:r>
              <a:rPr lang="zh-CN" altLang="en-US"/>
              <a:t>中布尔数据的存储类型。在比较数据时，其结果就是逻辑型数据。</a:t>
            </a:r>
            <a:endParaRPr lang="zh-CN" altLang="en-US"/>
          </a:p>
          <a:p>
            <a:pPr marL="285750" indent="-285750">
              <a:lnSpc>
                <a:spcPct val="150000"/>
              </a:lnSpc>
              <a:buFont typeface="Arial" panose="020B0604020202020204" pitchFamily="34" charset="0"/>
              <a:buChar char="•"/>
            </a:pPr>
            <a:r>
              <a:rPr lang="en-US" altLang="zh-CN"/>
              <a:t>&gt; 3 &gt; 4</a:t>
            </a:r>
            <a:endParaRPr lang="en-US" altLang="zh-CN"/>
          </a:p>
          <a:p>
            <a:pPr marL="285750" indent="-285750">
              <a:lnSpc>
                <a:spcPct val="150000"/>
              </a:lnSpc>
              <a:buFont typeface="Arial" panose="020B0604020202020204" pitchFamily="34" charset="0"/>
              <a:buChar char="•"/>
            </a:pPr>
            <a:r>
              <a:rPr lang="en-US" altLang="zh-CN"/>
              <a:t>[1] FALSE</a:t>
            </a:r>
            <a:endParaRPr lang="en-US" altLang="zh-CN"/>
          </a:p>
          <a:p>
            <a:pPr marL="285750" indent="-285750">
              <a:lnSpc>
                <a:spcPct val="150000"/>
              </a:lnSpc>
              <a:buFont typeface="Arial" panose="020B0604020202020204" pitchFamily="34" charset="0"/>
              <a:buChar char="•"/>
            </a:pPr>
            <a:r>
              <a:rPr lang="en-US" altLang="zh-CN"/>
              <a:t>&gt; 3 &lt; 4</a:t>
            </a:r>
            <a:endParaRPr lang="en-US" altLang="zh-CN"/>
          </a:p>
          <a:p>
            <a:pPr marL="285750" indent="-285750">
              <a:lnSpc>
                <a:spcPct val="150000"/>
              </a:lnSpc>
              <a:buFont typeface="Arial" panose="020B0604020202020204" pitchFamily="34" charset="0"/>
              <a:buChar char="•"/>
            </a:pPr>
            <a:r>
              <a:rPr lang="en-US" altLang="zh-CN"/>
              <a:t>[1] TRUE</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2.2.3</a:t>
            </a:r>
            <a:r>
              <a:rPr lang="zh-CN" altLang="en-US" sz="2400" spc="300">
                <a:solidFill>
                  <a:schemeClr val="accent1"/>
                </a:solidFill>
                <a:latin typeface="+mj-ea"/>
                <a:ea typeface="+mj-ea"/>
              </a:rPr>
              <a:t> 逻辑型</a:t>
            </a:r>
            <a:endParaRPr lang="zh-CN" altLang="en-US" sz="2400" spc="300" dirty="0">
              <a:solidFill>
                <a:schemeClr val="accent1"/>
              </a:solidFill>
              <a:latin typeface="+mj-ea"/>
              <a:ea typeface="+mj-ea"/>
            </a:endParaRPr>
          </a:p>
        </p:txBody>
      </p:sp>
      <p:sp>
        <p:nvSpPr>
          <p:cNvPr id="9" name="文本框 8"/>
          <p:cNvSpPr txBox="1"/>
          <p:nvPr/>
        </p:nvSpPr>
        <p:spPr>
          <a:xfrm>
            <a:off x="1235242" y="1744439"/>
            <a:ext cx="9721516" cy="327782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在</a:t>
            </a:r>
            <a:r>
              <a:rPr lang="en-US" altLang="zh-CN"/>
              <a:t>R</a:t>
            </a:r>
            <a:r>
              <a:rPr lang="zh-CN" altLang="en-US"/>
              <a:t>中输入</a:t>
            </a:r>
            <a:r>
              <a:rPr lang="en-US" altLang="zh-CN"/>
              <a:t>TRUE</a:t>
            </a:r>
            <a:r>
              <a:rPr lang="zh-CN" altLang="en-US"/>
              <a:t>或者</a:t>
            </a:r>
            <a:r>
              <a:rPr lang="en-US" altLang="zh-CN"/>
              <a:t>FALSE</a:t>
            </a:r>
            <a:r>
              <a:rPr lang="zh-CN" altLang="en-US"/>
              <a:t>，就会被当作逻辑型数据。</a:t>
            </a:r>
            <a:r>
              <a:rPr lang="en-US" altLang="zh-CN"/>
              <a:t>R</a:t>
            </a:r>
            <a:r>
              <a:rPr lang="zh-CN" altLang="en-US"/>
              <a:t>也会默认把</a:t>
            </a:r>
            <a:r>
              <a:rPr lang="en-US" altLang="zh-CN"/>
              <a:t>T</a:t>
            </a:r>
            <a:r>
              <a:rPr lang="zh-CN" altLang="en-US"/>
              <a:t>和</a:t>
            </a:r>
            <a:r>
              <a:rPr lang="en-US" altLang="zh-CN"/>
              <a:t>F</a:t>
            </a:r>
            <a:r>
              <a:rPr lang="zh-CN" altLang="en-US"/>
              <a:t>分别当作</a:t>
            </a:r>
            <a:r>
              <a:rPr lang="en-US" altLang="zh-CN"/>
              <a:t>TRUE</a:t>
            </a:r>
            <a:r>
              <a:rPr lang="zh-CN" altLang="en-US"/>
              <a:t>和</a:t>
            </a:r>
            <a:r>
              <a:rPr lang="en-US" altLang="zh-CN"/>
              <a:t>FAlSE</a:t>
            </a:r>
            <a:r>
              <a:rPr lang="zh-CN" altLang="en-US"/>
              <a:t>的简写。</a:t>
            </a:r>
            <a:endParaRPr lang="zh-CN" altLang="en-US"/>
          </a:p>
          <a:p>
            <a:pPr marL="285750" indent="-285750">
              <a:lnSpc>
                <a:spcPct val="150000"/>
              </a:lnSpc>
              <a:buFont typeface="Arial" panose="020B0604020202020204" pitchFamily="34" charset="0"/>
              <a:buChar char="•"/>
            </a:pPr>
            <a:r>
              <a:rPr lang="en-US" altLang="zh-CN"/>
              <a:t>&gt; logic &lt;- c(TRUE,FALSE,T,F)</a:t>
            </a:r>
            <a:endParaRPr lang="en-US" altLang="zh-CN"/>
          </a:p>
          <a:p>
            <a:pPr marL="285750" indent="-285750">
              <a:lnSpc>
                <a:spcPct val="150000"/>
              </a:lnSpc>
              <a:buFont typeface="Arial" panose="020B0604020202020204" pitchFamily="34" charset="0"/>
              <a:buChar char="•"/>
            </a:pPr>
            <a:r>
              <a:rPr lang="en-US" altLang="zh-CN"/>
              <a:t>&gt; logic</a:t>
            </a:r>
            <a:endParaRPr lang="en-US" altLang="zh-CN"/>
          </a:p>
          <a:p>
            <a:pPr marL="285750" indent="-285750">
              <a:lnSpc>
                <a:spcPct val="150000"/>
              </a:lnSpc>
              <a:buFont typeface="Arial" panose="020B0604020202020204" pitchFamily="34" charset="0"/>
              <a:buChar char="•"/>
            </a:pPr>
            <a:r>
              <a:rPr lang="en-US" altLang="zh-CN"/>
              <a:t>[1]  TRUE FALSE  TRUE FALSE</a:t>
            </a:r>
            <a:endParaRPr lang="en-US" altLang="zh-CN"/>
          </a:p>
          <a:p>
            <a:pPr marL="285750" indent="-285750">
              <a:lnSpc>
                <a:spcPct val="150000"/>
              </a:lnSpc>
              <a:buFont typeface="Arial" panose="020B0604020202020204" pitchFamily="34" charset="0"/>
              <a:buChar char="•"/>
            </a:pPr>
            <a:r>
              <a:rPr lang="en-US" altLang="zh-CN"/>
              <a:t>&gt; typeof(logic)</a:t>
            </a:r>
            <a:endParaRPr lang="en-US" altLang="zh-CN"/>
          </a:p>
          <a:p>
            <a:pPr marL="285750" indent="-285750">
              <a:lnSpc>
                <a:spcPct val="150000"/>
              </a:lnSpc>
              <a:buFont typeface="Arial" panose="020B0604020202020204" pitchFamily="34" charset="0"/>
              <a:buChar char="•"/>
            </a:pPr>
            <a:r>
              <a:rPr lang="en-US" altLang="zh-CN"/>
              <a:t>[1] "logical"</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2.2.4</a:t>
            </a:r>
            <a:r>
              <a:rPr lang="zh-CN" altLang="en-US" sz="2400" spc="300">
                <a:solidFill>
                  <a:schemeClr val="accent1"/>
                </a:solidFill>
                <a:latin typeface="+mj-ea"/>
                <a:ea typeface="+mj-ea"/>
              </a:rPr>
              <a:t> 复数类型和原始类型</a:t>
            </a:r>
            <a:endParaRPr lang="zh-CN" altLang="en-US" sz="2400" spc="300" dirty="0">
              <a:solidFill>
                <a:schemeClr val="accent1"/>
              </a:solidFill>
              <a:latin typeface="+mj-ea"/>
              <a:ea typeface="+mj-ea"/>
            </a:endParaRPr>
          </a:p>
        </p:txBody>
      </p:sp>
      <p:sp>
        <p:nvSpPr>
          <p:cNvPr id="9" name="文本框 8"/>
          <p:cNvSpPr txBox="1"/>
          <p:nvPr/>
        </p:nvSpPr>
        <p:spPr>
          <a:xfrm>
            <a:off x="1235242" y="1744439"/>
            <a:ext cx="9721516" cy="327782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R</a:t>
            </a:r>
            <a:r>
              <a:rPr lang="zh-CN" altLang="en-US"/>
              <a:t>还可以识别另外两种类型的原子型向量：复数类型和原始类型。复数类型向量用来存储复数。要生成一个复数类型向量，只需要将某个数字与带</a:t>
            </a:r>
            <a:r>
              <a:rPr lang="en-US" altLang="zh-CN"/>
              <a:t>i</a:t>
            </a:r>
            <a:r>
              <a:rPr lang="zh-CN" altLang="en-US"/>
              <a:t>的虚数项相加即可。</a:t>
            </a:r>
            <a:endParaRPr lang="zh-CN" altLang="en-US"/>
          </a:p>
          <a:p>
            <a:pPr marL="285750" indent="-285750">
              <a:lnSpc>
                <a:spcPct val="150000"/>
              </a:lnSpc>
              <a:buFont typeface="Arial" panose="020B0604020202020204" pitchFamily="34" charset="0"/>
              <a:buChar char="•"/>
            </a:pPr>
            <a:r>
              <a:rPr lang="en-US" altLang="zh-CN"/>
              <a:t>&gt; comp &lt;- c(1+1i,1+2i,1+3i)</a:t>
            </a:r>
            <a:endParaRPr lang="en-US" altLang="zh-CN"/>
          </a:p>
          <a:p>
            <a:pPr marL="285750" indent="-285750">
              <a:lnSpc>
                <a:spcPct val="150000"/>
              </a:lnSpc>
              <a:buFont typeface="Arial" panose="020B0604020202020204" pitchFamily="34" charset="0"/>
              <a:buChar char="•"/>
            </a:pPr>
            <a:r>
              <a:rPr lang="en-US" altLang="zh-CN"/>
              <a:t>&gt; comp</a:t>
            </a:r>
            <a:endParaRPr lang="en-US" altLang="zh-CN"/>
          </a:p>
          <a:p>
            <a:pPr marL="285750" indent="-285750">
              <a:lnSpc>
                <a:spcPct val="150000"/>
              </a:lnSpc>
              <a:buFont typeface="Arial" panose="020B0604020202020204" pitchFamily="34" charset="0"/>
              <a:buChar char="•"/>
            </a:pPr>
            <a:r>
              <a:rPr lang="en-US" altLang="zh-CN"/>
              <a:t>[1] 1+1i 1+2i 1+3i</a:t>
            </a:r>
            <a:endParaRPr lang="en-US" altLang="zh-CN"/>
          </a:p>
          <a:p>
            <a:pPr marL="285750" indent="-285750">
              <a:lnSpc>
                <a:spcPct val="150000"/>
              </a:lnSpc>
              <a:buFont typeface="Arial" panose="020B0604020202020204" pitchFamily="34" charset="0"/>
              <a:buChar char="•"/>
            </a:pPr>
            <a:r>
              <a:rPr lang="en-US" altLang="zh-CN"/>
              <a:t>&gt; typeof(comp)</a:t>
            </a:r>
            <a:endParaRPr lang="en-US" altLang="zh-CN"/>
          </a:p>
          <a:p>
            <a:pPr marL="285750" indent="-285750">
              <a:lnSpc>
                <a:spcPct val="150000"/>
              </a:lnSpc>
              <a:buFont typeface="Arial" panose="020B0604020202020204" pitchFamily="34" charset="0"/>
              <a:buChar char="•"/>
            </a:pPr>
            <a:r>
              <a:rPr lang="en-US" altLang="zh-CN"/>
              <a:t>[1] "complex"</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2.2.4</a:t>
            </a:r>
            <a:r>
              <a:rPr lang="zh-CN" altLang="en-US" sz="2400" spc="300">
                <a:solidFill>
                  <a:schemeClr val="accent1"/>
                </a:solidFill>
                <a:latin typeface="+mj-ea"/>
                <a:ea typeface="+mj-ea"/>
              </a:rPr>
              <a:t> 复数类型和原始类型</a:t>
            </a:r>
            <a:endParaRPr lang="zh-CN" altLang="en-US" sz="2400" spc="300" dirty="0">
              <a:solidFill>
                <a:schemeClr val="accent1"/>
              </a:solidFill>
              <a:latin typeface="+mj-ea"/>
              <a:ea typeface="+mj-ea"/>
            </a:endParaRPr>
          </a:p>
        </p:txBody>
      </p:sp>
      <p:sp>
        <p:nvSpPr>
          <p:cNvPr id="9" name="文本框 8"/>
          <p:cNvSpPr txBox="1"/>
          <p:nvPr/>
        </p:nvSpPr>
        <p:spPr>
          <a:xfrm>
            <a:off x="1235242" y="1952188"/>
            <a:ext cx="9721516" cy="28623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原始类型向量用来存储数据的原始字节。原始类型向量的生成较为复杂，但是如果要生成一个长度为</a:t>
            </a:r>
            <a:r>
              <a:rPr lang="en-US" altLang="zh-CN"/>
              <a:t>n</a:t>
            </a:r>
            <a:r>
              <a:rPr lang="zh-CN" altLang="en-US"/>
              <a:t>的空原始类型向量，可以用</a:t>
            </a:r>
            <a:r>
              <a:rPr lang="en-US" altLang="zh-CN"/>
              <a:t>raw(n)</a:t>
            </a:r>
            <a:r>
              <a:rPr lang="zh-CN" altLang="en-US"/>
              <a:t>。</a:t>
            </a:r>
            <a:endParaRPr lang="zh-CN" altLang="en-US"/>
          </a:p>
          <a:p>
            <a:pPr marL="285750" indent="-285750">
              <a:lnSpc>
                <a:spcPct val="150000"/>
              </a:lnSpc>
              <a:buFont typeface="Arial" panose="020B0604020202020204" pitchFamily="34" charset="0"/>
              <a:buChar char="•"/>
            </a:pPr>
            <a:r>
              <a:rPr lang="en-US" altLang="zh-CN"/>
              <a:t>&gt; raw(4)</a:t>
            </a:r>
            <a:endParaRPr lang="en-US" altLang="zh-CN"/>
          </a:p>
          <a:p>
            <a:pPr marL="285750" indent="-285750">
              <a:lnSpc>
                <a:spcPct val="150000"/>
              </a:lnSpc>
              <a:buFont typeface="Arial" panose="020B0604020202020204" pitchFamily="34" charset="0"/>
              <a:buChar char="•"/>
            </a:pPr>
            <a:r>
              <a:rPr lang="en-US" altLang="zh-CN"/>
              <a:t>[1] 00 00 00 00</a:t>
            </a:r>
            <a:endParaRPr lang="en-US" altLang="zh-CN"/>
          </a:p>
          <a:p>
            <a:pPr marL="285750" indent="-285750">
              <a:lnSpc>
                <a:spcPct val="150000"/>
              </a:lnSpc>
              <a:buFont typeface="Arial" panose="020B0604020202020204" pitchFamily="34" charset="0"/>
              <a:buChar char="•"/>
            </a:pPr>
            <a:r>
              <a:rPr lang="en-US" altLang="zh-CN"/>
              <a:t>&gt; typeof(raw(4))</a:t>
            </a:r>
            <a:endParaRPr lang="en-US" altLang="zh-CN"/>
          </a:p>
          <a:p>
            <a:pPr marL="285750" indent="-285750">
              <a:lnSpc>
                <a:spcPct val="150000"/>
              </a:lnSpc>
              <a:buFont typeface="Arial" panose="020B0604020202020204" pitchFamily="34" charset="0"/>
              <a:buChar char="•"/>
            </a:pPr>
            <a:r>
              <a:rPr lang="en-US" altLang="zh-CN"/>
              <a:t>[1] "raw"</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2.2.5</a:t>
            </a:r>
            <a:r>
              <a:rPr lang="zh-CN" altLang="en-US" sz="2400" spc="300">
                <a:solidFill>
                  <a:schemeClr val="accent1"/>
                </a:solidFill>
                <a:latin typeface="+mj-ea"/>
                <a:ea typeface="+mj-ea"/>
              </a:rPr>
              <a:t>日期和时间</a:t>
            </a:r>
            <a:endParaRPr lang="zh-CN" altLang="en-US" sz="2400" spc="300" dirty="0">
              <a:solidFill>
                <a:schemeClr val="accent1"/>
              </a:solidFill>
              <a:latin typeface="+mj-ea"/>
              <a:ea typeface="+mj-ea"/>
            </a:endParaRPr>
          </a:p>
        </p:txBody>
      </p:sp>
      <p:sp>
        <p:nvSpPr>
          <p:cNvPr id="9" name="文本框 8"/>
          <p:cNvSpPr txBox="1"/>
          <p:nvPr/>
        </p:nvSpPr>
        <p:spPr>
          <a:xfrm>
            <a:off x="1235242" y="1744439"/>
            <a:ext cx="9721516" cy="327782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运行</a:t>
            </a:r>
            <a:r>
              <a:rPr lang="en-US" altLang="zh-CN"/>
              <a:t>Sys.data()</a:t>
            </a:r>
            <a:r>
              <a:rPr lang="zh-CN" altLang="en-US"/>
              <a:t>可以得到当前的日期。</a:t>
            </a:r>
            <a:r>
              <a:rPr lang="en-US" altLang="zh-CN"/>
              <a:t>Date</a:t>
            </a:r>
            <a:r>
              <a:rPr lang="zh-CN" altLang="en-US"/>
              <a:t>类：存储了从</a:t>
            </a:r>
            <a:r>
              <a:rPr lang="en-US" altLang="zh-CN"/>
              <a:t>1970</a:t>
            </a:r>
            <a:r>
              <a:rPr lang="zh-CN" altLang="en-US"/>
              <a:t>年</a:t>
            </a:r>
            <a:r>
              <a:rPr lang="en-US" altLang="zh-CN"/>
              <a:t>1</a:t>
            </a:r>
            <a:r>
              <a:rPr lang="zh-CN" altLang="en-US"/>
              <a:t>月</a:t>
            </a:r>
            <a:r>
              <a:rPr lang="en-US" altLang="zh-CN"/>
              <a:t>1</a:t>
            </a:r>
            <a:r>
              <a:rPr lang="zh-CN" altLang="en-US"/>
              <a:t>日以来来时计算的天数，更早的日期表示为负数，也就是说，</a:t>
            </a:r>
            <a:r>
              <a:rPr lang="en-US" altLang="zh-CN"/>
              <a:t>Date</a:t>
            </a:r>
            <a:r>
              <a:rPr lang="zh-CN" altLang="en-US"/>
              <a:t>类型是一个整数。</a:t>
            </a:r>
            <a:endParaRPr lang="zh-CN" altLang="en-US"/>
          </a:p>
          <a:p>
            <a:pPr marL="285750" indent="-285750">
              <a:lnSpc>
                <a:spcPct val="150000"/>
              </a:lnSpc>
              <a:buFont typeface="Arial" panose="020B0604020202020204" pitchFamily="34" charset="0"/>
              <a:buChar char="•"/>
            </a:pPr>
            <a:r>
              <a:rPr lang="zh-CN" altLang="en-US"/>
              <a:t>运行</a:t>
            </a:r>
            <a:r>
              <a:rPr lang="en-US" altLang="zh-CN"/>
              <a:t>Sys.time()</a:t>
            </a:r>
            <a:r>
              <a:rPr lang="zh-CN" altLang="en-US"/>
              <a:t>可以得到计算机的当前时间，虽然显示出来的信息是一串字符，但它的类型时</a:t>
            </a:r>
            <a:r>
              <a:rPr lang="en-US" altLang="zh-CN"/>
              <a:t>double</a:t>
            </a:r>
            <a:r>
              <a:rPr lang="zh-CN" altLang="en-US"/>
              <a:t>型。它的类是</a:t>
            </a:r>
            <a:r>
              <a:rPr lang="en-US" altLang="zh-CN"/>
              <a:t>POSIXct</a:t>
            </a:r>
            <a:r>
              <a:rPr lang="zh-CN" altLang="en-US"/>
              <a:t>和</a:t>
            </a:r>
            <a:r>
              <a:rPr lang="en-US" altLang="zh-CN"/>
              <a:t>POSIxtPOSIxt</a:t>
            </a:r>
            <a:r>
              <a:rPr lang="zh-CN" altLang="en-US"/>
              <a:t>。</a:t>
            </a:r>
            <a:r>
              <a:rPr lang="en-US" altLang="zh-CN"/>
              <a:t>POSIXct</a:t>
            </a:r>
            <a:r>
              <a:rPr lang="zh-CN" altLang="en-US"/>
              <a:t>类记录了以时间标准时间时区（</a:t>
            </a:r>
            <a:r>
              <a:rPr lang="en-US" altLang="zh-CN"/>
              <a:t>UTC</a:t>
            </a:r>
            <a:r>
              <a:rPr lang="zh-CN" altLang="en-US"/>
              <a:t>）为准的，从</a:t>
            </a:r>
            <a:r>
              <a:rPr lang="en-US" altLang="zh-CN"/>
              <a:t>1970</a:t>
            </a:r>
            <a:r>
              <a:rPr lang="zh-CN" altLang="en-US"/>
              <a:t>年</a:t>
            </a:r>
            <a:r>
              <a:rPr lang="en-US" altLang="zh-CN"/>
              <a:t>1</a:t>
            </a:r>
            <a:r>
              <a:rPr lang="zh-CN" altLang="en-US"/>
              <a:t>月</a:t>
            </a:r>
            <a:r>
              <a:rPr lang="en-US" altLang="zh-CN"/>
              <a:t>1</a:t>
            </a:r>
            <a:r>
              <a:rPr lang="zh-CN" altLang="en-US"/>
              <a:t>日开始时的秒数，即</a:t>
            </a:r>
            <a:r>
              <a:rPr lang="en-US" altLang="zh-CN"/>
              <a:t>POSIXct</a:t>
            </a:r>
            <a:r>
              <a:rPr lang="zh-CN" altLang="en-US"/>
              <a:t>类型是整数。</a:t>
            </a:r>
            <a:r>
              <a:rPr lang="en-US" altLang="zh-CN"/>
              <a:t>POSIXt</a:t>
            </a:r>
            <a:r>
              <a:rPr lang="zh-CN" altLang="en-US"/>
              <a:t>把日期和时间存储为一个列表，其中包括秒，分，时和月份等，</a:t>
            </a:r>
            <a:r>
              <a:rPr lang="en-US" altLang="zh-CN"/>
              <a:t>POSIXlt</a:t>
            </a:r>
            <a:r>
              <a:rPr lang="zh-CN" altLang="en-US"/>
              <a:t>是使用列表来表示日期和时间。</a:t>
            </a:r>
            <a:endParaRPr lang="zh-CN" altLang="en-US"/>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1210588"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向量</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03</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2.3.1</a:t>
            </a:r>
            <a:r>
              <a:rPr lang="zh-CN" altLang="en-US" sz="2400" spc="300">
                <a:solidFill>
                  <a:schemeClr val="accent1"/>
                </a:solidFill>
                <a:latin typeface="+mj-ea"/>
                <a:ea typeface="+mj-ea"/>
              </a:rPr>
              <a:t>使用</a:t>
            </a:r>
            <a:r>
              <a:rPr lang="en-US" altLang="zh-CN" sz="2400" spc="300">
                <a:solidFill>
                  <a:schemeClr val="accent1"/>
                </a:solidFill>
                <a:latin typeface="+mj-ea"/>
                <a:ea typeface="+mj-ea"/>
              </a:rPr>
              <a:t>c()</a:t>
            </a:r>
            <a:r>
              <a:rPr lang="zh-CN" altLang="en-US" sz="2400" spc="300">
                <a:solidFill>
                  <a:schemeClr val="accent1"/>
                </a:solidFill>
                <a:latin typeface="+mj-ea"/>
                <a:ea typeface="+mj-ea"/>
              </a:rPr>
              <a:t>生成向量</a:t>
            </a:r>
            <a:endParaRPr lang="zh-CN" altLang="en-US" sz="2400" spc="300" dirty="0">
              <a:solidFill>
                <a:schemeClr val="accent1"/>
              </a:solidFill>
              <a:latin typeface="+mj-ea"/>
              <a:ea typeface="+mj-ea"/>
            </a:endParaRPr>
          </a:p>
        </p:txBody>
      </p:sp>
      <p:sp>
        <p:nvSpPr>
          <p:cNvPr id="9" name="文本框 8"/>
          <p:cNvSpPr txBox="1"/>
          <p:nvPr/>
        </p:nvSpPr>
        <p:spPr>
          <a:xfrm>
            <a:off x="1235242" y="1536690"/>
            <a:ext cx="9721516" cy="3693319"/>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向量不仅是</a:t>
            </a:r>
            <a:r>
              <a:rPr lang="en-US" altLang="zh-CN"/>
              <a:t>R</a:t>
            </a:r>
            <a:r>
              <a:rPr lang="zh-CN" altLang="en-US"/>
              <a:t>的一种数据结构，它还是</a:t>
            </a:r>
            <a:r>
              <a:rPr lang="en-US" altLang="zh-CN"/>
              <a:t>R</a:t>
            </a:r>
            <a:r>
              <a:rPr lang="zh-CN" altLang="en-US"/>
              <a:t>软件的重要组成部分。向量中可以包含数值、字符串逻辑值，但不能由多种格式混合组成。通过</a:t>
            </a:r>
            <a:r>
              <a:rPr lang="en-US" altLang="zh-CN"/>
              <a:t>c</a:t>
            </a:r>
            <a:r>
              <a:rPr lang="zh-CN" altLang="en-US"/>
              <a:t>函数添加元素构成向量，如下所示：</a:t>
            </a:r>
            <a:endParaRPr lang="zh-CN" altLang="en-US"/>
          </a:p>
          <a:p>
            <a:pPr marL="285750" indent="-285750">
              <a:lnSpc>
                <a:spcPct val="150000"/>
              </a:lnSpc>
              <a:buFont typeface="Arial" panose="020B0604020202020204" pitchFamily="34" charset="0"/>
              <a:buChar char="•"/>
            </a:pPr>
            <a:r>
              <a:rPr lang="en-US" altLang="zh-CN"/>
              <a:t>&gt; c(1,2,3,5,8,9)</a:t>
            </a:r>
            <a:endParaRPr lang="en-US" altLang="zh-CN"/>
          </a:p>
          <a:p>
            <a:pPr marL="285750" indent="-285750">
              <a:lnSpc>
                <a:spcPct val="150000"/>
              </a:lnSpc>
              <a:buFont typeface="Arial" panose="020B0604020202020204" pitchFamily="34" charset="0"/>
              <a:buChar char="•"/>
            </a:pPr>
            <a:r>
              <a:rPr lang="en-US" altLang="zh-CN"/>
              <a:t>[1] 1 2 3 5 8 9</a:t>
            </a:r>
            <a:endParaRPr lang="en-US" altLang="zh-CN"/>
          </a:p>
          <a:p>
            <a:pPr marL="285750" indent="-285750">
              <a:lnSpc>
                <a:spcPct val="150000"/>
              </a:lnSpc>
              <a:buFont typeface="Arial" panose="020B0604020202020204" pitchFamily="34" charset="0"/>
              <a:buChar char="•"/>
            </a:pPr>
            <a:r>
              <a:rPr lang="en-US" altLang="zh-CN"/>
              <a:t>&gt; c("Hello","world","!")</a:t>
            </a:r>
            <a:endParaRPr lang="en-US" altLang="zh-CN"/>
          </a:p>
          <a:p>
            <a:pPr marL="285750" indent="-285750">
              <a:lnSpc>
                <a:spcPct val="150000"/>
              </a:lnSpc>
              <a:buFont typeface="Arial" panose="020B0604020202020204" pitchFamily="34" charset="0"/>
              <a:buChar char="•"/>
            </a:pPr>
            <a:r>
              <a:rPr lang="en-US" altLang="zh-CN"/>
              <a:t>[1] "Hello" "world" "!"    </a:t>
            </a:r>
            <a:endParaRPr lang="en-US" altLang="zh-CN"/>
          </a:p>
          <a:p>
            <a:pPr marL="285750" indent="-285750">
              <a:lnSpc>
                <a:spcPct val="150000"/>
              </a:lnSpc>
              <a:buFont typeface="Arial" panose="020B0604020202020204" pitchFamily="34" charset="0"/>
              <a:buChar char="•"/>
            </a:pPr>
            <a:r>
              <a:rPr lang="en-US" altLang="zh-CN"/>
              <a:t>&gt; c(TRUE,FALSE,TRUE)</a:t>
            </a:r>
            <a:endParaRPr lang="en-US" altLang="zh-CN"/>
          </a:p>
          <a:p>
            <a:pPr marL="285750" indent="-285750">
              <a:lnSpc>
                <a:spcPct val="150000"/>
              </a:lnSpc>
              <a:buFont typeface="Arial" panose="020B0604020202020204" pitchFamily="34" charset="0"/>
              <a:buChar char="•"/>
            </a:pPr>
            <a:r>
              <a:rPr lang="en-US" altLang="zh-CN"/>
              <a:t>[1]  TRUE FALSE  TRUE</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2.3.1</a:t>
            </a:r>
            <a:r>
              <a:rPr lang="zh-CN" altLang="en-US" sz="2400" spc="300">
                <a:solidFill>
                  <a:schemeClr val="accent1"/>
                </a:solidFill>
                <a:latin typeface="+mj-ea"/>
                <a:ea typeface="+mj-ea"/>
              </a:rPr>
              <a:t>使用</a:t>
            </a:r>
            <a:r>
              <a:rPr lang="en-US" altLang="zh-CN" sz="2400" spc="300">
                <a:solidFill>
                  <a:schemeClr val="accent1"/>
                </a:solidFill>
                <a:latin typeface="+mj-ea"/>
                <a:ea typeface="+mj-ea"/>
              </a:rPr>
              <a:t>c()</a:t>
            </a:r>
            <a:r>
              <a:rPr lang="zh-CN" altLang="en-US" sz="2400" spc="300">
                <a:solidFill>
                  <a:schemeClr val="accent1"/>
                </a:solidFill>
                <a:latin typeface="+mj-ea"/>
                <a:ea typeface="+mj-ea"/>
              </a:rPr>
              <a:t>生成向量</a:t>
            </a:r>
            <a:endParaRPr lang="zh-CN" altLang="en-US" sz="2400" spc="300" dirty="0">
              <a:solidFill>
                <a:schemeClr val="accent1"/>
              </a:solidFill>
              <a:latin typeface="+mj-ea"/>
              <a:ea typeface="+mj-ea"/>
            </a:endParaRPr>
          </a:p>
        </p:txBody>
      </p:sp>
      <p:sp>
        <p:nvSpPr>
          <p:cNvPr id="9" name="文本框 8"/>
          <p:cNvSpPr txBox="1"/>
          <p:nvPr/>
        </p:nvSpPr>
        <p:spPr>
          <a:xfrm>
            <a:off x="1235242" y="1285339"/>
            <a:ext cx="9721516" cy="419602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如果这多个向量的数据类型不同，那么</a:t>
            </a:r>
            <a:r>
              <a:rPr lang="en-US" altLang="zh-CN"/>
              <a:t>R</a:t>
            </a:r>
            <a:r>
              <a:rPr lang="zh-CN" altLang="en-US"/>
              <a:t>软件对于混合型向量会进行如下的数据类型的转换：</a:t>
            </a:r>
            <a:endParaRPr lang="zh-CN" altLang="en-US"/>
          </a:p>
          <a:p>
            <a:pPr marL="285750" indent="-285750">
              <a:lnSpc>
                <a:spcPct val="150000"/>
              </a:lnSpc>
              <a:buFont typeface="Arial" panose="020B0604020202020204" pitchFamily="34" charset="0"/>
              <a:buChar char="•"/>
            </a:pPr>
            <a:r>
              <a:rPr lang="en-US" altLang="zh-CN"/>
              <a:t>&gt; v1 &lt;- c(1,3,5)</a:t>
            </a:r>
            <a:endParaRPr lang="en-US" altLang="zh-CN"/>
          </a:p>
          <a:p>
            <a:pPr marL="285750" indent="-285750">
              <a:lnSpc>
                <a:spcPct val="150000"/>
              </a:lnSpc>
              <a:buFont typeface="Arial" panose="020B0604020202020204" pitchFamily="34" charset="0"/>
              <a:buChar char="•"/>
            </a:pPr>
            <a:r>
              <a:rPr lang="en-US" altLang="zh-CN"/>
              <a:t>&gt; v2 &lt;- c(2,4,6)</a:t>
            </a:r>
            <a:endParaRPr lang="en-US" altLang="zh-CN"/>
          </a:p>
          <a:p>
            <a:pPr marL="285750" indent="-285750">
              <a:lnSpc>
                <a:spcPct val="150000"/>
              </a:lnSpc>
              <a:buFont typeface="Arial" panose="020B0604020202020204" pitchFamily="34" charset="0"/>
              <a:buChar char="•"/>
            </a:pPr>
            <a:r>
              <a:rPr lang="en-US" altLang="zh-CN"/>
              <a:t>&gt; c(v1,v2)</a:t>
            </a:r>
            <a:endParaRPr lang="en-US" altLang="zh-CN"/>
          </a:p>
          <a:p>
            <a:pPr marL="285750" indent="-285750">
              <a:lnSpc>
                <a:spcPct val="150000"/>
              </a:lnSpc>
              <a:buFont typeface="Arial" panose="020B0604020202020204" pitchFamily="34" charset="0"/>
              <a:buChar char="•"/>
            </a:pPr>
            <a:r>
              <a:rPr lang="en-US" altLang="zh-CN"/>
              <a:t>[1] 1 3 5 2 4 6</a:t>
            </a:r>
            <a:endParaRPr lang="en-US" altLang="zh-CN"/>
          </a:p>
          <a:p>
            <a:pPr marL="285750" indent="-285750">
              <a:lnSpc>
                <a:spcPct val="150000"/>
              </a:lnSpc>
              <a:buFont typeface="Arial" panose="020B0604020202020204" pitchFamily="34" charset="0"/>
              <a:buChar char="•"/>
            </a:pPr>
            <a:r>
              <a:rPr lang="en-US" altLang="zh-CN"/>
              <a:t>&gt; v3 &lt;- c(TRUE,FALSE,TRUE)</a:t>
            </a:r>
            <a:endParaRPr lang="en-US" altLang="zh-CN"/>
          </a:p>
          <a:p>
            <a:pPr marL="285750" indent="-285750">
              <a:lnSpc>
                <a:spcPct val="150000"/>
              </a:lnSpc>
              <a:buFont typeface="Arial" panose="020B0604020202020204" pitchFamily="34" charset="0"/>
              <a:buChar char="•"/>
            </a:pPr>
            <a:r>
              <a:rPr lang="en-US" altLang="zh-CN"/>
              <a:t>&gt; v4 &lt;- c("Hello","world","!")</a:t>
            </a:r>
            <a:endParaRPr lang="en-US" altLang="zh-CN"/>
          </a:p>
          <a:p>
            <a:pPr marL="285750" indent="-285750">
              <a:lnSpc>
                <a:spcPct val="150000"/>
              </a:lnSpc>
              <a:buFont typeface="Arial" panose="020B0604020202020204" pitchFamily="34" charset="0"/>
              <a:buChar char="•"/>
            </a:pPr>
            <a:r>
              <a:rPr lang="en-US" altLang="zh-CN"/>
              <a:t>&gt; c(v1,v2)</a:t>
            </a:r>
            <a:endParaRPr lang="en-US" altLang="zh-CN"/>
          </a:p>
          <a:p>
            <a:pPr marL="285750" indent="-285750">
              <a:lnSpc>
                <a:spcPct val="150000"/>
              </a:lnSpc>
              <a:buFont typeface="Arial" panose="020B0604020202020204" pitchFamily="34" charset="0"/>
              <a:buChar char="•"/>
            </a:pPr>
            <a:r>
              <a:rPr lang="en-US" altLang="zh-CN"/>
              <a:t>[1] 1 3 5 2 4 6</a:t>
            </a:r>
            <a:endParaRPr lang="en-US" altLang="zh-CN"/>
          </a:p>
          <a:p>
            <a:pPr marL="285750" indent="-285750">
              <a:lnSpc>
                <a:spcPct val="150000"/>
              </a:lnSpc>
              <a:buFont typeface="Arial" panose="020B0604020202020204" pitchFamily="34" charset="0"/>
              <a:buChar char="•"/>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2.3.1</a:t>
            </a:r>
            <a:r>
              <a:rPr lang="zh-CN" altLang="en-US" sz="2400" spc="300">
                <a:solidFill>
                  <a:schemeClr val="accent1"/>
                </a:solidFill>
                <a:latin typeface="+mj-ea"/>
                <a:ea typeface="+mj-ea"/>
              </a:rPr>
              <a:t>使用</a:t>
            </a:r>
            <a:r>
              <a:rPr lang="en-US" altLang="zh-CN" sz="2400" spc="300">
                <a:solidFill>
                  <a:schemeClr val="accent1"/>
                </a:solidFill>
                <a:latin typeface="+mj-ea"/>
                <a:ea typeface="+mj-ea"/>
              </a:rPr>
              <a:t>c()</a:t>
            </a:r>
            <a:r>
              <a:rPr lang="zh-CN" altLang="en-US" sz="2400" spc="300">
                <a:solidFill>
                  <a:schemeClr val="accent1"/>
                </a:solidFill>
                <a:latin typeface="+mj-ea"/>
                <a:ea typeface="+mj-ea"/>
              </a:rPr>
              <a:t>生成向量</a:t>
            </a:r>
            <a:endParaRPr lang="zh-CN" altLang="en-US" sz="2400" spc="300" dirty="0">
              <a:solidFill>
                <a:schemeClr val="accent1"/>
              </a:solidFill>
              <a:latin typeface="+mj-ea"/>
              <a:ea typeface="+mj-ea"/>
            </a:endParaRPr>
          </a:p>
        </p:txBody>
      </p:sp>
      <p:sp>
        <p:nvSpPr>
          <p:cNvPr id="9" name="文本框 8"/>
          <p:cNvSpPr txBox="1"/>
          <p:nvPr/>
        </p:nvSpPr>
        <p:spPr>
          <a:xfrm>
            <a:off x="1235242" y="1908586"/>
            <a:ext cx="9721516" cy="2949525"/>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&gt; c(v1,v3)</a:t>
            </a:r>
            <a:endParaRPr lang="en-US" altLang="zh-CN"/>
          </a:p>
          <a:p>
            <a:pPr marL="285750" indent="-285750">
              <a:lnSpc>
                <a:spcPct val="150000"/>
              </a:lnSpc>
              <a:buFont typeface="Arial" panose="020B0604020202020204" pitchFamily="34" charset="0"/>
              <a:buChar char="•"/>
            </a:pPr>
            <a:r>
              <a:rPr lang="en-US" altLang="zh-CN"/>
              <a:t>[1] 1 3 5 1 0 1</a:t>
            </a:r>
            <a:endParaRPr lang="en-US" altLang="zh-CN"/>
          </a:p>
          <a:p>
            <a:pPr marL="285750" indent="-285750">
              <a:lnSpc>
                <a:spcPct val="150000"/>
              </a:lnSpc>
              <a:buFont typeface="Arial" panose="020B0604020202020204" pitchFamily="34" charset="0"/>
              <a:buChar char="•"/>
            </a:pPr>
            <a:r>
              <a:rPr lang="en-US" altLang="zh-CN"/>
              <a:t>&gt; c(v1,v4)</a:t>
            </a:r>
            <a:endParaRPr lang="en-US" altLang="zh-CN"/>
          </a:p>
          <a:p>
            <a:pPr marL="285750" indent="-285750">
              <a:lnSpc>
                <a:spcPct val="150000"/>
              </a:lnSpc>
              <a:buFont typeface="Arial" panose="020B0604020202020204" pitchFamily="34" charset="0"/>
              <a:buChar char="•"/>
            </a:pPr>
            <a:r>
              <a:rPr lang="en-US" altLang="zh-CN"/>
              <a:t>[1] "1"     "3"     "5"     "Hello"</a:t>
            </a:r>
            <a:endParaRPr lang="en-US" altLang="zh-CN"/>
          </a:p>
          <a:p>
            <a:pPr marL="285750" indent="-285750">
              <a:lnSpc>
                <a:spcPct val="150000"/>
              </a:lnSpc>
              <a:buFont typeface="Arial" panose="020B0604020202020204" pitchFamily="34" charset="0"/>
              <a:buChar char="•"/>
            </a:pPr>
            <a:r>
              <a:rPr lang="en-US" altLang="zh-CN"/>
              <a:t>[5] "world" "!"    </a:t>
            </a:r>
            <a:endParaRPr lang="en-US" altLang="zh-CN"/>
          </a:p>
          <a:p>
            <a:pPr marL="285750" indent="-285750">
              <a:lnSpc>
                <a:spcPct val="150000"/>
              </a:lnSpc>
              <a:buFont typeface="Arial" panose="020B0604020202020204" pitchFamily="34" charset="0"/>
              <a:buChar char="•"/>
            </a:pPr>
            <a:r>
              <a:rPr lang="en-US" altLang="zh-CN"/>
              <a:t>&gt; c(v3,v4)</a:t>
            </a:r>
            <a:endParaRPr lang="en-US" altLang="zh-CN"/>
          </a:p>
          <a:p>
            <a:pPr marL="285750" indent="-285750">
              <a:lnSpc>
                <a:spcPct val="150000"/>
              </a:lnSpc>
              <a:buFont typeface="Arial" panose="020B0604020202020204" pitchFamily="34" charset="0"/>
              <a:buChar char="•"/>
            </a:pPr>
            <a:r>
              <a:rPr lang="en-US" altLang="zh-CN"/>
              <a:t>[1] "TRUE"  "FALSE" "TRUE"  "Hello" "world" "!" </a:t>
            </a: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2.3.2 </a:t>
            </a:r>
            <a:r>
              <a:rPr lang="zh-CN" altLang="en-US" sz="2400" spc="300">
                <a:solidFill>
                  <a:schemeClr val="accent1"/>
                </a:solidFill>
                <a:latin typeface="+mj-ea"/>
                <a:ea typeface="+mj-ea"/>
              </a:rPr>
              <a:t>生成序列向量</a:t>
            </a:r>
            <a:endParaRPr lang="zh-CN" altLang="en-US" sz="2400" spc="300" dirty="0">
              <a:solidFill>
                <a:schemeClr val="accent1"/>
              </a:solidFill>
              <a:latin typeface="+mj-ea"/>
              <a:ea typeface="+mj-ea"/>
            </a:endParaRPr>
          </a:p>
        </p:txBody>
      </p:sp>
      <p:sp>
        <p:nvSpPr>
          <p:cNvPr id="9" name="文本框 8"/>
          <p:cNvSpPr txBox="1"/>
          <p:nvPr/>
        </p:nvSpPr>
        <p:spPr>
          <a:xfrm>
            <a:off x="1235242" y="1285339"/>
            <a:ext cx="9721516" cy="419602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1</a:t>
            </a:r>
            <a:r>
              <a:rPr lang="zh-CN" altLang="en-US"/>
              <a:t>、使用表达式</a:t>
            </a:r>
            <a:r>
              <a:rPr lang="en-US" altLang="zh-CN"/>
              <a:t>n:m</a:t>
            </a:r>
            <a:r>
              <a:rPr lang="zh-CN" altLang="en-US"/>
              <a:t>生成</a:t>
            </a:r>
            <a:r>
              <a:rPr lang="en-US" altLang="zh-CN"/>
              <a:t>n,n+1,n+2,…,m</a:t>
            </a:r>
            <a:r>
              <a:rPr lang="zh-CN" altLang="en-US"/>
              <a:t>的一个向量</a:t>
            </a:r>
            <a:endParaRPr lang="zh-CN" altLang="en-US"/>
          </a:p>
          <a:p>
            <a:pPr marL="285750" indent="-285750">
              <a:lnSpc>
                <a:spcPct val="150000"/>
              </a:lnSpc>
              <a:buFont typeface="Arial" panose="020B0604020202020204" pitchFamily="34" charset="0"/>
              <a:buChar char="•"/>
            </a:pPr>
            <a:r>
              <a:rPr lang="en-US" altLang="zh-CN"/>
              <a:t>&gt; f &lt;- 1:9</a:t>
            </a:r>
            <a:endParaRPr lang="en-US" altLang="zh-CN"/>
          </a:p>
          <a:p>
            <a:pPr marL="285750" indent="-285750">
              <a:lnSpc>
                <a:spcPct val="150000"/>
              </a:lnSpc>
              <a:buFont typeface="Arial" panose="020B0604020202020204" pitchFamily="34" charset="0"/>
              <a:buChar char="•"/>
            </a:pPr>
            <a:r>
              <a:rPr lang="en-US" altLang="zh-CN"/>
              <a:t>&gt; f</a:t>
            </a:r>
            <a:endParaRPr lang="en-US" altLang="zh-CN"/>
          </a:p>
          <a:p>
            <a:pPr marL="285750" indent="-285750">
              <a:lnSpc>
                <a:spcPct val="150000"/>
              </a:lnSpc>
              <a:buFont typeface="Arial" panose="020B0604020202020204" pitchFamily="34" charset="0"/>
              <a:buChar char="•"/>
            </a:pPr>
            <a:r>
              <a:rPr lang="en-US" altLang="zh-CN"/>
              <a:t>[1] 1 2 3 4 5 6 7 8 9</a:t>
            </a:r>
            <a:endParaRPr lang="en-US" altLang="zh-CN"/>
          </a:p>
          <a:p>
            <a:pPr marL="285750" indent="-285750">
              <a:lnSpc>
                <a:spcPct val="150000"/>
              </a:lnSpc>
              <a:buFont typeface="Arial" panose="020B0604020202020204" pitchFamily="34" charset="0"/>
              <a:buChar char="•"/>
            </a:pPr>
            <a:r>
              <a:rPr lang="en-US" altLang="zh-CN"/>
              <a:t>&gt; f2 &lt;- 9:1</a:t>
            </a:r>
            <a:endParaRPr lang="en-US" altLang="zh-CN"/>
          </a:p>
          <a:p>
            <a:pPr marL="285750" indent="-285750">
              <a:lnSpc>
                <a:spcPct val="150000"/>
              </a:lnSpc>
              <a:buFont typeface="Arial" panose="020B0604020202020204" pitchFamily="34" charset="0"/>
              <a:buChar char="•"/>
            </a:pPr>
            <a:r>
              <a:rPr lang="en-US" altLang="zh-CN"/>
              <a:t>&gt; f2</a:t>
            </a:r>
            <a:endParaRPr lang="en-US" altLang="zh-CN"/>
          </a:p>
          <a:p>
            <a:pPr marL="285750" indent="-285750">
              <a:lnSpc>
                <a:spcPct val="150000"/>
              </a:lnSpc>
              <a:buFont typeface="Arial" panose="020B0604020202020204" pitchFamily="34" charset="0"/>
              <a:buChar char="•"/>
            </a:pPr>
            <a:r>
              <a:rPr lang="en-US" altLang="zh-CN"/>
              <a:t>[1] 9 8 7 6 5 4 3 2 1</a:t>
            </a:r>
            <a:endParaRPr lang="en-US" altLang="zh-CN"/>
          </a:p>
          <a:p>
            <a:pPr marL="285750" indent="-285750">
              <a:lnSpc>
                <a:spcPct val="150000"/>
              </a:lnSpc>
              <a:buFont typeface="Arial" panose="020B0604020202020204" pitchFamily="34" charset="0"/>
              <a:buChar char="•"/>
            </a:pPr>
            <a:r>
              <a:rPr lang="en-US" altLang="zh-CN"/>
              <a:t>&gt; f3 &lt;- c(2:8)</a:t>
            </a:r>
            <a:endParaRPr lang="en-US" altLang="zh-CN"/>
          </a:p>
          <a:p>
            <a:pPr marL="285750" indent="-285750">
              <a:lnSpc>
                <a:spcPct val="150000"/>
              </a:lnSpc>
              <a:buFont typeface="Arial" panose="020B0604020202020204" pitchFamily="34" charset="0"/>
              <a:buChar char="•"/>
            </a:pPr>
            <a:r>
              <a:rPr lang="en-US" altLang="zh-CN"/>
              <a:t>&gt; f3</a:t>
            </a:r>
            <a:endParaRPr lang="en-US" altLang="zh-CN"/>
          </a:p>
          <a:p>
            <a:pPr marL="285750" indent="-285750">
              <a:lnSpc>
                <a:spcPct val="150000"/>
              </a:lnSpc>
              <a:buFont typeface="Arial" panose="020B0604020202020204" pitchFamily="34" charset="0"/>
              <a:buChar char="•"/>
            </a:pPr>
            <a:r>
              <a:rPr lang="en-US" altLang="zh-CN"/>
              <a:t>[1] 2 3 4 5 6 7 8</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0337" y="1411077"/>
            <a:ext cx="1228221"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01.</a:t>
            </a:r>
            <a:r>
              <a:rPr lang="zh-CN" altLang="en-US" sz="2400" b="1">
                <a:solidFill>
                  <a:schemeClr val="tx1">
                    <a:lumMod val="75000"/>
                    <a:lumOff val="25000"/>
                  </a:schemeClr>
                </a:solidFill>
                <a:cs typeface="+mn-ea"/>
                <a:sym typeface="+mn-lt"/>
              </a:rPr>
              <a:t>变量</a:t>
            </a:r>
            <a:endParaRPr lang="zh-CN" altLang="en-US" sz="2400" b="1" dirty="0">
              <a:solidFill>
                <a:schemeClr val="tx1">
                  <a:lumMod val="75000"/>
                  <a:lumOff val="25000"/>
                </a:schemeClr>
              </a:solidFill>
              <a:cs typeface="+mn-ea"/>
              <a:sym typeface="+mn-lt"/>
            </a:endParaRPr>
          </a:p>
        </p:txBody>
      </p:sp>
      <p:sp>
        <p:nvSpPr>
          <p:cNvPr id="7" name="文本框 6"/>
          <p:cNvSpPr txBox="1"/>
          <p:nvPr/>
        </p:nvSpPr>
        <p:spPr>
          <a:xfrm>
            <a:off x="6000337" y="2226189"/>
            <a:ext cx="1843774"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02.</a:t>
            </a:r>
            <a:r>
              <a:rPr lang="zh-CN" altLang="en-US" sz="2400" b="1">
                <a:solidFill>
                  <a:schemeClr val="tx1">
                    <a:lumMod val="75000"/>
                    <a:lumOff val="25000"/>
                  </a:schemeClr>
                </a:solidFill>
                <a:cs typeface="+mn-ea"/>
                <a:sym typeface="+mn-lt"/>
              </a:rPr>
              <a:t>数据类型</a:t>
            </a:r>
            <a:endParaRPr lang="zh-CN" altLang="en-US" sz="2400" b="1" dirty="0">
              <a:solidFill>
                <a:schemeClr val="tx1">
                  <a:lumMod val="75000"/>
                  <a:lumOff val="25000"/>
                </a:schemeClr>
              </a:solidFill>
              <a:cs typeface="+mn-ea"/>
              <a:sym typeface="+mn-lt"/>
            </a:endParaRPr>
          </a:p>
        </p:txBody>
      </p:sp>
      <p:sp>
        <p:nvSpPr>
          <p:cNvPr id="10" name="文本框 9"/>
          <p:cNvSpPr txBox="1"/>
          <p:nvPr/>
        </p:nvSpPr>
        <p:spPr>
          <a:xfrm>
            <a:off x="6000337" y="3041301"/>
            <a:ext cx="1228221"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03.</a:t>
            </a:r>
            <a:r>
              <a:rPr lang="zh-CN" altLang="en-US" sz="2400" b="1">
                <a:solidFill>
                  <a:schemeClr val="tx1">
                    <a:lumMod val="75000"/>
                    <a:lumOff val="25000"/>
                  </a:schemeClr>
                </a:solidFill>
                <a:cs typeface="+mn-ea"/>
                <a:sym typeface="+mn-lt"/>
              </a:rPr>
              <a:t>向量</a:t>
            </a:r>
            <a:endParaRPr lang="zh-CN" altLang="en-US" sz="2400" b="1" dirty="0">
              <a:solidFill>
                <a:schemeClr val="tx1">
                  <a:lumMod val="75000"/>
                  <a:lumOff val="25000"/>
                </a:schemeClr>
              </a:solidFill>
              <a:cs typeface="+mn-ea"/>
              <a:sym typeface="+mn-lt"/>
            </a:endParaRPr>
          </a:p>
        </p:txBody>
      </p:sp>
      <p:sp>
        <p:nvSpPr>
          <p:cNvPr id="13" name="文本框 12"/>
          <p:cNvSpPr txBox="1"/>
          <p:nvPr/>
        </p:nvSpPr>
        <p:spPr>
          <a:xfrm>
            <a:off x="6000337" y="3856413"/>
            <a:ext cx="1228221"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04.</a:t>
            </a:r>
            <a:r>
              <a:rPr lang="zh-CN" altLang="en-US" sz="2400" b="1">
                <a:solidFill>
                  <a:schemeClr val="tx1">
                    <a:lumMod val="75000"/>
                    <a:lumOff val="25000"/>
                  </a:schemeClr>
                </a:solidFill>
                <a:cs typeface="+mn-ea"/>
                <a:sym typeface="+mn-lt"/>
              </a:rPr>
              <a:t>函数</a:t>
            </a:r>
            <a:endParaRPr lang="zh-CN" altLang="en-US" sz="2400" b="1" dirty="0">
              <a:solidFill>
                <a:schemeClr val="tx1">
                  <a:lumMod val="75000"/>
                  <a:lumOff val="25000"/>
                </a:schemeClr>
              </a:solidFill>
              <a:cs typeface="+mn-ea"/>
              <a:sym typeface="+mn-lt"/>
            </a:endParaRPr>
          </a:p>
        </p:txBody>
      </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a:solidFill>
                  <a:schemeClr val="accent1"/>
                </a:solidFill>
                <a:cs typeface="+mn-ea"/>
                <a:sym typeface="+mn-lt"/>
              </a:rPr>
              <a:t>目录</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6" cstate="screen"/>
          <a:stretch>
            <a:fillRect/>
          </a:stretch>
        </p:blipFill>
        <p:spPr>
          <a:xfrm>
            <a:off x="0" y="3316626"/>
            <a:ext cx="6730787" cy="3662720"/>
          </a:xfrm>
          <a:prstGeom prst="rect">
            <a:avLst/>
          </a:prstGeom>
        </p:spPr>
      </p:pic>
      <p:sp>
        <p:nvSpPr>
          <p:cNvPr id="26" name="文本框 25"/>
          <p:cNvSpPr txBox="1"/>
          <p:nvPr/>
        </p:nvSpPr>
        <p:spPr>
          <a:xfrm>
            <a:off x="6059228" y="4671525"/>
            <a:ext cx="1843774"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05.</a:t>
            </a:r>
            <a:r>
              <a:rPr lang="zh-CN" altLang="en-US" sz="2400" b="1">
                <a:solidFill>
                  <a:schemeClr val="tx1">
                    <a:lumMod val="75000"/>
                    <a:lumOff val="25000"/>
                  </a:schemeClr>
                </a:solidFill>
                <a:cs typeface="+mn-ea"/>
                <a:sym typeface="+mn-lt"/>
              </a:rPr>
              <a:t>函数文档</a:t>
            </a:r>
            <a:endParaRPr lang="zh-CN" altLang="en-US" sz="2400" b="1" dirty="0">
              <a:solidFill>
                <a:schemeClr val="tx1">
                  <a:lumMod val="75000"/>
                  <a:lumOff val="25000"/>
                </a:schemeClr>
              </a:solidFill>
              <a:cs typeface="+mn-ea"/>
              <a:sym typeface="+mn-lt"/>
            </a:endParaRPr>
          </a:p>
        </p:txBody>
      </p:sp>
      <p:sp>
        <p:nvSpPr>
          <p:cNvPr id="27" name="文本框 26"/>
          <p:cNvSpPr txBox="1"/>
          <p:nvPr/>
        </p:nvSpPr>
        <p:spPr>
          <a:xfrm>
            <a:off x="6096000" y="5486636"/>
            <a:ext cx="1843774" cy="461665"/>
          </a:xfrm>
          <a:prstGeom prst="rect">
            <a:avLst/>
          </a:prstGeom>
          <a:noFill/>
        </p:spPr>
        <p:txBody>
          <a:bodyPr wrap="none" rtlCol="0">
            <a:spAutoFit/>
            <a:scene3d>
              <a:camera prst="orthographicFront"/>
              <a:lightRig rig="threePt" dir="t"/>
            </a:scene3d>
            <a:sp3d contourW="12700"/>
          </a:bodyPr>
          <a:lstStyle/>
          <a:p>
            <a:r>
              <a:rPr lang="en-US" altLang="zh-CN" sz="2400" b="1">
                <a:solidFill>
                  <a:schemeClr val="tx1">
                    <a:lumMod val="75000"/>
                    <a:lumOff val="25000"/>
                  </a:schemeClr>
                </a:solidFill>
                <a:cs typeface="+mn-ea"/>
                <a:sym typeface="+mn-lt"/>
              </a:rPr>
              <a:t>06.</a:t>
            </a:r>
            <a:r>
              <a:rPr lang="zh-CN" altLang="en-US" sz="2400" b="1">
                <a:solidFill>
                  <a:schemeClr val="tx1">
                    <a:lumMod val="75000"/>
                    <a:lumOff val="25000"/>
                  </a:schemeClr>
                </a:solidFill>
                <a:cs typeface="+mn-ea"/>
                <a:sym typeface="+mn-lt"/>
              </a:rPr>
              <a:t>缺失数据</a:t>
            </a:r>
            <a:endParaRPr lang="zh-CN" altLang="en-US" sz="24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par>
                          <p:cTn id="11" fill="hold">
                            <p:stCondLst>
                              <p:cond delay="11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16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3" presetClass="entr" presetSubtype="16"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2.3.2 </a:t>
            </a:r>
            <a:r>
              <a:rPr lang="zh-CN" altLang="en-US" sz="2400" spc="300">
                <a:solidFill>
                  <a:schemeClr val="accent1"/>
                </a:solidFill>
                <a:latin typeface="+mj-ea"/>
                <a:ea typeface="+mj-ea"/>
              </a:rPr>
              <a:t>生成序列向量</a:t>
            </a:r>
            <a:endParaRPr lang="zh-CN" altLang="en-US" sz="2400" spc="300" dirty="0">
              <a:solidFill>
                <a:schemeClr val="accent1"/>
              </a:solidFill>
              <a:latin typeface="+mj-ea"/>
              <a:ea typeface="+mj-ea"/>
            </a:endParaRPr>
          </a:p>
        </p:txBody>
      </p:sp>
      <p:sp>
        <p:nvSpPr>
          <p:cNvPr id="9" name="文本框 8"/>
          <p:cNvSpPr txBox="1"/>
          <p:nvPr/>
        </p:nvSpPr>
        <p:spPr>
          <a:xfrm>
            <a:off x="1235242" y="1493088"/>
            <a:ext cx="9721516" cy="37805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2</a:t>
            </a:r>
            <a:r>
              <a:rPr lang="zh-CN" altLang="en-US"/>
              <a:t>、通过</a:t>
            </a:r>
            <a:r>
              <a:rPr lang="en-US" altLang="zh-CN"/>
              <a:t>seq(from=,to=,by=)</a:t>
            </a:r>
            <a:r>
              <a:rPr lang="zh-CN" altLang="en-US"/>
              <a:t>函数生成向量</a:t>
            </a:r>
            <a:endParaRPr lang="zh-CN" altLang="en-US"/>
          </a:p>
          <a:p>
            <a:pPr marL="285750" indent="-285750">
              <a:lnSpc>
                <a:spcPct val="150000"/>
              </a:lnSpc>
              <a:buFont typeface="Arial" panose="020B0604020202020204" pitchFamily="34" charset="0"/>
              <a:buChar char="•"/>
            </a:pPr>
            <a:r>
              <a:rPr lang="en-US" altLang="zh-CN"/>
              <a:t>seq</a:t>
            </a:r>
            <a:r>
              <a:rPr lang="zh-CN" altLang="en-US"/>
              <a:t>函数通过第三个参数来规定数列元素的增量：</a:t>
            </a:r>
            <a:endParaRPr lang="zh-CN" altLang="en-US"/>
          </a:p>
          <a:p>
            <a:pPr marL="285750" indent="-285750">
              <a:lnSpc>
                <a:spcPct val="150000"/>
              </a:lnSpc>
              <a:buFont typeface="Arial" panose="020B0604020202020204" pitchFamily="34" charset="0"/>
              <a:buChar char="•"/>
            </a:pPr>
            <a:r>
              <a:rPr lang="en-US" altLang="zh-CN"/>
              <a:t>&gt; f4 &lt;- seq(from=0,to=10)</a:t>
            </a:r>
            <a:endParaRPr lang="en-US" altLang="zh-CN"/>
          </a:p>
          <a:p>
            <a:pPr marL="285750" indent="-285750">
              <a:lnSpc>
                <a:spcPct val="150000"/>
              </a:lnSpc>
              <a:buFont typeface="Arial" panose="020B0604020202020204" pitchFamily="34" charset="0"/>
              <a:buChar char="•"/>
            </a:pPr>
            <a:r>
              <a:rPr lang="en-US" altLang="zh-CN"/>
              <a:t>&gt; f4</a:t>
            </a:r>
            <a:endParaRPr lang="en-US" altLang="zh-CN"/>
          </a:p>
          <a:p>
            <a:pPr marL="285750" indent="-285750">
              <a:lnSpc>
                <a:spcPct val="150000"/>
              </a:lnSpc>
              <a:buFont typeface="Arial" panose="020B0604020202020204" pitchFamily="34" charset="0"/>
              <a:buChar char="•"/>
            </a:pPr>
            <a:r>
              <a:rPr lang="en-US" altLang="zh-CN"/>
              <a:t> [1]  0  1  2  3  4  5  6  7  8  9  10</a:t>
            </a:r>
            <a:endParaRPr lang="en-US" altLang="zh-CN"/>
          </a:p>
          <a:p>
            <a:pPr marL="285750" indent="-285750">
              <a:lnSpc>
                <a:spcPct val="150000"/>
              </a:lnSpc>
              <a:buFont typeface="Arial" panose="020B0604020202020204" pitchFamily="34" charset="0"/>
              <a:buChar char="•"/>
            </a:pPr>
            <a:r>
              <a:rPr lang="en-US" altLang="zh-CN"/>
              <a:t>&gt; f5 &lt;- seq(from=1,to=9,by=3)</a:t>
            </a:r>
            <a:endParaRPr lang="en-US" altLang="zh-CN"/>
          </a:p>
          <a:p>
            <a:pPr marL="285750" indent="-285750">
              <a:lnSpc>
                <a:spcPct val="150000"/>
              </a:lnSpc>
              <a:buFont typeface="Arial" panose="020B0604020202020204" pitchFamily="34" charset="0"/>
              <a:buChar char="•"/>
            </a:pPr>
            <a:r>
              <a:rPr lang="en-US" altLang="zh-CN"/>
              <a:t>&gt; f5</a:t>
            </a:r>
            <a:endParaRPr lang="en-US" altLang="zh-CN"/>
          </a:p>
          <a:p>
            <a:pPr marL="285750" indent="-285750">
              <a:lnSpc>
                <a:spcPct val="150000"/>
              </a:lnSpc>
              <a:buFont typeface="Arial" panose="020B0604020202020204" pitchFamily="34" charset="0"/>
              <a:buChar char="•"/>
            </a:pPr>
            <a:r>
              <a:rPr lang="en-US" altLang="zh-CN"/>
              <a:t>[1] 1 4 7</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2.3.2 </a:t>
            </a:r>
            <a:r>
              <a:rPr lang="zh-CN" altLang="en-US" sz="2400" spc="300">
                <a:solidFill>
                  <a:schemeClr val="accent1"/>
                </a:solidFill>
                <a:latin typeface="+mj-ea"/>
                <a:ea typeface="+mj-ea"/>
              </a:rPr>
              <a:t>生成序列向量</a:t>
            </a:r>
            <a:endParaRPr lang="zh-CN" altLang="en-US" sz="2400" spc="300" dirty="0">
              <a:solidFill>
                <a:schemeClr val="accent1"/>
              </a:solidFill>
              <a:latin typeface="+mj-ea"/>
              <a:ea typeface="+mj-ea"/>
            </a:endParaRPr>
          </a:p>
        </p:txBody>
      </p:sp>
      <p:sp>
        <p:nvSpPr>
          <p:cNvPr id="9" name="文本框 8"/>
          <p:cNvSpPr txBox="1"/>
          <p:nvPr/>
        </p:nvSpPr>
        <p:spPr>
          <a:xfrm>
            <a:off x="1235242" y="2531834"/>
            <a:ext cx="9721516" cy="170303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3</a:t>
            </a:r>
            <a:r>
              <a:rPr lang="zh-CN" altLang="en-US"/>
              <a:t>、通过</a:t>
            </a:r>
            <a:r>
              <a:rPr lang="en-US" altLang="zh-CN"/>
              <a:t>rep</a:t>
            </a:r>
            <a:r>
              <a:rPr lang="zh-CN" altLang="en-US"/>
              <a:t>函数生成重复某个值得数列</a:t>
            </a:r>
            <a:endParaRPr lang="zh-CN" altLang="en-US"/>
          </a:p>
          <a:p>
            <a:pPr marL="285750" indent="-285750">
              <a:lnSpc>
                <a:spcPct val="150000"/>
              </a:lnSpc>
              <a:buFont typeface="Arial" panose="020B0604020202020204" pitchFamily="34" charset="0"/>
              <a:buChar char="•"/>
            </a:pPr>
            <a:r>
              <a:rPr lang="en-US" altLang="zh-CN"/>
              <a:t>&gt; rep(2,3)</a:t>
            </a:r>
            <a:endParaRPr lang="en-US" altLang="zh-CN"/>
          </a:p>
          <a:p>
            <a:pPr marL="285750" indent="-285750">
              <a:lnSpc>
                <a:spcPct val="150000"/>
              </a:lnSpc>
              <a:buFont typeface="Arial" panose="020B0604020202020204" pitchFamily="34" charset="0"/>
              <a:buChar char="•"/>
            </a:pPr>
            <a:r>
              <a:rPr lang="en-US" altLang="zh-CN"/>
              <a:t>[1] 2 2 2</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2.3.3 </a:t>
            </a:r>
            <a:r>
              <a:rPr lang="zh-CN" altLang="en-US" sz="2400" spc="300">
                <a:solidFill>
                  <a:schemeClr val="accent1"/>
                </a:solidFill>
                <a:latin typeface="+mj-ea"/>
                <a:ea typeface="+mj-ea"/>
              </a:rPr>
              <a:t>向量比较运算</a:t>
            </a:r>
            <a:endParaRPr lang="zh-CN" altLang="en-US" sz="2400" spc="300" dirty="0">
              <a:solidFill>
                <a:schemeClr val="accent1"/>
              </a:solidFill>
              <a:latin typeface="+mj-ea"/>
              <a:ea typeface="+mj-ea"/>
            </a:endParaRPr>
          </a:p>
        </p:txBody>
      </p:sp>
      <p:sp>
        <p:nvSpPr>
          <p:cNvPr id="9" name="文本框 8"/>
          <p:cNvSpPr txBox="1"/>
          <p:nvPr/>
        </p:nvSpPr>
        <p:spPr>
          <a:xfrm>
            <a:off x="1235242" y="1493088"/>
            <a:ext cx="9721516" cy="37805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通过比较运算符（</a:t>
            </a:r>
            <a:r>
              <a:rPr lang="en-US" altLang="zh-CN"/>
              <a:t>==</a:t>
            </a:r>
            <a:r>
              <a:rPr lang="zh-CN" altLang="en-US"/>
              <a:t>、</a:t>
            </a:r>
            <a:r>
              <a:rPr lang="en-US" altLang="zh-CN"/>
              <a:t>!=</a:t>
            </a:r>
            <a:r>
              <a:rPr lang="zh-CN" altLang="en-US"/>
              <a:t>、</a:t>
            </a:r>
            <a:r>
              <a:rPr lang="en-US" altLang="zh-CN"/>
              <a:t>&lt;</a:t>
            </a:r>
            <a:r>
              <a:rPr lang="zh-CN" altLang="en-US"/>
              <a:t>、</a:t>
            </a:r>
            <a:r>
              <a:rPr lang="en-US" altLang="zh-CN"/>
              <a:t>&gt;</a:t>
            </a:r>
            <a:r>
              <a:rPr lang="zh-CN" altLang="en-US"/>
              <a:t>、</a:t>
            </a:r>
            <a:r>
              <a:rPr lang="en-US" altLang="zh-CN"/>
              <a:t>&lt;=</a:t>
            </a:r>
            <a:r>
              <a:rPr lang="zh-CN" altLang="en-US"/>
              <a:t>、</a:t>
            </a:r>
            <a:r>
              <a:rPr lang="en-US" altLang="zh-CN"/>
              <a:t>&gt;=</a:t>
            </a:r>
            <a:r>
              <a:rPr lang="zh-CN" altLang="en-US"/>
              <a:t>）对两个向量中的每个元素进行比较，返回结果是每个元素间比较结果的逻辑值向量。</a:t>
            </a:r>
            <a:endParaRPr lang="zh-CN" altLang="en-US"/>
          </a:p>
          <a:p>
            <a:pPr marL="285750" indent="-285750">
              <a:lnSpc>
                <a:spcPct val="150000"/>
              </a:lnSpc>
              <a:buFont typeface="Arial" panose="020B0604020202020204" pitchFamily="34" charset="0"/>
              <a:buChar char="•"/>
            </a:pPr>
            <a:r>
              <a:rPr lang="zh-CN" altLang="en-US"/>
              <a:t>比较运算符可以比较两个值，并根据结果返回</a:t>
            </a:r>
            <a:r>
              <a:rPr lang="en-US" altLang="zh-CN"/>
              <a:t>TRUE</a:t>
            </a:r>
            <a:r>
              <a:rPr lang="zh-CN" altLang="en-US"/>
              <a:t>或</a:t>
            </a:r>
            <a:r>
              <a:rPr lang="en-US" altLang="zh-CN"/>
              <a:t>FALSE</a:t>
            </a:r>
            <a:r>
              <a:rPr lang="zh-CN" altLang="en-US"/>
              <a:t>。</a:t>
            </a:r>
            <a:endParaRPr lang="zh-CN" altLang="en-US"/>
          </a:p>
          <a:p>
            <a:pPr marL="285750" indent="-285750">
              <a:lnSpc>
                <a:spcPct val="150000"/>
              </a:lnSpc>
              <a:buFont typeface="Arial" panose="020B0604020202020204" pitchFamily="34" charset="0"/>
              <a:buChar char="•"/>
            </a:pPr>
            <a:r>
              <a:rPr lang="en-US" altLang="zh-CN"/>
              <a:t>&gt; a &lt;- 3</a:t>
            </a:r>
            <a:endParaRPr lang="en-US" altLang="zh-CN"/>
          </a:p>
          <a:p>
            <a:pPr marL="285750" indent="-285750">
              <a:lnSpc>
                <a:spcPct val="150000"/>
              </a:lnSpc>
              <a:buFont typeface="Arial" panose="020B0604020202020204" pitchFamily="34" charset="0"/>
              <a:buChar char="•"/>
            </a:pPr>
            <a:r>
              <a:rPr lang="en-US" altLang="zh-CN"/>
              <a:t>&gt; b &lt;- 4</a:t>
            </a:r>
            <a:endParaRPr lang="en-US" altLang="zh-CN"/>
          </a:p>
          <a:p>
            <a:pPr marL="285750" indent="-285750">
              <a:lnSpc>
                <a:spcPct val="150000"/>
              </a:lnSpc>
              <a:buFont typeface="Arial" panose="020B0604020202020204" pitchFamily="34" charset="0"/>
              <a:buChar char="•"/>
            </a:pPr>
            <a:r>
              <a:rPr lang="en-US" altLang="zh-CN"/>
              <a:t>&gt; a &lt; b</a:t>
            </a:r>
            <a:endParaRPr lang="en-US" altLang="zh-CN"/>
          </a:p>
          <a:p>
            <a:pPr marL="285750" indent="-285750">
              <a:lnSpc>
                <a:spcPct val="150000"/>
              </a:lnSpc>
              <a:buFont typeface="Arial" panose="020B0604020202020204" pitchFamily="34" charset="0"/>
              <a:buChar char="•"/>
            </a:pPr>
            <a:r>
              <a:rPr lang="en-US" altLang="zh-CN"/>
              <a:t>[1] TRUE</a:t>
            </a:r>
            <a:endParaRPr lang="en-US" altLang="zh-CN"/>
          </a:p>
          <a:p>
            <a:pPr marL="285750" indent="-285750">
              <a:lnSpc>
                <a:spcPct val="150000"/>
              </a:lnSpc>
              <a:buFont typeface="Arial" panose="020B0604020202020204" pitchFamily="34" charset="0"/>
              <a:buChar char="•"/>
            </a:pPr>
            <a:r>
              <a:rPr lang="en-US" altLang="zh-CN"/>
              <a:t>&gt; a == b</a:t>
            </a:r>
            <a:endParaRPr lang="en-US" altLang="zh-CN"/>
          </a:p>
          <a:p>
            <a:pPr marL="285750" indent="-285750">
              <a:lnSpc>
                <a:spcPct val="150000"/>
              </a:lnSpc>
              <a:buFont typeface="Arial" panose="020B0604020202020204" pitchFamily="34" charset="0"/>
              <a:buChar char="•"/>
            </a:pPr>
            <a:r>
              <a:rPr lang="en-US" altLang="zh-CN"/>
              <a:t>[1] FALSE</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2.3.3 </a:t>
            </a:r>
            <a:r>
              <a:rPr lang="zh-CN" altLang="en-US" sz="2400" spc="300">
                <a:solidFill>
                  <a:schemeClr val="accent1"/>
                </a:solidFill>
                <a:latin typeface="+mj-ea"/>
                <a:ea typeface="+mj-ea"/>
              </a:rPr>
              <a:t>向量比较运算</a:t>
            </a:r>
            <a:endParaRPr lang="zh-CN" altLang="en-US" sz="2400" spc="300" dirty="0">
              <a:solidFill>
                <a:schemeClr val="accent1"/>
              </a:solidFill>
              <a:latin typeface="+mj-ea"/>
              <a:ea typeface="+mj-ea"/>
            </a:endParaRPr>
          </a:p>
        </p:txBody>
      </p:sp>
      <p:sp>
        <p:nvSpPr>
          <p:cNvPr id="9" name="文本框 8"/>
          <p:cNvSpPr txBox="1"/>
          <p:nvPr/>
        </p:nvSpPr>
        <p:spPr>
          <a:xfrm>
            <a:off x="1235242" y="1493088"/>
            <a:ext cx="9721516" cy="37805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还可以对两个向量进行比较运算，会将两个向量中没两个对应的元素进行比较。并以逻辑值向量方式返回比较结果。如下所示：</a:t>
            </a:r>
            <a:endParaRPr lang="zh-CN" altLang="en-US"/>
          </a:p>
          <a:p>
            <a:pPr marL="285750" indent="-285750">
              <a:lnSpc>
                <a:spcPct val="150000"/>
              </a:lnSpc>
              <a:buFont typeface="Arial" panose="020B0604020202020204" pitchFamily="34" charset="0"/>
              <a:buChar char="•"/>
            </a:pPr>
            <a:r>
              <a:rPr lang="en-US" altLang="zh-CN"/>
              <a:t>&gt; a &lt;- c(3, 6 ,10)</a:t>
            </a:r>
            <a:endParaRPr lang="en-US" altLang="zh-CN"/>
          </a:p>
          <a:p>
            <a:pPr marL="285750" indent="-285750">
              <a:lnSpc>
                <a:spcPct val="150000"/>
              </a:lnSpc>
              <a:buFont typeface="Arial" panose="020B0604020202020204" pitchFamily="34" charset="0"/>
              <a:buChar char="•"/>
            </a:pPr>
            <a:r>
              <a:rPr lang="en-US" altLang="zh-CN"/>
              <a:t>&gt; b &lt;- c(7,4,8)</a:t>
            </a:r>
            <a:endParaRPr lang="en-US" altLang="zh-CN"/>
          </a:p>
          <a:p>
            <a:pPr marL="285750" indent="-285750">
              <a:lnSpc>
                <a:spcPct val="150000"/>
              </a:lnSpc>
              <a:buFont typeface="Arial" panose="020B0604020202020204" pitchFamily="34" charset="0"/>
              <a:buChar char="•"/>
            </a:pPr>
            <a:r>
              <a:rPr lang="en-US" altLang="zh-CN"/>
              <a:t>&gt; a == b</a:t>
            </a:r>
            <a:endParaRPr lang="en-US" altLang="zh-CN"/>
          </a:p>
          <a:p>
            <a:pPr marL="285750" indent="-285750">
              <a:lnSpc>
                <a:spcPct val="150000"/>
              </a:lnSpc>
              <a:buFont typeface="Arial" panose="020B0604020202020204" pitchFamily="34" charset="0"/>
              <a:buChar char="•"/>
            </a:pPr>
            <a:r>
              <a:rPr lang="en-US" altLang="zh-CN"/>
              <a:t>[1] FALSE FALSE FALSE</a:t>
            </a:r>
            <a:endParaRPr lang="en-US" altLang="zh-CN"/>
          </a:p>
          <a:p>
            <a:pPr marL="285750" indent="-285750">
              <a:lnSpc>
                <a:spcPct val="150000"/>
              </a:lnSpc>
              <a:buFont typeface="Arial" panose="020B0604020202020204" pitchFamily="34" charset="0"/>
              <a:buChar char="•"/>
            </a:pPr>
            <a:r>
              <a:rPr lang="en-US" altLang="zh-CN"/>
              <a:t>&gt; a &gt; b</a:t>
            </a:r>
            <a:endParaRPr lang="en-US" altLang="zh-CN"/>
          </a:p>
          <a:p>
            <a:pPr marL="285750" indent="-285750">
              <a:lnSpc>
                <a:spcPct val="150000"/>
              </a:lnSpc>
              <a:buFont typeface="Arial" panose="020B0604020202020204" pitchFamily="34" charset="0"/>
              <a:buChar char="•"/>
            </a:pPr>
            <a:r>
              <a:rPr lang="en-US" altLang="zh-CN"/>
              <a:t>[1] FALSE  TRUE  TRUE</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2.3.4 </a:t>
            </a:r>
            <a:r>
              <a:rPr lang="zh-CN" altLang="en-US" sz="2400" spc="300">
                <a:solidFill>
                  <a:schemeClr val="accent1"/>
                </a:solidFill>
                <a:latin typeface="+mj-ea"/>
                <a:ea typeface="+mj-ea"/>
              </a:rPr>
              <a:t>向量的数学运算</a:t>
            </a:r>
            <a:endParaRPr lang="zh-CN" altLang="en-US" sz="2400" spc="300" dirty="0">
              <a:solidFill>
                <a:schemeClr val="accent1"/>
              </a:solidFill>
              <a:latin typeface="+mj-ea"/>
              <a:ea typeface="+mj-ea"/>
            </a:endParaRPr>
          </a:p>
        </p:txBody>
      </p:sp>
      <p:sp>
        <p:nvSpPr>
          <p:cNvPr id="9" name="文本框 8"/>
          <p:cNvSpPr txBox="1"/>
          <p:nvPr/>
        </p:nvSpPr>
        <p:spPr>
          <a:xfrm>
            <a:off x="625642" y="912294"/>
            <a:ext cx="10940715" cy="627351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基本的数学运算符可以对向量中的元素进行逐个计算，并以向量的形式输出结果。所有的基本数学运算符都能应用于向量对中。这些数学运算符对两个向量中相应的每个元素对进行计算。</a:t>
            </a:r>
            <a:endParaRPr lang="en-US" altLang="zh-CN"/>
          </a:p>
          <a:p>
            <a:pPr marL="285750" indent="-285750">
              <a:lnSpc>
                <a:spcPct val="150000"/>
              </a:lnSpc>
              <a:buFont typeface="Arial" panose="020B0604020202020204" pitchFamily="34" charset="0"/>
              <a:buChar char="•"/>
            </a:pPr>
            <a:r>
              <a:rPr lang="pl-PL" altLang="zh-CN"/>
              <a:t>&gt; v &lt;- c(11,12,13,14,15)</a:t>
            </a:r>
            <a:endParaRPr lang="pl-PL" altLang="zh-CN"/>
          </a:p>
          <a:p>
            <a:pPr marL="285750" indent="-285750">
              <a:lnSpc>
                <a:spcPct val="150000"/>
              </a:lnSpc>
              <a:buFont typeface="Arial" panose="020B0604020202020204" pitchFamily="34" charset="0"/>
              <a:buChar char="•"/>
            </a:pPr>
            <a:r>
              <a:rPr lang="pl-PL" altLang="zh-CN"/>
              <a:t>&gt; w &lt;- c(1,2,3,4,5)</a:t>
            </a:r>
            <a:endParaRPr lang="pl-PL" altLang="zh-CN"/>
          </a:p>
          <a:p>
            <a:pPr marL="285750" indent="-285750">
              <a:lnSpc>
                <a:spcPct val="150000"/>
              </a:lnSpc>
              <a:buFont typeface="Arial" panose="020B0604020202020204" pitchFamily="34" charset="0"/>
              <a:buChar char="•"/>
            </a:pPr>
            <a:r>
              <a:rPr lang="pl-PL" altLang="zh-CN"/>
              <a:t>&gt; v+w</a:t>
            </a:r>
            <a:endParaRPr lang="pl-PL" altLang="zh-CN"/>
          </a:p>
          <a:p>
            <a:pPr marL="285750" indent="-285750">
              <a:lnSpc>
                <a:spcPct val="150000"/>
              </a:lnSpc>
              <a:buFont typeface="Arial" panose="020B0604020202020204" pitchFamily="34" charset="0"/>
              <a:buChar char="•"/>
            </a:pPr>
            <a:r>
              <a:rPr lang="pl-PL" altLang="zh-CN"/>
              <a:t>[1] 12 14 16 18 20</a:t>
            </a:r>
            <a:endParaRPr lang="pl-PL" altLang="zh-CN"/>
          </a:p>
          <a:p>
            <a:pPr marL="285750" indent="-285750">
              <a:lnSpc>
                <a:spcPct val="150000"/>
              </a:lnSpc>
              <a:buFont typeface="Arial" panose="020B0604020202020204" pitchFamily="34" charset="0"/>
              <a:buChar char="•"/>
            </a:pPr>
            <a:r>
              <a:rPr lang="pl-PL" altLang="zh-CN"/>
              <a:t>&gt; v-w</a:t>
            </a:r>
            <a:endParaRPr lang="pl-PL" altLang="zh-CN"/>
          </a:p>
          <a:p>
            <a:pPr marL="285750" indent="-285750">
              <a:lnSpc>
                <a:spcPct val="150000"/>
              </a:lnSpc>
              <a:buFont typeface="Arial" panose="020B0604020202020204" pitchFamily="34" charset="0"/>
              <a:buChar char="•"/>
            </a:pPr>
            <a:r>
              <a:rPr lang="pl-PL" altLang="zh-CN"/>
              <a:t>[1] 10 10 10 10 10</a:t>
            </a:r>
            <a:endParaRPr lang="pl-PL" altLang="zh-CN"/>
          </a:p>
          <a:p>
            <a:pPr marL="285750" indent="-285750">
              <a:lnSpc>
                <a:spcPct val="150000"/>
              </a:lnSpc>
              <a:buFont typeface="Arial" panose="020B0604020202020204" pitchFamily="34" charset="0"/>
              <a:buChar char="•"/>
            </a:pPr>
            <a:r>
              <a:rPr lang="pl-PL" altLang="zh-CN"/>
              <a:t>&gt; v*w</a:t>
            </a:r>
            <a:endParaRPr lang="pl-PL" altLang="zh-CN"/>
          </a:p>
          <a:p>
            <a:pPr marL="285750" indent="-285750">
              <a:lnSpc>
                <a:spcPct val="150000"/>
              </a:lnSpc>
              <a:buFont typeface="Arial" panose="020B0604020202020204" pitchFamily="34" charset="0"/>
              <a:buChar char="•"/>
            </a:pPr>
            <a:r>
              <a:rPr lang="pl-PL" altLang="zh-CN"/>
              <a:t>[1] 11 24 39 56 75</a:t>
            </a:r>
            <a:endParaRPr lang="en-US" altLang="zh-CN"/>
          </a:p>
          <a:p>
            <a:pPr marL="285750" indent="-285750">
              <a:lnSpc>
                <a:spcPct val="150000"/>
              </a:lnSpc>
              <a:buFont typeface="Arial" panose="020B0604020202020204" pitchFamily="34" charset="0"/>
              <a:buChar char="•"/>
            </a:pPr>
            <a:r>
              <a:rPr lang="pl-PL" altLang="zh-CN"/>
              <a:t>&gt; v/w</a:t>
            </a:r>
            <a:endParaRPr lang="pl-PL" altLang="zh-CN"/>
          </a:p>
          <a:p>
            <a:pPr marL="285750" indent="-285750">
              <a:lnSpc>
                <a:spcPct val="150000"/>
              </a:lnSpc>
              <a:buFont typeface="Arial" panose="020B0604020202020204" pitchFamily="34" charset="0"/>
              <a:buChar char="•"/>
            </a:pPr>
            <a:r>
              <a:rPr lang="pl-PL" altLang="zh-CN"/>
              <a:t>[1] 11.000000  6.000000  4.333333  3.500000 3.000000</a:t>
            </a:r>
            <a:endParaRPr lang="pl-PL" altLang="zh-CN"/>
          </a:p>
          <a:p>
            <a:pPr marL="285750" indent="-285750">
              <a:lnSpc>
                <a:spcPct val="150000"/>
              </a:lnSpc>
              <a:buFont typeface="Arial" panose="020B0604020202020204" pitchFamily="34" charset="0"/>
              <a:buChar char="•"/>
            </a:pPr>
            <a:r>
              <a:rPr lang="pl-PL" altLang="zh-CN"/>
              <a:t>&gt; w^v</a:t>
            </a:r>
            <a:endParaRPr lang="pl-PL" altLang="zh-CN"/>
          </a:p>
          <a:p>
            <a:pPr marL="285750" indent="-285750">
              <a:lnSpc>
                <a:spcPct val="150000"/>
              </a:lnSpc>
              <a:buFont typeface="Arial" panose="020B0604020202020204" pitchFamily="34" charset="0"/>
              <a:buChar char="•"/>
            </a:pPr>
            <a:r>
              <a:rPr lang="pl-PL" altLang="zh-CN"/>
              <a:t>[1]           1        4096     1594323    268435456     30517578125</a:t>
            </a:r>
            <a:endParaRPr lang="pl-PL"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2.3.5 </a:t>
            </a:r>
            <a:r>
              <a:rPr lang="zh-CN" altLang="en-US" sz="2400" spc="300">
                <a:solidFill>
                  <a:schemeClr val="accent1"/>
                </a:solidFill>
                <a:latin typeface="+mj-ea"/>
                <a:ea typeface="+mj-ea"/>
              </a:rPr>
              <a:t>选取向量中的元素</a:t>
            </a:r>
            <a:endParaRPr lang="zh-CN" altLang="en-US" sz="2400" spc="300" dirty="0">
              <a:solidFill>
                <a:schemeClr val="accent1"/>
              </a:solidFill>
              <a:latin typeface="+mj-ea"/>
              <a:ea typeface="+mj-ea"/>
            </a:endParaRPr>
          </a:p>
        </p:txBody>
      </p:sp>
      <p:sp>
        <p:nvSpPr>
          <p:cNvPr id="9" name="文本框 8"/>
          <p:cNvSpPr txBox="1"/>
          <p:nvPr/>
        </p:nvSpPr>
        <p:spPr>
          <a:xfrm>
            <a:off x="1235242" y="1493088"/>
            <a:ext cx="9721516" cy="37805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从向量中选取一个或多个元素的基本方法是根据元素在向量中的位置使用方括号来选出元素，如</a:t>
            </a:r>
            <a:r>
              <a:rPr lang="en-US" altLang="zh-CN"/>
              <a:t>a[2]</a:t>
            </a:r>
            <a:r>
              <a:rPr lang="zh-CN" altLang="en-US"/>
              <a:t>代表了</a:t>
            </a:r>
            <a:r>
              <a:rPr lang="en-US" altLang="zh-CN"/>
              <a:t>a</a:t>
            </a:r>
            <a:r>
              <a:rPr lang="zh-CN" altLang="en-US"/>
              <a:t>向量中的第二个元素。注意的是，向量第一个元素的位置索引值为</a:t>
            </a:r>
            <a:r>
              <a:rPr lang="en-US" altLang="zh-CN"/>
              <a:t>1</a:t>
            </a:r>
            <a:r>
              <a:rPr lang="zh-CN" altLang="en-US"/>
              <a:t>，不是其他编程语言的</a:t>
            </a:r>
            <a:r>
              <a:rPr lang="en-US" altLang="zh-CN"/>
              <a:t>0</a:t>
            </a:r>
            <a:r>
              <a:rPr lang="zh-CN" altLang="en-US"/>
              <a:t>。</a:t>
            </a:r>
            <a:endParaRPr lang="zh-CN" altLang="en-US"/>
          </a:p>
          <a:p>
            <a:pPr marL="285750" indent="-285750">
              <a:lnSpc>
                <a:spcPct val="150000"/>
              </a:lnSpc>
              <a:buFont typeface="Arial" panose="020B0604020202020204" pitchFamily="34" charset="0"/>
              <a:buChar char="•"/>
            </a:pPr>
            <a:r>
              <a:rPr lang="en-US" altLang="zh-CN"/>
              <a:t>&gt; ff &lt;- c(1,2,3,5,8)</a:t>
            </a:r>
            <a:endParaRPr lang="en-US" altLang="zh-CN"/>
          </a:p>
          <a:p>
            <a:pPr marL="285750" indent="-285750">
              <a:lnSpc>
                <a:spcPct val="150000"/>
              </a:lnSpc>
              <a:buFont typeface="Arial" panose="020B0604020202020204" pitchFamily="34" charset="0"/>
              <a:buChar char="•"/>
            </a:pPr>
            <a:r>
              <a:rPr lang="en-US" altLang="zh-CN"/>
              <a:t>&gt; ff[1]</a:t>
            </a:r>
            <a:endParaRPr lang="en-US" altLang="zh-CN"/>
          </a:p>
          <a:p>
            <a:pPr marL="285750" indent="-285750">
              <a:lnSpc>
                <a:spcPct val="150000"/>
              </a:lnSpc>
              <a:buFont typeface="Arial" panose="020B0604020202020204" pitchFamily="34" charset="0"/>
              <a:buChar char="•"/>
            </a:pPr>
            <a:r>
              <a:rPr lang="en-US" altLang="zh-CN"/>
              <a:t>[1] 1</a:t>
            </a:r>
            <a:endParaRPr lang="en-US" altLang="zh-CN"/>
          </a:p>
          <a:p>
            <a:pPr marL="285750" indent="-285750">
              <a:lnSpc>
                <a:spcPct val="150000"/>
              </a:lnSpc>
              <a:buFont typeface="Arial" panose="020B0604020202020204" pitchFamily="34" charset="0"/>
              <a:buChar char="•"/>
            </a:pPr>
            <a:r>
              <a:rPr lang="en-US" altLang="zh-CN"/>
              <a:t>&gt; ff[4]</a:t>
            </a:r>
            <a:endParaRPr lang="en-US" altLang="zh-CN"/>
          </a:p>
          <a:p>
            <a:pPr marL="285750" indent="-285750">
              <a:lnSpc>
                <a:spcPct val="150000"/>
              </a:lnSpc>
              <a:buFont typeface="Arial" panose="020B0604020202020204" pitchFamily="34" charset="0"/>
              <a:buChar char="•"/>
            </a:pPr>
            <a:r>
              <a:rPr lang="en-US" altLang="zh-CN"/>
              <a:t>[1] 5</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2.3.5 </a:t>
            </a:r>
            <a:r>
              <a:rPr lang="zh-CN" altLang="en-US" sz="2400" spc="300">
                <a:solidFill>
                  <a:schemeClr val="accent1"/>
                </a:solidFill>
                <a:latin typeface="+mj-ea"/>
                <a:ea typeface="+mj-ea"/>
              </a:rPr>
              <a:t>选取向量中的元素</a:t>
            </a:r>
            <a:endParaRPr lang="zh-CN" altLang="en-US" sz="2400" spc="300" dirty="0">
              <a:solidFill>
                <a:schemeClr val="accent1"/>
              </a:solidFill>
              <a:latin typeface="+mj-ea"/>
              <a:ea typeface="+mj-ea"/>
            </a:endParaRPr>
          </a:p>
        </p:txBody>
      </p:sp>
      <p:sp>
        <p:nvSpPr>
          <p:cNvPr id="9" name="文本框 8"/>
          <p:cNvSpPr txBox="1"/>
          <p:nvPr/>
        </p:nvSpPr>
        <p:spPr>
          <a:xfrm>
            <a:off x="1235242" y="1908586"/>
            <a:ext cx="9721516" cy="2949525"/>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选择一个向量中的多个元素，向量的索引本身也可以是一个向量，并根据下标向量中所指定的位置选择向量中的元素。</a:t>
            </a:r>
            <a:endParaRPr lang="zh-CN" altLang="en-US"/>
          </a:p>
          <a:p>
            <a:pPr marL="285750" indent="-285750">
              <a:lnSpc>
                <a:spcPct val="150000"/>
              </a:lnSpc>
              <a:buFont typeface="Arial" panose="020B0604020202020204" pitchFamily="34" charset="0"/>
              <a:buChar char="•"/>
            </a:pPr>
            <a:r>
              <a:rPr lang="en-US" altLang="zh-CN"/>
              <a:t>&gt; ff[1:3]  </a:t>
            </a:r>
            <a:endParaRPr lang="en-US" altLang="zh-CN"/>
          </a:p>
          <a:p>
            <a:pPr marL="285750" indent="-285750">
              <a:lnSpc>
                <a:spcPct val="150000"/>
              </a:lnSpc>
              <a:buFont typeface="Arial" panose="020B0604020202020204" pitchFamily="34" charset="0"/>
              <a:buChar char="•"/>
            </a:pPr>
            <a:r>
              <a:rPr lang="en-US" altLang="zh-CN"/>
              <a:t>[1] 1 2 3</a:t>
            </a:r>
            <a:endParaRPr lang="en-US" altLang="zh-CN"/>
          </a:p>
          <a:p>
            <a:pPr marL="285750" indent="-285750">
              <a:lnSpc>
                <a:spcPct val="150000"/>
              </a:lnSpc>
              <a:buFont typeface="Arial" panose="020B0604020202020204" pitchFamily="34" charset="0"/>
              <a:buChar char="•"/>
            </a:pPr>
            <a:r>
              <a:rPr lang="en-US" altLang="zh-CN"/>
              <a:t>&gt; ff[c(1,3,5)]</a:t>
            </a:r>
            <a:endParaRPr lang="en-US" altLang="zh-CN"/>
          </a:p>
          <a:p>
            <a:pPr marL="285750" indent="-285750">
              <a:lnSpc>
                <a:spcPct val="150000"/>
              </a:lnSpc>
              <a:buFont typeface="Arial" panose="020B0604020202020204" pitchFamily="34" charset="0"/>
              <a:buChar char="•"/>
            </a:pPr>
            <a:r>
              <a:rPr lang="en-US" altLang="zh-CN"/>
              <a:t>[1] 1 3 8</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2.3.5 </a:t>
            </a:r>
            <a:r>
              <a:rPr lang="zh-CN" altLang="en-US" sz="2400" spc="300">
                <a:solidFill>
                  <a:schemeClr val="accent1"/>
                </a:solidFill>
                <a:latin typeface="+mj-ea"/>
                <a:ea typeface="+mj-ea"/>
              </a:rPr>
              <a:t>选取向量中的元素</a:t>
            </a:r>
            <a:endParaRPr lang="zh-CN" altLang="en-US" sz="2400" spc="300" dirty="0">
              <a:solidFill>
                <a:schemeClr val="accent1"/>
              </a:solidFill>
              <a:latin typeface="+mj-ea"/>
              <a:ea typeface="+mj-ea"/>
            </a:endParaRPr>
          </a:p>
        </p:txBody>
      </p:sp>
      <p:sp>
        <p:nvSpPr>
          <p:cNvPr id="9" name="文本框 8"/>
          <p:cNvSpPr txBox="1"/>
          <p:nvPr/>
        </p:nvSpPr>
        <p:spPr>
          <a:xfrm>
            <a:off x="1235242" y="2324084"/>
            <a:ext cx="9721516" cy="2118529"/>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负索引是去掉向量中相应索引的元素。例如，下标为</a:t>
            </a:r>
            <a:r>
              <a:rPr lang="en-US" altLang="zh-CN"/>
              <a:t>-1</a:t>
            </a:r>
            <a:r>
              <a:rPr lang="zh-CN" altLang="en-US"/>
              <a:t>，那就选择除了第一个元素外的所有其他元素。</a:t>
            </a:r>
            <a:endParaRPr lang="zh-CN" altLang="en-US"/>
          </a:p>
          <a:p>
            <a:pPr marL="285750" indent="-285750">
              <a:lnSpc>
                <a:spcPct val="150000"/>
              </a:lnSpc>
              <a:buFont typeface="Arial" panose="020B0604020202020204" pitchFamily="34" charset="0"/>
              <a:buChar char="•"/>
            </a:pPr>
            <a:r>
              <a:rPr lang="en-US" altLang="zh-CN"/>
              <a:t>&gt; ff[-2]</a:t>
            </a:r>
            <a:endParaRPr lang="en-US" altLang="zh-CN"/>
          </a:p>
          <a:p>
            <a:pPr marL="285750" indent="-285750">
              <a:lnSpc>
                <a:spcPct val="150000"/>
              </a:lnSpc>
              <a:buFont typeface="Arial" panose="020B0604020202020204" pitchFamily="34" charset="0"/>
              <a:buChar char="•"/>
            </a:pPr>
            <a:r>
              <a:rPr lang="en-US" altLang="zh-CN"/>
              <a:t>[1] 1 3 5 8</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2.3.5 </a:t>
            </a:r>
            <a:r>
              <a:rPr lang="zh-CN" altLang="en-US" sz="2400" spc="300">
                <a:solidFill>
                  <a:schemeClr val="accent1"/>
                </a:solidFill>
                <a:latin typeface="+mj-ea"/>
                <a:ea typeface="+mj-ea"/>
              </a:rPr>
              <a:t>选取向量中的元素</a:t>
            </a:r>
            <a:endParaRPr lang="zh-CN" altLang="en-US" sz="2400" spc="300" dirty="0">
              <a:solidFill>
                <a:schemeClr val="accent1"/>
              </a:solidFill>
              <a:latin typeface="+mj-ea"/>
              <a:ea typeface="+mj-ea"/>
            </a:endParaRPr>
          </a:p>
        </p:txBody>
      </p:sp>
      <p:sp>
        <p:nvSpPr>
          <p:cNvPr id="9" name="文本框 8"/>
          <p:cNvSpPr txBox="1"/>
          <p:nvPr/>
        </p:nvSpPr>
        <p:spPr>
          <a:xfrm>
            <a:off x="1235242" y="1077589"/>
            <a:ext cx="9721516" cy="4611519"/>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还可以使用逻辑向量从数据中选择元素。与索引逻辑向量取值为</a:t>
            </a:r>
            <a:r>
              <a:rPr lang="en-US" altLang="zh-CN"/>
              <a:t>TRUE</a:t>
            </a:r>
            <a:r>
              <a:rPr lang="zh-CN" altLang="en-US"/>
              <a:t>的元素对应的原始数据向量的元素将被选择。如下所：</a:t>
            </a:r>
            <a:endParaRPr lang="zh-CN" altLang="en-US"/>
          </a:p>
          <a:p>
            <a:pPr marL="285750" indent="-285750">
              <a:lnSpc>
                <a:spcPct val="150000"/>
              </a:lnSpc>
              <a:buFont typeface="Arial" panose="020B0604020202020204" pitchFamily="34" charset="0"/>
              <a:buChar char="•"/>
            </a:pPr>
            <a:r>
              <a:rPr lang="en-US" altLang="zh-CN"/>
              <a:t>&gt; ff&lt;4</a:t>
            </a:r>
            <a:endParaRPr lang="en-US" altLang="zh-CN"/>
          </a:p>
          <a:p>
            <a:pPr marL="285750" indent="-285750">
              <a:lnSpc>
                <a:spcPct val="150000"/>
              </a:lnSpc>
              <a:buFont typeface="Arial" panose="020B0604020202020204" pitchFamily="34" charset="0"/>
              <a:buChar char="•"/>
            </a:pPr>
            <a:r>
              <a:rPr lang="en-US" altLang="zh-CN"/>
              <a:t>[1]  TRUE  TRUE  TRUE FALSE FALSE</a:t>
            </a:r>
            <a:endParaRPr lang="en-US" altLang="zh-CN"/>
          </a:p>
          <a:p>
            <a:pPr marL="285750" indent="-285750">
              <a:lnSpc>
                <a:spcPct val="150000"/>
              </a:lnSpc>
              <a:buFont typeface="Arial" panose="020B0604020202020204" pitchFamily="34" charset="0"/>
              <a:buChar char="•"/>
            </a:pPr>
            <a:r>
              <a:rPr lang="en-US" altLang="zh-CN"/>
              <a:t>&gt; ff[ff&lt;4]</a:t>
            </a:r>
            <a:endParaRPr lang="en-US" altLang="zh-CN"/>
          </a:p>
          <a:p>
            <a:pPr marL="285750" indent="-285750">
              <a:lnSpc>
                <a:spcPct val="150000"/>
              </a:lnSpc>
              <a:buFont typeface="Arial" panose="020B0604020202020204" pitchFamily="34" charset="0"/>
              <a:buChar char="•"/>
            </a:pPr>
            <a:r>
              <a:rPr lang="en-US" altLang="zh-CN"/>
              <a:t>[1] 1 2 3</a:t>
            </a:r>
            <a:endParaRPr lang="en-US" altLang="zh-CN"/>
          </a:p>
          <a:p>
            <a:pPr marL="285750" indent="-285750">
              <a:lnSpc>
                <a:spcPct val="150000"/>
              </a:lnSpc>
              <a:buFont typeface="Arial" panose="020B0604020202020204" pitchFamily="34" charset="0"/>
              <a:buChar char="•"/>
            </a:pPr>
            <a:r>
              <a:rPr lang="en-US" altLang="zh-CN"/>
              <a:t>&gt; ff %%2 == 0           </a:t>
            </a:r>
            <a:endParaRPr lang="en-US" altLang="zh-CN"/>
          </a:p>
          <a:p>
            <a:pPr marL="285750" indent="-285750">
              <a:lnSpc>
                <a:spcPct val="150000"/>
              </a:lnSpc>
              <a:buFont typeface="Arial" panose="020B0604020202020204" pitchFamily="34" charset="0"/>
              <a:buChar char="•"/>
            </a:pPr>
            <a:r>
              <a:rPr lang="en-US" altLang="zh-CN"/>
              <a:t>[1] FALSE  TRUE FALSE FALSE  TRUE</a:t>
            </a:r>
            <a:endParaRPr lang="en-US" altLang="zh-CN"/>
          </a:p>
          <a:p>
            <a:pPr marL="285750" indent="-285750">
              <a:lnSpc>
                <a:spcPct val="150000"/>
              </a:lnSpc>
              <a:buFont typeface="Arial" panose="020B0604020202020204" pitchFamily="34" charset="0"/>
              <a:buChar char="•"/>
            </a:pPr>
            <a:r>
              <a:rPr lang="en-US" altLang="zh-CN"/>
              <a:t>&gt; ff[ff %%2 == 0]</a:t>
            </a:r>
            <a:endParaRPr lang="en-US" altLang="zh-CN"/>
          </a:p>
          <a:p>
            <a:pPr marL="285750" indent="-285750">
              <a:lnSpc>
                <a:spcPct val="150000"/>
              </a:lnSpc>
              <a:buFont typeface="Arial" panose="020B0604020202020204" pitchFamily="34" charset="0"/>
              <a:buChar char="•"/>
            </a:pPr>
            <a:r>
              <a:rPr lang="en-US" altLang="zh-CN"/>
              <a:t>[1] 2 8</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2.3.6 </a:t>
            </a:r>
            <a:r>
              <a:rPr lang="zh-CN" altLang="en-US" sz="2400" spc="300">
                <a:solidFill>
                  <a:schemeClr val="accent1"/>
                </a:solidFill>
                <a:latin typeface="+mj-ea"/>
                <a:ea typeface="+mj-ea"/>
              </a:rPr>
              <a:t>因子</a:t>
            </a:r>
            <a:endParaRPr lang="zh-CN" altLang="en-US" sz="2400" spc="300" dirty="0">
              <a:solidFill>
                <a:schemeClr val="accent1"/>
              </a:solidFill>
              <a:latin typeface="+mj-ea"/>
              <a:ea typeface="+mj-ea"/>
            </a:endParaRPr>
          </a:p>
        </p:txBody>
      </p:sp>
      <p:sp>
        <p:nvSpPr>
          <p:cNvPr id="9" name="文本框 8"/>
          <p:cNvSpPr txBox="1"/>
          <p:nvPr/>
        </p:nvSpPr>
        <p:spPr>
          <a:xfrm>
            <a:off x="1235242" y="1700837"/>
            <a:ext cx="9721516" cy="3365024"/>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因子在</a:t>
            </a:r>
            <a:r>
              <a:rPr lang="en-US" altLang="zh-CN"/>
              <a:t>R</a:t>
            </a:r>
            <a:r>
              <a:rPr lang="zh-CN" altLang="en-US"/>
              <a:t>中用来存储分类信息，举个例子，从性别上，可以把人分为：男人和女人，从年龄上划分，又可以把人分为：未成年人（</a:t>
            </a:r>
            <a:r>
              <a:rPr lang="en-US" altLang="zh-CN"/>
              <a:t>&lt;18</a:t>
            </a:r>
            <a:r>
              <a:rPr lang="zh-CN" altLang="en-US"/>
              <a:t>岁），成年人（</a:t>
            </a:r>
            <a:r>
              <a:rPr lang="en-US" altLang="zh-CN"/>
              <a:t>&gt;=18</a:t>
            </a:r>
            <a:r>
              <a:rPr lang="zh-CN" altLang="en-US"/>
              <a:t>）。</a:t>
            </a:r>
            <a:endParaRPr lang="en-US" altLang="zh-CN"/>
          </a:p>
          <a:p>
            <a:pPr marL="285750" indent="-285750">
              <a:lnSpc>
                <a:spcPct val="150000"/>
              </a:lnSpc>
              <a:buFont typeface="Arial" panose="020B0604020202020204" pitchFamily="34" charset="0"/>
              <a:buChar char="•"/>
            </a:pPr>
            <a:r>
              <a:rPr lang="en-US" altLang="zh-CN"/>
              <a:t>R</a:t>
            </a:r>
            <a:r>
              <a:rPr lang="zh-CN" altLang="en-US"/>
              <a:t>把表示分类的数据称为因子，因子的行为有时像字符串，有时像整数。因子是一个向量，通常情况下，每个元素都是字符类型，也有其他数据类型的元素。因子具有因子水平（</a:t>
            </a:r>
            <a:r>
              <a:rPr lang="en-US" altLang="zh-CN"/>
              <a:t>Levels</a:t>
            </a:r>
            <a:r>
              <a:rPr lang="zh-CN" altLang="en-US"/>
              <a:t>），用于限制因子的元素的取值范围，</a:t>
            </a:r>
            <a:r>
              <a:rPr lang="en-US" altLang="zh-CN"/>
              <a:t>R</a:t>
            </a:r>
            <a:r>
              <a:rPr lang="zh-CN" altLang="en-US"/>
              <a:t>强制：因子水平是字符类型，因子的元素只能从因子水平中取值，这意味着，因子的每个元素要么是因子水平中的字符（或转换为其他数据类型），要么是缺失值，这是因子的约束，是语法上的规则。</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738664"/>
          </a:xfrm>
          <a:prstGeom prst="rect">
            <a:avLst/>
          </a:prstGeom>
          <a:noFill/>
        </p:spPr>
        <p:txBody>
          <a:bodyPr wrap="square" rtlCol="0">
            <a:spAutoFit/>
            <a:scene3d>
              <a:camera prst="orthographicFront"/>
              <a:lightRig rig="threePt" dir="t"/>
            </a:scene3d>
            <a:sp3d contourW="12700"/>
          </a:bodyPr>
          <a:lstStyle/>
          <a:p>
            <a:r>
              <a:rPr lang="en-US" altLang="zh-CN" sz="1400">
                <a:solidFill>
                  <a:schemeClr val="tx1">
                    <a:lumMod val="65000"/>
                    <a:lumOff val="35000"/>
                  </a:schemeClr>
                </a:solidFill>
                <a:cs typeface="+mn-ea"/>
                <a:sym typeface="+mn-lt"/>
              </a:rPr>
              <a:t>R</a:t>
            </a:r>
            <a:r>
              <a:rPr lang="zh-CN" altLang="en-US" sz="1400">
                <a:solidFill>
                  <a:schemeClr val="tx1">
                    <a:lumMod val="65000"/>
                    <a:lumOff val="35000"/>
                  </a:schemeClr>
                </a:solidFill>
                <a:cs typeface="+mn-ea"/>
                <a:sym typeface="+mn-lt"/>
              </a:rPr>
              <a:t>软件采用“计算器”模式，方便快捷，但有时需要定义变量并保存变量值，以便重复使用。在</a:t>
            </a:r>
            <a:r>
              <a:rPr lang="en-US" altLang="zh-CN" sz="1400">
                <a:solidFill>
                  <a:schemeClr val="tx1">
                    <a:lumMod val="65000"/>
                    <a:lumOff val="35000"/>
                  </a:schemeClr>
                </a:solidFill>
                <a:cs typeface="+mn-ea"/>
                <a:sym typeface="+mn-lt"/>
              </a:rPr>
              <a:t>R</a:t>
            </a:r>
            <a:r>
              <a:rPr lang="zh-CN" altLang="en-US" sz="1400">
                <a:solidFill>
                  <a:schemeClr val="tx1">
                    <a:lumMod val="65000"/>
                    <a:lumOff val="35000"/>
                  </a:schemeClr>
                </a:solidFill>
                <a:cs typeface="+mn-ea"/>
                <a:sym typeface="+mn-lt"/>
              </a:rPr>
              <a:t>软件中，不需要进行变量声明或者显示地创建变量，只需要将值赋予一个名称，</a:t>
            </a:r>
            <a:r>
              <a:rPr lang="en-US" altLang="zh-CN" sz="1400">
                <a:solidFill>
                  <a:schemeClr val="tx1">
                    <a:lumMod val="65000"/>
                    <a:lumOff val="35000"/>
                  </a:schemeClr>
                </a:solidFill>
                <a:cs typeface="+mn-ea"/>
                <a:sym typeface="+mn-lt"/>
              </a:rPr>
              <a:t>R</a:t>
            </a:r>
            <a:r>
              <a:rPr lang="zh-CN" altLang="en-US" sz="1400">
                <a:solidFill>
                  <a:schemeClr val="tx1">
                    <a:lumMod val="65000"/>
                    <a:lumOff val="35000"/>
                  </a:schemeClr>
                </a:solidFill>
                <a:cs typeface="+mn-ea"/>
                <a:sym typeface="+mn-lt"/>
              </a:rPr>
              <a:t>软件就会自动生成该名称的变量。</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1210588"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变量</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01</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2.3.6 </a:t>
            </a:r>
            <a:r>
              <a:rPr lang="zh-CN" altLang="en-US" sz="2400" spc="300">
                <a:solidFill>
                  <a:schemeClr val="accent1"/>
                </a:solidFill>
                <a:latin typeface="+mj-ea"/>
                <a:ea typeface="+mj-ea"/>
              </a:rPr>
              <a:t>因子</a:t>
            </a:r>
            <a:endParaRPr lang="zh-CN" altLang="en-US" sz="2400" spc="300" dirty="0">
              <a:solidFill>
                <a:schemeClr val="accent1"/>
              </a:solidFill>
              <a:latin typeface="+mj-ea"/>
              <a:ea typeface="+mj-ea"/>
            </a:endParaRPr>
          </a:p>
        </p:txBody>
      </p:sp>
      <p:sp>
        <p:nvSpPr>
          <p:cNvPr id="9" name="文本框 8"/>
          <p:cNvSpPr txBox="1"/>
          <p:nvPr/>
        </p:nvSpPr>
        <p:spPr>
          <a:xfrm>
            <a:off x="1235242" y="869840"/>
            <a:ext cx="9721516" cy="5027017"/>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1.</a:t>
            </a:r>
            <a:r>
              <a:rPr lang="zh-CN" altLang="en-US"/>
              <a:t>创建因子</a:t>
            </a:r>
            <a:endParaRPr lang="zh-CN" altLang="en-US"/>
          </a:p>
          <a:p>
            <a:pPr marL="285750" indent="-285750">
              <a:lnSpc>
                <a:spcPct val="150000"/>
              </a:lnSpc>
              <a:buFont typeface="Arial" panose="020B0604020202020204" pitchFamily="34" charset="0"/>
              <a:buChar char="•"/>
            </a:pPr>
            <a:r>
              <a:rPr lang="en-US" altLang="zh-CN"/>
              <a:t>factor()</a:t>
            </a:r>
            <a:r>
              <a:rPr lang="zh-CN" altLang="en-US"/>
              <a:t>函数创建因子，</a:t>
            </a:r>
            <a:r>
              <a:rPr lang="en-US" altLang="zh-CN"/>
              <a:t>factor()</a:t>
            </a:r>
            <a:r>
              <a:rPr lang="zh-CN" altLang="en-US"/>
              <a:t>函数的第一个参数必须是字符向量，通过</a:t>
            </a:r>
            <a:r>
              <a:rPr lang="en-US" altLang="zh-CN"/>
              <a:t>levels</a:t>
            </a:r>
            <a:r>
              <a:rPr lang="zh-CN" altLang="en-US"/>
              <a:t>参数显式设置因子水平，</a:t>
            </a:r>
            <a:endParaRPr lang="zh-CN" altLang="en-US"/>
          </a:p>
          <a:p>
            <a:pPr marL="285750" indent="-285750">
              <a:lnSpc>
                <a:spcPct val="150000"/>
              </a:lnSpc>
              <a:buFont typeface="Arial" panose="020B0604020202020204" pitchFamily="34" charset="0"/>
              <a:buChar char="•"/>
            </a:pPr>
            <a:r>
              <a:rPr lang="en-US" altLang="zh-CN"/>
              <a:t>factor(x = character(), levels, labels = levels,exclude = NA, ordered = is.ordered(x), nmax = NA)</a:t>
            </a:r>
            <a:endParaRPr lang="en-US" altLang="zh-CN"/>
          </a:p>
          <a:p>
            <a:pPr marL="285750" indent="-285750">
              <a:lnSpc>
                <a:spcPct val="150000"/>
              </a:lnSpc>
              <a:buFont typeface="Arial" panose="020B0604020202020204" pitchFamily="34" charset="0"/>
              <a:buChar char="•"/>
            </a:pPr>
            <a:r>
              <a:rPr lang="zh-CN" altLang="en-US"/>
              <a:t>例如：因子</a:t>
            </a:r>
            <a:r>
              <a:rPr lang="en-US" altLang="zh-CN"/>
              <a:t>sex</a:t>
            </a:r>
            <a:r>
              <a:rPr lang="zh-CN" altLang="en-US"/>
              <a:t>的值是向量</a:t>
            </a:r>
            <a:r>
              <a:rPr lang="en-US" altLang="zh-CN"/>
              <a:t>c('f','m','f','f','m')</a:t>
            </a:r>
            <a:r>
              <a:rPr lang="zh-CN" altLang="en-US"/>
              <a:t>，因子水平是</a:t>
            </a:r>
            <a:r>
              <a:rPr lang="en-US" altLang="zh-CN"/>
              <a:t>c('f','m')</a:t>
            </a:r>
            <a:r>
              <a:rPr lang="zh-CN" altLang="en-US"/>
              <a:t>：</a:t>
            </a:r>
            <a:endParaRPr lang="zh-CN" altLang="en-US"/>
          </a:p>
          <a:p>
            <a:pPr marL="285750" indent="-285750">
              <a:lnSpc>
                <a:spcPct val="150000"/>
              </a:lnSpc>
              <a:buFont typeface="Arial" panose="020B0604020202020204" pitchFamily="34" charset="0"/>
              <a:buChar char="•"/>
            </a:pPr>
            <a:r>
              <a:rPr lang="en-US" altLang="zh-CN"/>
              <a:t>&gt; sex &lt;- factor(c('f','m','f','f','f'),levels = c('f','m'))</a:t>
            </a:r>
            <a:endParaRPr lang="en-US" altLang="zh-CN"/>
          </a:p>
          <a:p>
            <a:pPr marL="285750" indent="-285750">
              <a:lnSpc>
                <a:spcPct val="150000"/>
              </a:lnSpc>
              <a:buFont typeface="Arial" panose="020B0604020202020204" pitchFamily="34" charset="0"/>
              <a:buChar char="•"/>
            </a:pPr>
            <a:r>
              <a:rPr lang="en-US" altLang="zh-CN"/>
              <a:t>&gt; sex</a:t>
            </a:r>
            <a:endParaRPr lang="en-US" altLang="zh-CN"/>
          </a:p>
          <a:p>
            <a:pPr marL="285750" indent="-285750">
              <a:lnSpc>
                <a:spcPct val="150000"/>
              </a:lnSpc>
              <a:buFont typeface="Arial" panose="020B0604020202020204" pitchFamily="34" charset="0"/>
              <a:buChar char="•"/>
            </a:pPr>
            <a:r>
              <a:rPr lang="en-US" altLang="zh-CN"/>
              <a:t>[1] f m f f f</a:t>
            </a:r>
            <a:endParaRPr lang="en-US" altLang="zh-CN"/>
          </a:p>
          <a:p>
            <a:pPr marL="285750" indent="-285750">
              <a:lnSpc>
                <a:spcPct val="150000"/>
              </a:lnSpc>
              <a:buFont typeface="Arial" panose="020B0604020202020204" pitchFamily="34" charset="0"/>
              <a:buChar char="•"/>
            </a:pPr>
            <a:r>
              <a:rPr lang="en-US" altLang="zh-CN"/>
              <a:t>Levels: f m</a:t>
            </a:r>
            <a:endParaRPr lang="en-US" altLang="zh-CN"/>
          </a:p>
          <a:p>
            <a:pPr marL="285750" indent="-285750">
              <a:lnSpc>
                <a:spcPct val="150000"/>
              </a:lnSpc>
              <a:buFont typeface="Arial" panose="020B0604020202020204" pitchFamily="34" charset="0"/>
              <a:buChar char="•"/>
            </a:pP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2.3.6 </a:t>
            </a:r>
            <a:r>
              <a:rPr lang="zh-CN" altLang="en-US" sz="2400" spc="300">
                <a:solidFill>
                  <a:schemeClr val="accent1"/>
                </a:solidFill>
                <a:latin typeface="+mj-ea"/>
                <a:ea typeface="+mj-ea"/>
              </a:rPr>
              <a:t>因子</a:t>
            </a:r>
            <a:endParaRPr lang="zh-CN" altLang="en-US" sz="2400" spc="300" dirty="0">
              <a:solidFill>
                <a:schemeClr val="accent1"/>
              </a:solidFill>
              <a:latin typeface="+mj-ea"/>
              <a:ea typeface="+mj-ea"/>
            </a:endParaRPr>
          </a:p>
        </p:txBody>
      </p:sp>
      <p:sp>
        <p:nvSpPr>
          <p:cNvPr id="9" name="文本框 8"/>
          <p:cNvSpPr txBox="1"/>
          <p:nvPr/>
        </p:nvSpPr>
        <p:spPr>
          <a:xfrm>
            <a:off x="1235242" y="1493087"/>
            <a:ext cx="9721516" cy="37805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2.</a:t>
            </a:r>
            <a:r>
              <a:rPr lang="zh-CN" altLang="en-US"/>
              <a:t>查看因子水平</a:t>
            </a:r>
            <a:endParaRPr lang="zh-CN" altLang="en-US"/>
          </a:p>
          <a:p>
            <a:pPr marL="285750" indent="-285750">
              <a:lnSpc>
                <a:spcPct val="150000"/>
              </a:lnSpc>
              <a:buFont typeface="Arial" panose="020B0604020202020204" pitchFamily="34" charset="0"/>
              <a:buChar char="•"/>
            </a:pPr>
            <a:r>
              <a:rPr lang="zh-CN" altLang="en-US"/>
              <a:t>因子水平，可以通过函数</a:t>
            </a:r>
            <a:r>
              <a:rPr lang="en-US" altLang="zh-CN"/>
              <a:t>levels(factor)</a:t>
            </a:r>
            <a:r>
              <a:rPr lang="zh-CN" altLang="en-US"/>
              <a:t>来查看：</a:t>
            </a:r>
            <a:endParaRPr lang="zh-CN" altLang="en-US"/>
          </a:p>
          <a:p>
            <a:pPr marL="285750" indent="-285750">
              <a:lnSpc>
                <a:spcPct val="150000"/>
              </a:lnSpc>
              <a:buFont typeface="Arial" panose="020B0604020202020204" pitchFamily="34" charset="0"/>
              <a:buChar char="•"/>
            </a:pPr>
            <a:r>
              <a:rPr lang="en-US" altLang="zh-CN"/>
              <a:t>&gt; levels(sex)</a:t>
            </a:r>
            <a:endParaRPr lang="en-US" altLang="zh-CN"/>
          </a:p>
          <a:p>
            <a:pPr marL="285750" indent="-285750">
              <a:lnSpc>
                <a:spcPct val="150000"/>
              </a:lnSpc>
              <a:buFont typeface="Arial" panose="020B0604020202020204" pitchFamily="34" charset="0"/>
              <a:buChar char="•"/>
            </a:pPr>
            <a:r>
              <a:rPr lang="en-US" altLang="zh-CN"/>
              <a:t>[1] "f" "m"</a:t>
            </a:r>
            <a:endParaRPr lang="en-US" altLang="zh-CN"/>
          </a:p>
          <a:p>
            <a:pPr marL="285750" indent="-285750">
              <a:lnSpc>
                <a:spcPct val="150000"/>
              </a:lnSpc>
              <a:buFont typeface="Arial" panose="020B0604020202020204" pitchFamily="34" charset="0"/>
              <a:buChar char="•"/>
            </a:pPr>
            <a:r>
              <a:rPr lang="zh-CN" altLang="en-US"/>
              <a:t>水平的级数，相当于</a:t>
            </a:r>
            <a:r>
              <a:rPr lang="en-US" altLang="zh-CN"/>
              <a:t>level</a:t>
            </a:r>
            <a:r>
              <a:rPr lang="zh-CN" altLang="en-US"/>
              <a:t>的长度，可以由</a:t>
            </a:r>
            <a:r>
              <a:rPr lang="en-US" altLang="zh-CN"/>
              <a:t>nlevels</a:t>
            </a:r>
            <a:r>
              <a:rPr lang="zh-CN" altLang="en-US"/>
              <a:t>函数查询到：</a:t>
            </a:r>
            <a:endParaRPr lang="zh-CN" altLang="en-US"/>
          </a:p>
          <a:p>
            <a:pPr marL="285750" indent="-285750">
              <a:lnSpc>
                <a:spcPct val="150000"/>
              </a:lnSpc>
              <a:buFont typeface="Arial" panose="020B0604020202020204" pitchFamily="34" charset="0"/>
              <a:buChar char="•"/>
            </a:pPr>
            <a:r>
              <a:rPr lang="en-US" altLang="zh-CN"/>
              <a:t>&gt; nlevels(sex)</a:t>
            </a:r>
            <a:endParaRPr lang="en-US" altLang="zh-CN"/>
          </a:p>
          <a:p>
            <a:pPr marL="285750" indent="-285750">
              <a:lnSpc>
                <a:spcPct val="150000"/>
              </a:lnSpc>
              <a:buFont typeface="Arial" panose="020B0604020202020204" pitchFamily="34" charset="0"/>
              <a:buChar char="•"/>
            </a:pPr>
            <a:r>
              <a:rPr lang="en-US" altLang="zh-CN"/>
              <a:t>[1] 2</a:t>
            </a:r>
            <a:endParaRPr lang="en-US" altLang="zh-CN"/>
          </a:p>
          <a:p>
            <a:pPr marL="285750" indent="-285750">
              <a:lnSpc>
                <a:spcPct val="150000"/>
              </a:lnSpc>
              <a:buFont typeface="Arial" panose="020B0604020202020204" pitchFamily="34" charset="0"/>
              <a:buChar char="•"/>
            </a:pP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2.3.6 </a:t>
            </a:r>
            <a:r>
              <a:rPr lang="zh-CN" altLang="en-US" sz="2400" spc="300">
                <a:solidFill>
                  <a:schemeClr val="accent1"/>
                </a:solidFill>
                <a:latin typeface="+mj-ea"/>
                <a:ea typeface="+mj-ea"/>
              </a:rPr>
              <a:t>因子</a:t>
            </a:r>
            <a:endParaRPr lang="zh-CN" altLang="en-US" sz="2400" spc="300" dirty="0">
              <a:solidFill>
                <a:schemeClr val="accent1"/>
              </a:solidFill>
              <a:latin typeface="+mj-ea"/>
              <a:ea typeface="+mj-ea"/>
            </a:endParaRPr>
          </a:p>
        </p:txBody>
      </p:sp>
      <p:sp>
        <p:nvSpPr>
          <p:cNvPr id="9" name="文本框 8"/>
          <p:cNvSpPr txBox="1"/>
          <p:nvPr/>
        </p:nvSpPr>
        <p:spPr>
          <a:xfrm>
            <a:off x="1235242" y="1493087"/>
            <a:ext cx="9721516" cy="37805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3.</a:t>
            </a:r>
            <a:r>
              <a:rPr lang="zh-CN" altLang="en-US"/>
              <a:t>因子水平的标签</a:t>
            </a:r>
            <a:endParaRPr lang="zh-CN" altLang="en-US"/>
          </a:p>
          <a:p>
            <a:pPr marL="285750" indent="-285750">
              <a:lnSpc>
                <a:spcPct val="150000"/>
              </a:lnSpc>
              <a:buFont typeface="Arial" panose="020B0604020202020204" pitchFamily="34" charset="0"/>
              <a:buChar char="•"/>
            </a:pPr>
            <a:r>
              <a:rPr lang="zh-CN" altLang="en-US"/>
              <a:t>使用</a:t>
            </a:r>
            <a:r>
              <a:rPr lang="en-US" altLang="zh-CN"/>
              <a:t>factor</a:t>
            </a:r>
            <a:r>
              <a:rPr lang="zh-CN" altLang="en-US"/>
              <a:t>函数创建因子，可以使用</a:t>
            </a:r>
            <a:r>
              <a:rPr lang="en-US" altLang="zh-CN"/>
              <a:t>labels</a:t>
            </a:r>
            <a:r>
              <a:rPr lang="zh-CN" altLang="en-US"/>
              <a:t>参数为每个因子水平添加标签，</a:t>
            </a:r>
            <a:r>
              <a:rPr lang="en-US" altLang="zh-CN"/>
              <a:t>labels</a:t>
            </a:r>
            <a:r>
              <a:rPr lang="zh-CN" altLang="en-US"/>
              <a:t>参数的字符顺序，要和</a:t>
            </a:r>
            <a:r>
              <a:rPr lang="en-US" altLang="zh-CN"/>
              <a:t>levels</a:t>
            </a:r>
            <a:r>
              <a:rPr lang="zh-CN" altLang="en-US"/>
              <a:t>参数的字符顺序保持一致，例如：</a:t>
            </a:r>
            <a:endParaRPr lang="zh-CN" altLang="en-US"/>
          </a:p>
          <a:p>
            <a:pPr marL="285750" indent="-285750">
              <a:lnSpc>
                <a:spcPct val="150000"/>
              </a:lnSpc>
              <a:buFont typeface="Arial" panose="020B0604020202020204" pitchFamily="34" charset="0"/>
              <a:buChar char="•"/>
            </a:pPr>
            <a:r>
              <a:rPr lang="en-US" altLang="zh-CN"/>
              <a:t>4.</a:t>
            </a:r>
            <a:r>
              <a:rPr lang="zh-CN" altLang="en-US"/>
              <a:t>有序因子</a:t>
            </a:r>
            <a:endParaRPr lang="zh-CN" altLang="en-US"/>
          </a:p>
          <a:p>
            <a:pPr marL="285750" indent="-285750">
              <a:lnSpc>
                <a:spcPct val="150000"/>
              </a:lnSpc>
              <a:buFont typeface="Arial" panose="020B0604020202020204" pitchFamily="34" charset="0"/>
              <a:buChar char="•"/>
            </a:pPr>
            <a:r>
              <a:rPr lang="zh-CN" altLang="en-US"/>
              <a:t>通常情况下，因子一般是无序的，这可以通过</a:t>
            </a:r>
            <a:r>
              <a:rPr lang="en-US" altLang="zh-CN"/>
              <a:t>is.ordered()</a:t>
            </a:r>
            <a:r>
              <a:rPr lang="zh-CN" altLang="en-US"/>
              <a:t>函数来验证：</a:t>
            </a:r>
            <a:endParaRPr lang="zh-CN" altLang="en-US"/>
          </a:p>
          <a:p>
            <a:pPr marL="285750" indent="-285750">
              <a:lnSpc>
                <a:spcPct val="150000"/>
              </a:lnSpc>
              <a:buFont typeface="Arial" panose="020B0604020202020204" pitchFamily="34" charset="0"/>
              <a:buChar char="•"/>
            </a:pPr>
            <a:r>
              <a:rPr lang="en-US" altLang="zh-CN"/>
              <a:t>&gt; is.ordered(sex)</a:t>
            </a:r>
            <a:endParaRPr lang="en-US" altLang="zh-CN"/>
          </a:p>
          <a:p>
            <a:pPr marL="285750" indent="-285750">
              <a:lnSpc>
                <a:spcPct val="150000"/>
              </a:lnSpc>
              <a:buFont typeface="Arial" panose="020B0604020202020204" pitchFamily="34" charset="0"/>
              <a:buChar char="•"/>
            </a:pPr>
            <a:r>
              <a:rPr lang="en-US" altLang="zh-CN"/>
              <a:t>[1] FALSE</a:t>
            </a:r>
            <a:endParaRPr lang="en-US" altLang="zh-CN"/>
          </a:p>
          <a:p>
            <a:pPr marL="285750" indent="-285750">
              <a:lnSpc>
                <a:spcPct val="150000"/>
              </a:lnSpc>
              <a:buFont typeface="Arial" panose="020B0604020202020204" pitchFamily="34" charset="0"/>
              <a:buChar char="•"/>
            </a:pP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1210588"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函数</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04</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2.4 </a:t>
            </a:r>
            <a:r>
              <a:rPr lang="zh-CN" altLang="en-US" sz="2400" spc="300">
                <a:solidFill>
                  <a:schemeClr val="accent1"/>
                </a:solidFill>
                <a:latin typeface="+mj-ea"/>
                <a:ea typeface="+mj-ea"/>
              </a:rPr>
              <a:t>函数</a:t>
            </a:r>
            <a:endParaRPr lang="zh-CN" altLang="en-US" sz="2400" spc="300" dirty="0">
              <a:solidFill>
                <a:schemeClr val="accent1"/>
              </a:solidFill>
              <a:latin typeface="+mj-ea"/>
              <a:ea typeface="+mj-ea"/>
            </a:endParaRPr>
          </a:p>
        </p:txBody>
      </p:sp>
      <p:sp>
        <p:nvSpPr>
          <p:cNvPr id="9" name="文本框 8"/>
          <p:cNvSpPr txBox="1"/>
          <p:nvPr/>
        </p:nvSpPr>
        <p:spPr>
          <a:xfrm>
            <a:off x="1235242" y="1493087"/>
            <a:ext cx="9721516" cy="3780522"/>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函数的使用时，需要把函数名后的括号中输入相应的数据即可。传递到函数中的数据称为该函数的参数，可以有多个参数，参数之前用逗号隔开。参数可以是原始数据，</a:t>
            </a:r>
            <a:r>
              <a:rPr lang="en-US" altLang="zh-CN"/>
              <a:t>R</a:t>
            </a:r>
            <a:r>
              <a:rPr lang="zh-CN" altLang="en-US"/>
              <a:t>对象甚至是另一个</a:t>
            </a:r>
            <a:r>
              <a:rPr lang="en-US" altLang="zh-CN"/>
              <a:t>R</a:t>
            </a:r>
            <a:r>
              <a:rPr lang="zh-CN" altLang="en-US"/>
              <a:t>函数的返回结果。如果存在函数嵌套时，</a:t>
            </a:r>
            <a:r>
              <a:rPr lang="en-US" altLang="zh-CN"/>
              <a:t>R</a:t>
            </a:r>
            <a:r>
              <a:rPr lang="zh-CN" altLang="en-US"/>
              <a:t>将从最内层的运算开始解析，直到最外层的运算为止。我们需要掌握以下</a:t>
            </a:r>
            <a:r>
              <a:rPr lang="en-US" altLang="zh-CN"/>
              <a:t>R</a:t>
            </a:r>
            <a:r>
              <a:rPr lang="zh-CN" altLang="en-US"/>
              <a:t>常用的函数。</a:t>
            </a:r>
            <a:endParaRPr lang="zh-CN" altLang="en-US"/>
          </a:p>
          <a:p>
            <a:pPr marL="285750" indent="-285750">
              <a:lnSpc>
                <a:spcPct val="150000"/>
              </a:lnSpc>
              <a:buFont typeface="Arial" panose="020B0604020202020204" pitchFamily="34" charset="0"/>
              <a:buChar char="•"/>
            </a:pPr>
            <a:r>
              <a:rPr lang="en-US" altLang="zh-CN"/>
              <a:t>sum( )  #</a:t>
            </a:r>
            <a:r>
              <a:rPr lang="zh-CN" altLang="en-US"/>
              <a:t>求和</a:t>
            </a:r>
            <a:endParaRPr lang="zh-CN" altLang="en-US"/>
          </a:p>
          <a:p>
            <a:pPr marL="285750" indent="-285750">
              <a:lnSpc>
                <a:spcPct val="150000"/>
              </a:lnSpc>
              <a:buFont typeface="Arial" panose="020B0604020202020204" pitchFamily="34" charset="0"/>
              <a:buChar char="•"/>
            </a:pPr>
            <a:r>
              <a:rPr lang="en-US" altLang="zh-CN"/>
              <a:t>&gt; a &lt;- c(1,2,3,4,5)</a:t>
            </a:r>
            <a:endParaRPr lang="en-US" altLang="zh-CN"/>
          </a:p>
          <a:p>
            <a:pPr marL="285750" indent="-285750">
              <a:lnSpc>
                <a:spcPct val="150000"/>
              </a:lnSpc>
              <a:buFont typeface="Arial" panose="020B0604020202020204" pitchFamily="34" charset="0"/>
              <a:buChar char="•"/>
            </a:pPr>
            <a:r>
              <a:rPr lang="en-US" altLang="zh-CN"/>
              <a:t>&gt; sum(a)</a:t>
            </a:r>
            <a:endParaRPr lang="en-US" altLang="zh-CN"/>
          </a:p>
          <a:p>
            <a:pPr marL="285750" indent="-285750">
              <a:lnSpc>
                <a:spcPct val="150000"/>
              </a:lnSpc>
              <a:buFont typeface="Arial" panose="020B0604020202020204" pitchFamily="34" charset="0"/>
              <a:buChar char="•"/>
            </a:pPr>
            <a:r>
              <a:rPr lang="en-US" altLang="zh-CN"/>
              <a:t>[1] 15</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2.4 </a:t>
            </a:r>
            <a:r>
              <a:rPr lang="zh-CN" altLang="en-US" sz="2400" spc="300">
                <a:solidFill>
                  <a:schemeClr val="accent1"/>
                </a:solidFill>
                <a:latin typeface="+mj-ea"/>
                <a:ea typeface="+mj-ea"/>
              </a:rPr>
              <a:t>函数</a:t>
            </a:r>
            <a:endParaRPr lang="zh-CN" altLang="en-US" sz="2400" spc="300" dirty="0">
              <a:solidFill>
                <a:schemeClr val="accent1"/>
              </a:solidFill>
              <a:latin typeface="+mj-ea"/>
              <a:ea typeface="+mj-ea"/>
            </a:endParaRPr>
          </a:p>
        </p:txBody>
      </p:sp>
      <p:sp>
        <p:nvSpPr>
          <p:cNvPr id="9" name="文本框 8"/>
          <p:cNvSpPr txBox="1"/>
          <p:nvPr/>
        </p:nvSpPr>
        <p:spPr>
          <a:xfrm>
            <a:off x="1235242" y="1285338"/>
            <a:ext cx="9721516" cy="419602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mean( )  #</a:t>
            </a:r>
            <a:r>
              <a:rPr lang="zh-CN" altLang="en-US"/>
              <a:t>求均值</a:t>
            </a:r>
            <a:endParaRPr lang="zh-CN" altLang="en-US"/>
          </a:p>
          <a:p>
            <a:pPr marL="285750" indent="-285750">
              <a:lnSpc>
                <a:spcPct val="150000"/>
              </a:lnSpc>
              <a:buFont typeface="Arial" panose="020B0604020202020204" pitchFamily="34" charset="0"/>
              <a:buChar char="•"/>
            </a:pPr>
            <a:r>
              <a:rPr lang="en-US" altLang="zh-CN"/>
              <a:t>&gt; mean(a)</a:t>
            </a:r>
            <a:endParaRPr lang="en-US" altLang="zh-CN"/>
          </a:p>
          <a:p>
            <a:pPr marL="285750" indent="-285750">
              <a:lnSpc>
                <a:spcPct val="150000"/>
              </a:lnSpc>
              <a:buFont typeface="Arial" panose="020B0604020202020204" pitchFamily="34" charset="0"/>
              <a:buChar char="•"/>
            </a:pPr>
            <a:r>
              <a:rPr lang="en-US" altLang="zh-CN"/>
              <a:t>[1] 3</a:t>
            </a:r>
            <a:endParaRPr lang="en-US" altLang="zh-CN"/>
          </a:p>
          <a:p>
            <a:pPr marL="285750" indent="-285750">
              <a:lnSpc>
                <a:spcPct val="150000"/>
              </a:lnSpc>
              <a:buFont typeface="Arial" panose="020B0604020202020204" pitchFamily="34" charset="0"/>
              <a:buChar char="•"/>
            </a:pPr>
            <a:r>
              <a:rPr lang="en-US" altLang="zh-CN"/>
              <a:t>sort( )  #</a:t>
            </a:r>
            <a:r>
              <a:rPr lang="zh-CN" altLang="en-US"/>
              <a:t>正排序</a:t>
            </a:r>
            <a:endParaRPr lang="zh-CN" altLang="en-US"/>
          </a:p>
          <a:p>
            <a:pPr marL="285750" indent="-285750">
              <a:lnSpc>
                <a:spcPct val="150000"/>
              </a:lnSpc>
              <a:buFont typeface="Arial" panose="020B0604020202020204" pitchFamily="34" charset="0"/>
              <a:buChar char="•"/>
            </a:pPr>
            <a:r>
              <a:rPr lang="en-US" altLang="zh-CN"/>
              <a:t>&gt; sort(a)</a:t>
            </a:r>
            <a:endParaRPr lang="en-US" altLang="zh-CN"/>
          </a:p>
          <a:p>
            <a:pPr marL="285750" indent="-285750">
              <a:lnSpc>
                <a:spcPct val="150000"/>
              </a:lnSpc>
              <a:buFont typeface="Arial" panose="020B0604020202020204" pitchFamily="34" charset="0"/>
              <a:buChar char="•"/>
            </a:pPr>
            <a:r>
              <a:rPr lang="en-US" altLang="zh-CN"/>
              <a:t>[1] 1 2 3 4 5</a:t>
            </a:r>
            <a:endParaRPr lang="en-US" altLang="zh-CN"/>
          </a:p>
          <a:p>
            <a:pPr marL="285750" indent="-285750">
              <a:lnSpc>
                <a:spcPct val="150000"/>
              </a:lnSpc>
              <a:buFont typeface="Arial" panose="020B0604020202020204" pitchFamily="34" charset="0"/>
              <a:buChar char="•"/>
            </a:pPr>
            <a:r>
              <a:rPr lang="en-US" altLang="zh-CN"/>
              <a:t>sort(a,decreasing = TRUE)  #</a:t>
            </a:r>
            <a:r>
              <a:rPr lang="zh-CN" altLang="en-US"/>
              <a:t>逆序</a:t>
            </a:r>
            <a:endParaRPr lang="zh-CN" altLang="en-US"/>
          </a:p>
          <a:p>
            <a:pPr marL="285750" indent="-285750">
              <a:lnSpc>
                <a:spcPct val="150000"/>
              </a:lnSpc>
              <a:buFont typeface="Arial" panose="020B0604020202020204" pitchFamily="34" charset="0"/>
              <a:buChar char="•"/>
            </a:pPr>
            <a:r>
              <a:rPr lang="en-US" altLang="zh-CN"/>
              <a:t>&gt; sort(a,decreasing = TRUE)</a:t>
            </a:r>
            <a:endParaRPr lang="en-US" altLang="zh-CN"/>
          </a:p>
          <a:p>
            <a:pPr marL="285750" indent="-285750">
              <a:lnSpc>
                <a:spcPct val="150000"/>
              </a:lnSpc>
              <a:buFont typeface="Arial" panose="020B0604020202020204" pitchFamily="34" charset="0"/>
              <a:buChar char="•"/>
            </a:pPr>
            <a:r>
              <a:rPr lang="en-US" altLang="zh-CN"/>
              <a:t>[1] 5 4 3 2 1</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2.4 </a:t>
            </a:r>
            <a:r>
              <a:rPr lang="zh-CN" altLang="en-US" sz="2400" spc="300">
                <a:solidFill>
                  <a:schemeClr val="accent1"/>
                </a:solidFill>
                <a:latin typeface="+mj-ea"/>
                <a:ea typeface="+mj-ea"/>
              </a:rPr>
              <a:t>函数</a:t>
            </a:r>
            <a:endParaRPr lang="zh-CN" altLang="en-US" sz="2400" spc="300" dirty="0">
              <a:solidFill>
                <a:schemeClr val="accent1"/>
              </a:solidFill>
              <a:latin typeface="+mj-ea"/>
              <a:ea typeface="+mj-ea"/>
            </a:endParaRPr>
          </a:p>
        </p:txBody>
      </p:sp>
      <p:sp>
        <p:nvSpPr>
          <p:cNvPr id="9" name="文本框 8"/>
          <p:cNvSpPr txBox="1"/>
          <p:nvPr/>
        </p:nvSpPr>
        <p:spPr>
          <a:xfrm>
            <a:off x="1235242" y="1700836"/>
            <a:ext cx="9721516" cy="3365024"/>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rev( )  #</a:t>
            </a:r>
            <a:r>
              <a:rPr lang="zh-CN" altLang="en-US"/>
              <a:t>求相反顺序</a:t>
            </a:r>
            <a:endParaRPr lang="zh-CN" altLang="en-US"/>
          </a:p>
          <a:p>
            <a:pPr marL="285750" indent="-285750">
              <a:lnSpc>
                <a:spcPct val="150000"/>
              </a:lnSpc>
              <a:buFont typeface="Arial" panose="020B0604020202020204" pitchFamily="34" charset="0"/>
              <a:buChar char="•"/>
            </a:pPr>
            <a:r>
              <a:rPr lang="en-US" altLang="zh-CN"/>
              <a:t>&gt; rev(a)</a:t>
            </a:r>
            <a:endParaRPr lang="en-US" altLang="zh-CN"/>
          </a:p>
          <a:p>
            <a:pPr marL="285750" indent="-285750">
              <a:lnSpc>
                <a:spcPct val="150000"/>
              </a:lnSpc>
              <a:buFont typeface="Arial" panose="020B0604020202020204" pitchFamily="34" charset="0"/>
              <a:buChar char="•"/>
            </a:pPr>
            <a:r>
              <a:rPr lang="en-US" altLang="zh-CN"/>
              <a:t>[1] 5 4 3 2 1</a:t>
            </a:r>
            <a:endParaRPr lang="en-US" altLang="zh-CN"/>
          </a:p>
          <a:p>
            <a:pPr marL="285750" indent="-285750">
              <a:lnSpc>
                <a:spcPct val="150000"/>
              </a:lnSpc>
              <a:buFont typeface="Arial" panose="020B0604020202020204" pitchFamily="34" charset="0"/>
              <a:buChar char="•"/>
            </a:pPr>
            <a:r>
              <a:rPr lang="en-US" altLang="zh-CN"/>
              <a:t>round( )  #</a:t>
            </a:r>
            <a:r>
              <a:rPr lang="zh-CN" altLang="en-US"/>
              <a:t>四舍五入</a:t>
            </a:r>
            <a:endParaRPr lang="zh-CN" altLang="en-US"/>
          </a:p>
          <a:p>
            <a:pPr marL="285750" indent="-285750">
              <a:lnSpc>
                <a:spcPct val="150000"/>
              </a:lnSpc>
              <a:buFont typeface="Arial" panose="020B0604020202020204" pitchFamily="34" charset="0"/>
              <a:buChar char="•"/>
            </a:pPr>
            <a:r>
              <a:rPr lang="en-US" altLang="zh-CN"/>
              <a:t>&gt; a &lt;- c(2.2,3.5,3.6,5.1)</a:t>
            </a:r>
            <a:endParaRPr lang="en-US" altLang="zh-CN"/>
          </a:p>
          <a:p>
            <a:pPr marL="285750" indent="-285750">
              <a:lnSpc>
                <a:spcPct val="150000"/>
              </a:lnSpc>
              <a:buFont typeface="Arial" panose="020B0604020202020204" pitchFamily="34" charset="0"/>
              <a:buChar char="•"/>
            </a:pPr>
            <a:r>
              <a:rPr lang="en-US" altLang="zh-CN"/>
              <a:t>&gt; round(a)</a:t>
            </a:r>
            <a:endParaRPr lang="en-US" altLang="zh-CN"/>
          </a:p>
          <a:p>
            <a:pPr marL="285750" indent="-285750">
              <a:lnSpc>
                <a:spcPct val="150000"/>
              </a:lnSpc>
              <a:buFont typeface="Arial" panose="020B0604020202020204" pitchFamily="34" charset="0"/>
              <a:buChar char="•"/>
            </a:pPr>
            <a:r>
              <a:rPr lang="en-US" altLang="zh-CN"/>
              <a:t>[1] 2 4 4 5</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2.4 </a:t>
            </a:r>
            <a:r>
              <a:rPr lang="zh-CN" altLang="en-US" sz="2400" spc="300">
                <a:solidFill>
                  <a:schemeClr val="accent1"/>
                </a:solidFill>
                <a:latin typeface="+mj-ea"/>
                <a:ea typeface="+mj-ea"/>
              </a:rPr>
              <a:t>函数</a:t>
            </a:r>
            <a:endParaRPr lang="zh-CN" altLang="en-US" sz="2400" spc="300" dirty="0">
              <a:solidFill>
                <a:schemeClr val="accent1"/>
              </a:solidFill>
              <a:latin typeface="+mj-ea"/>
              <a:ea typeface="+mj-ea"/>
            </a:endParaRPr>
          </a:p>
        </p:txBody>
      </p:sp>
      <p:sp>
        <p:nvSpPr>
          <p:cNvPr id="9" name="文本框 8"/>
          <p:cNvSpPr txBox="1"/>
          <p:nvPr/>
        </p:nvSpPr>
        <p:spPr>
          <a:xfrm>
            <a:off x="1235242" y="1700836"/>
            <a:ext cx="9721516" cy="3365024"/>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另外当你使用函数时，需要知道调用哪个参数，假如使用了一个该函数不能识别的参数名，那么就会得到一条错误的输出信息。对于一个函数，如果不能确定应该如何设置其中的参数，可以使用</a:t>
            </a:r>
            <a:r>
              <a:rPr lang="en-US" altLang="zh-CN"/>
              <a:t>args</a:t>
            </a:r>
            <a:r>
              <a:rPr lang="zh-CN" altLang="en-US"/>
              <a:t>函数查看这个函数的所有参数名。具体来说，只要将函数的名称放在</a:t>
            </a:r>
            <a:r>
              <a:rPr lang="en-US" altLang="zh-CN"/>
              <a:t>args</a:t>
            </a:r>
            <a:r>
              <a:rPr lang="zh-CN" altLang="en-US"/>
              <a:t>函数的括号中即可。</a:t>
            </a:r>
            <a:endParaRPr lang="zh-CN" altLang="en-US"/>
          </a:p>
          <a:p>
            <a:pPr marL="285750" indent="-285750">
              <a:lnSpc>
                <a:spcPct val="150000"/>
              </a:lnSpc>
              <a:buFont typeface="Arial" panose="020B0604020202020204" pitchFamily="34" charset="0"/>
              <a:buChar char="•"/>
            </a:pPr>
            <a:r>
              <a:rPr lang="en-US" altLang="zh-CN"/>
              <a:t>&gt; args(round)</a:t>
            </a:r>
            <a:endParaRPr lang="en-US" altLang="zh-CN"/>
          </a:p>
          <a:p>
            <a:pPr marL="285750" indent="-285750">
              <a:lnSpc>
                <a:spcPct val="150000"/>
              </a:lnSpc>
              <a:buFont typeface="Arial" panose="020B0604020202020204" pitchFamily="34" charset="0"/>
              <a:buChar char="•"/>
            </a:pPr>
            <a:r>
              <a:rPr lang="en-US" altLang="zh-CN"/>
              <a:t>function (x, digits = 0) </a:t>
            </a:r>
            <a:endParaRPr lang="en-US" altLang="zh-CN"/>
          </a:p>
          <a:p>
            <a:pPr marL="285750" indent="-285750">
              <a:lnSpc>
                <a:spcPct val="150000"/>
              </a:lnSpc>
              <a:buFont typeface="Arial" panose="020B0604020202020204" pitchFamily="34" charset="0"/>
              <a:buChar char="•"/>
            </a:pPr>
            <a:r>
              <a:rPr lang="en-US" altLang="zh-CN"/>
              <a:t>NULL</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2.4 </a:t>
            </a:r>
            <a:r>
              <a:rPr lang="zh-CN" altLang="en-US" sz="2400" spc="300">
                <a:solidFill>
                  <a:schemeClr val="accent1"/>
                </a:solidFill>
                <a:latin typeface="+mj-ea"/>
                <a:ea typeface="+mj-ea"/>
              </a:rPr>
              <a:t>函数</a:t>
            </a:r>
            <a:endParaRPr lang="zh-CN" altLang="en-US" sz="2400" spc="300" dirty="0">
              <a:solidFill>
                <a:schemeClr val="accent1"/>
              </a:solidFill>
              <a:latin typeface="+mj-ea"/>
              <a:ea typeface="+mj-ea"/>
            </a:endParaRPr>
          </a:p>
        </p:txBody>
      </p:sp>
      <p:sp>
        <p:nvSpPr>
          <p:cNvPr id="9" name="文本框 8"/>
          <p:cNvSpPr txBox="1"/>
          <p:nvPr/>
        </p:nvSpPr>
        <p:spPr>
          <a:xfrm>
            <a:off x="1235242" y="2530871"/>
            <a:ext cx="9721516" cy="1704954"/>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在调用一个包含多个参数的函数时，应该写出每个参数的名称。这样有助于理解代码，再者如果没有写出参数名称，那么</a:t>
            </a:r>
            <a:r>
              <a:rPr lang="en-US" altLang="zh-CN"/>
              <a:t>R</a:t>
            </a:r>
            <a:r>
              <a:rPr lang="zh-CN" altLang="en-US"/>
              <a:t>会按顺序将你的值与函数中的参数匹配，那么你所使用的顺序很可能与</a:t>
            </a:r>
            <a:r>
              <a:rPr lang="en-US" altLang="zh-CN"/>
              <a:t>R</a:t>
            </a:r>
            <a:r>
              <a:rPr lang="zh-CN" altLang="en-US"/>
              <a:t>的顺序不一致。这可能会导致值被传递给错误的参数。如果详细地写了参数名称可以防止这样的情况发生。</a:t>
            </a:r>
            <a:r>
              <a:rPr lang="en-US" altLang="zh-CN"/>
              <a:t>R</a:t>
            </a:r>
            <a:r>
              <a:rPr lang="zh-CN" altLang="en-US"/>
              <a:t>会自动将跟与其参数名相匹配，而无论参数的顺序怎样。</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2236510"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函数文档</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05</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2.1.1</a:t>
            </a:r>
            <a:r>
              <a:rPr lang="zh-CN" altLang="en-US" sz="2400" spc="300">
                <a:solidFill>
                  <a:schemeClr val="accent1"/>
                </a:solidFill>
                <a:latin typeface="+mj-ea"/>
                <a:ea typeface="+mj-ea"/>
              </a:rPr>
              <a:t> 变量赋值</a:t>
            </a:r>
            <a:endParaRPr lang="zh-CN" altLang="en-US" sz="2400" spc="300" dirty="0">
              <a:solidFill>
                <a:schemeClr val="accent1"/>
              </a:solidFill>
              <a:latin typeface="+mj-ea"/>
              <a:ea typeface="+mj-ea"/>
            </a:endParaRPr>
          </a:p>
        </p:txBody>
      </p:sp>
      <p:sp>
        <p:nvSpPr>
          <p:cNvPr id="9" name="文本框 8"/>
          <p:cNvSpPr txBox="1"/>
          <p:nvPr/>
        </p:nvSpPr>
        <p:spPr>
          <a:xfrm>
            <a:off x="1510791" y="1535771"/>
            <a:ext cx="9721516" cy="4196020"/>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赋值操作由一个小于号（</a:t>
            </a:r>
            <a:r>
              <a:rPr lang="en-US" altLang="zh-CN"/>
              <a:t>&lt;</a:t>
            </a:r>
            <a:r>
              <a:rPr lang="zh-CN" altLang="en-US"/>
              <a:t>）和减号（</a:t>
            </a:r>
            <a:r>
              <a:rPr lang="en-US" altLang="zh-CN"/>
              <a:t>-</a:t>
            </a:r>
            <a:r>
              <a:rPr lang="zh-CN" altLang="en-US"/>
              <a:t>）构成，两个符号之间没有空格。</a:t>
            </a:r>
            <a:endParaRPr lang="en-US" altLang="zh-CN"/>
          </a:p>
          <a:p>
            <a:pPr marL="342900" indent="-342900">
              <a:lnSpc>
                <a:spcPct val="150000"/>
              </a:lnSpc>
              <a:buFont typeface="Arial" panose="020B0604020202020204" pitchFamily="34" charset="0"/>
              <a:buChar char="•"/>
            </a:pPr>
            <a:r>
              <a:rPr lang="en-US" altLang="zh-CN"/>
              <a:t>R</a:t>
            </a:r>
            <a:r>
              <a:rPr lang="zh-CN" altLang="en-US"/>
              <a:t>语言是动态输入语言，可随意改变变量的数据类型。例如，先给</a:t>
            </a:r>
            <a:r>
              <a:rPr lang="en-US" altLang="zh-CN"/>
              <a:t>x</a:t>
            </a:r>
            <a:r>
              <a:rPr lang="zh-CN" altLang="en-US"/>
              <a:t>赋值一个数值型数值，然后再对其赋值一个字符串，在这一过程中</a:t>
            </a:r>
            <a:r>
              <a:rPr lang="en-US" altLang="zh-CN"/>
              <a:t>R</a:t>
            </a:r>
            <a:r>
              <a:rPr lang="zh-CN" altLang="en-US"/>
              <a:t>软件能够理解用户的意图。</a:t>
            </a:r>
            <a:endParaRPr lang="en-US" altLang="zh-CN"/>
          </a:p>
          <a:p>
            <a:pPr marL="342900" indent="-342900">
              <a:lnSpc>
                <a:spcPct val="150000"/>
              </a:lnSpc>
              <a:buFont typeface="Arial" panose="020B0604020202020204" pitchFamily="34" charset="0"/>
              <a:buChar char="•"/>
            </a:pPr>
            <a:r>
              <a:rPr lang="en-US" altLang="zh-CN"/>
              <a:t>&gt; x &lt;- 4</a:t>
            </a:r>
            <a:endParaRPr lang="zh-CN" altLang="zh-CN"/>
          </a:p>
          <a:p>
            <a:pPr marL="342900" indent="-342900">
              <a:lnSpc>
                <a:spcPct val="150000"/>
              </a:lnSpc>
              <a:buFont typeface="Arial" panose="020B0604020202020204" pitchFamily="34" charset="0"/>
              <a:buChar char="•"/>
            </a:pPr>
            <a:r>
              <a:rPr lang="en-US" altLang="zh-CN"/>
              <a:t>&gt; x</a:t>
            </a:r>
            <a:endParaRPr lang="zh-CN" altLang="zh-CN"/>
          </a:p>
          <a:p>
            <a:pPr marL="342900" indent="-342900">
              <a:lnSpc>
                <a:spcPct val="150000"/>
              </a:lnSpc>
              <a:buFont typeface="Arial" panose="020B0604020202020204" pitchFamily="34" charset="0"/>
              <a:buChar char="•"/>
            </a:pPr>
            <a:r>
              <a:rPr lang="en-US" altLang="zh-CN"/>
              <a:t>[1] 4</a:t>
            </a:r>
            <a:endParaRPr lang="zh-CN" altLang="zh-CN"/>
          </a:p>
          <a:p>
            <a:pPr marL="342900" indent="-342900">
              <a:lnSpc>
                <a:spcPct val="150000"/>
              </a:lnSpc>
              <a:buFont typeface="Arial" panose="020B0604020202020204" pitchFamily="34" charset="0"/>
              <a:buChar char="•"/>
            </a:pPr>
            <a:r>
              <a:rPr lang="en-US" altLang="zh-CN"/>
              <a:t>&gt; x &lt;- "hello"</a:t>
            </a:r>
            <a:endParaRPr lang="zh-CN" altLang="zh-CN"/>
          </a:p>
          <a:p>
            <a:pPr marL="342900" indent="-342900">
              <a:lnSpc>
                <a:spcPct val="150000"/>
              </a:lnSpc>
              <a:buFont typeface="Arial" panose="020B0604020202020204" pitchFamily="34" charset="0"/>
              <a:buChar char="•"/>
            </a:pPr>
            <a:r>
              <a:rPr lang="en-US" altLang="zh-CN"/>
              <a:t>&gt; x</a:t>
            </a:r>
            <a:endParaRPr lang="zh-CN" altLang="zh-CN"/>
          </a:p>
          <a:p>
            <a:pPr marL="342900" indent="-342900">
              <a:lnSpc>
                <a:spcPct val="150000"/>
              </a:lnSpc>
              <a:buFont typeface="Arial" panose="020B0604020202020204" pitchFamily="34" charset="0"/>
              <a:buChar char="•"/>
            </a:pPr>
            <a:r>
              <a:rPr lang="en-US" altLang="zh-CN"/>
              <a:t>[1] "hello"</a:t>
            </a:r>
            <a:endParaRPr lang="zh-CN" altLang="zh-CN"/>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2.5 </a:t>
            </a:r>
            <a:r>
              <a:rPr lang="zh-CN" altLang="en-US" sz="2400" spc="300">
                <a:solidFill>
                  <a:schemeClr val="accent1"/>
                </a:solidFill>
                <a:latin typeface="+mj-ea"/>
                <a:ea typeface="+mj-ea"/>
              </a:rPr>
              <a:t>函数文档</a:t>
            </a:r>
            <a:endParaRPr lang="zh-CN" altLang="en-US" sz="2400" spc="300" dirty="0">
              <a:solidFill>
                <a:schemeClr val="accent1"/>
              </a:solidFill>
              <a:latin typeface="+mj-ea"/>
              <a:ea typeface="+mj-ea"/>
            </a:endParaRPr>
          </a:p>
        </p:txBody>
      </p:sp>
      <p:sp>
        <p:nvSpPr>
          <p:cNvPr id="9" name="文本框 8"/>
          <p:cNvSpPr txBox="1"/>
          <p:nvPr/>
        </p:nvSpPr>
        <p:spPr>
          <a:xfrm>
            <a:off x="1235242" y="1908586"/>
            <a:ext cx="9721516" cy="2949525"/>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R</a:t>
            </a:r>
            <a:r>
              <a:rPr lang="zh-CN" altLang="en-US"/>
              <a:t>函数很多，且每个函数的功能也很多，如果我们要详细的了解函数的全部功能，可以使用</a:t>
            </a:r>
            <a:r>
              <a:rPr lang="en-US" altLang="zh-CN"/>
              <a:t>help</a:t>
            </a:r>
            <a:r>
              <a:rPr lang="zh-CN" altLang="en-US"/>
              <a:t>命令查询函数的帮助文档；用</a:t>
            </a:r>
            <a:r>
              <a:rPr lang="en-US" altLang="zh-CN"/>
              <a:t>args</a:t>
            </a:r>
            <a:r>
              <a:rPr lang="zh-CN" altLang="en-US"/>
              <a:t>函数快速获取函数的参数；用</a:t>
            </a:r>
            <a:r>
              <a:rPr lang="en-US" altLang="zh-CN"/>
              <a:t>example</a:t>
            </a:r>
            <a:r>
              <a:rPr lang="zh-CN" altLang="en-US"/>
              <a:t>函数查看函数的使用示例。</a:t>
            </a:r>
            <a:endParaRPr lang="zh-CN" altLang="en-US"/>
          </a:p>
          <a:p>
            <a:pPr marL="285750" indent="-285750">
              <a:lnSpc>
                <a:spcPct val="150000"/>
              </a:lnSpc>
              <a:buFont typeface="Arial" panose="020B0604020202020204" pitchFamily="34" charset="0"/>
              <a:buChar char="•"/>
            </a:pPr>
            <a:r>
              <a:rPr lang="zh-CN" altLang="en-US"/>
              <a:t>例如，想了解</a:t>
            </a:r>
            <a:r>
              <a:rPr lang="en-US" altLang="zh-CN"/>
              <a:t>mean</a:t>
            </a:r>
            <a:r>
              <a:rPr lang="zh-CN" altLang="en-US"/>
              <a:t>函数的全部功能，使用</a:t>
            </a:r>
            <a:r>
              <a:rPr lang="en-US" altLang="zh-CN"/>
              <a:t>help</a:t>
            </a:r>
            <a:r>
              <a:rPr lang="zh-CN" altLang="en-US"/>
              <a:t>命令查询该函数。或者以简写的形式在函数名前面添加“？”即可。</a:t>
            </a:r>
            <a:endParaRPr lang="zh-CN" altLang="en-US"/>
          </a:p>
          <a:p>
            <a:pPr marL="285750" indent="-285750">
              <a:lnSpc>
                <a:spcPct val="150000"/>
              </a:lnSpc>
              <a:buFont typeface="Arial" panose="020B0604020202020204" pitchFamily="34" charset="0"/>
              <a:buChar char="•"/>
            </a:pPr>
            <a:r>
              <a:rPr lang="en-US" altLang="zh-CN"/>
              <a:t>&gt; help(mean)</a:t>
            </a:r>
            <a:endParaRPr lang="en-US" altLang="zh-CN"/>
          </a:p>
          <a:p>
            <a:pPr marL="285750" indent="-285750">
              <a:lnSpc>
                <a:spcPct val="150000"/>
              </a:lnSpc>
              <a:buFont typeface="Arial" panose="020B0604020202020204" pitchFamily="34" charset="0"/>
              <a:buChar char="•"/>
            </a:pPr>
            <a:r>
              <a:rPr lang="en-US" altLang="zh-CN"/>
              <a:t>&gt; ?mean</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2.5 </a:t>
            </a:r>
            <a:r>
              <a:rPr lang="zh-CN" altLang="en-US" sz="2400" spc="300">
                <a:solidFill>
                  <a:schemeClr val="accent1"/>
                </a:solidFill>
                <a:latin typeface="+mj-ea"/>
                <a:ea typeface="+mj-ea"/>
              </a:rPr>
              <a:t>函数文档</a:t>
            </a:r>
            <a:endParaRPr lang="zh-CN" altLang="en-US" sz="2400" spc="300" dirty="0">
              <a:solidFill>
                <a:schemeClr val="accent1"/>
              </a:solidFill>
              <a:latin typeface="+mj-ea"/>
              <a:ea typeface="+mj-ea"/>
            </a:endParaRPr>
          </a:p>
        </p:txBody>
      </p:sp>
      <p:sp>
        <p:nvSpPr>
          <p:cNvPr id="9" name="文本框 8"/>
          <p:cNvSpPr txBox="1"/>
          <p:nvPr/>
        </p:nvSpPr>
        <p:spPr>
          <a:xfrm>
            <a:off x="1235242" y="1700837"/>
            <a:ext cx="9721516" cy="3365024"/>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该命令可打开函数的帮助文档，或者将函数的解释直接显示在控制台中。</a:t>
            </a:r>
            <a:r>
              <a:rPr lang="en-US" altLang="zh-CN"/>
              <a:t>R</a:t>
            </a:r>
            <a:r>
              <a:rPr lang="zh-CN" altLang="en-US"/>
              <a:t>软件的函数帮助文档在最后一般给出具体的使用例子。</a:t>
            </a:r>
            <a:r>
              <a:rPr lang="en-US" altLang="zh-CN"/>
              <a:t>R</a:t>
            </a:r>
            <a:r>
              <a:rPr lang="zh-CN" altLang="en-US"/>
              <a:t>的一个很诱人的特性是，可以使用</a:t>
            </a:r>
            <a:r>
              <a:rPr lang="en-US" altLang="zh-CN"/>
              <a:t>example</a:t>
            </a:r>
            <a:r>
              <a:rPr lang="zh-CN" altLang="en-US"/>
              <a:t>命令查看函数例子的具体执行，它可以演示该函数的功能。</a:t>
            </a:r>
            <a:endParaRPr lang="zh-CN" altLang="en-US"/>
          </a:p>
          <a:p>
            <a:pPr marL="285750" indent="-285750">
              <a:lnSpc>
                <a:spcPct val="150000"/>
              </a:lnSpc>
              <a:buFont typeface="Arial" panose="020B0604020202020204" pitchFamily="34" charset="0"/>
              <a:buChar char="•"/>
            </a:pPr>
            <a:r>
              <a:rPr lang="en-US" altLang="zh-CN"/>
              <a:t>&gt; example(mean)</a:t>
            </a:r>
            <a:endParaRPr lang="en-US" altLang="zh-CN"/>
          </a:p>
          <a:p>
            <a:pPr marL="285750" indent="-285750">
              <a:lnSpc>
                <a:spcPct val="150000"/>
              </a:lnSpc>
              <a:buFont typeface="Arial" panose="020B0604020202020204" pitchFamily="34" charset="0"/>
              <a:buChar char="•"/>
            </a:pPr>
            <a:r>
              <a:rPr lang="en-US" altLang="zh-CN"/>
              <a:t>mean&gt; x &lt;- c(0:10, 50)</a:t>
            </a:r>
            <a:endParaRPr lang="en-US" altLang="zh-CN"/>
          </a:p>
          <a:p>
            <a:pPr marL="285750" indent="-285750">
              <a:lnSpc>
                <a:spcPct val="150000"/>
              </a:lnSpc>
              <a:buFont typeface="Arial" panose="020B0604020202020204" pitchFamily="34" charset="0"/>
              <a:buChar char="•"/>
            </a:pPr>
            <a:r>
              <a:rPr lang="en-US" altLang="zh-CN"/>
              <a:t>mean&gt; xm &lt;- mean(x)</a:t>
            </a:r>
            <a:endParaRPr lang="en-US" altLang="zh-CN"/>
          </a:p>
          <a:p>
            <a:pPr marL="285750" indent="-285750">
              <a:lnSpc>
                <a:spcPct val="150000"/>
              </a:lnSpc>
              <a:buFont typeface="Arial" panose="020B0604020202020204" pitchFamily="34" charset="0"/>
              <a:buChar char="•"/>
            </a:pPr>
            <a:r>
              <a:rPr lang="en-US" altLang="zh-CN"/>
              <a:t>mean&gt; c(xm, mean(x, trim = 0.10))</a:t>
            </a:r>
            <a:endParaRPr lang="en-US" altLang="zh-CN"/>
          </a:p>
          <a:p>
            <a:pPr marL="285750" indent="-285750">
              <a:lnSpc>
                <a:spcPct val="150000"/>
              </a:lnSpc>
              <a:buFont typeface="Arial" panose="020B0604020202020204" pitchFamily="34" charset="0"/>
              <a:buChar char="•"/>
            </a:pPr>
            <a:r>
              <a:rPr lang="en-US" altLang="zh-CN"/>
              <a:t>[1] 8.75 5.50</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2236510"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缺失数据</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06</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2.6.1 </a:t>
            </a:r>
            <a:r>
              <a:rPr lang="zh-CN" altLang="en-US" sz="2400" spc="300">
                <a:solidFill>
                  <a:schemeClr val="accent1"/>
                </a:solidFill>
                <a:latin typeface="+mj-ea"/>
                <a:ea typeface="+mj-ea"/>
              </a:rPr>
              <a:t>缺失数据</a:t>
            </a:r>
            <a:endParaRPr lang="zh-CN" altLang="en-US" sz="2400" spc="300" dirty="0">
              <a:solidFill>
                <a:schemeClr val="accent1"/>
              </a:solidFill>
              <a:latin typeface="+mj-ea"/>
              <a:ea typeface="+mj-ea"/>
            </a:endParaRPr>
          </a:p>
        </p:txBody>
      </p:sp>
      <p:sp>
        <p:nvSpPr>
          <p:cNvPr id="9" name="文本框 8"/>
          <p:cNvSpPr txBox="1"/>
          <p:nvPr/>
        </p:nvSpPr>
        <p:spPr>
          <a:xfrm>
            <a:off x="1235242" y="869840"/>
            <a:ext cx="9721516" cy="5027017"/>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在统计数据集，缺失值在</a:t>
            </a:r>
            <a:r>
              <a:rPr lang="en-US" altLang="zh-CN"/>
              <a:t>R</a:t>
            </a:r>
            <a:r>
              <a:rPr lang="zh-CN" altLang="en-US"/>
              <a:t>中表示为</a:t>
            </a:r>
            <a:r>
              <a:rPr lang="en-US" altLang="zh-CN"/>
              <a:t>NA</a:t>
            </a:r>
            <a:r>
              <a:rPr lang="zh-CN" altLang="en-US"/>
              <a:t>，而</a:t>
            </a:r>
            <a:r>
              <a:rPr lang="en-US" altLang="zh-CN"/>
              <a:t>NULL</a:t>
            </a:r>
            <a:r>
              <a:rPr lang="zh-CN" altLang="en-US"/>
              <a:t>代表不存在的值，而不是存在但未知的值。</a:t>
            </a:r>
            <a:endParaRPr lang="zh-CN" altLang="en-US"/>
          </a:p>
          <a:p>
            <a:pPr marL="285750" indent="-285750">
              <a:lnSpc>
                <a:spcPct val="150000"/>
              </a:lnSpc>
              <a:buFont typeface="Arial" panose="020B0604020202020204" pitchFamily="34" charset="0"/>
              <a:buChar char="•"/>
            </a:pPr>
            <a:r>
              <a:rPr lang="zh-CN" altLang="en-US"/>
              <a:t>在</a:t>
            </a:r>
            <a:r>
              <a:rPr lang="en-US" altLang="zh-CN"/>
              <a:t>R</a:t>
            </a:r>
            <a:r>
              <a:rPr lang="zh-CN" altLang="en-US"/>
              <a:t>的很多统计函数中，我们要求函数跳过缺失值</a:t>
            </a:r>
            <a:r>
              <a:rPr lang="en-US" altLang="zh-CN"/>
              <a:t>NA</a:t>
            </a:r>
            <a:r>
              <a:rPr lang="zh-CN" altLang="en-US"/>
              <a:t>。如下例所示：</a:t>
            </a:r>
            <a:endParaRPr lang="zh-CN" altLang="en-US"/>
          </a:p>
          <a:p>
            <a:pPr marL="285750" indent="-285750">
              <a:lnSpc>
                <a:spcPct val="150000"/>
              </a:lnSpc>
              <a:buFont typeface="Arial" panose="020B0604020202020204" pitchFamily="34" charset="0"/>
              <a:buChar char="•"/>
            </a:pPr>
            <a:r>
              <a:rPr lang="en-US" altLang="zh-CN"/>
              <a:t>&gt; x &lt;- c(35,NA,33,187,15)</a:t>
            </a:r>
            <a:endParaRPr lang="en-US" altLang="zh-CN"/>
          </a:p>
          <a:p>
            <a:pPr marL="285750" indent="-285750">
              <a:lnSpc>
                <a:spcPct val="150000"/>
              </a:lnSpc>
              <a:buFont typeface="Arial" panose="020B0604020202020204" pitchFamily="34" charset="0"/>
              <a:buChar char="•"/>
            </a:pPr>
            <a:r>
              <a:rPr lang="en-US" altLang="zh-CN"/>
              <a:t>&gt; x</a:t>
            </a:r>
            <a:endParaRPr lang="en-US" altLang="zh-CN"/>
          </a:p>
          <a:p>
            <a:pPr marL="285750" indent="-285750">
              <a:lnSpc>
                <a:spcPct val="150000"/>
              </a:lnSpc>
              <a:buFont typeface="Arial" panose="020B0604020202020204" pitchFamily="34" charset="0"/>
              <a:buChar char="•"/>
            </a:pPr>
            <a:r>
              <a:rPr lang="en-US" altLang="zh-CN"/>
              <a:t>[1]  35  NA  33 187  15</a:t>
            </a:r>
            <a:endParaRPr lang="en-US" altLang="zh-CN"/>
          </a:p>
          <a:p>
            <a:pPr marL="285750" indent="-285750">
              <a:lnSpc>
                <a:spcPct val="150000"/>
              </a:lnSpc>
              <a:buFont typeface="Arial" panose="020B0604020202020204" pitchFamily="34" charset="0"/>
              <a:buChar char="•"/>
            </a:pPr>
            <a:r>
              <a:rPr lang="en-US" altLang="zh-CN"/>
              <a:t>&gt; mean(x)</a:t>
            </a:r>
            <a:endParaRPr lang="en-US" altLang="zh-CN"/>
          </a:p>
          <a:p>
            <a:pPr marL="285750" indent="-285750">
              <a:lnSpc>
                <a:spcPct val="150000"/>
              </a:lnSpc>
              <a:buFont typeface="Arial" panose="020B0604020202020204" pitchFamily="34" charset="0"/>
              <a:buChar char="•"/>
            </a:pPr>
            <a:r>
              <a:rPr lang="en-US" altLang="zh-CN"/>
              <a:t>[1] NA</a:t>
            </a:r>
            <a:endParaRPr lang="en-US" altLang="zh-CN"/>
          </a:p>
          <a:p>
            <a:pPr marL="285750" indent="-285750">
              <a:lnSpc>
                <a:spcPct val="150000"/>
              </a:lnSpc>
              <a:buFont typeface="Arial" panose="020B0604020202020204" pitchFamily="34" charset="0"/>
              <a:buChar char="•"/>
            </a:pPr>
            <a:r>
              <a:rPr lang="en-US" altLang="zh-CN"/>
              <a:t>&gt; mean(x,na.rm = T)</a:t>
            </a:r>
            <a:endParaRPr lang="en-US" altLang="zh-CN"/>
          </a:p>
          <a:p>
            <a:pPr marL="285750" indent="-285750">
              <a:lnSpc>
                <a:spcPct val="150000"/>
              </a:lnSpc>
              <a:buFont typeface="Arial" panose="020B0604020202020204" pitchFamily="34" charset="0"/>
              <a:buChar char="•"/>
            </a:pPr>
            <a:r>
              <a:rPr lang="en-US" altLang="zh-CN"/>
              <a:t>[1] 67.5</a:t>
            </a:r>
            <a:endParaRPr lang="en-US" altLang="zh-CN"/>
          </a:p>
          <a:p>
            <a:pPr marL="285750" indent="-285750">
              <a:lnSpc>
                <a:spcPct val="150000"/>
              </a:lnSpc>
              <a:buFont typeface="Arial" panose="020B0604020202020204" pitchFamily="34" charset="0"/>
              <a:buChar char="•"/>
            </a:pPr>
            <a:r>
              <a:rPr lang="en-US" altLang="zh-CN"/>
              <a:t>&gt; x &lt;- c(35,NULL,33,187,15)</a:t>
            </a:r>
            <a:endParaRPr lang="en-US" altLang="zh-CN"/>
          </a:p>
          <a:p>
            <a:pPr marL="285750" indent="-285750">
              <a:lnSpc>
                <a:spcPct val="150000"/>
              </a:lnSpc>
              <a:buFont typeface="Arial" panose="020B0604020202020204" pitchFamily="34" charset="0"/>
              <a:buChar char="•"/>
            </a:pPr>
            <a:r>
              <a:rPr lang="en-US" altLang="zh-CN"/>
              <a:t>&gt; mean(x)</a:t>
            </a:r>
            <a:endParaRPr lang="en-US" altLang="zh-CN"/>
          </a:p>
          <a:p>
            <a:pPr marL="285750" indent="-285750">
              <a:lnSpc>
                <a:spcPct val="150000"/>
              </a:lnSpc>
              <a:buFont typeface="Arial" panose="020B0604020202020204" pitchFamily="34" charset="0"/>
              <a:buChar char="•"/>
            </a:pPr>
            <a:r>
              <a:rPr lang="en-US" altLang="zh-CN"/>
              <a:t>[1] 67.5</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2.6.1 </a:t>
            </a:r>
            <a:r>
              <a:rPr lang="zh-CN" altLang="en-US" sz="2400" spc="300">
                <a:solidFill>
                  <a:schemeClr val="accent1"/>
                </a:solidFill>
                <a:latin typeface="+mj-ea"/>
                <a:ea typeface="+mj-ea"/>
              </a:rPr>
              <a:t>缺失数据</a:t>
            </a:r>
            <a:endParaRPr lang="zh-CN" altLang="en-US" sz="2400" spc="300" dirty="0">
              <a:solidFill>
                <a:schemeClr val="accent1"/>
              </a:solidFill>
              <a:latin typeface="+mj-ea"/>
              <a:ea typeface="+mj-ea"/>
            </a:endParaRPr>
          </a:p>
        </p:txBody>
      </p:sp>
      <p:sp>
        <p:nvSpPr>
          <p:cNvPr id="9" name="文本框 8"/>
          <p:cNvSpPr txBox="1"/>
          <p:nvPr/>
        </p:nvSpPr>
        <p:spPr>
          <a:xfrm>
            <a:off x="1235242" y="869840"/>
            <a:ext cx="9721516" cy="5027017"/>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下面几个</a:t>
            </a:r>
            <a:r>
              <a:rPr lang="en-US" altLang="zh-CN"/>
              <a:t>NA</a:t>
            </a:r>
            <a:r>
              <a:rPr lang="zh-CN" altLang="en-US"/>
              <a:t>值的模式都不一样：</a:t>
            </a:r>
            <a:endParaRPr lang="zh-CN" altLang="en-US"/>
          </a:p>
          <a:p>
            <a:pPr marL="285750" indent="-285750">
              <a:lnSpc>
                <a:spcPct val="150000"/>
              </a:lnSpc>
              <a:buFont typeface="Arial" panose="020B0604020202020204" pitchFamily="34" charset="0"/>
              <a:buChar char="•"/>
            </a:pPr>
            <a:r>
              <a:rPr lang="en-US" altLang="zh-CN"/>
              <a:t>&gt; x &lt;- c(3,NA,24)</a:t>
            </a:r>
            <a:endParaRPr lang="en-US" altLang="zh-CN"/>
          </a:p>
          <a:p>
            <a:pPr marL="285750" indent="-285750">
              <a:lnSpc>
                <a:spcPct val="150000"/>
              </a:lnSpc>
              <a:buFont typeface="Arial" panose="020B0604020202020204" pitchFamily="34" charset="0"/>
              <a:buChar char="•"/>
            </a:pPr>
            <a:r>
              <a:rPr lang="en-US" altLang="zh-CN"/>
              <a:t>&gt; mode(x[1])</a:t>
            </a:r>
            <a:endParaRPr lang="en-US" altLang="zh-CN"/>
          </a:p>
          <a:p>
            <a:pPr marL="285750" indent="-285750">
              <a:lnSpc>
                <a:spcPct val="150000"/>
              </a:lnSpc>
              <a:buFont typeface="Arial" panose="020B0604020202020204" pitchFamily="34" charset="0"/>
              <a:buChar char="•"/>
            </a:pPr>
            <a:r>
              <a:rPr lang="en-US" altLang="zh-CN"/>
              <a:t>[1] "numeric"</a:t>
            </a:r>
            <a:endParaRPr lang="en-US" altLang="zh-CN"/>
          </a:p>
          <a:p>
            <a:pPr marL="285750" indent="-285750">
              <a:lnSpc>
                <a:spcPct val="150000"/>
              </a:lnSpc>
              <a:buFont typeface="Arial" panose="020B0604020202020204" pitchFamily="34" charset="0"/>
              <a:buChar char="•"/>
            </a:pPr>
            <a:r>
              <a:rPr lang="en-US" altLang="zh-CN"/>
              <a:t>&gt; mode(x[2])</a:t>
            </a:r>
            <a:endParaRPr lang="en-US" altLang="zh-CN"/>
          </a:p>
          <a:p>
            <a:pPr marL="285750" indent="-285750">
              <a:lnSpc>
                <a:spcPct val="150000"/>
              </a:lnSpc>
              <a:buFont typeface="Arial" panose="020B0604020202020204" pitchFamily="34" charset="0"/>
              <a:buChar char="•"/>
            </a:pPr>
            <a:r>
              <a:rPr lang="en-US" altLang="zh-CN"/>
              <a:t>[1] "numeric"</a:t>
            </a:r>
            <a:endParaRPr lang="en-US" altLang="zh-CN"/>
          </a:p>
          <a:p>
            <a:pPr marL="285750" indent="-285750">
              <a:lnSpc>
                <a:spcPct val="150000"/>
              </a:lnSpc>
              <a:buFont typeface="Arial" panose="020B0604020202020204" pitchFamily="34" charset="0"/>
              <a:buChar char="•"/>
            </a:pPr>
            <a:r>
              <a:rPr lang="en-US" altLang="zh-CN"/>
              <a:t>&gt; y &lt;- c("ac",NA,"bd")</a:t>
            </a:r>
            <a:endParaRPr lang="en-US" altLang="zh-CN"/>
          </a:p>
          <a:p>
            <a:pPr marL="285750" indent="-285750">
              <a:lnSpc>
                <a:spcPct val="150000"/>
              </a:lnSpc>
              <a:buFont typeface="Arial" panose="020B0604020202020204" pitchFamily="34" charset="0"/>
              <a:buChar char="•"/>
            </a:pPr>
            <a:r>
              <a:rPr lang="en-US" altLang="zh-CN"/>
              <a:t>&gt; mode(y[1])</a:t>
            </a:r>
            <a:endParaRPr lang="en-US" altLang="zh-CN"/>
          </a:p>
          <a:p>
            <a:pPr marL="285750" indent="-285750">
              <a:lnSpc>
                <a:spcPct val="150000"/>
              </a:lnSpc>
              <a:buFont typeface="Arial" panose="020B0604020202020204" pitchFamily="34" charset="0"/>
              <a:buChar char="•"/>
            </a:pPr>
            <a:r>
              <a:rPr lang="en-US" altLang="zh-CN"/>
              <a:t>[1] "character"</a:t>
            </a:r>
            <a:endParaRPr lang="en-US" altLang="zh-CN"/>
          </a:p>
          <a:p>
            <a:pPr marL="285750" indent="-285750">
              <a:lnSpc>
                <a:spcPct val="150000"/>
              </a:lnSpc>
              <a:buFont typeface="Arial" panose="020B0604020202020204" pitchFamily="34" charset="0"/>
              <a:buChar char="•"/>
            </a:pPr>
            <a:r>
              <a:rPr lang="en-US" altLang="zh-CN"/>
              <a:t>&gt; mode(y[2])</a:t>
            </a:r>
            <a:endParaRPr lang="en-US" altLang="zh-CN"/>
          </a:p>
          <a:p>
            <a:pPr marL="285750" indent="-285750">
              <a:lnSpc>
                <a:spcPct val="150000"/>
              </a:lnSpc>
              <a:buFont typeface="Arial" panose="020B0604020202020204" pitchFamily="34" charset="0"/>
              <a:buChar char="•"/>
            </a:pPr>
            <a:r>
              <a:rPr lang="en-US" altLang="zh-CN"/>
              <a:t>[1] "character"</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2.6.2 NULL</a:t>
            </a:r>
            <a:endParaRPr lang="zh-CN" altLang="en-US" sz="2400" spc="300" dirty="0">
              <a:solidFill>
                <a:schemeClr val="accent1"/>
              </a:solidFill>
              <a:latin typeface="+mj-ea"/>
              <a:ea typeface="+mj-ea"/>
            </a:endParaRPr>
          </a:p>
        </p:txBody>
      </p:sp>
      <p:sp>
        <p:nvSpPr>
          <p:cNvPr id="9" name="文本框 8"/>
          <p:cNvSpPr txBox="1"/>
          <p:nvPr/>
        </p:nvSpPr>
        <p:spPr>
          <a:xfrm>
            <a:off x="1235242" y="1908586"/>
            <a:ext cx="9721516" cy="2949525"/>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en-US" altLang="zh-CN"/>
              <a:t>NULL</a:t>
            </a:r>
            <a:r>
              <a:rPr lang="zh-CN" altLang="en-US"/>
              <a:t>的一个用法是在循环中创建向量，其中每次迭代都在这个向量上增加一个元素。下例是建立一个偶数向量。</a:t>
            </a:r>
            <a:endParaRPr lang="zh-CN" altLang="en-US"/>
          </a:p>
          <a:p>
            <a:pPr marL="285750" indent="-285750">
              <a:lnSpc>
                <a:spcPct val="150000"/>
              </a:lnSpc>
              <a:buFont typeface="Arial" panose="020B0604020202020204" pitchFamily="34" charset="0"/>
              <a:buChar char="•"/>
            </a:pPr>
            <a:r>
              <a:rPr lang="en-US" altLang="zh-CN"/>
              <a:t>&gt; x &lt;- NULL</a:t>
            </a:r>
            <a:endParaRPr lang="en-US" altLang="zh-CN"/>
          </a:p>
          <a:p>
            <a:pPr marL="285750" indent="-285750">
              <a:lnSpc>
                <a:spcPct val="150000"/>
              </a:lnSpc>
              <a:buFont typeface="Arial" panose="020B0604020202020204" pitchFamily="34" charset="0"/>
              <a:buChar char="•"/>
            </a:pPr>
            <a:r>
              <a:rPr lang="en-US" altLang="zh-CN"/>
              <a:t>&gt; for (i in 1:10) if (i%%2==0) x&lt;-c(x,i)</a:t>
            </a:r>
            <a:endParaRPr lang="en-US" altLang="zh-CN"/>
          </a:p>
          <a:p>
            <a:pPr marL="285750" indent="-285750">
              <a:lnSpc>
                <a:spcPct val="150000"/>
              </a:lnSpc>
              <a:buFont typeface="Arial" panose="020B0604020202020204" pitchFamily="34" charset="0"/>
              <a:buChar char="•"/>
            </a:pPr>
            <a:r>
              <a:rPr lang="en-US" altLang="zh-CN"/>
              <a:t>&gt; x</a:t>
            </a:r>
            <a:endParaRPr lang="en-US" altLang="zh-CN"/>
          </a:p>
          <a:p>
            <a:pPr marL="285750" indent="-285750">
              <a:lnSpc>
                <a:spcPct val="150000"/>
              </a:lnSpc>
              <a:buFont typeface="Arial" panose="020B0604020202020204" pitchFamily="34" charset="0"/>
              <a:buChar char="•"/>
            </a:pPr>
            <a:r>
              <a:rPr lang="en-US" altLang="zh-CN"/>
              <a:t>[1]  2  4  6  8 10</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2.6.2 NULL</a:t>
            </a:r>
            <a:endParaRPr lang="zh-CN" altLang="en-US" sz="2400" spc="300" dirty="0">
              <a:solidFill>
                <a:schemeClr val="accent1"/>
              </a:solidFill>
              <a:latin typeface="+mj-ea"/>
              <a:ea typeface="+mj-ea"/>
            </a:endParaRPr>
          </a:p>
        </p:txBody>
      </p:sp>
      <p:sp>
        <p:nvSpPr>
          <p:cNvPr id="9" name="文本框 8"/>
          <p:cNvSpPr txBox="1"/>
          <p:nvPr/>
        </p:nvSpPr>
        <p:spPr>
          <a:xfrm>
            <a:off x="1235242" y="964855"/>
            <a:ext cx="9721516" cy="5442516"/>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如果我们在上面的例题中使用</a:t>
            </a:r>
            <a:r>
              <a:rPr lang="en-US" altLang="zh-CN"/>
              <a:t>NA</a:t>
            </a:r>
            <a:r>
              <a:rPr lang="zh-CN" altLang="en-US"/>
              <a:t>而不是</a:t>
            </a:r>
            <a:r>
              <a:rPr lang="en-US" altLang="zh-CN"/>
              <a:t>NULL</a:t>
            </a:r>
            <a:r>
              <a:rPr lang="zh-CN" altLang="en-US"/>
              <a:t>，则会得到多余的</a:t>
            </a:r>
            <a:r>
              <a:rPr lang="en-US" altLang="zh-CN"/>
              <a:t>NA</a:t>
            </a:r>
            <a:r>
              <a:rPr lang="zh-CN" altLang="en-US"/>
              <a:t>。</a:t>
            </a:r>
            <a:endParaRPr lang="zh-CN" altLang="en-US"/>
          </a:p>
          <a:p>
            <a:pPr marL="285750" indent="-285750">
              <a:lnSpc>
                <a:spcPct val="150000"/>
              </a:lnSpc>
              <a:buFont typeface="Arial" panose="020B0604020202020204" pitchFamily="34" charset="0"/>
              <a:buChar char="•"/>
            </a:pPr>
            <a:r>
              <a:rPr lang="en-US" altLang="zh-CN"/>
              <a:t>&gt; x &lt;-NA</a:t>
            </a:r>
            <a:endParaRPr lang="en-US" altLang="zh-CN"/>
          </a:p>
          <a:p>
            <a:pPr marL="285750" indent="-285750">
              <a:lnSpc>
                <a:spcPct val="150000"/>
              </a:lnSpc>
              <a:buFont typeface="Arial" panose="020B0604020202020204" pitchFamily="34" charset="0"/>
              <a:buChar char="•"/>
            </a:pPr>
            <a:r>
              <a:rPr lang="en-US" altLang="zh-CN"/>
              <a:t>&gt; for (i in 1:10) if(i%%2==0) x&lt;-c(x,i) </a:t>
            </a:r>
            <a:endParaRPr lang="en-US" altLang="zh-CN"/>
          </a:p>
          <a:p>
            <a:pPr marL="285750" indent="-285750">
              <a:lnSpc>
                <a:spcPct val="150000"/>
              </a:lnSpc>
              <a:buFont typeface="Arial" panose="020B0604020202020204" pitchFamily="34" charset="0"/>
              <a:buChar char="•"/>
            </a:pPr>
            <a:r>
              <a:rPr lang="en-US" altLang="zh-CN"/>
              <a:t>&gt; x</a:t>
            </a:r>
            <a:endParaRPr lang="en-US" altLang="zh-CN"/>
          </a:p>
          <a:p>
            <a:pPr marL="285750" indent="-285750">
              <a:lnSpc>
                <a:spcPct val="150000"/>
              </a:lnSpc>
              <a:buFont typeface="Arial" panose="020B0604020202020204" pitchFamily="34" charset="0"/>
              <a:buChar char="•"/>
            </a:pPr>
            <a:r>
              <a:rPr lang="en-US" altLang="zh-CN"/>
              <a:t>[1] NA  2  4  6  8 10</a:t>
            </a:r>
            <a:endParaRPr lang="en-US" altLang="zh-CN"/>
          </a:p>
          <a:p>
            <a:pPr marL="285750" indent="-285750">
              <a:lnSpc>
                <a:spcPct val="150000"/>
              </a:lnSpc>
              <a:buFont typeface="Arial" panose="020B0604020202020204" pitchFamily="34" charset="0"/>
              <a:buChar char="•"/>
            </a:pPr>
            <a:r>
              <a:rPr lang="en-US" altLang="zh-CN"/>
              <a:t>NULL</a:t>
            </a:r>
            <a:r>
              <a:rPr lang="zh-CN" altLang="en-US"/>
              <a:t>值被作为不存在而计数，并且没有模式。</a:t>
            </a:r>
            <a:endParaRPr lang="zh-CN" altLang="en-US"/>
          </a:p>
          <a:p>
            <a:pPr marL="285750" indent="-285750">
              <a:lnSpc>
                <a:spcPct val="150000"/>
              </a:lnSpc>
              <a:buFont typeface="Arial" panose="020B0604020202020204" pitchFamily="34" charset="0"/>
              <a:buChar char="•"/>
            </a:pPr>
            <a:r>
              <a:rPr lang="en-US" altLang="zh-CN"/>
              <a:t>&gt; x &lt;- NULL</a:t>
            </a:r>
            <a:endParaRPr lang="en-US" altLang="zh-CN"/>
          </a:p>
          <a:p>
            <a:pPr marL="285750" indent="-285750">
              <a:lnSpc>
                <a:spcPct val="150000"/>
              </a:lnSpc>
              <a:buFont typeface="Arial" panose="020B0604020202020204" pitchFamily="34" charset="0"/>
              <a:buChar char="•"/>
            </a:pPr>
            <a:r>
              <a:rPr lang="en-US" altLang="zh-CN"/>
              <a:t>&gt; length(x)</a:t>
            </a:r>
            <a:endParaRPr lang="en-US" altLang="zh-CN"/>
          </a:p>
          <a:p>
            <a:pPr marL="285750" indent="-285750">
              <a:lnSpc>
                <a:spcPct val="150000"/>
              </a:lnSpc>
              <a:buFont typeface="Arial" panose="020B0604020202020204" pitchFamily="34" charset="0"/>
              <a:buChar char="•"/>
            </a:pPr>
            <a:r>
              <a:rPr lang="en-US" altLang="zh-CN"/>
              <a:t>[1] 0</a:t>
            </a:r>
            <a:endParaRPr lang="en-US" altLang="zh-CN"/>
          </a:p>
          <a:p>
            <a:pPr marL="285750" indent="-285750">
              <a:lnSpc>
                <a:spcPct val="150000"/>
              </a:lnSpc>
              <a:buFont typeface="Arial" panose="020B0604020202020204" pitchFamily="34" charset="0"/>
              <a:buChar char="•"/>
            </a:pPr>
            <a:r>
              <a:rPr lang="en-US" altLang="zh-CN"/>
              <a:t>&gt; y &lt;- NA</a:t>
            </a:r>
            <a:endParaRPr lang="en-US" altLang="zh-CN"/>
          </a:p>
          <a:p>
            <a:pPr marL="285750" indent="-285750">
              <a:lnSpc>
                <a:spcPct val="150000"/>
              </a:lnSpc>
              <a:buFont typeface="Arial" panose="020B0604020202020204" pitchFamily="34" charset="0"/>
              <a:buChar char="•"/>
            </a:pPr>
            <a:r>
              <a:rPr lang="en-US" altLang="zh-CN"/>
              <a:t>&gt; length(y)</a:t>
            </a:r>
            <a:endParaRPr lang="en-US" altLang="zh-CN"/>
          </a:p>
          <a:p>
            <a:pPr marL="285750" indent="-285750">
              <a:lnSpc>
                <a:spcPct val="150000"/>
              </a:lnSpc>
              <a:buFont typeface="Arial" panose="020B0604020202020204" pitchFamily="34" charset="0"/>
              <a:buChar char="•"/>
            </a:pPr>
            <a:r>
              <a:rPr lang="en-US" altLang="zh-CN"/>
              <a:t>[1] 1</a:t>
            </a:r>
            <a:endParaRPr lang="en-US" altLang="zh-CN"/>
          </a:p>
          <a:p>
            <a:pPr marL="285750" indent="-285750">
              <a:lnSpc>
                <a:spcPct val="150000"/>
              </a:lnSpc>
              <a:buFont typeface="Arial" panose="020B0604020202020204" pitchFamily="34" charset="0"/>
              <a:buChar char="•"/>
            </a:pP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271164"/>
            <a:ext cx="9475693" cy="923330"/>
          </a:xfrm>
          <a:prstGeom prst="rect">
            <a:avLst/>
          </a:prstGeom>
          <a:noFill/>
        </p:spPr>
        <p:txBody>
          <a:bodyPr wrap="square" rtlCol="0" anchor="ctr" anchorCtr="0">
            <a:spAutoFit/>
          </a:bodyPr>
          <a:lstStyle/>
          <a:p>
            <a:pPr algn="ctr"/>
            <a:r>
              <a:rPr lang="zh-CN" altLang="en-US" sz="5400" spc="600" dirty="0">
                <a:solidFill>
                  <a:schemeClr val="accent1"/>
                </a:solidFill>
                <a:cs typeface="+mn-ea"/>
                <a:sym typeface="+mn-lt"/>
              </a:rPr>
              <a:t>感谢您的观看指导</a:t>
            </a:r>
            <a:endParaRPr lang="zh-CN" altLang="en-US" sz="5400" spc="600" dirty="0">
              <a:solidFill>
                <a:schemeClr val="accent1"/>
              </a:solidFill>
              <a:cs typeface="+mn-ea"/>
              <a:sym typeface="+mn-lt"/>
            </a:endParaRPr>
          </a:p>
        </p:txBody>
      </p:sp>
      <p:grpSp>
        <p:nvGrpSpPr>
          <p:cNvPr id="4" name="PA_组合 12"/>
          <p:cNvGrpSpPr/>
          <p:nvPr>
            <p:custDataLst>
              <p:tags r:id="rId1"/>
            </p:custDataLst>
          </p:nvPr>
        </p:nvGrpSpPr>
        <p:grpSpPr>
          <a:xfrm>
            <a:off x="4857479" y="4117824"/>
            <a:ext cx="540395" cy="540394"/>
            <a:chOff x="7489371" y="4542971"/>
            <a:chExt cx="711200" cy="711200"/>
          </a:xfrm>
        </p:grpSpPr>
        <p:sp>
          <p:nvSpPr>
            <p:cNvPr id="5" name="椭圆 4"/>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7" name="PA_组合 15"/>
          <p:cNvGrpSpPr/>
          <p:nvPr>
            <p:custDataLst>
              <p:tags r:id="rId2"/>
            </p:custDataLst>
          </p:nvPr>
        </p:nvGrpSpPr>
        <p:grpSpPr>
          <a:xfrm>
            <a:off x="5825803" y="4117824"/>
            <a:ext cx="540395" cy="540394"/>
            <a:chOff x="8638974" y="4542971"/>
            <a:chExt cx="711200" cy="711200"/>
          </a:xfrm>
        </p:grpSpPr>
        <p:sp>
          <p:nvSpPr>
            <p:cNvPr id="8" name="椭圆 7"/>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PA_组合 18"/>
          <p:cNvGrpSpPr/>
          <p:nvPr>
            <p:custDataLst>
              <p:tags r:id="rId3"/>
            </p:custDataLst>
          </p:nvPr>
        </p:nvGrpSpPr>
        <p:grpSpPr>
          <a:xfrm>
            <a:off x="6794128" y="4117824"/>
            <a:ext cx="540395" cy="540394"/>
            <a:chOff x="9788577" y="4542971"/>
            <a:chExt cx="711200" cy="711200"/>
          </a:xfrm>
        </p:grpSpPr>
        <p:sp>
          <p:nvSpPr>
            <p:cNvPr id="11" name="椭圆 10"/>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13" name="图片 12"/>
          <p:cNvPicPr>
            <a:picLocks noChangeAspect="1"/>
          </p:cNvPicPr>
          <p:nvPr/>
        </p:nvPicPr>
        <p:blipFill>
          <a:blip r:embed="rId4" cstate="screen"/>
          <a:stretch>
            <a:fillRect/>
          </a:stretch>
        </p:blipFill>
        <p:spPr>
          <a:xfrm>
            <a:off x="3841" y="4307697"/>
            <a:ext cx="4760987" cy="2590805"/>
          </a:xfrm>
          <a:prstGeom prst="rect">
            <a:avLst/>
          </a:prstGeom>
        </p:spPr>
      </p:pic>
      <p:pic>
        <p:nvPicPr>
          <p:cNvPr id="14" name="图片 13"/>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2.1.2</a:t>
            </a:r>
            <a:r>
              <a:rPr lang="zh-CN" altLang="en-US" sz="2400" spc="300">
                <a:solidFill>
                  <a:schemeClr val="accent1"/>
                </a:solidFill>
                <a:latin typeface="+mj-ea"/>
                <a:ea typeface="+mj-ea"/>
              </a:rPr>
              <a:t> 删除赋值</a:t>
            </a:r>
            <a:endParaRPr lang="zh-CN" altLang="en-US" sz="2400" spc="300" dirty="0">
              <a:solidFill>
                <a:schemeClr val="accent1"/>
              </a:solidFill>
              <a:latin typeface="+mj-ea"/>
              <a:ea typeface="+mj-ea"/>
            </a:endParaRPr>
          </a:p>
        </p:txBody>
      </p:sp>
      <p:sp>
        <p:nvSpPr>
          <p:cNvPr id="9" name="文本框 8"/>
          <p:cNvSpPr txBox="1"/>
          <p:nvPr/>
        </p:nvSpPr>
        <p:spPr>
          <a:xfrm>
            <a:off x="1510791" y="1951269"/>
            <a:ext cx="9721516" cy="3365024"/>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rPr lang="zh-CN" altLang="en-US"/>
              <a:t>当希望删除工作空间中不需要的变量和函数时候，使用</a:t>
            </a:r>
            <a:r>
              <a:rPr lang="en-US" altLang="zh-CN"/>
              <a:t>rm</a:t>
            </a:r>
            <a:r>
              <a:rPr lang="zh-CN" altLang="en-US"/>
              <a:t>函数。例如：</a:t>
            </a:r>
            <a:endParaRPr lang="zh-CN" altLang="en-US"/>
          </a:p>
          <a:p>
            <a:pPr marL="342900" indent="-342900">
              <a:lnSpc>
                <a:spcPct val="150000"/>
              </a:lnSpc>
              <a:buFont typeface="Arial" panose="020B0604020202020204" pitchFamily="34" charset="0"/>
              <a:buChar char="•"/>
            </a:pPr>
            <a:r>
              <a:rPr lang="en-US" altLang="zh-CN"/>
              <a:t>&gt; x &lt;- 3*pi</a:t>
            </a:r>
            <a:endParaRPr lang="en-US" altLang="zh-CN"/>
          </a:p>
          <a:p>
            <a:pPr marL="342900" indent="-342900">
              <a:lnSpc>
                <a:spcPct val="150000"/>
              </a:lnSpc>
              <a:buFont typeface="Arial" panose="020B0604020202020204" pitchFamily="34" charset="0"/>
              <a:buChar char="•"/>
            </a:pPr>
            <a:r>
              <a:rPr lang="en-US" altLang="zh-CN"/>
              <a:t>&gt; x</a:t>
            </a:r>
            <a:endParaRPr lang="en-US" altLang="zh-CN"/>
          </a:p>
          <a:p>
            <a:pPr marL="342900" indent="-342900">
              <a:lnSpc>
                <a:spcPct val="150000"/>
              </a:lnSpc>
              <a:buFont typeface="Arial" panose="020B0604020202020204" pitchFamily="34" charset="0"/>
              <a:buChar char="•"/>
            </a:pPr>
            <a:r>
              <a:rPr lang="en-US" altLang="zh-CN"/>
              <a:t>[1] 9.424778</a:t>
            </a:r>
            <a:endParaRPr lang="en-US" altLang="zh-CN"/>
          </a:p>
          <a:p>
            <a:pPr marL="342900" indent="-342900">
              <a:lnSpc>
                <a:spcPct val="150000"/>
              </a:lnSpc>
              <a:buFont typeface="Arial" panose="020B0604020202020204" pitchFamily="34" charset="0"/>
              <a:buChar char="•"/>
            </a:pPr>
            <a:r>
              <a:rPr lang="en-US" altLang="zh-CN"/>
              <a:t>&gt; rm(x)</a:t>
            </a:r>
            <a:endParaRPr lang="en-US" altLang="zh-CN"/>
          </a:p>
          <a:p>
            <a:pPr marL="342900" indent="-342900">
              <a:lnSpc>
                <a:spcPct val="150000"/>
              </a:lnSpc>
              <a:buFont typeface="Arial" panose="020B0604020202020204" pitchFamily="34" charset="0"/>
              <a:buChar char="•"/>
            </a:pPr>
            <a:r>
              <a:rPr lang="en-US" altLang="zh-CN"/>
              <a:t>&gt; x</a:t>
            </a:r>
            <a:endParaRPr lang="en-US" altLang="zh-CN"/>
          </a:p>
          <a:p>
            <a:pPr marL="342900" indent="-342900">
              <a:lnSpc>
                <a:spcPct val="150000"/>
              </a:lnSpc>
              <a:buFont typeface="Arial" panose="020B0604020202020204" pitchFamily="34" charset="0"/>
              <a:buChar char="•"/>
            </a:pPr>
            <a:r>
              <a:rPr lang="zh-CN" altLang="en-US"/>
              <a:t>错误</a:t>
            </a:r>
            <a:r>
              <a:rPr lang="en-US" altLang="zh-CN"/>
              <a:t>: </a:t>
            </a:r>
            <a:r>
              <a:rPr lang="zh-CN" altLang="en-US"/>
              <a:t>找不到对象</a:t>
            </a:r>
            <a:r>
              <a:rPr lang="en-US" altLang="zh-CN"/>
              <a:t>'x'</a:t>
            </a:r>
            <a:endParaRPr lang="en-US" altLang="zh-CN"/>
          </a:p>
          <a:p>
            <a:pPr marL="342900" indent="-342900">
              <a:lnSpc>
                <a:spcPct val="150000"/>
              </a:lnSpc>
              <a:buFont typeface="Arial" panose="020B0604020202020204" pitchFamily="34" charset="0"/>
              <a:buChar char="•"/>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738664"/>
          </a:xfrm>
          <a:prstGeom prst="rect">
            <a:avLst/>
          </a:prstGeom>
          <a:noFill/>
        </p:spPr>
        <p:txBody>
          <a:bodyPr wrap="square" rtlCol="0">
            <a:spAutoFit/>
            <a:scene3d>
              <a:camera prst="orthographicFront"/>
              <a:lightRig rig="threePt" dir="t"/>
            </a:scene3d>
            <a:sp3d contourW="12700"/>
          </a:bodyPr>
          <a:lstStyle/>
          <a:p>
            <a:r>
              <a:rPr lang="en-US" altLang="zh-CN" sz="1400">
                <a:solidFill>
                  <a:schemeClr val="tx1">
                    <a:lumMod val="65000"/>
                    <a:lumOff val="35000"/>
                  </a:schemeClr>
                </a:solidFill>
                <a:cs typeface="+mn-ea"/>
                <a:sym typeface="+mn-lt"/>
              </a:rPr>
              <a:t>R</a:t>
            </a:r>
            <a:r>
              <a:rPr lang="zh-CN" altLang="en-US" sz="1400">
                <a:solidFill>
                  <a:schemeClr val="tx1">
                    <a:lumMod val="65000"/>
                    <a:lumOff val="35000"/>
                  </a:schemeClr>
                </a:solidFill>
                <a:cs typeface="+mn-ea"/>
                <a:sym typeface="+mn-lt"/>
              </a:rPr>
              <a:t>可以识别六种基本类型的向量。分别是：数值型或双整型（</a:t>
            </a:r>
            <a:r>
              <a:rPr lang="en-US" altLang="zh-CN" sz="1400">
                <a:solidFill>
                  <a:schemeClr val="tx1">
                    <a:lumMod val="65000"/>
                    <a:lumOff val="35000"/>
                  </a:schemeClr>
                </a:solidFill>
                <a:cs typeface="+mn-ea"/>
                <a:sym typeface="+mn-lt"/>
              </a:rPr>
              <a:t>double</a:t>
            </a:r>
            <a:r>
              <a:rPr lang="zh-CN" altLang="en-US" sz="1400">
                <a:solidFill>
                  <a:schemeClr val="tx1">
                    <a:lumMod val="65000"/>
                    <a:lumOff val="35000"/>
                  </a:schemeClr>
                </a:solidFill>
                <a:cs typeface="+mn-ea"/>
                <a:sym typeface="+mn-lt"/>
              </a:rPr>
              <a:t>）、整型（</a:t>
            </a:r>
            <a:r>
              <a:rPr lang="en-US" altLang="zh-CN" sz="1400">
                <a:solidFill>
                  <a:schemeClr val="tx1">
                    <a:lumMod val="65000"/>
                    <a:lumOff val="35000"/>
                  </a:schemeClr>
                </a:solidFill>
                <a:cs typeface="+mn-ea"/>
                <a:sym typeface="+mn-lt"/>
              </a:rPr>
              <a:t>integer</a:t>
            </a:r>
            <a:r>
              <a:rPr lang="zh-CN" altLang="en-US" sz="1400">
                <a:solidFill>
                  <a:schemeClr val="tx1">
                    <a:lumMod val="65000"/>
                    <a:lumOff val="35000"/>
                  </a:schemeClr>
                </a:solidFill>
                <a:cs typeface="+mn-ea"/>
                <a:sym typeface="+mn-lt"/>
              </a:rPr>
              <a:t>）、字符型（</a:t>
            </a:r>
            <a:r>
              <a:rPr lang="en-US" altLang="zh-CN" sz="1400">
                <a:solidFill>
                  <a:schemeClr val="tx1">
                    <a:lumMod val="65000"/>
                    <a:lumOff val="35000"/>
                  </a:schemeClr>
                </a:solidFill>
                <a:cs typeface="+mn-ea"/>
                <a:sym typeface="+mn-lt"/>
              </a:rPr>
              <a:t>character</a:t>
            </a:r>
            <a:r>
              <a:rPr lang="zh-CN" altLang="en-US" sz="1400">
                <a:solidFill>
                  <a:schemeClr val="tx1">
                    <a:lumMod val="65000"/>
                    <a:lumOff val="35000"/>
                  </a:schemeClr>
                </a:solidFill>
                <a:cs typeface="+mn-ea"/>
                <a:sym typeface="+mn-lt"/>
              </a:rPr>
              <a:t>）、逻辑型（</a:t>
            </a:r>
            <a:r>
              <a:rPr lang="en-US" altLang="zh-CN" sz="1400">
                <a:solidFill>
                  <a:schemeClr val="tx1">
                    <a:lumMod val="65000"/>
                    <a:lumOff val="35000"/>
                  </a:schemeClr>
                </a:solidFill>
                <a:cs typeface="+mn-ea"/>
                <a:sym typeface="+mn-lt"/>
              </a:rPr>
              <a:t>logical</a:t>
            </a:r>
            <a:r>
              <a:rPr lang="zh-CN" altLang="en-US" sz="1400">
                <a:solidFill>
                  <a:schemeClr val="tx1">
                    <a:lumMod val="65000"/>
                    <a:lumOff val="35000"/>
                  </a:schemeClr>
                </a:solidFill>
                <a:cs typeface="+mn-ea"/>
                <a:sym typeface="+mn-lt"/>
              </a:rPr>
              <a:t>）、复数型（</a:t>
            </a:r>
            <a:r>
              <a:rPr lang="en-US" altLang="zh-CN" sz="1400">
                <a:solidFill>
                  <a:schemeClr val="tx1">
                    <a:lumMod val="65000"/>
                    <a:lumOff val="35000"/>
                  </a:schemeClr>
                </a:solidFill>
                <a:cs typeface="+mn-ea"/>
                <a:sym typeface="+mn-lt"/>
              </a:rPr>
              <a:t>complex</a:t>
            </a:r>
            <a:r>
              <a:rPr lang="zh-CN" altLang="en-US" sz="1400">
                <a:solidFill>
                  <a:schemeClr val="tx1">
                    <a:lumMod val="65000"/>
                    <a:lumOff val="35000"/>
                  </a:schemeClr>
                </a:solidFill>
                <a:cs typeface="+mn-ea"/>
                <a:sym typeface="+mn-lt"/>
              </a:rPr>
              <a:t>）以及原始类型（</a:t>
            </a:r>
            <a:r>
              <a:rPr lang="en-US" altLang="zh-CN" sz="1400">
                <a:solidFill>
                  <a:schemeClr val="tx1">
                    <a:lumMod val="65000"/>
                    <a:lumOff val="35000"/>
                  </a:schemeClr>
                </a:solidFill>
                <a:cs typeface="+mn-ea"/>
                <a:sym typeface="+mn-lt"/>
              </a:rPr>
              <a:t>raw</a:t>
            </a:r>
            <a:r>
              <a:rPr lang="zh-CN" altLang="en-US" sz="1400">
                <a:solidFill>
                  <a:schemeClr val="tx1">
                    <a:lumMod val="65000"/>
                    <a:lumOff val="35000"/>
                  </a:schemeClr>
                </a:solidFill>
                <a:cs typeface="+mn-ea"/>
                <a:sym typeface="+mn-lt"/>
              </a:rPr>
              <a:t>），日期型等。</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2236510" cy="707886"/>
          </a:xfrm>
          <a:prstGeom prst="rect">
            <a:avLst/>
          </a:prstGeom>
          <a:noFill/>
        </p:spPr>
        <p:txBody>
          <a:bodyPr wrap="none" rtlCol="0">
            <a:spAutoFit/>
            <a:scene3d>
              <a:camera prst="orthographicFront"/>
              <a:lightRig rig="threePt" dir="t"/>
            </a:scene3d>
            <a:sp3d contourW="12700"/>
          </a:bodyPr>
          <a:lstStyle/>
          <a:p>
            <a:r>
              <a:rPr lang="zh-CN" altLang="en-US" sz="4000" b="1">
                <a:solidFill>
                  <a:schemeClr val="tx1">
                    <a:lumMod val="85000"/>
                    <a:lumOff val="15000"/>
                  </a:schemeClr>
                </a:solidFill>
                <a:cs typeface="+mn-ea"/>
                <a:sym typeface="+mn-lt"/>
              </a:rPr>
              <a:t>数据类型</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02</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2.2.1</a:t>
            </a:r>
            <a:r>
              <a:rPr lang="zh-CN" altLang="en-US" sz="2400" spc="300">
                <a:solidFill>
                  <a:schemeClr val="accent1"/>
                </a:solidFill>
                <a:latin typeface="+mj-ea"/>
                <a:ea typeface="+mj-ea"/>
              </a:rPr>
              <a:t> 数值型</a:t>
            </a:r>
            <a:endParaRPr lang="zh-CN" altLang="en-US" sz="2400" spc="300" dirty="0">
              <a:solidFill>
                <a:schemeClr val="accent1"/>
              </a:solidFill>
              <a:latin typeface="+mj-ea"/>
              <a:ea typeface="+mj-ea"/>
            </a:endParaRPr>
          </a:p>
        </p:txBody>
      </p:sp>
      <p:sp>
        <p:nvSpPr>
          <p:cNvPr id="9" name="文本框 8"/>
          <p:cNvSpPr txBox="1"/>
          <p:nvPr/>
        </p:nvSpPr>
        <p:spPr>
          <a:xfrm>
            <a:off x="1235242" y="1536690"/>
            <a:ext cx="9721516" cy="3693319"/>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zh-CN"/>
              <a:t>数值型数据又称为双整型（</a:t>
            </a:r>
            <a:r>
              <a:rPr lang="en-US" altLang="zh-CN"/>
              <a:t>double</a:t>
            </a:r>
            <a:r>
              <a:rPr lang="zh-CN" altLang="zh-CN"/>
              <a:t>）。数值可正可负，可包含小数也可以不包含。在</a:t>
            </a:r>
            <a:r>
              <a:rPr lang="en-US" altLang="zh-CN"/>
              <a:t>R</a:t>
            </a:r>
            <a:r>
              <a:rPr lang="zh-CN" altLang="zh-CN"/>
              <a:t>中键入的任何一个数值都会默认以</a:t>
            </a:r>
            <a:r>
              <a:rPr lang="en-US" altLang="zh-CN"/>
              <a:t>double</a:t>
            </a:r>
            <a:r>
              <a:rPr lang="zh-CN" altLang="zh-CN"/>
              <a:t>型存储，并且可以使用</a:t>
            </a:r>
            <a:r>
              <a:rPr lang="en-US" altLang="zh-CN"/>
              <a:t>typeof</a:t>
            </a:r>
            <a:r>
              <a:rPr lang="zh-CN" altLang="zh-CN"/>
              <a:t>函数查看向量是什么类型的。例如</a:t>
            </a:r>
            <a:endParaRPr lang="en-US" altLang="zh-CN"/>
          </a:p>
          <a:p>
            <a:pPr marL="285750" indent="-285750">
              <a:lnSpc>
                <a:spcPct val="150000"/>
              </a:lnSpc>
              <a:buFont typeface="Arial" panose="020B0604020202020204" pitchFamily="34" charset="0"/>
              <a:buChar char="•"/>
            </a:pPr>
            <a:r>
              <a:rPr lang="en-US" altLang="zh-CN"/>
              <a:t>&gt; chengji &lt;- c(69.5,75,99.5,88)</a:t>
            </a:r>
            <a:endParaRPr lang="zh-CN" altLang="zh-CN"/>
          </a:p>
          <a:p>
            <a:pPr marL="285750" indent="-285750">
              <a:lnSpc>
                <a:spcPct val="150000"/>
              </a:lnSpc>
              <a:buFont typeface="Arial" panose="020B0604020202020204" pitchFamily="34" charset="0"/>
              <a:buChar char="•"/>
            </a:pPr>
            <a:r>
              <a:rPr lang="en-US" altLang="zh-CN"/>
              <a:t>&gt; chengji</a:t>
            </a:r>
            <a:endParaRPr lang="zh-CN" altLang="zh-CN"/>
          </a:p>
          <a:p>
            <a:pPr marL="285750" indent="-285750">
              <a:lnSpc>
                <a:spcPct val="150000"/>
              </a:lnSpc>
              <a:buFont typeface="Arial" panose="020B0604020202020204" pitchFamily="34" charset="0"/>
              <a:buChar char="•"/>
            </a:pPr>
            <a:r>
              <a:rPr lang="en-US" altLang="zh-CN"/>
              <a:t>[1] 69.5 75.0 99.5 88.0</a:t>
            </a:r>
            <a:endParaRPr lang="zh-CN" altLang="zh-CN"/>
          </a:p>
          <a:p>
            <a:pPr marL="285750" indent="-285750">
              <a:lnSpc>
                <a:spcPct val="150000"/>
              </a:lnSpc>
              <a:buFont typeface="Arial" panose="020B0604020202020204" pitchFamily="34" charset="0"/>
              <a:buChar char="•"/>
            </a:pPr>
            <a:r>
              <a:rPr lang="en-US" altLang="zh-CN"/>
              <a:t>&gt; typeof(chengji)</a:t>
            </a:r>
            <a:endParaRPr lang="zh-CN" altLang="zh-CN"/>
          </a:p>
          <a:p>
            <a:pPr marL="285750" indent="-285750">
              <a:lnSpc>
                <a:spcPct val="150000"/>
              </a:lnSpc>
              <a:buFont typeface="Arial" panose="020B0604020202020204" pitchFamily="34" charset="0"/>
              <a:buChar char="•"/>
            </a:pPr>
            <a:r>
              <a:rPr lang="en-US" altLang="zh-CN"/>
              <a:t>[1] "double"</a:t>
            </a:r>
            <a:endParaRPr lang="zh-CN"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2.2.1</a:t>
            </a:r>
            <a:r>
              <a:rPr lang="zh-CN" altLang="en-US" sz="2400" spc="300">
                <a:solidFill>
                  <a:schemeClr val="accent1"/>
                </a:solidFill>
                <a:latin typeface="+mj-ea"/>
                <a:ea typeface="+mj-ea"/>
              </a:rPr>
              <a:t> 数值型</a:t>
            </a:r>
            <a:endParaRPr lang="zh-CN" altLang="en-US" sz="2400" spc="300" dirty="0">
              <a:solidFill>
                <a:schemeClr val="accent1"/>
              </a:solidFill>
              <a:latin typeface="+mj-ea"/>
              <a:ea typeface="+mj-ea"/>
            </a:endParaRPr>
          </a:p>
        </p:txBody>
      </p:sp>
      <p:sp>
        <p:nvSpPr>
          <p:cNvPr id="9" name="文本框 8"/>
          <p:cNvSpPr txBox="1"/>
          <p:nvPr/>
        </p:nvSpPr>
        <p:spPr>
          <a:xfrm>
            <a:off x="1235242" y="1744439"/>
            <a:ext cx="9721516" cy="3277820"/>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整型向量用来存储整型（</a:t>
            </a:r>
            <a:r>
              <a:rPr lang="en-US" altLang="zh-CN"/>
              <a:t>integer</a:t>
            </a:r>
            <a:r>
              <a:rPr lang="zh-CN" altLang="en-US"/>
              <a:t>）的数据，也就是数据不需要小数部分。在</a:t>
            </a:r>
            <a:r>
              <a:rPr lang="en-US" altLang="zh-CN"/>
              <a:t>R</a:t>
            </a:r>
            <a:r>
              <a:rPr lang="zh-CN" altLang="en-US"/>
              <a:t>中，明确设定整型的方法是在该数值之后加上大写的</a:t>
            </a:r>
            <a:r>
              <a:rPr lang="en-US" altLang="zh-CN"/>
              <a:t>L</a:t>
            </a:r>
            <a:r>
              <a:rPr lang="zh-CN" altLang="en-US"/>
              <a:t>。如下所示：</a:t>
            </a:r>
            <a:endParaRPr lang="zh-CN" altLang="en-US"/>
          </a:p>
          <a:p>
            <a:pPr marL="285750" indent="-285750">
              <a:lnSpc>
                <a:spcPct val="150000"/>
              </a:lnSpc>
              <a:buFont typeface="Arial" panose="020B0604020202020204" pitchFamily="34" charset="0"/>
              <a:buChar char="•"/>
            </a:pPr>
            <a:r>
              <a:rPr lang="en-US" altLang="zh-CN"/>
              <a:t>&gt; int &lt;- c(1L,2L,5L)</a:t>
            </a:r>
            <a:endParaRPr lang="en-US" altLang="zh-CN"/>
          </a:p>
          <a:p>
            <a:pPr marL="285750" indent="-285750">
              <a:lnSpc>
                <a:spcPct val="150000"/>
              </a:lnSpc>
              <a:buFont typeface="Arial" panose="020B0604020202020204" pitchFamily="34" charset="0"/>
              <a:buChar char="•"/>
            </a:pPr>
            <a:r>
              <a:rPr lang="en-US" altLang="zh-CN"/>
              <a:t>&gt; int</a:t>
            </a:r>
            <a:endParaRPr lang="en-US" altLang="zh-CN"/>
          </a:p>
          <a:p>
            <a:pPr marL="285750" indent="-285750">
              <a:lnSpc>
                <a:spcPct val="150000"/>
              </a:lnSpc>
              <a:buFont typeface="Arial" panose="020B0604020202020204" pitchFamily="34" charset="0"/>
              <a:buChar char="•"/>
            </a:pPr>
            <a:r>
              <a:rPr lang="en-US" altLang="zh-CN"/>
              <a:t>[1] 1 2 5</a:t>
            </a:r>
            <a:endParaRPr lang="en-US" altLang="zh-CN"/>
          </a:p>
          <a:p>
            <a:pPr marL="285750" indent="-285750">
              <a:lnSpc>
                <a:spcPct val="150000"/>
              </a:lnSpc>
              <a:buFont typeface="Arial" panose="020B0604020202020204" pitchFamily="34" charset="0"/>
              <a:buChar char="•"/>
            </a:pPr>
            <a:r>
              <a:rPr lang="en-US" altLang="zh-CN"/>
              <a:t>&gt; typeof(int)</a:t>
            </a:r>
            <a:endParaRPr lang="en-US" altLang="zh-CN"/>
          </a:p>
          <a:p>
            <a:pPr marL="285750" indent="-285750">
              <a:lnSpc>
                <a:spcPct val="150000"/>
              </a:lnSpc>
              <a:buFont typeface="Arial" panose="020B0604020202020204" pitchFamily="34" charset="0"/>
              <a:buChar char="•"/>
            </a:pPr>
            <a:r>
              <a:rPr lang="en-US" altLang="zh-CN"/>
              <a:t>[1] "integer"</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1665"/>
          </a:xfrm>
          <a:prstGeom prst="rect">
            <a:avLst/>
          </a:prstGeom>
        </p:spPr>
        <p:txBody>
          <a:bodyPr wrap="square">
            <a:spAutoFit/>
          </a:bodyPr>
          <a:lstStyle/>
          <a:p>
            <a:r>
              <a:rPr lang="en-US" altLang="zh-CN" sz="2400" spc="300">
                <a:solidFill>
                  <a:schemeClr val="accent1"/>
                </a:solidFill>
                <a:latin typeface="+mj-ea"/>
                <a:ea typeface="+mj-ea"/>
              </a:rPr>
              <a:t>2.2.2</a:t>
            </a:r>
            <a:r>
              <a:rPr lang="zh-CN" altLang="en-US" sz="2400" spc="300">
                <a:solidFill>
                  <a:schemeClr val="accent1"/>
                </a:solidFill>
                <a:latin typeface="+mj-ea"/>
                <a:ea typeface="+mj-ea"/>
              </a:rPr>
              <a:t> 字符型</a:t>
            </a:r>
            <a:endParaRPr lang="zh-CN" altLang="en-US" sz="2400" spc="300" dirty="0">
              <a:solidFill>
                <a:schemeClr val="accent1"/>
              </a:solidFill>
              <a:latin typeface="+mj-ea"/>
              <a:ea typeface="+mj-ea"/>
            </a:endParaRPr>
          </a:p>
        </p:txBody>
      </p:sp>
      <p:sp>
        <p:nvSpPr>
          <p:cNvPr id="9" name="文本框 8"/>
          <p:cNvSpPr txBox="1"/>
          <p:nvPr/>
        </p:nvSpPr>
        <p:spPr>
          <a:xfrm>
            <a:off x="1235242" y="1536690"/>
            <a:ext cx="9721516" cy="3693319"/>
          </a:xfrm>
          <a:prstGeom prst="rect">
            <a:avLst/>
          </a:prstGeom>
          <a:noFill/>
        </p:spPr>
        <p:txBody>
          <a:bodyPr wrap="square" rtlCol="0" anchor="ctr" anchorCtr="0">
            <a:spAutoFit/>
          </a:bodyPr>
          <a:lstStyle/>
          <a:p>
            <a:pPr marL="285750" indent="-285750">
              <a:lnSpc>
                <a:spcPct val="150000"/>
              </a:lnSpc>
              <a:buFont typeface="Arial" panose="020B0604020202020204" pitchFamily="34" charset="0"/>
              <a:buChar char="•"/>
            </a:pPr>
            <a:r>
              <a:rPr lang="zh-CN" altLang="en-US"/>
              <a:t>在</a:t>
            </a:r>
            <a:r>
              <a:rPr lang="en-US" altLang="zh-CN"/>
              <a:t>R</a:t>
            </a:r>
            <a:r>
              <a:rPr lang="zh-CN" altLang="en-US"/>
              <a:t>中，字符要加双引号，再组合起来构成一个字符型向量。字符型向量中的单个元素称为字符串（</a:t>
            </a:r>
            <a:r>
              <a:rPr lang="en-US" altLang="zh-CN"/>
              <a:t>string</a:t>
            </a:r>
            <a:r>
              <a:rPr lang="zh-CN" altLang="en-US"/>
              <a:t>）。字符串不仅可以包含英文字母，也可以由数字或者符号组成。在</a:t>
            </a:r>
            <a:r>
              <a:rPr lang="en-US" altLang="zh-CN"/>
              <a:t>R</a:t>
            </a:r>
            <a:r>
              <a:rPr lang="zh-CN" altLang="en-US"/>
              <a:t>中，任何加双引号的对象都会被当作字符串，无论引号内是什么元素。如下所示</a:t>
            </a:r>
            <a:r>
              <a:rPr lang="en-US" altLang="zh-CN"/>
              <a:t>:</a:t>
            </a:r>
            <a:endParaRPr lang="en-US" altLang="zh-CN"/>
          </a:p>
          <a:p>
            <a:pPr marL="285750" indent="-285750">
              <a:lnSpc>
                <a:spcPct val="150000"/>
              </a:lnSpc>
              <a:buFont typeface="Arial" panose="020B0604020202020204" pitchFamily="34" charset="0"/>
              <a:buChar char="•"/>
            </a:pPr>
            <a:r>
              <a:rPr lang="en-US" altLang="zh-CN"/>
              <a:t>&gt; text &lt;- c("Hello","World")</a:t>
            </a:r>
            <a:endParaRPr lang="en-US" altLang="zh-CN"/>
          </a:p>
          <a:p>
            <a:pPr marL="285750" indent="-285750">
              <a:lnSpc>
                <a:spcPct val="150000"/>
              </a:lnSpc>
              <a:buFont typeface="Arial" panose="020B0604020202020204" pitchFamily="34" charset="0"/>
              <a:buChar char="•"/>
            </a:pPr>
            <a:r>
              <a:rPr lang="en-US" altLang="zh-CN"/>
              <a:t>&gt; text</a:t>
            </a:r>
            <a:endParaRPr lang="en-US" altLang="zh-CN"/>
          </a:p>
          <a:p>
            <a:pPr marL="285750" indent="-285750">
              <a:lnSpc>
                <a:spcPct val="150000"/>
              </a:lnSpc>
              <a:buFont typeface="Arial" panose="020B0604020202020204" pitchFamily="34" charset="0"/>
              <a:buChar char="•"/>
            </a:pPr>
            <a:r>
              <a:rPr lang="en-US" altLang="zh-CN"/>
              <a:t>[1] "Hello" "World"</a:t>
            </a:r>
            <a:endParaRPr lang="en-US" altLang="zh-CN"/>
          </a:p>
          <a:p>
            <a:pPr marL="285750" indent="-285750">
              <a:lnSpc>
                <a:spcPct val="150000"/>
              </a:lnSpc>
              <a:buFont typeface="Arial" panose="020B0604020202020204" pitchFamily="34" charset="0"/>
              <a:buChar char="•"/>
            </a:pPr>
            <a:r>
              <a:rPr lang="en-US" altLang="zh-CN"/>
              <a:t>&gt; typeof(text)</a:t>
            </a:r>
            <a:endParaRPr lang="en-US" altLang="zh-CN"/>
          </a:p>
          <a:p>
            <a:pPr marL="285750" indent="-285750">
              <a:lnSpc>
                <a:spcPct val="150000"/>
              </a:lnSpc>
              <a:buFont typeface="Arial" panose="020B0604020202020204" pitchFamily="34" charset="0"/>
              <a:buChar char="•"/>
            </a:pPr>
            <a:r>
              <a:rPr lang="en-US" altLang="zh-CN"/>
              <a:t>[1] "character"</a:t>
            </a:r>
            <a:endParaRPr lang="en-US" altLang="zh-CN"/>
          </a:p>
          <a:p>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by="(-#ppt_w*2)" calcmode="lin" valueType="num">
                                      <p:cBhvr rctx="PPT">
                                        <p:cTn id="23" dur="500" autoRev="1" fill="hold">
                                          <p:stCondLst>
                                            <p:cond delay="0"/>
                                          </p:stCondLst>
                                        </p:cTn>
                                        <p:tgtEl>
                                          <p:spTgt spid="8"/>
                                        </p:tgtEl>
                                        <p:attrNameLst>
                                          <p:attrName>ppt_w</p:attrName>
                                        </p:attrNameLst>
                                      </p:cBhvr>
                                    </p:anim>
                                    <p:anim by="(#ppt_w*0.50)" calcmode="lin" valueType="num">
                                      <p:cBhvr>
                                        <p:cTn id="24" dur="500" decel="50000" autoRev="1" fill="hold">
                                          <p:stCondLst>
                                            <p:cond delay="0"/>
                                          </p:stCondLst>
                                        </p:cTn>
                                        <p:tgtEl>
                                          <p:spTgt spid="8"/>
                                        </p:tgtEl>
                                        <p:attrNameLst>
                                          <p:attrName>ppt_x</p:attrName>
                                        </p:attrNameLst>
                                      </p:cBhvr>
                                    </p:anim>
                                    <p:anim from="(-#ppt_h/2)" to="(#ppt_y)" calcmode="lin" valueType="num">
                                      <p:cBhvr>
                                        <p:cTn id="25" dur="1000" fill="hold">
                                          <p:stCondLst>
                                            <p:cond delay="0"/>
                                          </p:stCondLst>
                                        </p:cTn>
                                        <p:tgtEl>
                                          <p:spTgt spid="8"/>
                                        </p:tgtEl>
                                        <p:attrNameLst>
                                          <p:attrName>ppt_y</p:attrName>
                                        </p:attrNameLst>
                                      </p:cBhvr>
                                    </p:anim>
                                    <p:animRot by="21600000">
                                      <p:cBhvr>
                                        <p:cTn id="2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Lst>
  </p:timing>
</p:sld>
</file>

<file path=ppt/tags/tag1.xml><?xml version="1.0" encoding="utf-8"?>
<p:tagLst xmlns:p="http://schemas.openxmlformats.org/presentationml/2006/main">
  <p:tag name="PA" val="v4.2.2"/>
</p:tagLst>
</file>

<file path=ppt/tags/tag10.xml><?xml version="1.0" encoding="utf-8"?>
<p:tagLst xmlns:p="http://schemas.openxmlformats.org/presentationml/2006/main">
  <p:tag name="PA" val="v4.2.2"/>
</p:tagLst>
</file>

<file path=ppt/tags/tag11.xml><?xml version="1.0" encoding="utf-8"?>
<p:tagLst xmlns:p="http://schemas.openxmlformats.org/presentationml/2006/main">
  <p:tag name="PA" val="v4.2.2"/>
</p:tagLst>
</file>

<file path=ppt/tags/tag12.xml><?xml version="1.0" encoding="utf-8"?>
<p:tagLst xmlns:p="http://schemas.openxmlformats.org/presentationml/2006/main">
  <p:tag name="PA" val="v4.2.3"/>
</p:tagLst>
</file>

<file path=ppt/tags/tag13.xml><?xml version="1.0" encoding="utf-8"?>
<p:tagLst xmlns:p="http://schemas.openxmlformats.org/presentationml/2006/main">
  <p:tag name="PA" val="v4.2.3"/>
</p:tagLst>
</file>

<file path=ppt/tags/tag14.xml><?xml version="1.0" encoding="utf-8"?>
<p:tagLst xmlns:p="http://schemas.openxmlformats.org/presentationml/2006/main">
  <p:tag name="PA" val="v4.2.3"/>
</p:tagLst>
</file>

<file path=ppt/tags/tag15.xml><?xml version="1.0" encoding="utf-8"?>
<p:tagLst xmlns:p="http://schemas.openxmlformats.org/presentationml/2006/main">
  <p:tag name="PA" val="v4.2.2"/>
</p:tagLst>
</file>

<file path=ppt/tags/tag16.xml><?xml version="1.0" encoding="utf-8"?>
<p:tagLst xmlns:p="http://schemas.openxmlformats.org/presentationml/2006/main">
  <p:tag name="PA" val="v4.2.2"/>
</p:tagLst>
</file>

<file path=ppt/tags/tag17.xml><?xml version="1.0" encoding="utf-8"?>
<p:tagLst xmlns:p="http://schemas.openxmlformats.org/presentationml/2006/main">
  <p:tag name="PA" val="v4.2.2"/>
</p:tagLst>
</file>

<file path=ppt/tags/tag18.xml><?xml version="1.0" encoding="utf-8"?>
<p:tagLst xmlns:p="http://schemas.openxmlformats.org/presentationml/2006/main">
  <p:tag name="PA" val="v4.2.2"/>
</p:tagLst>
</file>

<file path=ppt/tags/tag19.xml><?xml version="1.0" encoding="utf-8"?>
<p:tagLst xmlns:p="http://schemas.openxmlformats.org/presentationml/2006/main">
  <p:tag name="PA" val="v4.2.2"/>
</p:tagLst>
</file>

<file path=ppt/tags/tag2.xml><?xml version="1.0" encoding="utf-8"?>
<p:tagLst xmlns:p="http://schemas.openxmlformats.org/presentationml/2006/main">
  <p:tag name="PA" val="v4.2.2"/>
</p:tagLst>
</file>

<file path=ppt/tags/tag20.xml><?xml version="1.0" encoding="utf-8"?>
<p:tagLst xmlns:p="http://schemas.openxmlformats.org/presentationml/2006/main">
  <p:tag name="PA" val="v4.2.2"/>
</p:tagLst>
</file>

<file path=ppt/tags/tag21.xml><?xml version="1.0" encoding="utf-8"?>
<p:tagLst xmlns:p="http://schemas.openxmlformats.org/presentationml/2006/main">
  <p:tag name="PA" val="v4.2.2"/>
</p:tagLst>
</file>

<file path=ppt/tags/tag22.xml><?xml version="1.0" encoding="utf-8"?>
<p:tagLst xmlns:p="http://schemas.openxmlformats.org/presentationml/2006/main">
  <p:tag name="PA" val="v4.2.2"/>
</p:tagLst>
</file>

<file path=ppt/tags/tag23.xml><?xml version="1.0" encoding="utf-8"?>
<p:tagLst xmlns:p="http://schemas.openxmlformats.org/presentationml/2006/main">
  <p:tag name="PA" val="v4.2.2"/>
</p:tagLst>
</file>

<file path=ppt/tags/tag24.xml><?xml version="1.0" encoding="utf-8"?>
<p:tagLst xmlns:p="http://schemas.openxmlformats.org/presentationml/2006/main">
  <p:tag name="PA" val="v4.2.2"/>
</p:tagLst>
</file>

<file path=ppt/tags/tag25.xml><?xml version="1.0" encoding="utf-8"?>
<p:tagLst xmlns:p="http://schemas.openxmlformats.org/presentationml/2006/main">
  <p:tag name="PA" val="v4.2.2"/>
</p:tagLst>
</file>

<file path=ppt/tags/tag26.xml><?xml version="1.0" encoding="utf-8"?>
<p:tagLst xmlns:p="http://schemas.openxmlformats.org/presentationml/2006/main">
  <p:tag name="PA" val="v4.2.2"/>
</p:tagLst>
</file>

<file path=ppt/tags/tag27.xml><?xml version="1.0" encoding="utf-8"?>
<p:tagLst xmlns:p="http://schemas.openxmlformats.org/presentationml/2006/main">
  <p:tag name="PA" val="v4.2.2"/>
</p:tagLst>
</file>

<file path=ppt/tags/tag28.xml><?xml version="1.0" encoding="utf-8"?>
<p:tagLst xmlns:p="http://schemas.openxmlformats.org/presentationml/2006/main">
  <p:tag name="PA" val="v4.2.2"/>
</p:tagLst>
</file>

<file path=ppt/tags/tag29.xml><?xml version="1.0" encoding="utf-8"?>
<p:tagLst xmlns:p="http://schemas.openxmlformats.org/presentationml/2006/main">
  <p:tag name="PA" val="v4.2.2"/>
</p:tagLst>
</file>

<file path=ppt/tags/tag3.xml><?xml version="1.0" encoding="utf-8"?>
<p:tagLst xmlns:p="http://schemas.openxmlformats.org/presentationml/2006/main">
  <p:tag name="PA" val="v4.2.2"/>
</p:tagLst>
</file>

<file path=ppt/tags/tag30.xml><?xml version="1.0" encoding="utf-8"?>
<p:tagLst xmlns:p="http://schemas.openxmlformats.org/presentationml/2006/main">
  <p:tag name="PA" val="v4.2.2"/>
</p:tagLst>
</file>

<file path=ppt/tags/tag31.xml><?xml version="1.0" encoding="utf-8"?>
<p:tagLst xmlns:p="http://schemas.openxmlformats.org/presentationml/2006/main">
  <p:tag name="PA" val="v4.2.2"/>
</p:tagLst>
</file>

<file path=ppt/tags/tag32.xml><?xml version="1.0" encoding="utf-8"?>
<p:tagLst xmlns:p="http://schemas.openxmlformats.org/presentationml/2006/main">
  <p:tag name="PA" val="v4.2.2"/>
</p:tagLst>
</file>

<file path=ppt/tags/tag33.xml><?xml version="1.0" encoding="utf-8"?>
<p:tagLst xmlns:p="http://schemas.openxmlformats.org/presentationml/2006/main">
  <p:tag name="PA" val="v4.2.2"/>
</p:tagLst>
</file>

<file path=ppt/tags/tag34.xml><?xml version="1.0" encoding="utf-8"?>
<p:tagLst xmlns:p="http://schemas.openxmlformats.org/presentationml/2006/main">
  <p:tag name="PA" val="v4.2.2"/>
</p:tagLst>
</file>

<file path=ppt/tags/tag35.xml><?xml version="1.0" encoding="utf-8"?>
<p:tagLst xmlns:p="http://schemas.openxmlformats.org/presentationml/2006/main">
  <p:tag name="PA" val="v4.2.2"/>
</p:tagLst>
</file>

<file path=ppt/tags/tag36.xml><?xml version="1.0" encoding="utf-8"?>
<p:tagLst xmlns:p="http://schemas.openxmlformats.org/presentationml/2006/main">
  <p:tag name="PA" val="v4.2.2"/>
</p:tagLst>
</file>

<file path=ppt/tags/tag37.xml><?xml version="1.0" encoding="utf-8"?>
<p:tagLst xmlns:p="http://schemas.openxmlformats.org/presentationml/2006/main">
  <p:tag name="PA" val="v4.2.2"/>
</p:tagLst>
</file>

<file path=ppt/tags/tag38.xml><?xml version="1.0" encoding="utf-8"?>
<p:tagLst xmlns:p="http://schemas.openxmlformats.org/presentationml/2006/main">
  <p:tag name="PA" val="v4.2.2"/>
</p:tagLst>
</file>

<file path=ppt/tags/tag39.xml><?xml version="1.0" encoding="utf-8"?>
<p:tagLst xmlns:p="http://schemas.openxmlformats.org/presentationml/2006/main">
  <p:tag name="PA" val="v4.2.2"/>
</p:tagLst>
</file>

<file path=ppt/tags/tag4.xml><?xml version="1.0" encoding="utf-8"?>
<p:tagLst xmlns:p="http://schemas.openxmlformats.org/presentationml/2006/main">
  <p:tag name="PA" val="v4.2.2"/>
</p:tagLst>
</file>

<file path=ppt/tags/tag40.xml><?xml version="1.0" encoding="utf-8"?>
<p:tagLst xmlns:p="http://schemas.openxmlformats.org/presentationml/2006/main">
  <p:tag name="PA" val="v4.2.2"/>
</p:tagLst>
</file>

<file path=ppt/tags/tag41.xml><?xml version="1.0" encoding="utf-8"?>
<p:tagLst xmlns:p="http://schemas.openxmlformats.org/presentationml/2006/main">
  <p:tag name="PA" val="v4.2.2"/>
</p:tagLst>
</file>

<file path=ppt/tags/tag42.xml><?xml version="1.0" encoding="utf-8"?>
<p:tagLst xmlns:p="http://schemas.openxmlformats.org/presentationml/2006/main">
  <p:tag name="PA" val="v4.2.2"/>
</p:tagLst>
</file>

<file path=ppt/tags/tag43.xml><?xml version="1.0" encoding="utf-8"?>
<p:tagLst xmlns:p="http://schemas.openxmlformats.org/presentationml/2006/main">
  <p:tag name="PA" val="v4.2.2"/>
</p:tagLst>
</file>

<file path=ppt/tags/tag44.xml><?xml version="1.0" encoding="utf-8"?>
<p:tagLst xmlns:p="http://schemas.openxmlformats.org/presentationml/2006/main">
  <p:tag name="PA" val="v4.2.2"/>
</p:tagLst>
</file>

<file path=ppt/tags/tag45.xml><?xml version="1.0" encoding="utf-8"?>
<p:tagLst xmlns:p="http://schemas.openxmlformats.org/presentationml/2006/main">
  <p:tag name="PA" val="v4.2.2"/>
</p:tagLst>
</file>

<file path=ppt/tags/tag46.xml><?xml version="1.0" encoding="utf-8"?>
<p:tagLst xmlns:p="http://schemas.openxmlformats.org/presentationml/2006/main">
  <p:tag name="PA" val="v4.2.2"/>
</p:tagLst>
</file>

<file path=ppt/tags/tag47.xml><?xml version="1.0" encoding="utf-8"?>
<p:tagLst xmlns:p="http://schemas.openxmlformats.org/presentationml/2006/main">
  <p:tag name="PA" val="v4.2.2"/>
</p:tagLst>
</file>

<file path=ppt/tags/tag48.xml><?xml version="1.0" encoding="utf-8"?>
<p:tagLst xmlns:p="http://schemas.openxmlformats.org/presentationml/2006/main">
  <p:tag name="PA" val="v4.2.2"/>
</p:tagLst>
</file>

<file path=ppt/tags/tag49.xml><?xml version="1.0" encoding="utf-8"?>
<p:tagLst xmlns:p="http://schemas.openxmlformats.org/presentationml/2006/main">
  <p:tag name="PA" val="v4.2.2"/>
</p:tagLst>
</file>

<file path=ppt/tags/tag5.xml><?xml version="1.0" encoding="utf-8"?>
<p:tagLst xmlns:p="http://schemas.openxmlformats.org/presentationml/2006/main">
  <p:tag name="PA" val="v4.2.2"/>
</p:tagLst>
</file>

<file path=ppt/tags/tag50.xml><?xml version="1.0" encoding="utf-8"?>
<p:tagLst xmlns:p="http://schemas.openxmlformats.org/presentationml/2006/main">
  <p:tag name="PA" val="v4.2.2"/>
</p:tagLst>
</file>

<file path=ppt/tags/tag51.xml><?xml version="1.0" encoding="utf-8"?>
<p:tagLst xmlns:p="http://schemas.openxmlformats.org/presentationml/2006/main">
  <p:tag name="PA" val="v4.2.2"/>
</p:tagLst>
</file>

<file path=ppt/tags/tag52.xml><?xml version="1.0" encoding="utf-8"?>
<p:tagLst xmlns:p="http://schemas.openxmlformats.org/presentationml/2006/main">
  <p:tag name="PA" val="v4.2.2"/>
</p:tagLst>
</file>

<file path=ppt/tags/tag53.xml><?xml version="1.0" encoding="utf-8"?>
<p:tagLst xmlns:p="http://schemas.openxmlformats.org/presentationml/2006/main">
  <p:tag name="PA" val="v4.2.3"/>
</p:tagLst>
</file>

<file path=ppt/tags/tag54.xml><?xml version="1.0" encoding="utf-8"?>
<p:tagLst xmlns:p="http://schemas.openxmlformats.org/presentationml/2006/main">
  <p:tag name="PA" val="v4.2.3"/>
</p:tagLst>
</file>

<file path=ppt/tags/tag55.xml><?xml version="1.0" encoding="utf-8"?>
<p:tagLst xmlns:p="http://schemas.openxmlformats.org/presentationml/2006/main">
  <p:tag name="PA" val="v4.2.3"/>
</p:tagLst>
</file>

<file path=ppt/tags/tag56.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6.xml><?xml version="1.0" encoding="utf-8"?>
<p:tagLst xmlns:p="http://schemas.openxmlformats.org/presentationml/2006/main">
  <p:tag name="PA" val="v4.2.2"/>
</p:tagLst>
</file>

<file path=ppt/tags/tag7.xml><?xml version="1.0" encoding="utf-8"?>
<p:tagLst xmlns:p="http://schemas.openxmlformats.org/presentationml/2006/main">
  <p:tag name="PA" val="v4.2.3"/>
</p:tagLst>
</file>

<file path=ppt/tags/tag8.xml><?xml version="1.0" encoding="utf-8"?>
<p:tagLst xmlns:p="http://schemas.openxmlformats.org/presentationml/2006/main">
  <p:tag name="PA" val="v4.2.3"/>
</p:tagLst>
</file>

<file path=ppt/tags/tag9.xml><?xml version="1.0" encoding="utf-8"?>
<p:tagLst xmlns:p="http://schemas.openxmlformats.org/presentationml/2006/main">
  <p:tag name="PA" val="v4.2.3"/>
</p:tagLst>
</file>

<file path=ppt/theme/theme1.xml><?xml version="1.0" encoding="utf-8"?>
<a:theme xmlns:a="http://schemas.openxmlformats.org/drawingml/2006/main" name="第一PPT，www.1ppt.com">
  <a:themeElements>
    <a:clrScheme name="LvyhTools保存的主题色-20171125-171832">
      <a:dk1>
        <a:srgbClr val="000000"/>
      </a:dk1>
      <a:lt1>
        <a:srgbClr val="FFFFFF"/>
      </a:lt1>
      <a:dk2>
        <a:srgbClr val="778495"/>
      </a:dk2>
      <a:lt2>
        <a:srgbClr val="F0F0F0"/>
      </a:lt2>
      <a:accent1>
        <a:srgbClr val="18459C"/>
      </a:accent1>
      <a:accent2>
        <a:srgbClr val="396AB0"/>
      </a:accent2>
      <a:accent3>
        <a:srgbClr val="235F90"/>
      </a:accent3>
      <a:accent4>
        <a:srgbClr val="18459C"/>
      </a:accent4>
      <a:accent5>
        <a:srgbClr val="396AB0"/>
      </a:accent5>
      <a:accent6>
        <a:srgbClr val="235F90"/>
      </a:accent6>
      <a:hlink>
        <a:srgbClr val="4276AA"/>
      </a:hlink>
      <a:folHlink>
        <a:srgbClr val="BFBFBF"/>
      </a:folHlink>
    </a:clrScheme>
    <a:fontScheme name="qye2rwp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BAOTU</Template>
  <TotalTime>0</TotalTime>
  <Words>18350</Words>
  <Application>WPS 演示</Application>
  <PresentationFormat>宽屏</PresentationFormat>
  <Paragraphs>679</Paragraphs>
  <Slides>47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47</vt:i4>
      </vt:variant>
    </vt:vector>
  </HeadingPairs>
  <TitlesOfParts>
    <vt:vector size="56" baseType="lpstr">
      <vt:lpstr>Arial</vt:lpstr>
      <vt:lpstr>宋体</vt:lpstr>
      <vt:lpstr>Wingdings</vt:lpstr>
      <vt:lpstr>Calibri</vt:lpstr>
      <vt:lpstr>汉仪大宋简</vt:lpstr>
      <vt:lpstr>微软雅黑</vt:lpstr>
      <vt:lpstr>Arial Unicode MS</vt:lpstr>
      <vt:lpstr>等线</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彩色点线多边形</dc:title>
  <dc:creator>第一PPT</dc:creator>
  <cp:keywords>www.1ppt.com</cp:keywords>
  <dc:description>www.1ppt.com</dc:description>
  <cp:lastModifiedBy>ZK</cp:lastModifiedBy>
  <cp:revision>23</cp:revision>
  <dcterms:created xsi:type="dcterms:W3CDTF">2018-03-10T07:16:00Z</dcterms:created>
  <dcterms:modified xsi:type="dcterms:W3CDTF">2020-09-08T05:17:54Z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