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7" r:id="rId7"/>
    <p:sldId id="293" r:id="rId8"/>
    <p:sldId id="295" r:id="rId9"/>
    <p:sldId id="290" r:id="rId10"/>
    <p:sldId id="296" r:id="rId11"/>
    <p:sldId id="297" r:id="rId12"/>
    <p:sldId id="298" r:id="rId13"/>
    <p:sldId id="289" r:id="rId14"/>
    <p:sldId id="299" r:id="rId15"/>
    <p:sldId id="304" r:id="rId16"/>
    <p:sldId id="300" r:id="rId17"/>
    <p:sldId id="288" r:id="rId18"/>
    <p:sldId id="305" r:id="rId19"/>
    <p:sldId id="306" r:id="rId20"/>
    <p:sldId id="307" r:id="rId21"/>
    <p:sldId id="291" r:id="rId22"/>
    <p:sldId id="292" r:id="rId23"/>
    <p:sldId id="301" r:id="rId24"/>
    <p:sldId id="308" r:id="rId25"/>
    <p:sldId id="309" r:id="rId26"/>
    <p:sldId id="310" r:id="rId27"/>
    <p:sldId id="311" r:id="rId28"/>
    <p:sldId id="312" r:id="rId29"/>
    <p:sldId id="313" r:id="rId30"/>
    <p:sldId id="264" r:id="rId31"/>
    <p:sldId id="281" r:id="rId32"/>
    <p:sldId id="278" r:id="rId33"/>
    <p:sldId id="314" r:id="rId34"/>
    <p:sldId id="315" r:id="rId35"/>
    <p:sldId id="318" r:id="rId36"/>
    <p:sldId id="317" r:id="rId37"/>
    <p:sldId id="316" r:id="rId38"/>
    <p:sldId id="302" r:id="rId39"/>
    <p:sldId id="303" r:id="rId40"/>
    <p:sldId id="321" r:id="rId41"/>
    <p:sldId id="322" r:id="rId42"/>
    <p:sldId id="319" r:id="rId43"/>
    <p:sldId id="320" r:id="rId44"/>
    <p:sldId id="261" r:id="rId45"/>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2714" autoAdjust="0"/>
  </p:normalViewPr>
  <p:slideViewPr>
    <p:cSldViewPr snapToGrid="0" showGuides="1">
      <p:cViewPr varScale="1">
        <p:scale>
          <a:sx n="114" d="100"/>
          <a:sy n="114" d="100"/>
        </p:scale>
        <p:origin x="132" y="108"/>
      </p:cViewPr>
      <p:guideLst>
        <p:guide orient="horz" pos="129"/>
        <p:guide orient="horz" pos="4190"/>
        <p:guide orient="horz" pos="561"/>
        <p:guide orient="horz" pos="4017"/>
        <p:guide orient="horz" pos="3888"/>
        <p:guide pos="231"/>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20.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cstate="print"/>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cstate="print"/>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cstate="print"/>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cstate="print"/>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584775"/>
          </a:xfrm>
          <a:prstGeom prst="rect">
            <a:avLst/>
          </a:prstGeom>
        </p:spPr>
        <p:txBody>
          <a:bodyPr wrap="square">
            <a:spAutoFit/>
          </a:bodyPr>
          <a:lstStyle/>
          <a:p>
            <a:r>
              <a:rPr lang="zh-CN" altLang="en-US" sz="3200" spc="300" dirty="0">
                <a:solidFill>
                  <a:schemeClr val="accent1"/>
                </a:solidFill>
                <a:latin typeface="+mj-ea"/>
                <a:ea typeface="+mj-ea"/>
              </a:rPr>
              <a:t>转置</a:t>
            </a:r>
            <a:endParaRPr lang="zh-CN" altLang="en-US" sz="3200" spc="300" dirty="0">
              <a:solidFill>
                <a:schemeClr val="accent1"/>
              </a:solidFill>
              <a:latin typeface="+mj-ea"/>
              <a:ea typeface="+mj-ea"/>
            </a:endParaRPr>
          </a:p>
        </p:txBody>
      </p:sp>
      <p:sp>
        <p:nvSpPr>
          <p:cNvPr id="4" name="PA_矩形 2"/>
          <p:cNvSpPr/>
          <p:nvPr userDrawn="1">
            <p:custDataLst>
              <p:tags r:id="rId4"/>
            </p:custDataLst>
          </p:nvPr>
        </p:nvSpPr>
        <p:spPr>
          <a:xfrm>
            <a:off x="1826592" y="957975"/>
            <a:ext cx="7733044" cy="646331"/>
          </a:xfrm>
          <a:prstGeom prst="rect">
            <a:avLst/>
          </a:prstGeom>
        </p:spPr>
        <p:txBody>
          <a:bodyPr wrap="square">
            <a:spAutoFit/>
          </a:bodyPr>
          <a:lstStyle/>
          <a:p>
            <a:r>
              <a:rPr lang="zh-CN" altLang="zh-CN" sz="1800" kern="1200" dirty="0">
                <a:solidFill>
                  <a:schemeClr val="tx1"/>
                </a:solidFill>
                <a:latin typeface="+mn-lt"/>
                <a:ea typeface="+mn-ea"/>
                <a:cs typeface="+mn-cs"/>
              </a:rPr>
              <a:t>转置（即反转行和列）是重塑数据集的众多方法中最简单的一个。</a:t>
            </a:r>
            <a:endParaRPr lang="en-US" altLang="zh-CN" sz="1800" kern="1200" dirty="0">
              <a:solidFill>
                <a:schemeClr val="tx1"/>
              </a:solidFill>
              <a:latin typeface="+mn-lt"/>
              <a:ea typeface="+mn-ea"/>
              <a:cs typeface="+mn-cs"/>
            </a:endParaRPr>
          </a:p>
          <a:p>
            <a:r>
              <a:rPr lang="zh-CN" altLang="zh-CN" sz="1800" kern="1200" dirty="0">
                <a:solidFill>
                  <a:schemeClr val="tx1"/>
                </a:solidFill>
                <a:latin typeface="+mn-lt"/>
                <a:ea typeface="+mn-ea"/>
                <a:cs typeface="+mn-cs"/>
              </a:rPr>
              <a:t>使用函数</a:t>
            </a:r>
            <a:r>
              <a:rPr lang="en-US" altLang="zh-CN" sz="1800" kern="1200" dirty="0">
                <a:solidFill>
                  <a:schemeClr val="tx1"/>
                </a:solidFill>
                <a:latin typeface="+mn-lt"/>
                <a:ea typeface="+mn-ea"/>
                <a:cs typeface="+mn-cs"/>
              </a:rPr>
              <a:t>t()</a:t>
            </a:r>
            <a:r>
              <a:rPr lang="zh-CN" altLang="zh-CN" sz="1800" kern="1200" dirty="0">
                <a:solidFill>
                  <a:schemeClr val="tx1"/>
                </a:solidFill>
                <a:latin typeface="+mn-lt"/>
                <a:ea typeface="+mn-ea"/>
                <a:cs typeface="+mn-cs"/>
              </a:rPr>
              <a:t>即可对一个矩阵或数据框进行转置。</a:t>
            </a:r>
            <a:endParaRPr lang="zh-CN" altLang="zh-CN" sz="18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1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61665"/>
          </a:xfrm>
          <a:prstGeom prst="rect">
            <a:avLst/>
          </a:prstGeom>
        </p:spPr>
        <p:txBody>
          <a:bodyPr wrap="square">
            <a:spAutoFit/>
          </a:bodyPr>
          <a:lstStyle/>
          <a:p>
            <a:r>
              <a:rPr lang="zh-CN" altLang="zh-CN" sz="2400" kern="1200" dirty="0">
                <a:solidFill>
                  <a:schemeClr val="tx1"/>
                </a:solidFill>
                <a:latin typeface="+mn-lt"/>
                <a:ea typeface="+mn-ea"/>
                <a:cs typeface="+mn-cs"/>
              </a:rPr>
              <a:t>整合数据</a:t>
            </a:r>
            <a:endParaRPr lang="zh-CN" altLang="en-US" sz="2400" spc="300" dirty="0">
              <a:solidFill>
                <a:schemeClr val="accent1"/>
              </a:solidFill>
              <a:latin typeface="+mj-ea"/>
              <a:ea typeface="+mj-ea"/>
            </a:endParaRPr>
          </a:p>
        </p:txBody>
      </p:sp>
      <p:sp>
        <p:nvSpPr>
          <p:cNvPr id="4" name="PA_矩形 2"/>
          <p:cNvSpPr/>
          <p:nvPr userDrawn="1">
            <p:custDataLst>
              <p:tags r:id="rId4"/>
            </p:custDataLst>
          </p:nvPr>
        </p:nvSpPr>
        <p:spPr>
          <a:xfrm>
            <a:off x="1779090" y="874848"/>
            <a:ext cx="10072483" cy="830997"/>
          </a:xfrm>
          <a:prstGeom prst="rect">
            <a:avLst/>
          </a:prstGeom>
        </p:spPr>
        <p:txBody>
          <a:bodyPr wrap="square">
            <a:spAutoFit/>
          </a:bodyPr>
          <a:lstStyle/>
          <a:p>
            <a:pPr marL="171450" indent="-171450">
              <a:buFont typeface="Arial" panose="020B0604020202020204" pitchFamily="34" charset="0"/>
              <a:buChar char="•"/>
            </a:pPr>
            <a:r>
              <a:rPr lang="en-US" altLang="zh-CN" sz="1800" kern="1200" dirty="0">
                <a:solidFill>
                  <a:schemeClr val="tx1"/>
                </a:solidFill>
                <a:latin typeface="+mn-lt"/>
                <a:ea typeface="+mn-ea"/>
                <a:cs typeface="+mn-cs"/>
              </a:rPr>
              <a:t>R</a:t>
            </a:r>
            <a:r>
              <a:rPr lang="zh-CN" altLang="zh-CN" sz="1800" kern="1200" dirty="0">
                <a:solidFill>
                  <a:schemeClr val="tx1"/>
                </a:solidFill>
                <a:latin typeface="+mn-lt"/>
                <a:ea typeface="+mn-ea"/>
                <a:cs typeface="+mn-cs"/>
              </a:rPr>
              <a:t>中的</a:t>
            </a:r>
            <a:r>
              <a:rPr lang="en-US" altLang="zh-CN" sz="1800" kern="1200" dirty="0">
                <a:solidFill>
                  <a:schemeClr val="tx1"/>
                </a:solidFill>
                <a:latin typeface="+mn-lt"/>
                <a:ea typeface="+mn-ea"/>
                <a:cs typeface="+mn-cs"/>
              </a:rPr>
              <a:t>dplyr</a:t>
            </a:r>
            <a:r>
              <a:rPr lang="zh-CN" altLang="zh-CN" sz="1800" kern="1200" dirty="0">
                <a:solidFill>
                  <a:schemeClr val="tx1"/>
                </a:solidFill>
                <a:latin typeface="+mn-lt"/>
                <a:ea typeface="+mn-ea"/>
                <a:cs typeface="+mn-cs"/>
              </a:rPr>
              <a:t>包提供了数据集的连接操作。这是一个专注</a:t>
            </a:r>
            <a:r>
              <a:rPr lang="en-US" altLang="zh-CN" sz="1800" kern="1200" dirty="0">
                <a:solidFill>
                  <a:schemeClr val="tx1"/>
                </a:solidFill>
                <a:latin typeface="+mn-lt"/>
                <a:ea typeface="+mn-ea"/>
                <a:cs typeface="+mn-cs"/>
              </a:rPr>
              <a:t>dataframe</a:t>
            </a:r>
            <a:r>
              <a:rPr lang="zh-CN" altLang="zh-CN" sz="1800" kern="1200" dirty="0">
                <a:solidFill>
                  <a:schemeClr val="tx1"/>
                </a:solidFill>
                <a:latin typeface="+mn-lt"/>
                <a:ea typeface="+mn-ea"/>
                <a:cs typeface="+mn-cs"/>
              </a:rPr>
              <a:t>对象的数据处理包，它功能强大。</a:t>
            </a:r>
            <a:endParaRPr lang="en-US" altLang="zh-CN" sz="1800" kern="1200" dirty="0">
              <a:solidFill>
                <a:schemeClr val="tx1"/>
              </a:solidFill>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zh-CN" sz="1800" kern="1200" dirty="0">
                <a:solidFill>
                  <a:schemeClr val="tx1"/>
                </a:solidFill>
                <a:latin typeface="+mn-lt"/>
                <a:ea typeface="+mn-ea"/>
                <a:cs typeface="+mn-cs"/>
              </a:rPr>
              <a:t>该包中的几个</a:t>
            </a:r>
            <a:r>
              <a:rPr lang="en-US" altLang="zh-CN" sz="1800" kern="1200" dirty="0">
                <a:solidFill>
                  <a:schemeClr val="tx1"/>
                </a:solidFill>
                <a:latin typeface="+mn-lt"/>
                <a:ea typeface="+mn-ea"/>
                <a:cs typeface="+mn-cs"/>
              </a:rPr>
              <a:t>join</a:t>
            </a:r>
            <a:r>
              <a:rPr lang="zh-CN" altLang="zh-CN" sz="1800" kern="1200" dirty="0">
                <a:solidFill>
                  <a:schemeClr val="tx1"/>
                </a:solidFill>
                <a:latin typeface="+mn-lt"/>
                <a:ea typeface="+mn-ea"/>
                <a:cs typeface="+mn-cs"/>
              </a:rPr>
              <a:t>数据连接函数如下表所示：</a:t>
            </a:r>
            <a:endParaRPr lang="zh-CN" altLang="zh-CN" sz="1800" kern="1200" dirty="0">
              <a:solidFill>
                <a:schemeClr val="tx1"/>
              </a:solidFill>
              <a:latin typeface="+mn-lt"/>
              <a:ea typeface="+mn-ea"/>
              <a:cs typeface="+mn-cs"/>
            </a:endParaRPr>
          </a:p>
          <a:p>
            <a:pPr marL="171450" indent="-171450">
              <a:buFont typeface="Arial" panose="020B0604020202020204" pitchFamily="34" charset="0"/>
              <a:buChar char="•"/>
            </a:pP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299"/>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8252" y="2175912"/>
            <a:ext cx="9475693" cy="923330"/>
          </a:xfrm>
          <a:prstGeom prst="rect">
            <a:avLst/>
          </a:prstGeom>
          <a:noFill/>
        </p:spPr>
        <p:txBody>
          <a:bodyPr wrap="square" rtlCol="0" anchor="ctr" anchorCtr="0">
            <a:spAutoFit/>
          </a:bodyPr>
          <a:lstStyle/>
          <a:p>
            <a:r>
              <a:rPr lang="zh-CN" altLang="zh-CN" sz="5400" b="1" dirty="0"/>
              <a:t>第六章 </a:t>
            </a:r>
            <a:r>
              <a:rPr lang="en-US" altLang="zh-CN" sz="5400" b="1" dirty="0"/>
              <a:t>  </a:t>
            </a:r>
            <a:r>
              <a:rPr lang="zh-CN" altLang="zh-CN" sz="5400" b="1" dirty="0"/>
              <a:t>高级数据管理</a:t>
            </a:r>
            <a:endParaRPr lang="zh-CN" altLang="zh-CN" sz="5400" dirty="0"/>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099"/>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21203" y="1828800"/>
            <a:ext cx="6585343" cy="4524315"/>
          </a:xfrm>
          <a:prstGeom prst="rect">
            <a:avLst/>
          </a:prstGeom>
          <a:noFill/>
        </p:spPr>
        <p:txBody>
          <a:bodyPr wrap="square" rtlCol="0">
            <a:spAutoFit/>
            <a:scene3d>
              <a:camera prst="orthographicFront"/>
              <a:lightRig rig="threePt" dir="t"/>
            </a:scene3d>
            <a:sp3d contourW="12700"/>
          </a:bodyPr>
          <a:lstStyle/>
          <a:p>
            <a:r>
              <a:rPr lang="en-US" altLang="zh-CN" dirty="0"/>
              <a:t>diff(x,lag=n)</a:t>
            </a:r>
            <a:endParaRPr lang="zh-CN" altLang="zh-CN" dirty="0"/>
          </a:p>
          <a:p>
            <a:r>
              <a:rPr lang="zh-CN" altLang="zh-CN" dirty="0"/>
              <a:t>滞后差分，</a:t>
            </a:r>
            <a:r>
              <a:rPr lang="en-US" altLang="zh-CN" dirty="0"/>
              <a:t>lag</a:t>
            </a:r>
            <a:r>
              <a:rPr lang="zh-CN" altLang="zh-CN" dirty="0"/>
              <a:t>用于指定滞后几项。默认的</a:t>
            </a:r>
            <a:r>
              <a:rPr lang="en-US" altLang="zh-CN" dirty="0"/>
              <a:t>lag</a:t>
            </a:r>
            <a:r>
              <a:rPr lang="zh-CN" altLang="zh-CN" dirty="0"/>
              <a:t>值为</a:t>
            </a:r>
            <a:r>
              <a:rPr lang="en-US" altLang="zh-CN" dirty="0"/>
              <a:t>1</a:t>
            </a:r>
            <a:r>
              <a:rPr lang="zh-CN" altLang="zh-CN" dirty="0"/>
              <a:t>。</a:t>
            </a:r>
            <a:endParaRPr lang="zh-CN" altLang="zh-CN" dirty="0"/>
          </a:p>
          <a:p>
            <a:r>
              <a:rPr lang="zh-CN" altLang="zh-CN" dirty="0"/>
              <a:t>例：</a:t>
            </a:r>
            <a:r>
              <a:rPr lang="en-US" altLang="zh-CN" dirty="0"/>
              <a:t>diff(c(1,2,3,4))</a:t>
            </a:r>
            <a:endParaRPr lang="zh-CN" altLang="zh-CN" dirty="0"/>
          </a:p>
          <a:p>
            <a:r>
              <a:rPr lang="zh-CN" altLang="zh-CN" dirty="0"/>
              <a:t>返回值是</a:t>
            </a:r>
            <a:r>
              <a:rPr lang="en-US" altLang="zh-CN" dirty="0"/>
              <a:t> 1 1 1</a:t>
            </a:r>
            <a:endParaRPr lang="en-US" altLang="zh-CN" dirty="0"/>
          </a:p>
          <a:p>
            <a:endParaRPr lang="en-US" altLang="zh-CN" dirty="0"/>
          </a:p>
          <a:p>
            <a:endParaRPr lang="zh-CN" altLang="zh-CN" dirty="0"/>
          </a:p>
          <a:p>
            <a:r>
              <a:rPr lang="en-US" altLang="zh-CN" dirty="0"/>
              <a:t>difftime(time1,time2,units=c(“auto”,</a:t>
            </a:r>
            <a:endParaRPr lang="zh-CN" altLang="zh-CN" dirty="0"/>
          </a:p>
          <a:p>
            <a:r>
              <a:rPr lang="en-US" altLang="zh-CN" dirty="0"/>
              <a:t>”sesc”,”mins”,”hours”,”days”,”weeks”))</a:t>
            </a:r>
            <a:endParaRPr lang="zh-CN" altLang="zh-CN" dirty="0"/>
          </a:p>
          <a:p>
            <a:r>
              <a:rPr lang="zh-CN" altLang="zh-CN" dirty="0"/>
              <a:t>计算时间间隔，并以星期、天、时、分、秒来表示。</a:t>
            </a:r>
            <a:endParaRPr lang="zh-CN" altLang="zh-CN" dirty="0"/>
          </a:p>
          <a:p>
            <a:r>
              <a:rPr lang="zh-CN" altLang="zh-CN" dirty="0"/>
              <a:t>例：</a:t>
            </a:r>
            <a:endParaRPr lang="zh-CN" altLang="zh-CN" dirty="0"/>
          </a:p>
          <a:p>
            <a:r>
              <a:rPr lang="en-US" altLang="zh-CN" dirty="0"/>
              <a:t>&gt; date&lt;-c("2016-01-27","2016-02-27")</a:t>
            </a:r>
            <a:endParaRPr lang="zh-CN" altLang="zh-CN" dirty="0"/>
          </a:p>
          <a:p>
            <a:r>
              <a:rPr lang="en-US" altLang="zh-CN" dirty="0"/>
              <a:t>&gt; difftime(date[2],date[1],units="days")</a:t>
            </a:r>
            <a:endParaRPr lang="zh-CN" altLang="zh-CN" dirty="0"/>
          </a:p>
          <a:p>
            <a:r>
              <a:rPr lang="en-US" altLang="zh-CN" dirty="0"/>
              <a:t>Time difference of 31 days</a:t>
            </a:r>
            <a:endParaRPr lang="zh-CN" altLang="zh-CN" dirty="0"/>
          </a:p>
          <a:p>
            <a:r>
              <a:rPr lang="en-US" altLang="zh-CN" dirty="0"/>
              <a:t>&gt; difftime(date[2],date[1],units="weeks")</a:t>
            </a:r>
            <a:endParaRPr lang="zh-CN" altLang="zh-CN" dirty="0"/>
          </a:p>
          <a:p>
            <a:r>
              <a:rPr lang="en-US" altLang="zh-CN" dirty="0"/>
              <a:t>Time difference of 4.428571 weeks</a:t>
            </a:r>
            <a:endParaRPr lang="zh-CN" altLang="zh-CN" dirty="0"/>
          </a:p>
          <a:p>
            <a:r>
              <a:rPr lang="en-US" altLang="zh-CN" dirty="0"/>
              <a:t> </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统计函数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2886083"/>
            <a:ext cx="6585343" cy="1200329"/>
          </a:xfrm>
          <a:prstGeom prst="rect">
            <a:avLst/>
          </a:prstGeom>
          <a:noFill/>
        </p:spPr>
        <p:txBody>
          <a:bodyPr wrap="square" rtlCol="0">
            <a:spAutoFit/>
            <a:scene3d>
              <a:camera prst="orthographicFront"/>
              <a:lightRig rig="threePt" dir="t"/>
            </a:scene3d>
            <a:sp3d contourW="12700"/>
          </a:bodyPr>
          <a:lstStyle/>
          <a:p>
            <a:r>
              <a:rPr lang="zh-CN" altLang="zh-CN" dirty="0"/>
              <a:t>常用的概率函数有密度函数、分布函数、分位数函数和生成随机数函数，这些函数都以函数结合分布的形式来引用。概率函数通常用来生成特征已知的模拟数据，以及在用户编写的统计函数中计算概率值。</a:t>
            </a:r>
            <a:endParaRPr lang="zh-CN" altLang="zh-CN" b="1"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概率函数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2886083"/>
            <a:ext cx="6585343" cy="2308324"/>
          </a:xfrm>
          <a:prstGeom prst="rect">
            <a:avLst/>
          </a:prstGeom>
          <a:noFill/>
        </p:spPr>
        <p:txBody>
          <a:bodyPr wrap="square" rtlCol="0">
            <a:spAutoFit/>
            <a:scene3d>
              <a:camera prst="orthographicFront"/>
              <a:lightRig rig="threePt" dir="t"/>
            </a:scene3d>
            <a:sp3d contourW="12700"/>
          </a:bodyPr>
          <a:lstStyle/>
          <a:p>
            <a:r>
              <a:rPr lang="zh-CN" altLang="zh-CN" dirty="0"/>
              <a:t>在</a:t>
            </a:r>
            <a:r>
              <a:rPr lang="en-US" altLang="zh-CN" dirty="0"/>
              <a:t>R</a:t>
            </a:r>
            <a:r>
              <a:rPr lang="zh-CN" altLang="zh-CN" dirty="0"/>
              <a:t>中，概率函数形如：</a:t>
            </a:r>
            <a:r>
              <a:rPr lang="en-US" altLang="zh-CN" dirty="0"/>
              <a:t>[dpqr]distribution_abbreviation()</a:t>
            </a:r>
            <a:r>
              <a:rPr lang="zh-CN" altLang="zh-CN" dirty="0"/>
              <a:t>其中第一个字母表示所指分布的某一方面。比如：</a:t>
            </a:r>
            <a:r>
              <a:rPr lang="en-US" altLang="zh-CN" dirty="0"/>
              <a:t>dnorm</a:t>
            </a:r>
            <a:r>
              <a:rPr lang="zh-CN" altLang="zh-CN" dirty="0"/>
              <a:t>正态分布密度函数中，</a:t>
            </a:r>
            <a:r>
              <a:rPr lang="en-US" altLang="zh-CN" dirty="0"/>
              <a:t>d</a:t>
            </a:r>
            <a:r>
              <a:rPr lang="zh-CN" altLang="zh-CN" dirty="0"/>
              <a:t>表示密度函数，</a:t>
            </a:r>
            <a:r>
              <a:rPr lang="en-US" altLang="zh-CN" dirty="0"/>
              <a:t>norm</a:t>
            </a:r>
            <a:r>
              <a:rPr lang="zh-CN" altLang="zh-CN" dirty="0"/>
              <a:t>表示正态分布。上述</a:t>
            </a:r>
            <a:r>
              <a:rPr lang="en-US" altLang="zh-CN" dirty="0"/>
              <a:t>4</a:t>
            </a:r>
            <a:r>
              <a:rPr lang="zh-CN" altLang="zh-CN" dirty="0"/>
              <a:t>种概率函数的写法如下：</a:t>
            </a:r>
            <a:endParaRPr lang="zh-CN" altLang="zh-CN" dirty="0"/>
          </a:p>
          <a:p>
            <a:r>
              <a:rPr lang="en-US" altLang="zh-CN" dirty="0"/>
              <a:t>d=</a:t>
            </a:r>
            <a:r>
              <a:rPr lang="zh-CN" altLang="zh-CN" dirty="0"/>
              <a:t>密度函数（</a:t>
            </a:r>
            <a:r>
              <a:rPr lang="en-US" altLang="zh-CN" dirty="0"/>
              <a:t>density</a:t>
            </a:r>
            <a:r>
              <a:rPr lang="zh-CN" altLang="zh-CN" dirty="0"/>
              <a:t>）。</a:t>
            </a:r>
            <a:endParaRPr lang="zh-CN" altLang="zh-CN" dirty="0"/>
          </a:p>
          <a:p>
            <a:r>
              <a:rPr lang="en-US" altLang="zh-CN" dirty="0"/>
              <a:t>p=</a:t>
            </a:r>
            <a:r>
              <a:rPr lang="zh-CN" altLang="zh-CN" dirty="0"/>
              <a:t>分布函数（</a:t>
            </a:r>
            <a:r>
              <a:rPr lang="en-US" altLang="zh-CN" dirty="0"/>
              <a:t>distribution function</a:t>
            </a:r>
            <a:r>
              <a:rPr lang="zh-CN" altLang="zh-CN" dirty="0"/>
              <a:t>）</a:t>
            </a:r>
            <a:endParaRPr lang="zh-CN" altLang="zh-CN" dirty="0"/>
          </a:p>
          <a:p>
            <a:r>
              <a:rPr lang="en-US" altLang="zh-CN" dirty="0"/>
              <a:t>q=</a:t>
            </a:r>
            <a:r>
              <a:rPr lang="zh-CN" altLang="zh-CN" dirty="0"/>
              <a:t>分位数函数（</a:t>
            </a:r>
            <a:r>
              <a:rPr lang="en-US" altLang="zh-CN" dirty="0"/>
              <a:t>quantile function</a:t>
            </a:r>
            <a:r>
              <a:rPr lang="zh-CN" altLang="zh-CN" dirty="0"/>
              <a:t>）</a:t>
            </a:r>
            <a:endParaRPr lang="zh-CN" altLang="zh-CN" dirty="0"/>
          </a:p>
          <a:p>
            <a:r>
              <a:rPr lang="en-US" altLang="zh-CN" dirty="0"/>
              <a:t>r=</a:t>
            </a:r>
            <a:r>
              <a:rPr lang="zh-CN" altLang="zh-CN" dirty="0"/>
              <a:t>生成随机数（随机偏差）函数</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概率函数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74939" y="495220"/>
            <a:ext cx="6585343" cy="6463308"/>
          </a:xfrm>
          <a:prstGeom prst="rect">
            <a:avLst/>
          </a:prstGeom>
          <a:noFill/>
        </p:spPr>
        <p:txBody>
          <a:bodyPr wrap="square" rtlCol="0">
            <a:spAutoFit/>
            <a:scene3d>
              <a:camera prst="orthographicFront"/>
              <a:lightRig rig="threePt" dir="t"/>
            </a:scene3d>
            <a:sp3d contourW="12700"/>
          </a:bodyPr>
          <a:lstStyle/>
          <a:p>
            <a:r>
              <a:rPr lang="zh-CN" altLang="zh-CN" dirty="0"/>
              <a:t>例：以上</a:t>
            </a:r>
            <a:r>
              <a:rPr lang="en-US" altLang="zh-CN" dirty="0"/>
              <a:t>4</a:t>
            </a:r>
            <a:r>
              <a:rPr lang="zh-CN" altLang="zh-CN" dirty="0"/>
              <a:t>种函数的使用示例代码如下所示：</a:t>
            </a:r>
            <a:endParaRPr lang="zh-CN" altLang="zh-CN" dirty="0"/>
          </a:p>
          <a:p>
            <a:r>
              <a:rPr lang="en-US" altLang="zh-CN" dirty="0"/>
              <a:t>&gt; x&lt;-pretty(c(-3,3),30)</a:t>
            </a:r>
            <a:endParaRPr lang="zh-CN" altLang="zh-CN" dirty="0"/>
          </a:p>
          <a:p>
            <a:r>
              <a:rPr lang="en-US" altLang="zh-CN" dirty="0"/>
              <a:t>&gt; y&lt;-</a:t>
            </a:r>
            <a:r>
              <a:rPr lang="en-US" altLang="zh-CN" dirty="0" err="1"/>
              <a:t>dnorm</a:t>
            </a:r>
            <a:r>
              <a:rPr lang="en-US" altLang="zh-CN" dirty="0"/>
              <a:t>(x)</a:t>
            </a:r>
            <a:endParaRPr lang="zh-CN" altLang="zh-CN" dirty="0"/>
          </a:p>
          <a:p>
            <a:r>
              <a:rPr lang="en-US" altLang="zh-CN" dirty="0"/>
              <a:t>&gt; </a:t>
            </a:r>
            <a:r>
              <a:rPr lang="en-US" altLang="zh-CN" dirty="0" err="1"/>
              <a:t>pnorm</a:t>
            </a:r>
            <a:r>
              <a:rPr lang="en-US" altLang="zh-CN" dirty="0"/>
              <a:t>(1.96)</a:t>
            </a:r>
            <a:endParaRPr lang="zh-CN" altLang="zh-CN" dirty="0"/>
          </a:p>
          <a:p>
            <a:r>
              <a:rPr lang="en-US" altLang="zh-CN" dirty="0"/>
              <a:t>[1] 0.9750021</a:t>
            </a:r>
            <a:endParaRPr lang="zh-CN" altLang="zh-CN" dirty="0"/>
          </a:p>
          <a:p>
            <a:r>
              <a:rPr lang="en-US" altLang="zh-CN" dirty="0"/>
              <a:t>&gt; </a:t>
            </a:r>
            <a:r>
              <a:rPr lang="en-US" altLang="zh-CN" dirty="0" err="1"/>
              <a:t>qnorm</a:t>
            </a:r>
            <a:r>
              <a:rPr lang="en-US" altLang="zh-CN" dirty="0"/>
              <a:t>(0.9,mean=50,sd=100)</a:t>
            </a:r>
            <a:endParaRPr lang="zh-CN" altLang="zh-CN" dirty="0"/>
          </a:p>
          <a:p>
            <a:r>
              <a:rPr lang="en-US" altLang="zh-CN" dirty="0"/>
              <a:t>[1] 178.1552</a:t>
            </a:r>
            <a:endParaRPr lang="zh-CN" altLang="zh-CN" dirty="0"/>
          </a:p>
          <a:p>
            <a:r>
              <a:rPr lang="en-US" altLang="zh-CN" dirty="0"/>
              <a:t>&gt; </a:t>
            </a:r>
            <a:r>
              <a:rPr lang="en-US" altLang="zh-CN" dirty="0" err="1"/>
              <a:t>rnorm</a:t>
            </a:r>
            <a:r>
              <a:rPr lang="en-US" altLang="zh-CN" dirty="0"/>
              <a:t>(50,mean=50,sd=10)</a:t>
            </a:r>
            <a:endParaRPr lang="zh-CN" altLang="zh-CN" dirty="0"/>
          </a:p>
          <a:p>
            <a:r>
              <a:rPr lang="en-US" altLang="zh-CN" dirty="0"/>
              <a:t> [1] 49.50091 43.13560 57.23173 59.12263 45.05132 52.45066 49.60852 34.28627</a:t>
            </a:r>
            <a:endParaRPr lang="zh-CN" altLang="zh-CN" dirty="0"/>
          </a:p>
          <a:p>
            <a:r>
              <a:rPr lang="en-US" altLang="zh-CN" dirty="0"/>
              <a:t> [9] 52.18173 57.66592 28.63702 41.12805 41.04278 55.31246 56.76845 60.12205</a:t>
            </a:r>
            <a:endParaRPr lang="zh-CN" altLang="zh-CN" dirty="0"/>
          </a:p>
          <a:p>
            <a:r>
              <a:rPr lang="en-US" altLang="zh-CN" dirty="0"/>
              <a:t>[17] 60.44435 47.26671 35.63867 58.58706 53.94391 55.16183 58.44046 50.41035</a:t>
            </a:r>
            <a:endParaRPr lang="zh-CN" altLang="zh-CN" dirty="0"/>
          </a:p>
          <a:p>
            <a:r>
              <a:rPr lang="en-US" altLang="zh-CN" dirty="0"/>
              <a:t>[25] 66.81052 64.25903 59.70051 54.19042 55.22621 49.20535 55.73780 36.02980</a:t>
            </a:r>
            <a:endParaRPr lang="zh-CN" altLang="zh-CN" dirty="0"/>
          </a:p>
          <a:p>
            <a:r>
              <a:rPr lang="en-US" altLang="zh-CN" dirty="0"/>
              <a:t>[33] 61.40210 46.65908 46.20142 56.11519 37.08445 34.88835 46.50598 51.35779</a:t>
            </a:r>
            <a:endParaRPr lang="zh-CN" altLang="zh-CN" dirty="0"/>
          </a:p>
          <a:p>
            <a:r>
              <a:rPr lang="en-US" altLang="zh-CN" dirty="0"/>
              <a:t>[41] 51.69224 67.64343 62.73294 53.47982 68.21983 51.88875 52.47352 41.91702</a:t>
            </a:r>
            <a:endParaRPr lang="zh-CN" altLang="zh-CN" dirty="0"/>
          </a:p>
          <a:p>
            <a:r>
              <a:rPr lang="en-US" altLang="zh-CN" dirty="0"/>
              <a:t>[49] 44.96325 35.39266</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2886083"/>
            <a:ext cx="6585343" cy="2308324"/>
          </a:xfrm>
          <a:prstGeom prst="rect">
            <a:avLst/>
          </a:prstGeom>
          <a:noFill/>
        </p:spPr>
        <p:txBody>
          <a:bodyPr wrap="square" rtlCol="0">
            <a:spAutoFit/>
            <a:scene3d>
              <a:camera prst="orthographicFront"/>
              <a:lightRig rig="threePt" dir="t"/>
            </a:scene3d>
            <a:sp3d contourW="12700"/>
          </a:bodyPr>
          <a:lstStyle/>
          <a:p>
            <a:r>
              <a:rPr lang="en-US" altLang="zh-CN" dirty="0"/>
              <a:t>Beta</a:t>
            </a:r>
            <a:r>
              <a:rPr lang="zh-CN" altLang="zh-CN" dirty="0"/>
              <a:t>分布</a:t>
            </a:r>
            <a:r>
              <a:rPr lang="en-US" altLang="zh-CN" dirty="0"/>
              <a:t>   Logistic</a:t>
            </a:r>
            <a:r>
              <a:rPr lang="zh-CN" altLang="zh-CN" dirty="0"/>
              <a:t>分布</a:t>
            </a:r>
            <a:r>
              <a:rPr lang="en-US" altLang="zh-CN" dirty="0"/>
              <a:t>   </a:t>
            </a:r>
            <a:r>
              <a:rPr lang="zh-CN" altLang="zh-CN" dirty="0"/>
              <a:t>二项分布</a:t>
            </a:r>
            <a:r>
              <a:rPr lang="en-US" altLang="zh-CN" dirty="0"/>
              <a:t>   </a:t>
            </a:r>
            <a:r>
              <a:rPr lang="zh-CN" altLang="zh-CN" dirty="0"/>
              <a:t>多项分布</a:t>
            </a:r>
            <a:endParaRPr lang="zh-CN" altLang="zh-CN" dirty="0"/>
          </a:p>
          <a:p>
            <a:r>
              <a:rPr lang="zh-CN" altLang="zh-CN" dirty="0"/>
              <a:t>柯西分布</a:t>
            </a:r>
            <a:r>
              <a:rPr lang="en-US" altLang="zh-CN" dirty="0"/>
              <a:t>   </a:t>
            </a:r>
            <a:r>
              <a:rPr lang="zh-CN" altLang="zh-CN" dirty="0"/>
              <a:t>负二项分布</a:t>
            </a:r>
            <a:r>
              <a:rPr lang="en-US" altLang="zh-CN" dirty="0"/>
              <a:t>    </a:t>
            </a:r>
            <a:r>
              <a:rPr lang="zh-CN" altLang="zh-CN" dirty="0"/>
              <a:t>（非中心）卡方分布</a:t>
            </a:r>
            <a:endParaRPr lang="zh-CN" altLang="zh-CN" dirty="0"/>
          </a:p>
          <a:p>
            <a:r>
              <a:rPr lang="zh-CN" altLang="zh-CN" dirty="0"/>
              <a:t>正态分布</a:t>
            </a:r>
            <a:r>
              <a:rPr lang="en-US" altLang="zh-CN" dirty="0"/>
              <a:t>   </a:t>
            </a:r>
            <a:r>
              <a:rPr lang="zh-CN" altLang="zh-CN" dirty="0"/>
              <a:t>指数分布</a:t>
            </a:r>
            <a:r>
              <a:rPr lang="en-US" altLang="zh-CN" dirty="0"/>
              <a:t>        </a:t>
            </a:r>
            <a:r>
              <a:rPr lang="zh-CN" altLang="zh-CN" dirty="0"/>
              <a:t>泊松分布</a:t>
            </a:r>
            <a:r>
              <a:rPr lang="en-US" altLang="zh-CN" dirty="0"/>
              <a:t>      F</a:t>
            </a:r>
            <a:r>
              <a:rPr lang="zh-CN" altLang="zh-CN" dirty="0"/>
              <a:t>分布</a:t>
            </a:r>
            <a:endParaRPr lang="en-US" altLang="zh-CN" dirty="0"/>
          </a:p>
          <a:p>
            <a:r>
              <a:rPr lang="en-US" altLang="zh-CN" dirty="0"/>
              <a:t>Wilcoxon</a:t>
            </a:r>
            <a:r>
              <a:rPr lang="zh-CN" altLang="zh-CN" dirty="0"/>
              <a:t>符号秩分布</a:t>
            </a:r>
            <a:r>
              <a:rPr lang="en-US" altLang="zh-CN" dirty="0"/>
              <a:t>   Gamma</a:t>
            </a:r>
            <a:r>
              <a:rPr lang="zh-CN" altLang="zh-CN" dirty="0"/>
              <a:t>分布</a:t>
            </a:r>
            <a:r>
              <a:rPr lang="en-US" altLang="zh-CN" dirty="0"/>
              <a:t>   t</a:t>
            </a:r>
            <a:r>
              <a:rPr lang="zh-CN" altLang="zh-CN" dirty="0"/>
              <a:t>分布</a:t>
            </a:r>
            <a:endParaRPr lang="zh-CN" altLang="zh-CN" dirty="0"/>
          </a:p>
          <a:p>
            <a:r>
              <a:rPr lang="zh-CN" altLang="zh-CN" dirty="0"/>
              <a:t>几何分布</a:t>
            </a:r>
            <a:r>
              <a:rPr lang="en-US" altLang="zh-CN" dirty="0"/>
              <a:t>   </a:t>
            </a:r>
            <a:r>
              <a:rPr lang="zh-CN" altLang="zh-CN" dirty="0"/>
              <a:t>均匀分布</a:t>
            </a:r>
            <a:r>
              <a:rPr lang="en-US" altLang="zh-CN" dirty="0"/>
              <a:t>     </a:t>
            </a:r>
            <a:r>
              <a:rPr lang="zh-CN" altLang="zh-CN" dirty="0"/>
              <a:t>超几何分布</a:t>
            </a:r>
            <a:r>
              <a:rPr lang="en-US" altLang="zh-CN" dirty="0"/>
              <a:t>    Weibull</a:t>
            </a:r>
            <a:r>
              <a:rPr lang="zh-CN" altLang="zh-CN" dirty="0"/>
              <a:t>分布</a:t>
            </a:r>
            <a:endParaRPr lang="zh-CN" altLang="zh-CN" dirty="0"/>
          </a:p>
          <a:p>
            <a:r>
              <a:rPr lang="zh-CN" altLang="zh-CN" dirty="0"/>
              <a:t>对数正态分布</a:t>
            </a:r>
            <a:r>
              <a:rPr lang="en-US" altLang="zh-CN" dirty="0"/>
              <a:t>    Wilcoxon</a:t>
            </a:r>
            <a:r>
              <a:rPr lang="zh-CN" altLang="zh-CN" dirty="0"/>
              <a:t>秩和分布</a:t>
            </a:r>
            <a:endParaRPr lang="zh-CN" altLang="zh-CN" dirty="0"/>
          </a:p>
          <a:p>
            <a:endParaRPr lang="zh-CN" altLang="zh-CN" dirty="0"/>
          </a:p>
          <a:p>
            <a:endParaRPr lang="zh-CN" altLang="zh-CN" b="1" dirty="0"/>
          </a:p>
        </p:txBody>
      </p:sp>
      <p:sp>
        <p:nvSpPr>
          <p:cNvPr id="3" name="文本框 2"/>
          <p:cNvSpPr txBox="1"/>
          <p:nvPr/>
        </p:nvSpPr>
        <p:spPr>
          <a:xfrm>
            <a:off x="1086116" y="1295864"/>
            <a:ext cx="3775393" cy="707886"/>
          </a:xfrm>
          <a:prstGeom prst="rect">
            <a:avLst/>
          </a:prstGeom>
          <a:noFill/>
        </p:spPr>
        <p:txBody>
          <a:bodyPr wrap="none" rtlCol="0">
            <a:spAutoFit/>
            <a:scene3d>
              <a:camera prst="orthographicFront"/>
              <a:lightRig rig="threePt" dir="t"/>
            </a:scene3d>
            <a:sp3d contourW="12700"/>
          </a:bodyPr>
          <a:lstStyle/>
          <a:p>
            <a:r>
              <a:rPr lang="zh-CN" altLang="zh-CN" sz="4000" dirty="0"/>
              <a:t>常用的概率函数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1258784"/>
            <a:ext cx="6585343" cy="1200329"/>
          </a:xfrm>
          <a:prstGeom prst="rect">
            <a:avLst/>
          </a:prstGeom>
          <a:noFill/>
        </p:spPr>
        <p:txBody>
          <a:bodyPr wrap="square" rtlCol="0">
            <a:spAutoFit/>
            <a:scene3d>
              <a:camera prst="orthographicFront"/>
              <a:lightRig rig="threePt" dir="t"/>
            </a:scene3d>
            <a:sp3d contourW="12700"/>
          </a:bodyPr>
          <a:lstStyle/>
          <a:p>
            <a:endParaRPr lang="en-US" altLang="zh-CN" dirty="0"/>
          </a:p>
          <a:p>
            <a:endParaRPr lang="en-US" altLang="zh-CN" dirty="0"/>
          </a:p>
          <a:p>
            <a:endParaRPr lang="en-US" altLang="zh-CN" dirty="0"/>
          </a:p>
          <a:p>
            <a:endParaRPr lang="en-US" altLang="zh-CN" dirty="0"/>
          </a:p>
        </p:txBody>
      </p:sp>
      <p:sp>
        <p:nvSpPr>
          <p:cNvPr id="3" name="文本框 2"/>
          <p:cNvSpPr txBox="1"/>
          <p:nvPr/>
        </p:nvSpPr>
        <p:spPr>
          <a:xfrm>
            <a:off x="1086116" y="1295864"/>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字符处理函数</a:t>
            </a:r>
            <a:endParaRPr lang="zh-CN" altLang="en-US" sz="4000" b="1" dirty="0">
              <a:solidFill>
                <a:schemeClr val="tx1">
                  <a:lumMod val="85000"/>
                  <a:lumOff val="1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pic>
        <p:nvPicPr>
          <p:cNvPr id="1026" name="Picture 2"/>
          <p:cNvPicPr>
            <a:picLocks noChangeAspect="1" noChangeArrowheads="1"/>
          </p:cNvPicPr>
          <p:nvPr/>
        </p:nvPicPr>
        <p:blipFill>
          <a:blip r:embed="rId2" cstate="print"/>
          <a:srcRect/>
          <a:stretch>
            <a:fillRect/>
          </a:stretch>
        </p:blipFill>
        <p:spPr bwMode="auto">
          <a:xfrm>
            <a:off x="4279076" y="2025609"/>
            <a:ext cx="7207272" cy="4529570"/>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nodePh="1">
                                  <p:stCondLst>
                                    <p:cond delay="0"/>
                                  </p:stCondLst>
                                  <p:endCondLst>
                                    <p:cond evt="begin" delay="0">
                                      <p:tn val="9"/>
                                    </p:cond>
                                  </p:end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5552" y="1295405"/>
            <a:ext cx="6585343" cy="3416320"/>
          </a:xfrm>
          <a:prstGeom prst="rect">
            <a:avLst/>
          </a:prstGeom>
          <a:noFill/>
        </p:spPr>
        <p:txBody>
          <a:bodyPr wrap="square" rtlCol="0">
            <a:spAutoFit/>
            <a:scene3d>
              <a:camera prst="orthographicFront"/>
              <a:lightRig rig="threePt" dir="t"/>
            </a:scene3d>
            <a:sp3d contourW="12700"/>
          </a:bodyPr>
          <a:lstStyle/>
          <a:p>
            <a:r>
              <a:rPr lang="zh-CN" altLang="zh-CN" dirty="0"/>
              <a:t>例：计算对象</a:t>
            </a:r>
            <a:r>
              <a:rPr lang="en-US" altLang="zh-CN" dirty="0"/>
              <a:t>x</a:t>
            </a:r>
            <a:r>
              <a:rPr lang="zh-CN" altLang="zh-CN" dirty="0"/>
              <a:t>的字符数量，</a:t>
            </a:r>
            <a:r>
              <a:rPr lang="en-US" altLang="zh-CN" dirty="0"/>
              <a:t>x</a:t>
            </a:r>
            <a:r>
              <a:rPr lang="zh-CN" altLang="zh-CN" dirty="0"/>
              <a:t>的长度，代码及运行结果如下所示：</a:t>
            </a:r>
            <a:endParaRPr lang="zh-CN" altLang="zh-CN" dirty="0"/>
          </a:p>
          <a:p>
            <a:r>
              <a:rPr lang="en-US" altLang="zh-CN" dirty="0"/>
              <a:t>&gt; x&lt;-c("</a:t>
            </a:r>
            <a:r>
              <a:rPr lang="en-US" altLang="zh-CN" dirty="0" err="1"/>
              <a:t>abc</a:t>
            </a:r>
            <a:r>
              <a:rPr lang="en-US" altLang="zh-CN" dirty="0"/>
              <a:t>","</a:t>
            </a:r>
            <a:r>
              <a:rPr lang="en-US" altLang="zh-CN" dirty="0" err="1"/>
              <a:t>defg</a:t>
            </a:r>
            <a:r>
              <a:rPr lang="en-US" altLang="zh-CN" dirty="0"/>
              <a:t>","</a:t>
            </a:r>
            <a:r>
              <a:rPr lang="en-US" altLang="zh-CN" dirty="0" err="1"/>
              <a:t>hijklm</a:t>
            </a:r>
            <a:r>
              <a:rPr lang="en-US" altLang="zh-CN" dirty="0"/>
              <a:t>")</a:t>
            </a:r>
            <a:endParaRPr lang="zh-CN" altLang="zh-CN" dirty="0"/>
          </a:p>
          <a:p>
            <a:r>
              <a:rPr lang="en-US" altLang="zh-CN" dirty="0"/>
              <a:t>&gt; </a:t>
            </a:r>
            <a:r>
              <a:rPr lang="en-US" altLang="zh-CN" dirty="0" err="1"/>
              <a:t>nchar</a:t>
            </a:r>
            <a:r>
              <a:rPr lang="en-US" altLang="zh-CN" dirty="0"/>
              <a:t>(x)</a:t>
            </a:r>
            <a:endParaRPr lang="zh-CN" altLang="zh-CN" dirty="0"/>
          </a:p>
          <a:p>
            <a:r>
              <a:rPr lang="en-US" altLang="zh-CN" dirty="0"/>
              <a:t>[1] 3 4 6</a:t>
            </a:r>
            <a:endParaRPr lang="zh-CN" altLang="zh-CN" dirty="0"/>
          </a:p>
          <a:p>
            <a:r>
              <a:rPr lang="en-US" altLang="zh-CN" dirty="0"/>
              <a:t>&gt; length(x)</a:t>
            </a:r>
            <a:endParaRPr lang="zh-CN" altLang="zh-CN" dirty="0"/>
          </a:p>
          <a:p>
            <a:r>
              <a:rPr lang="en-US" altLang="zh-CN" dirty="0"/>
              <a:t>[1] 3</a:t>
            </a:r>
            <a:endParaRPr lang="zh-CN" altLang="zh-CN" dirty="0"/>
          </a:p>
          <a:p>
            <a:r>
              <a:rPr lang="en-US" altLang="zh-CN" dirty="0"/>
              <a:t>&gt; </a:t>
            </a:r>
            <a:r>
              <a:rPr lang="en-US" altLang="zh-CN" dirty="0" err="1"/>
              <a:t>nchar</a:t>
            </a:r>
            <a:r>
              <a:rPr lang="en-US" altLang="zh-CN" dirty="0"/>
              <a:t>(x[3])</a:t>
            </a:r>
            <a:endParaRPr lang="zh-CN" altLang="zh-CN" dirty="0"/>
          </a:p>
          <a:p>
            <a:r>
              <a:rPr lang="en-US" altLang="zh-CN" dirty="0"/>
              <a:t>[1] 6</a:t>
            </a:r>
            <a:endParaRPr lang="zh-CN" altLang="zh-CN" dirty="0"/>
          </a:p>
          <a:p>
            <a:r>
              <a:rPr lang="en-US" altLang="zh-CN" dirty="0"/>
              <a:t>&gt; </a:t>
            </a:r>
            <a:r>
              <a:rPr lang="en-US" altLang="zh-CN" dirty="0" err="1"/>
              <a:t>nchar</a:t>
            </a:r>
            <a:r>
              <a:rPr lang="en-US" altLang="zh-CN" dirty="0"/>
              <a:t>(x[2])</a:t>
            </a:r>
            <a:endParaRPr lang="zh-CN" altLang="zh-CN" dirty="0"/>
          </a:p>
          <a:p>
            <a:r>
              <a:rPr lang="en-US" altLang="zh-CN" dirty="0"/>
              <a:t>[1] 4</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6531" y="1166340"/>
            <a:ext cx="6585343" cy="3416320"/>
          </a:xfrm>
          <a:prstGeom prst="rect">
            <a:avLst/>
          </a:prstGeom>
          <a:noFill/>
        </p:spPr>
        <p:txBody>
          <a:bodyPr wrap="square" rtlCol="0">
            <a:spAutoFit/>
            <a:scene3d>
              <a:camera prst="orthographicFront"/>
              <a:lightRig rig="threePt" dir="t"/>
            </a:scene3d>
            <a:sp3d contourW="12700"/>
          </a:bodyPr>
          <a:lstStyle/>
          <a:p>
            <a:r>
              <a:rPr lang="zh-CN" altLang="zh-CN" dirty="0"/>
              <a:t>例：取出</a:t>
            </a:r>
            <a:r>
              <a:rPr lang="en-US" altLang="zh-CN" dirty="0"/>
              <a:t>x</a:t>
            </a:r>
            <a:r>
              <a:rPr lang="zh-CN" altLang="zh-CN" dirty="0"/>
              <a:t>中第二个字符到第四个字符的子串，并在</a:t>
            </a:r>
            <a:r>
              <a:rPr lang="en-US" altLang="zh-CN" dirty="0"/>
              <a:t>x</a:t>
            </a:r>
            <a:r>
              <a:rPr lang="zh-CN" altLang="zh-CN" dirty="0"/>
              <a:t>中将子串替换为“</a:t>
            </a:r>
            <a:r>
              <a:rPr lang="en-US" altLang="zh-CN" dirty="0"/>
              <a:t>222</a:t>
            </a:r>
            <a:r>
              <a:rPr lang="zh-CN" altLang="zh-CN" dirty="0"/>
              <a:t>”，代码及运行结果如下所示：</a:t>
            </a:r>
            <a:endParaRPr lang="zh-CN" altLang="zh-CN" dirty="0"/>
          </a:p>
          <a:p>
            <a:r>
              <a:rPr lang="en-US" altLang="zh-CN" dirty="0"/>
              <a:t>&gt; x&lt;-"</a:t>
            </a:r>
            <a:r>
              <a:rPr lang="en-US" altLang="zh-CN" dirty="0" err="1"/>
              <a:t>abcdefg</a:t>
            </a:r>
            <a:r>
              <a:rPr lang="en-US" altLang="zh-CN" dirty="0"/>
              <a:t>"</a:t>
            </a:r>
            <a:endParaRPr lang="zh-CN" altLang="zh-CN" dirty="0"/>
          </a:p>
          <a:p>
            <a:r>
              <a:rPr lang="en-US" altLang="zh-CN" dirty="0"/>
              <a:t>&gt; x</a:t>
            </a:r>
            <a:endParaRPr lang="zh-CN" altLang="zh-CN" dirty="0"/>
          </a:p>
          <a:p>
            <a:r>
              <a:rPr lang="en-US" altLang="zh-CN" dirty="0"/>
              <a:t>[1] "</a:t>
            </a:r>
            <a:r>
              <a:rPr lang="en-US" altLang="zh-CN" dirty="0" err="1"/>
              <a:t>abcdefg</a:t>
            </a:r>
            <a:r>
              <a:rPr lang="en-US" altLang="zh-CN" dirty="0"/>
              <a:t>"</a:t>
            </a:r>
            <a:endParaRPr lang="zh-CN" altLang="zh-CN" dirty="0"/>
          </a:p>
          <a:p>
            <a:r>
              <a:rPr lang="en-US" altLang="zh-CN" dirty="0"/>
              <a:t>&gt; </a:t>
            </a:r>
            <a:r>
              <a:rPr lang="en-US" altLang="zh-CN" dirty="0" err="1"/>
              <a:t>substr</a:t>
            </a:r>
            <a:r>
              <a:rPr lang="en-US" altLang="zh-CN" dirty="0"/>
              <a:t>(x,2,4)</a:t>
            </a:r>
            <a:endParaRPr lang="zh-CN" altLang="zh-CN" dirty="0"/>
          </a:p>
          <a:p>
            <a:r>
              <a:rPr lang="en-US" altLang="zh-CN" dirty="0"/>
              <a:t>[1] "</a:t>
            </a:r>
            <a:r>
              <a:rPr lang="en-US" altLang="zh-CN" dirty="0" err="1"/>
              <a:t>bcd</a:t>
            </a:r>
            <a:r>
              <a:rPr lang="en-US" altLang="zh-CN" dirty="0"/>
              <a:t>"</a:t>
            </a:r>
            <a:endParaRPr lang="zh-CN" altLang="zh-CN" dirty="0"/>
          </a:p>
          <a:p>
            <a:r>
              <a:rPr lang="en-US" altLang="zh-CN" dirty="0"/>
              <a:t>&gt; </a:t>
            </a:r>
            <a:r>
              <a:rPr lang="en-US" altLang="zh-CN" dirty="0" err="1"/>
              <a:t>substr</a:t>
            </a:r>
            <a:r>
              <a:rPr lang="en-US" altLang="zh-CN" dirty="0"/>
              <a:t>(x,2,4)&lt;-"222"</a:t>
            </a:r>
            <a:endParaRPr lang="zh-CN" altLang="zh-CN" dirty="0"/>
          </a:p>
          <a:p>
            <a:r>
              <a:rPr lang="en-US" altLang="zh-CN" dirty="0"/>
              <a:t>&gt; x</a:t>
            </a:r>
            <a:endParaRPr lang="zh-CN" altLang="zh-CN" dirty="0"/>
          </a:p>
          <a:p>
            <a:r>
              <a:rPr lang="en-US" altLang="zh-CN" dirty="0"/>
              <a:t>[1] "a222efg"</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74609" y="1501899"/>
            <a:ext cx="6585343" cy="3139321"/>
          </a:xfrm>
          <a:prstGeom prst="rect">
            <a:avLst/>
          </a:prstGeom>
          <a:noFill/>
        </p:spPr>
        <p:txBody>
          <a:bodyPr wrap="square" rtlCol="0">
            <a:spAutoFit/>
            <a:scene3d>
              <a:camera prst="orthographicFront"/>
              <a:lightRig rig="threePt" dir="t"/>
            </a:scene3d>
            <a:sp3d contourW="12700"/>
          </a:bodyPr>
          <a:lstStyle/>
          <a:p>
            <a:r>
              <a:rPr lang="zh-CN" altLang="zh-CN" dirty="0"/>
              <a:t>例：连接字符串，代码及运行结果如下所示：</a:t>
            </a:r>
            <a:endParaRPr lang="zh-CN" altLang="zh-CN" dirty="0"/>
          </a:p>
          <a:p>
            <a:r>
              <a:rPr lang="en-US" altLang="zh-CN" dirty="0"/>
              <a:t>&gt; paste("x",1:4,sep=" ")</a:t>
            </a:r>
            <a:endParaRPr lang="zh-CN" altLang="zh-CN" dirty="0"/>
          </a:p>
          <a:p>
            <a:r>
              <a:rPr lang="en-US" altLang="zh-CN" dirty="0"/>
              <a:t>[1] "x 1" "x 2" "x 3" "x 4"</a:t>
            </a:r>
            <a:endParaRPr lang="zh-CN" altLang="zh-CN" dirty="0"/>
          </a:p>
          <a:p>
            <a:r>
              <a:rPr lang="en-US" altLang="zh-CN" dirty="0"/>
              <a:t>&gt; paste("x",1:4,sep="")</a:t>
            </a:r>
            <a:endParaRPr lang="zh-CN" altLang="zh-CN" dirty="0"/>
          </a:p>
          <a:p>
            <a:r>
              <a:rPr lang="en-US" altLang="zh-CN" dirty="0"/>
              <a:t>[1] "x1" "x2" "x3" "x4"</a:t>
            </a:r>
            <a:endParaRPr lang="zh-CN" altLang="zh-CN" dirty="0"/>
          </a:p>
          <a:p>
            <a:r>
              <a:rPr lang="en-US" altLang="zh-CN" dirty="0"/>
              <a:t>&gt; paste("x",1:4,sep="M")</a:t>
            </a:r>
            <a:endParaRPr lang="zh-CN" altLang="zh-CN" dirty="0"/>
          </a:p>
          <a:p>
            <a:r>
              <a:rPr lang="en-US" altLang="zh-CN" dirty="0"/>
              <a:t>[1] "xM1" "xM2" "xM3" "xM4"</a:t>
            </a:r>
            <a:endParaRPr lang="zh-CN" altLang="zh-CN" dirty="0"/>
          </a:p>
          <a:p>
            <a:r>
              <a:rPr lang="en-US" altLang="zh-CN" dirty="0"/>
              <a:t>&gt; paste("today </a:t>
            </a:r>
            <a:r>
              <a:rPr lang="en-US" altLang="zh-CN" dirty="0" err="1"/>
              <a:t>is",date</a:t>
            </a:r>
            <a:r>
              <a:rPr lang="en-US" altLang="zh-CN" dirty="0"/>
              <a:t>())</a:t>
            </a:r>
            <a:endParaRPr lang="zh-CN" altLang="zh-CN" dirty="0"/>
          </a:p>
          <a:p>
            <a:r>
              <a:rPr lang="en-US" altLang="zh-CN" dirty="0"/>
              <a:t>[1] "today is Thu Aug 06 12:26:49 2020"</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6116" y="1295864"/>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其他实用函数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pic>
        <p:nvPicPr>
          <p:cNvPr id="2050" name="Picture 2"/>
          <p:cNvPicPr>
            <a:picLocks noChangeAspect="1" noChangeArrowheads="1"/>
          </p:cNvPicPr>
          <p:nvPr/>
        </p:nvPicPr>
        <p:blipFill>
          <a:blip r:embed="rId2" cstate="print"/>
          <a:srcRect/>
          <a:stretch>
            <a:fillRect/>
          </a:stretch>
        </p:blipFill>
        <p:spPr bwMode="auto">
          <a:xfrm>
            <a:off x="3545155" y="2256250"/>
            <a:ext cx="6904300" cy="4073298"/>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00337" y="1892334"/>
            <a:ext cx="3766991" cy="2479953"/>
            <a:chOff x="2976152" y="4708118"/>
            <a:chExt cx="3766991" cy="1179842"/>
          </a:xfrm>
        </p:grpSpPr>
        <p:sp>
          <p:nvSpPr>
            <p:cNvPr id="3" name="文本框 2"/>
            <p:cNvSpPr txBox="1"/>
            <p:nvPr/>
          </p:nvSpPr>
          <p:spPr>
            <a:xfrm>
              <a:off x="2976152" y="5067979"/>
              <a:ext cx="3766991" cy="819981"/>
            </a:xfrm>
            <a:prstGeom prst="rect">
              <a:avLst/>
            </a:prstGeom>
            <a:noFill/>
          </p:spPr>
          <p:txBody>
            <a:bodyPr wrap="square" rtlCol="0">
              <a:spAutoFit/>
              <a:scene3d>
                <a:camera prst="orthographicFront"/>
                <a:lightRig rig="threePt" dir="t"/>
              </a:scene3d>
              <a:sp3d contourW="12700"/>
            </a:bodyPr>
            <a:lstStyle/>
            <a:p>
              <a:r>
                <a:rPr lang="zh-CN" altLang="zh-CN" sz="1600" dirty="0"/>
                <a:t>数学函数</a:t>
              </a:r>
              <a:endParaRPr lang="en-US" altLang="zh-CN" sz="1600" dirty="0"/>
            </a:p>
            <a:p>
              <a:r>
                <a:rPr lang="zh-CN" altLang="zh-CN" sz="1600" dirty="0"/>
                <a:t>统计函数</a:t>
              </a:r>
              <a:endParaRPr lang="en-US" altLang="zh-CN" sz="1600" dirty="0"/>
            </a:p>
            <a:p>
              <a:r>
                <a:rPr lang="zh-CN" altLang="zh-CN" sz="1600" dirty="0"/>
                <a:t>概率函数</a:t>
              </a:r>
              <a:endParaRPr lang="en-US" altLang="zh-CN" sz="1600" dirty="0"/>
            </a:p>
            <a:p>
              <a:r>
                <a:rPr lang="zh-CN" altLang="zh-CN" sz="1600" dirty="0"/>
                <a:t>字符处理函数</a:t>
              </a:r>
              <a:endParaRPr lang="en-US" altLang="zh-CN" sz="1600" dirty="0"/>
            </a:p>
            <a:p>
              <a:r>
                <a:rPr lang="zh-CN" altLang="zh-CN" sz="1600" dirty="0"/>
                <a:t>其他实用函数</a:t>
              </a:r>
              <a:endParaRPr lang="en-US" altLang="zh-CN" sz="1600" dirty="0"/>
            </a:p>
            <a:p>
              <a:r>
                <a:rPr lang="zh-CN" altLang="zh-CN" sz="1600" dirty="0"/>
                <a:t>将函数应用于矩阵和数据框</a:t>
              </a:r>
              <a:endParaRPr lang="en-US" altLang="zh-CN" sz="1600" dirty="0"/>
            </a:p>
            <a:p>
              <a:endParaRPr lang="en-US" altLang="zh-CN" sz="1000" dirty="0">
                <a:solidFill>
                  <a:schemeClr val="tx1">
                    <a:lumMod val="65000"/>
                    <a:lumOff val="35000"/>
                  </a:schemeClr>
                </a:solidFill>
                <a:cs typeface="+mn-ea"/>
                <a:sym typeface="+mn-lt"/>
              </a:endParaRPr>
            </a:p>
          </p:txBody>
        </p:sp>
        <p:sp>
          <p:nvSpPr>
            <p:cNvPr id="4" name="文本框 3"/>
            <p:cNvSpPr txBox="1"/>
            <p:nvPr/>
          </p:nvSpPr>
          <p:spPr>
            <a:xfrm>
              <a:off x="2976152" y="4708118"/>
              <a:ext cx="338265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cs typeface="+mn-ea"/>
                  <a:sym typeface="+mn-lt"/>
                </a:rPr>
                <a:t>01.</a:t>
              </a:r>
              <a:r>
                <a:rPr lang="zh-CN" altLang="zh-CN" sz="2400" dirty="0"/>
                <a:t>数值和字符处理函数</a:t>
              </a:r>
              <a:endParaRPr lang="zh-CN" altLang="en-US" sz="2400" b="1" dirty="0">
                <a:solidFill>
                  <a:schemeClr val="tx1">
                    <a:lumMod val="75000"/>
                    <a:lumOff val="25000"/>
                  </a:schemeClr>
                </a:solidFill>
                <a:cs typeface="+mn-ea"/>
                <a:sym typeface="+mn-lt"/>
              </a:endParaRPr>
            </a:p>
          </p:txBody>
        </p:sp>
      </p:grpSp>
      <p:grpSp>
        <p:nvGrpSpPr>
          <p:cNvPr id="11" name="组合 10"/>
          <p:cNvGrpSpPr/>
          <p:nvPr/>
        </p:nvGrpSpPr>
        <p:grpSpPr>
          <a:xfrm>
            <a:off x="6059714" y="4780210"/>
            <a:ext cx="3766991" cy="1190857"/>
            <a:chOff x="2976152" y="4708118"/>
            <a:chExt cx="3766991" cy="1190857"/>
          </a:xfrm>
        </p:grpSpPr>
        <p:sp>
          <p:nvSpPr>
            <p:cNvPr id="12" name="文本框 11"/>
            <p:cNvSpPr txBox="1"/>
            <p:nvPr/>
          </p:nvSpPr>
          <p:spPr>
            <a:xfrm>
              <a:off x="2976152" y="5067978"/>
              <a:ext cx="3766991" cy="830997"/>
            </a:xfrm>
            <a:prstGeom prst="rect">
              <a:avLst/>
            </a:prstGeom>
            <a:noFill/>
          </p:spPr>
          <p:txBody>
            <a:bodyPr wrap="square" rtlCol="0">
              <a:spAutoFit/>
              <a:scene3d>
                <a:camera prst="orthographicFront"/>
                <a:lightRig rig="threePt" dir="t"/>
              </a:scene3d>
              <a:sp3d contourW="12700"/>
            </a:bodyPr>
            <a:lstStyle/>
            <a:p>
              <a:r>
                <a:rPr lang="zh-CN" altLang="zh-CN" sz="1600" dirty="0"/>
                <a:t>转置</a:t>
              </a:r>
              <a:endParaRPr lang="en-US" altLang="zh-CN" sz="1600" dirty="0"/>
            </a:p>
            <a:p>
              <a:r>
                <a:rPr lang="zh-CN" altLang="zh-CN" sz="1600" dirty="0"/>
                <a:t>整合数据</a:t>
              </a:r>
              <a:endParaRPr lang="en-US" altLang="zh-CN" sz="1600" dirty="0"/>
            </a:p>
            <a:p>
              <a:r>
                <a:rPr lang="en-US" altLang="zh-CN" sz="1600" dirty="0"/>
                <a:t>reshape2</a:t>
              </a:r>
              <a:r>
                <a:rPr lang="zh-CN" altLang="zh-CN" sz="1600" dirty="0"/>
                <a:t>包</a:t>
              </a:r>
              <a:endParaRPr lang="en-US" altLang="zh-CN" sz="1600" dirty="0">
                <a:solidFill>
                  <a:schemeClr val="tx1">
                    <a:lumMod val="65000"/>
                    <a:lumOff val="35000"/>
                  </a:schemeClr>
                </a:solidFill>
                <a:cs typeface="+mn-ea"/>
                <a:sym typeface="+mn-lt"/>
              </a:endParaRPr>
            </a:p>
          </p:txBody>
        </p:sp>
        <p:sp>
          <p:nvSpPr>
            <p:cNvPr id="13" name="文本框 12"/>
            <p:cNvSpPr txBox="1"/>
            <p:nvPr/>
          </p:nvSpPr>
          <p:spPr>
            <a:xfrm>
              <a:off x="2976152" y="4708118"/>
              <a:ext cx="2151551"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cs typeface="+mn-ea"/>
                  <a:sym typeface="+mn-lt"/>
                </a:rPr>
                <a:t>02.</a:t>
              </a:r>
              <a:r>
                <a:rPr lang="zh-CN" altLang="zh-CN" sz="2400" dirty="0"/>
                <a:t>整合与重构</a:t>
              </a:r>
              <a:endParaRPr lang="zh-CN" altLang="en-US" sz="2400" b="1" dirty="0">
                <a:solidFill>
                  <a:schemeClr val="tx1">
                    <a:lumMod val="75000"/>
                    <a:lumOff val="25000"/>
                  </a:schemeClr>
                </a:solidFill>
                <a:cs typeface="+mn-ea"/>
                <a:sym typeface="+mn-lt"/>
              </a:endParaRPr>
            </a:p>
          </p:txBody>
        </p:sp>
      </p:gr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dirty="0">
                <a:solidFill>
                  <a:schemeClr val="accent1"/>
                </a:solidFill>
                <a:cs typeface="+mn-ea"/>
                <a:sym typeface="+mn-lt"/>
              </a:rPr>
              <a:t>目录</a:t>
            </a:r>
            <a:r>
              <a:rPr lang="en-US" altLang="zh-CN" sz="4000" dirty="0">
                <a:solidFill>
                  <a:schemeClr val="accent1"/>
                </a:solidFill>
                <a:cs typeface="+mn-ea"/>
                <a:sym typeface="+mn-lt"/>
              </a:rPr>
              <a:t>/</a:t>
            </a:r>
            <a:r>
              <a:rPr lang="en-US" altLang="zh-CN" sz="2800" dirty="0">
                <a:cs typeface="+mn-ea"/>
                <a:sym typeface="+mn-lt"/>
              </a:rPr>
              <a:t>CONTENTS</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195280"/>
            <a:ext cx="6730787" cy="366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by="(-#ppt_w*2)" calcmode="lin" valueType="num">
                                      <p:cBhvr rctx="PPT">
                                        <p:cTn id="17" dur="500" autoRev="1" fill="hold">
                                          <p:stCondLst>
                                            <p:cond delay="0"/>
                                          </p:stCondLst>
                                        </p:cTn>
                                        <p:tgtEl>
                                          <p:spTgt spid="14"/>
                                        </p:tgtEl>
                                        <p:attrNameLst>
                                          <p:attrName>ppt_w</p:attrName>
                                        </p:attrNameLst>
                                      </p:cBhvr>
                                    </p:anim>
                                    <p:anim by="(#ppt_w*0.50)" calcmode="lin" valueType="num">
                                      <p:cBhvr>
                                        <p:cTn id="18" dur="500" decel="50000" autoRev="1" fill="hold">
                                          <p:stCondLst>
                                            <p:cond delay="0"/>
                                          </p:stCondLst>
                                        </p:cTn>
                                        <p:tgtEl>
                                          <p:spTgt spid="14"/>
                                        </p:tgtEl>
                                        <p:attrNameLst>
                                          <p:attrName>ppt_x</p:attrName>
                                        </p:attrNameLst>
                                      </p:cBhvr>
                                    </p:anim>
                                    <p:anim from="(-#ppt_h/2)" to="(#ppt_y)" calcmode="lin" valueType="num">
                                      <p:cBhvr>
                                        <p:cTn id="19" dur="1000" fill="hold">
                                          <p:stCondLst>
                                            <p:cond delay="0"/>
                                          </p:stCondLst>
                                        </p:cTn>
                                        <p:tgtEl>
                                          <p:spTgt spid="14"/>
                                        </p:tgtEl>
                                        <p:attrNameLst>
                                          <p:attrName>ppt_y</p:attrName>
                                        </p:attrNameLst>
                                      </p:cBhvr>
                                    </p:anim>
                                    <p:animRot by="21600000">
                                      <p:cBhvr>
                                        <p:cTn id="20" dur="1000" fill="hold">
                                          <p:stCondLst>
                                            <p:cond delay="0"/>
                                          </p:stCondLst>
                                        </p:cTn>
                                        <p:tgtEl>
                                          <p:spTgt spid="14"/>
                                        </p:tgtEl>
                                        <p:attrNameLst>
                                          <p:attrName>r</p:attrName>
                                        </p:attrNameLst>
                                      </p:cBhvr>
                                    </p:animRo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par>
                          <p:cTn id="25" fill="hold">
                            <p:stCondLst>
                              <p:cond delay="3500"/>
                            </p:stCondLst>
                            <p:childTnLst>
                              <p:par>
                                <p:cTn id="26" presetID="53" presetClass="entr" presetSubtype="16"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par>
                                <p:cTn id="36" presetID="53" presetClass="entr" presetSubtype="16"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2886083"/>
            <a:ext cx="6585343" cy="1754326"/>
          </a:xfrm>
          <a:prstGeom prst="rect">
            <a:avLst/>
          </a:prstGeom>
          <a:noFill/>
        </p:spPr>
        <p:txBody>
          <a:bodyPr wrap="square" rtlCol="0">
            <a:spAutoFit/>
            <a:scene3d>
              <a:camera prst="orthographicFront"/>
              <a:lightRig rig="threePt" dir="t"/>
            </a:scene3d>
            <a:sp3d contourW="12700"/>
          </a:bodyPr>
          <a:lstStyle/>
          <a:p>
            <a:r>
              <a:rPr lang="en-US" altLang="zh-CN" dirty="0"/>
              <a:t>R</a:t>
            </a:r>
            <a:r>
              <a:rPr lang="zh-CN" altLang="zh-CN" dirty="0"/>
              <a:t>函数可以应用到一系列的数据对象上，包括标量、向量、矩阵、数组和数据框。</a:t>
            </a:r>
            <a:r>
              <a:rPr lang="en-US" altLang="zh-CN" dirty="0"/>
              <a:t>R</a:t>
            </a:r>
            <a:r>
              <a:rPr lang="zh-CN" altLang="zh-CN" dirty="0"/>
              <a:t>语言将函数应用于不同的数据对象，主要是借助</a:t>
            </a:r>
            <a:r>
              <a:rPr lang="en-US" altLang="zh-CN" dirty="0"/>
              <a:t>apply</a:t>
            </a:r>
            <a:r>
              <a:rPr lang="zh-CN" altLang="zh-CN" dirty="0"/>
              <a:t>函数族来实现的，借助它可将一个任意函数应用到矩阵、数组、数据框的任何维度上。</a:t>
            </a:r>
            <a:endParaRPr lang="en-US" altLang="zh-CN" dirty="0"/>
          </a:p>
          <a:p>
            <a:endParaRPr lang="en-US" altLang="zh-CN" b="1" dirty="0"/>
          </a:p>
          <a:p>
            <a:endParaRPr lang="zh-CN" altLang="zh-CN" b="1" dirty="0"/>
          </a:p>
        </p:txBody>
      </p:sp>
      <p:sp>
        <p:nvSpPr>
          <p:cNvPr id="3" name="文本框 2"/>
          <p:cNvSpPr txBox="1"/>
          <p:nvPr/>
        </p:nvSpPr>
        <p:spPr>
          <a:xfrm>
            <a:off x="1086116" y="1295864"/>
            <a:ext cx="6340197" cy="707886"/>
          </a:xfrm>
          <a:prstGeom prst="rect">
            <a:avLst/>
          </a:prstGeom>
          <a:noFill/>
        </p:spPr>
        <p:txBody>
          <a:bodyPr wrap="none" rtlCol="0">
            <a:spAutoFit/>
            <a:scene3d>
              <a:camera prst="orthographicFront"/>
              <a:lightRig rig="threePt" dir="t"/>
            </a:scene3d>
            <a:sp3d contourW="12700"/>
          </a:bodyPr>
          <a:lstStyle/>
          <a:p>
            <a:r>
              <a:rPr lang="zh-CN" altLang="zh-CN" sz="4000" dirty="0"/>
              <a:t>将函数应用于矩阵和数据框</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86116" y="1295864"/>
            <a:ext cx="6027612" cy="707886"/>
          </a:xfrm>
          <a:prstGeom prst="rect">
            <a:avLst/>
          </a:prstGeom>
          <a:noFill/>
        </p:spPr>
        <p:txBody>
          <a:bodyPr wrap="none" rtlCol="0">
            <a:spAutoFit/>
            <a:scene3d>
              <a:camera prst="orthographicFront"/>
              <a:lightRig rig="threePt" dir="t"/>
            </a:scene3d>
            <a:sp3d contourW="12700"/>
          </a:bodyPr>
          <a:lstStyle/>
          <a:p>
            <a:r>
              <a:rPr lang="en-US" altLang="zh-CN" sz="4000" dirty="0"/>
              <a:t>apply</a:t>
            </a:r>
            <a:r>
              <a:rPr lang="zh-CN" altLang="zh-CN" sz="4000" dirty="0"/>
              <a:t>函数族中的常用函数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graphicFrame>
        <p:nvGraphicFramePr>
          <p:cNvPr id="8" name="表格 7"/>
          <p:cNvGraphicFramePr>
            <a:graphicFrameLocks noGrp="1"/>
          </p:cNvGraphicFramePr>
          <p:nvPr/>
        </p:nvGraphicFramePr>
        <p:xfrm>
          <a:off x="3414016" y="2402670"/>
          <a:ext cx="6561256" cy="2822472"/>
        </p:xfrm>
        <a:graphic>
          <a:graphicData uri="http://schemas.openxmlformats.org/drawingml/2006/table">
            <a:tbl>
              <a:tblPr/>
              <a:tblGrid>
                <a:gridCol w="2186572"/>
                <a:gridCol w="2187342"/>
                <a:gridCol w="2187342"/>
              </a:tblGrid>
              <a:tr h="470412">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函数</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Calibri" panose="020F0502020204030204"/>
                          <a:ea typeface="宋体" panose="02010600030101010101" pitchFamily="2" charset="-122"/>
                          <a:cs typeface="Times New Roman" panose="02020603050405020304"/>
                        </a:rPr>
                        <a:t>使用对象</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Calibri" panose="020F0502020204030204"/>
                          <a:ea typeface="宋体" panose="02010600030101010101" pitchFamily="2" charset="-122"/>
                          <a:cs typeface="Times New Roman" panose="02020603050405020304"/>
                        </a:rPr>
                        <a:t>返回结果</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12">
                <a:tc>
                  <a:txBody>
                    <a:bodyPr/>
                    <a:lstStyle/>
                    <a:p>
                      <a:pPr algn="just">
                        <a:spcAft>
                          <a:spcPts val="0"/>
                        </a:spcAft>
                      </a:pPr>
                      <a:r>
                        <a:rPr lang="en-US" sz="1400" kern="100" dirty="0">
                          <a:latin typeface="Calibri" panose="020F0502020204030204"/>
                          <a:ea typeface="宋体" panose="02010600030101010101" pitchFamily="2" charset="-122"/>
                          <a:cs typeface="Times New Roman" panose="02020603050405020304"/>
                        </a:rPr>
                        <a:t>apply</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Calibri" panose="020F0502020204030204"/>
                          <a:ea typeface="宋体" panose="02010600030101010101" pitchFamily="2" charset="-122"/>
                          <a:cs typeface="Times New Roman" panose="02020603050405020304"/>
                        </a:rPr>
                        <a:t>矩阵、数值或者数据框</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Calibri" panose="020F0502020204030204"/>
                          <a:ea typeface="宋体" panose="02010600030101010101" pitchFamily="2" charset="-122"/>
                          <a:cs typeface="Times New Roman" panose="02020603050405020304"/>
                        </a:rPr>
                        <a:t>向量、数组或列表</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12">
                <a:tc>
                  <a:txBody>
                    <a:bodyPr/>
                    <a:lstStyle/>
                    <a:p>
                      <a:pPr algn="just">
                        <a:spcAft>
                          <a:spcPts val="0"/>
                        </a:spcAft>
                      </a:pPr>
                      <a:r>
                        <a:rPr lang="en-US" sz="1400" kern="100" dirty="0">
                          <a:latin typeface="Calibri" panose="020F0502020204030204"/>
                          <a:ea typeface="宋体" panose="02010600030101010101" pitchFamily="2" charset="-122"/>
                          <a:cs typeface="Times New Roman" panose="02020603050405020304"/>
                        </a:rPr>
                        <a:t>lapply</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列表、数据框或者向量</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Calibri" panose="020F0502020204030204"/>
                          <a:ea typeface="宋体" panose="02010600030101010101" pitchFamily="2" charset="-122"/>
                          <a:cs typeface="Times New Roman" panose="02020603050405020304"/>
                        </a:rPr>
                        <a:t>列表</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12">
                <a:tc>
                  <a:txBody>
                    <a:bodyPr/>
                    <a:lstStyle/>
                    <a:p>
                      <a:pPr algn="just">
                        <a:spcAft>
                          <a:spcPts val="0"/>
                        </a:spcAft>
                      </a:pPr>
                      <a:r>
                        <a:rPr lang="en-US" sz="1400" kern="100">
                          <a:latin typeface="Calibri" panose="020F0502020204030204"/>
                          <a:ea typeface="宋体" panose="02010600030101010101" pitchFamily="2" charset="-122"/>
                          <a:cs typeface="Times New Roman" panose="02020603050405020304"/>
                        </a:rPr>
                        <a:t>sapply </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列表、数据框或者向量</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向量、数组或列表</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12">
                <a:tc>
                  <a:txBody>
                    <a:bodyPr/>
                    <a:lstStyle/>
                    <a:p>
                      <a:pPr algn="just">
                        <a:spcAft>
                          <a:spcPts val="0"/>
                        </a:spcAft>
                      </a:pPr>
                      <a:r>
                        <a:rPr lang="en-US" sz="1400" kern="100">
                          <a:latin typeface="Calibri" panose="020F0502020204030204"/>
                          <a:ea typeface="宋体" panose="02010600030101010101" pitchFamily="2" charset="-122"/>
                          <a:cs typeface="Times New Roman" panose="02020603050405020304"/>
                        </a:rPr>
                        <a:t>tapply</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Calibri" panose="020F0502020204030204"/>
                          <a:ea typeface="宋体" panose="02010600030101010101" pitchFamily="2" charset="-122"/>
                          <a:cs typeface="Times New Roman" panose="02020603050405020304"/>
                        </a:rPr>
                        <a:t>不规则阵列</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阵列</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12">
                <a:tc>
                  <a:txBody>
                    <a:bodyPr/>
                    <a:lstStyle/>
                    <a:p>
                      <a:pPr algn="just">
                        <a:spcAft>
                          <a:spcPts val="0"/>
                        </a:spcAft>
                      </a:pPr>
                      <a:r>
                        <a:rPr lang="en-US" sz="1400" kern="100">
                          <a:latin typeface="Calibri" panose="020F0502020204030204"/>
                          <a:ea typeface="宋体" panose="02010600030101010101" pitchFamily="2" charset="-122"/>
                          <a:cs typeface="Times New Roman" panose="02020603050405020304"/>
                        </a:rPr>
                        <a:t>mapply</a:t>
                      </a:r>
                      <a:endParaRPr lang="zh-CN" sz="14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多个列表或者向量参数</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Calibri" panose="020F0502020204030204"/>
                          <a:ea typeface="宋体" panose="02010600030101010101" pitchFamily="2" charset="-122"/>
                          <a:cs typeface="Times New Roman" panose="02020603050405020304"/>
                        </a:rPr>
                        <a:t>列表</a:t>
                      </a:r>
                      <a:endParaRPr lang="zh-CN" sz="14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5552" y="1295405"/>
            <a:ext cx="6585343" cy="4247317"/>
          </a:xfrm>
          <a:prstGeom prst="rect">
            <a:avLst/>
          </a:prstGeom>
          <a:noFill/>
        </p:spPr>
        <p:txBody>
          <a:bodyPr wrap="square" rtlCol="0">
            <a:spAutoFit/>
            <a:scene3d>
              <a:camera prst="orthographicFront"/>
              <a:lightRig rig="threePt" dir="t"/>
            </a:scene3d>
            <a:sp3d contourW="12700"/>
          </a:bodyPr>
          <a:lstStyle/>
          <a:p>
            <a:r>
              <a:rPr lang="zh-CN" altLang="zh-CN" dirty="0"/>
              <a:t>例：使用</a:t>
            </a:r>
            <a:r>
              <a:rPr lang="en-US" altLang="zh-CN" dirty="0"/>
              <a:t>apply()</a:t>
            </a:r>
            <a:r>
              <a:rPr lang="zh-CN" altLang="zh-CN" dirty="0"/>
              <a:t>函数计算矩阵均值，代码及运行结果如下所示：</a:t>
            </a:r>
            <a:endParaRPr lang="zh-CN" altLang="zh-CN" dirty="0"/>
          </a:p>
          <a:p>
            <a:r>
              <a:rPr lang="en-US" altLang="zh-CN" dirty="0"/>
              <a:t>&gt; x&lt;-matrix(1:20,ncol=4)</a:t>
            </a:r>
            <a:endParaRPr lang="zh-CN" altLang="zh-CN" dirty="0"/>
          </a:p>
          <a:p>
            <a:r>
              <a:rPr lang="en-US" altLang="zh-CN" dirty="0"/>
              <a:t>&gt; x</a:t>
            </a:r>
            <a:endParaRPr lang="zh-CN" altLang="zh-CN" dirty="0"/>
          </a:p>
          <a:p>
            <a:r>
              <a:rPr lang="en-US" altLang="zh-CN" dirty="0"/>
              <a:t>     [,1] [,2] [,3] [,4]</a:t>
            </a:r>
            <a:endParaRPr lang="zh-CN" altLang="zh-CN" dirty="0"/>
          </a:p>
          <a:p>
            <a:r>
              <a:rPr lang="en-US" altLang="zh-CN" dirty="0"/>
              <a:t>[1,]    1    6   11   16</a:t>
            </a:r>
            <a:endParaRPr lang="zh-CN" altLang="zh-CN" dirty="0"/>
          </a:p>
          <a:p>
            <a:r>
              <a:rPr lang="en-US" altLang="zh-CN" dirty="0"/>
              <a:t>[2,]    2    7   12   17</a:t>
            </a:r>
            <a:endParaRPr lang="zh-CN" altLang="zh-CN" dirty="0"/>
          </a:p>
          <a:p>
            <a:r>
              <a:rPr lang="en-US" altLang="zh-CN" dirty="0"/>
              <a:t>[3,]    3    8   13   18</a:t>
            </a:r>
            <a:endParaRPr lang="zh-CN" altLang="zh-CN" dirty="0"/>
          </a:p>
          <a:p>
            <a:r>
              <a:rPr lang="en-US" altLang="zh-CN" dirty="0"/>
              <a:t>[4,]    4    9   14   19</a:t>
            </a:r>
            <a:endParaRPr lang="zh-CN" altLang="zh-CN" dirty="0"/>
          </a:p>
          <a:p>
            <a:r>
              <a:rPr lang="en-US" altLang="zh-CN" dirty="0"/>
              <a:t>[5,]    5   10   15   20</a:t>
            </a:r>
            <a:endParaRPr lang="zh-CN" altLang="zh-CN" dirty="0"/>
          </a:p>
          <a:p>
            <a:r>
              <a:rPr lang="en-US" altLang="zh-CN" dirty="0"/>
              <a:t>&gt; apply(x,1,mean)</a:t>
            </a:r>
            <a:endParaRPr lang="zh-CN" altLang="zh-CN" dirty="0"/>
          </a:p>
          <a:p>
            <a:r>
              <a:rPr lang="en-US" altLang="zh-CN" dirty="0"/>
              <a:t>[1]  8.5  9.5 10.5 11.5 12.5</a:t>
            </a:r>
            <a:endParaRPr lang="zh-CN" altLang="zh-CN" dirty="0"/>
          </a:p>
          <a:p>
            <a:r>
              <a:rPr lang="en-US" altLang="zh-CN" dirty="0"/>
              <a:t>&gt; apply(x,2,mean)</a:t>
            </a:r>
            <a:endParaRPr lang="zh-CN" altLang="zh-CN" dirty="0"/>
          </a:p>
          <a:p>
            <a:r>
              <a:rPr lang="en-US" altLang="zh-CN" dirty="0"/>
              <a:t>[1]  3  8 13 18</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70602" y="146113"/>
            <a:ext cx="6585343" cy="5632311"/>
          </a:xfrm>
          <a:prstGeom prst="rect">
            <a:avLst/>
          </a:prstGeom>
          <a:noFill/>
        </p:spPr>
        <p:txBody>
          <a:bodyPr wrap="square" rtlCol="0">
            <a:spAutoFit/>
            <a:scene3d>
              <a:camera prst="orthographicFront"/>
              <a:lightRig rig="threePt" dir="t"/>
            </a:scene3d>
            <a:sp3d contourW="12700"/>
          </a:bodyPr>
          <a:lstStyle/>
          <a:p>
            <a:r>
              <a:rPr lang="zh-CN" altLang="zh-CN" dirty="0"/>
              <a:t>例：求</a:t>
            </a:r>
            <a:r>
              <a:rPr lang="en-US" altLang="zh-CN" dirty="0" err="1"/>
              <a:t>rowSums</a:t>
            </a:r>
            <a:r>
              <a:rPr lang="en-US" altLang="zh-CN" dirty="0"/>
              <a:t>(x)</a:t>
            </a:r>
            <a:r>
              <a:rPr lang="zh-CN" altLang="zh-CN" dirty="0"/>
              <a:t>、</a:t>
            </a:r>
            <a:r>
              <a:rPr lang="en-US" altLang="zh-CN" dirty="0" err="1"/>
              <a:t>rowMeans</a:t>
            </a:r>
            <a:r>
              <a:rPr lang="en-US" altLang="zh-CN" dirty="0"/>
              <a:t>(x)</a:t>
            </a:r>
            <a:r>
              <a:rPr lang="zh-CN" altLang="zh-CN" dirty="0"/>
              <a:t>、</a:t>
            </a:r>
            <a:r>
              <a:rPr lang="en-US" altLang="zh-CN" dirty="0" err="1"/>
              <a:t>colSums</a:t>
            </a:r>
            <a:r>
              <a:rPr lang="en-US" altLang="zh-CN" dirty="0"/>
              <a:t>(x)</a:t>
            </a:r>
            <a:r>
              <a:rPr lang="zh-CN" altLang="zh-CN" dirty="0"/>
              <a:t>、</a:t>
            </a:r>
            <a:r>
              <a:rPr lang="en-US" altLang="zh-CN" dirty="0" err="1"/>
              <a:t>colMeans</a:t>
            </a:r>
            <a:r>
              <a:rPr lang="en-US" altLang="zh-CN" dirty="0"/>
              <a:t>(x)</a:t>
            </a:r>
            <a:r>
              <a:rPr lang="zh-CN" altLang="zh-CN" dirty="0"/>
              <a:t>，代码及运行结果如下所示：</a:t>
            </a:r>
            <a:endParaRPr lang="zh-CN" altLang="zh-CN" dirty="0"/>
          </a:p>
          <a:p>
            <a:r>
              <a:rPr lang="en-US" altLang="zh-CN" dirty="0"/>
              <a:t>&gt; x&lt;-matrix(1:20,ncol=4)</a:t>
            </a:r>
            <a:endParaRPr lang="zh-CN" altLang="zh-CN" dirty="0"/>
          </a:p>
          <a:p>
            <a:r>
              <a:rPr lang="en-US" altLang="zh-CN" dirty="0"/>
              <a:t>&gt; x</a:t>
            </a:r>
            <a:endParaRPr lang="zh-CN" altLang="zh-CN" dirty="0"/>
          </a:p>
          <a:p>
            <a:r>
              <a:rPr lang="en-US" altLang="zh-CN" dirty="0"/>
              <a:t>     [,1] [,2] [,3] [,4]</a:t>
            </a:r>
            <a:endParaRPr lang="zh-CN" altLang="zh-CN" dirty="0"/>
          </a:p>
          <a:p>
            <a:r>
              <a:rPr lang="en-US" altLang="zh-CN" dirty="0"/>
              <a:t>[1,]    1    6   11   16</a:t>
            </a:r>
            <a:endParaRPr lang="zh-CN" altLang="zh-CN" dirty="0"/>
          </a:p>
          <a:p>
            <a:r>
              <a:rPr lang="en-US" altLang="zh-CN" dirty="0"/>
              <a:t>[2,]    2    7   12   17</a:t>
            </a:r>
            <a:endParaRPr lang="zh-CN" altLang="zh-CN" dirty="0"/>
          </a:p>
          <a:p>
            <a:r>
              <a:rPr lang="en-US" altLang="zh-CN" dirty="0"/>
              <a:t>[3,]    3    8   13   18</a:t>
            </a:r>
            <a:endParaRPr lang="zh-CN" altLang="zh-CN" dirty="0"/>
          </a:p>
          <a:p>
            <a:r>
              <a:rPr lang="en-US" altLang="zh-CN" dirty="0"/>
              <a:t>[4,]    4    9   14   19</a:t>
            </a:r>
            <a:endParaRPr lang="zh-CN" altLang="zh-CN" dirty="0"/>
          </a:p>
          <a:p>
            <a:r>
              <a:rPr lang="en-US" altLang="zh-CN" dirty="0"/>
              <a:t>[5,]    5   10   15   20</a:t>
            </a:r>
            <a:endParaRPr lang="zh-CN" altLang="zh-CN" dirty="0"/>
          </a:p>
          <a:p>
            <a:r>
              <a:rPr lang="en-US" altLang="zh-CN" dirty="0"/>
              <a:t>&gt; </a:t>
            </a:r>
            <a:r>
              <a:rPr lang="en-US" altLang="zh-CN" dirty="0" err="1"/>
              <a:t>rowSums</a:t>
            </a:r>
            <a:r>
              <a:rPr lang="en-US" altLang="zh-CN" dirty="0"/>
              <a:t>(x)</a:t>
            </a:r>
            <a:endParaRPr lang="zh-CN" altLang="zh-CN" dirty="0"/>
          </a:p>
          <a:p>
            <a:r>
              <a:rPr lang="en-US" altLang="zh-CN" dirty="0"/>
              <a:t>[1] 34 38 42 46 50</a:t>
            </a:r>
            <a:endParaRPr lang="zh-CN" altLang="zh-CN" dirty="0"/>
          </a:p>
          <a:p>
            <a:r>
              <a:rPr lang="en-US" altLang="zh-CN" dirty="0"/>
              <a:t>&gt; </a:t>
            </a:r>
            <a:r>
              <a:rPr lang="en-US" altLang="zh-CN" dirty="0" err="1"/>
              <a:t>rowMeans</a:t>
            </a:r>
            <a:r>
              <a:rPr lang="en-US" altLang="zh-CN" dirty="0"/>
              <a:t>(x)</a:t>
            </a:r>
            <a:endParaRPr lang="zh-CN" altLang="zh-CN" dirty="0"/>
          </a:p>
          <a:p>
            <a:r>
              <a:rPr lang="en-US" altLang="zh-CN" dirty="0"/>
              <a:t>[1]  8.5  9.5 10.5 11.5 12.5</a:t>
            </a:r>
            <a:endParaRPr lang="zh-CN" altLang="zh-CN" dirty="0"/>
          </a:p>
          <a:p>
            <a:r>
              <a:rPr lang="en-US" altLang="zh-CN" dirty="0"/>
              <a:t>&gt; </a:t>
            </a:r>
            <a:r>
              <a:rPr lang="en-US" altLang="zh-CN" dirty="0" err="1"/>
              <a:t>colSums</a:t>
            </a:r>
            <a:r>
              <a:rPr lang="en-US" altLang="zh-CN" dirty="0"/>
              <a:t>(x)</a:t>
            </a:r>
            <a:endParaRPr lang="zh-CN" altLang="zh-CN" dirty="0"/>
          </a:p>
          <a:p>
            <a:r>
              <a:rPr lang="en-US" altLang="zh-CN" dirty="0"/>
              <a:t>[1] 15 40 65 90</a:t>
            </a:r>
            <a:endParaRPr lang="zh-CN" altLang="zh-CN" dirty="0"/>
          </a:p>
          <a:p>
            <a:r>
              <a:rPr lang="en-US" altLang="zh-CN" dirty="0"/>
              <a:t>&gt; </a:t>
            </a:r>
            <a:r>
              <a:rPr lang="en-US" altLang="zh-CN" dirty="0" err="1"/>
              <a:t>colMeans</a:t>
            </a:r>
            <a:r>
              <a:rPr lang="en-US" altLang="zh-CN" dirty="0"/>
              <a:t>(x)</a:t>
            </a:r>
            <a:endParaRPr lang="zh-CN" altLang="zh-CN" dirty="0"/>
          </a:p>
          <a:p>
            <a:r>
              <a:rPr lang="en-US" altLang="zh-CN" dirty="0"/>
              <a:t>[1]  3  8 13 18</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660" y="1011834"/>
            <a:ext cx="6585343" cy="3970318"/>
          </a:xfrm>
          <a:prstGeom prst="rect">
            <a:avLst/>
          </a:prstGeom>
          <a:noFill/>
        </p:spPr>
        <p:txBody>
          <a:bodyPr wrap="square" rtlCol="0">
            <a:spAutoFit/>
            <a:scene3d>
              <a:camera prst="orthographicFront"/>
              <a:lightRig rig="threePt" dir="t"/>
            </a:scene3d>
            <a:sp3d contourW="12700"/>
          </a:bodyPr>
          <a:lstStyle/>
          <a:p>
            <a:r>
              <a:rPr lang="zh-CN" altLang="zh-CN" dirty="0"/>
              <a:t>例：对列表</a:t>
            </a:r>
            <a:r>
              <a:rPr lang="en-US" altLang="zh-CN" dirty="0"/>
              <a:t>x</a:t>
            </a:r>
            <a:r>
              <a:rPr lang="zh-CN" altLang="zh-CN" dirty="0"/>
              <a:t>的每一个元素计算均值，代码及运行结果如下所示：</a:t>
            </a:r>
            <a:endParaRPr lang="zh-CN" altLang="zh-CN" dirty="0"/>
          </a:p>
          <a:p>
            <a:r>
              <a:rPr lang="en-US" altLang="zh-CN" dirty="0"/>
              <a:t>&gt; x&lt;-list(a=1:5,b=exp(0:3))</a:t>
            </a:r>
            <a:endParaRPr lang="zh-CN" altLang="zh-CN" dirty="0"/>
          </a:p>
          <a:p>
            <a:r>
              <a:rPr lang="en-US" altLang="zh-CN" dirty="0"/>
              <a:t>&gt; x</a:t>
            </a:r>
            <a:endParaRPr lang="zh-CN" altLang="zh-CN" dirty="0"/>
          </a:p>
          <a:p>
            <a:r>
              <a:rPr lang="en-US" altLang="zh-CN" dirty="0"/>
              <a:t>$a</a:t>
            </a:r>
            <a:endParaRPr lang="zh-CN" altLang="zh-CN" dirty="0"/>
          </a:p>
          <a:p>
            <a:r>
              <a:rPr lang="en-US" altLang="zh-CN" dirty="0"/>
              <a:t>[1] 1 2 3 4 5</a:t>
            </a:r>
            <a:endParaRPr lang="zh-CN" altLang="zh-CN" dirty="0"/>
          </a:p>
          <a:p>
            <a:r>
              <a:rPr lang="en-US" altLang="zh-CN" dirty="0"/>
              <a:t>$b</a:t>
            </a:r>
            <a:endParaRPr lang="zh-CN" altLang="zh-CN" dirty="0"/>
          </a:p>
          <a:p>
            <a:r>
              <a:rPr lang="en-US" altLang="zh-CN" dirty="0"/>
              <a:t>[1]  1.000000  2.718282  7.389056 20.085537</a:t>
            </a:r>
            <a:endParaRPr lang="zh-CN" altLang="zh-CN" dirty="0"/>
          </a:p>
          <a:p>
            <a:r>
              <a:rPr lang="en-US" altLang="zh-CN" dirty="0"/>
              <a:t>&gt; </a:t>
            </a:r>
            <a:r>
              <a:rPr lang="en-US" altLang="zh-CN" dirty="0" err="1"/>
              <a:t>lapply</a:t>
            </a:r>
            <a:r>
              <a:rPr lang="en-US" altLang="zh-CN" dirty="0"/>
              <a:t>(</a:t>
            </a:r>
            <a:r>
              <a:rPr lang="en-US" altLang="zh-CN" dirty="0" err="1"/>
              <a:t>x,mean</a:t>
            </a:r>
            <a:r>
              <a:rPr lang="en-US" altLang="zh-CN" dirty="0"/>
              <a:t>)</a:t>
            </a:r>
            <a:endParaRPr lang="zh-CN" altLang="zh-CN" dirty="0"/>
          </a:p>
          <a:p>
            <a:r>
              <a:rPr lang="en-US" altLang="zh-CN" dirty="0"/>
              <a:t>$a</a:t>
            </a:r>
            <a:endParaRPr lang="zh-CN" altLang="zh-CN" dirty="0"/>
          </a:p>
          <a:p>
            <a:r>
              <a:rPr lang="en-US" altLang="zh-CN" dirty="0"/>
              <a:t>[1] 3</a:t>
            </a:r>
            <a:endParaRPr lang="zh-CN" altLang="zh-CN" dirty="0"/>
          </a:p>
          <a:p>
            <a:r>
              <a:rPr lang="en-US" altLang="zh-CN" dirty="0"/>
              <a:t>$b</a:t>
            </a:r>
            <a:endParaRPr lang="zh-CN" altLang="zh-CN" dirty="0"/>
          </a:p>
          <a:p>
            <a:r>
              <a:rPr lang="en-US" altLang="zh-CN" dirty="0"/>
              <a:t>[1] 7.798219</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20935" y="491716"/>
            <a:ext cx="6585343" cy="4524315"/>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a:t>6-11</a:t>
            </a:r>
            <a:r>
              <a:rPr lang="zh-CN" altLang="zh-CN" dirty="0"/>
              <a:t>：使用</a:t>
            </a:r>
            <a:r>
              <a:rPr lang="en-US" altLang="zh-CN" dirty="0" err="1"/>
              <a:t>sapply</a:t>
            </a:r>
            <a:r>
              <a:rPr lang="zh-CN" altLang="zh-CN" dirty="0"/>
              <a:t>函数处理列表的字符串连接，将</a:t>
            </a:r>
            <a:r>
              <a:rPr lang="en-US" altLang="zh-CN" dirty="0"/>
              <a:t>list</a:t>
            </a:r>
            <a:r>
              <a:rPr lang="zh-CN" altLang="zh-CN" dirty="0"/>
              <a:t>中的元素与数字</a:t>
            </a:r>
            <a:r>
              <a:rPr lang="en-US" altLang="zh-CN" dirty="0"/>
              <a:t>1</a:t>
            </a:r>
            <a:r>
              <a:rPr lang="zh-CN" altLang="zh-CN" dirty="0"/>
              <a:t>～</a:t>
            </a:r>
            <a:r>
              <a:rPr lang="en-US" altLang="zh-CN" dirty="0"/>
              <a:t>3</a:t>
            </a:r>
            <a:r>
              <a:rPr lang="zh-CN" altLang="zh-CN" dirty="0"/>
              <a:t>连接，输出结果分别为矩阵和列表，代码及运行结果如下所示：</a:t>
            </a:r>
            <a:endParaRPr lang="zh-CN" altLang="zh-CN" dirty="0"/>
          </a:p>
          <a:p>
            <a:r>
              <a:rPr lang="en-US" altLang="zh-CN" dirty="0"/>
              <a:t>&gt; list=list(c("</a:t>
            </a:r>
            <a:r>
              <a:rPr lang="en-US" altLang="zh-CN" dirty="0" err="1"/>
              <a:t>a","b","c</a:t>
            </a:r>
            <a:r>
              <a:rPr lang="en-US" altLang="zh-CN" dirty="0"/>
              <a:t>"),c("A","B","C"))</a:t>
            </a:r>
            <a:endParaRPr lang="zh-CN" altLang="zh-CN" dirty="0"/>
          </a:p>
          <a:p>
            <a:r>
              <a:rPr lang="en-US" altLang="zh-CN" dirty="0"/>
              <a:t>&gt; list</a:t>
            </a:r>
            <a:endParaRPr lang="zh-CN" altLang="zh-CN" dirty="0"/>
          </a:p>
          <a:p>
            <a:r>
              <a:rPr lang="en-US" altLang="zh-CN" dirty="0"/>
              <a:t>[[1]]</a:t>
            </a:r>
            <a:endParaRPr lang="zh-CN" altLang="zh-CN" dirty="0"/>
          </a:p>
          <a:p>
            <a:r>
              <a:rPr lang="en-US" altLang="zh-CN" dirty="0"/>
              <a:t>[1] "a" "b" "c"</a:t>
            </a:r>
            <a:endParaRPr lang="zh-CN" altLang="zh-CN" dirty="0"/>
          </a:p>
          <a:p>
            <a:r>
              <a:rPr lang="en-US" altLang="zh-CN" dirty="0"/>
              <a:t>[[2]]</a:t>
            </a:r>
            <a:endParaRPr lang="zh-CN" altLang="zh-CN" dirty="0"/>
          </a:p>
          <a:p>
            <a:r>
              <a:rPr lang="en-US" altLang="zh-CN" dirty="0"/>
              <a:t>[1] "A" "B" "C"</a:t>
            </a:r>
            <a:endParaRPr lang="zh-CN" altLang="zh-CN" dirty="0"/>
          </a:p>
          <a:p>
            <a:r>
              <a:rPr lang="en-US" altLang="zh-CN" dirty="0"/>
              <a:t>&gt; </a:t>
            </a:r>
            <a:r>
              <a:rPr lang="en-US" altLang="zh-CN" dirty="0" err="1"/>
              <a:t>sapply</a:t>
            </a:r>
            <a:r>
              <a:rPr lang="en-US" altLang="zh-CN" dirty="0"/>
              <a:t>(list,paste,1:3,simplify=TRUE)</a:t>
            </a:r>
            <a:endParaRPr lang="zh-CN" altLang="zh-CN" dirty="0"/>
          </a:p>
          <a:p>
            <a:r>
              <a:rPr lang="en-US" altLang="zh-CN" dirty="0"/>
              <a:t>     [,1]  [,2] </a:t>
            </a:r>
            <a:endParaRPr lang="zh-CN" altLang="zh-CN" dirty="0"/>
          </a:p>
          <a:p>
            <a:r>
              <a:rPr lang="en-US" altLang="zh-CN" dirty="0"/>
              <a:t>[1,] "a 1" "A 1"</a:t>
            </a:r>
            <a:endParaRPr lang="zh-CN" altLang="zh-CN" dirty="0"/>
          </a:p>
          <a:p>
            <a:r>
              <a:rPr lang="en-US" altLang="zh-CN" dirty="0"/>
              <a:t>[2,] "b 2" "B 2"</a:t>
            </a:r>
            <a:endParaRPr lang="zh-CN" altLang="zh-CN" dirty="0"/>
          </a:p>
          <a:p>
            <a:r>
              <a:rPr lang="en-US" altLang="zh-CN" dirty="0"/>
              <a:t>[3,] "c 3" "C 3"</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3" name="文本框 2"/>
          <p:cNvSpPr txBox="1"/>
          <p:nvPr/>
        </p:nvSpPr>
        <p:spPr>
          <a:xfrm>
            <a:off x="5569579" y="4229393"/>
            <a:ext cx="3534561" cy="2031325"/>
          </a:xfrm>
          <a:prstGeom prst="rect">
            <a:avLst/>
          </a:prstGeom>
          <a:noFill/>
        </p:spPr>
        <p:txBody>
          <a:bodyPr wrap="square" rtlCol="0" anchor="ctr" anchorCtr="0">
            <a:spAutoFit/>
          </a:bodyPr>
          <a:lstStyle/>
          <a:p>
            <a:r>
              <a:rPr lang="en-US" altLang="zh-CN" dirty="0"/>
              <a:t>&gt;</a:t>
            </a:r>
            <a:r>
              <a:rPr lang="en-US" altLang="zh-CN" dirty="0" err="1"/>
              <a:t>sapply</a:t>
            </a:r>
            <a:r>
              <a:rPr lang="en-US" altLang="zh-CN" dirty="0"/>
              <a:t>(list,paste,1:3,simplify=FALSE)</a:t>
            </a:r>
            <a:endParaRPr lang="zh-CN" altLang="zh-CN" dirty="0"/>
          </a:p>
          <a:p>
            <a:r>
              <a:rPr lang="en-US" altLang="zh-CN" dirty="0"/>
              <a:t>[[1]]</a:t>
            </a:r>
            <a:endParaRPr lang="zh-CN" altLang="zh-CN" dirty="0"/>
          </a:p>
          <a:p>
            <a:r>
              <a:rPr lang="en-US" altLang="zh-CN" dirty="0"/>
              <a:t>[1] "a 1" "b 2" "c 3"</a:t>
            </a:r>
            <a:endParaRPr lang="zh-CN" altLang="zh-CN" dirty="0"/>
          </a:p>
          <a:p>
            <a:r>
              <a:rPr lang="en-US" altLang="zh-CN" dirty="0"/>
              <a:t>[[2]]</a:t>
            </a:r>
            <a:endParaRPr lang="zh-CN" altLang="zh-CN" dirty="0"/>
          </a:p>
          <a:p>
            <a:r>
              <a:rPr lang="en-US" altLang="zh-CN" dirty="0"/>
              <a:t>[1] "A 1" "B 2" "C 3"</a:t>
            </a:r>
            <a:endParaRPr lang="zh-CN" altLang="zh-CN" dirty="0"/>
          </a:p>
          <a:p>
            <a:pPr algn="l"/>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4491" y="1436646"/>
            <a:ext cx="6585343" cy="2308324"/>
          </a:xfrm>
          <a:prstGeom prst="rect">
            <a:avLst/>
          </a:prstGeom>
          <a:noFill/>
        </p:spPr>
        <p:txBody>
          <a:bodyPr wrap="square" rtlCol="0">
            <a:spAutoFit/>
            <a:scene3d>
              <a:camera prst="orthographicFront"/>
              <a:lightRig rig="threePt" dir="t"/>
            </a:scene3d>
            <a:sp3d contourW="12700"/>
          </a:bodyPr>
          <a:lstStyle/>
          <a:p>
            <a:r>
              <a:rPr lang="zh-CN" altLang="zh-CN" dirty="0"/>
              <a:t>例：计算不同性别对应的身高的均值。代码及运行结果如下所示：</a:t>
            </a:r>
            <a:endParaRPr lang="zh-CN" altLang="zh-CN" dirty="0"/>
          </a:p>
          <a:p>
            <a:r>
              <a:rPr lang="en-US" altLang="zh-CN" dirty="0"/>
              <a:t>&gt; height&lt;-c(155,180,175,165,173)</a:t>
            </a:r>
            <a:endParaRPr lang="zh-CN" altLang="zh-CN" dirty="0"/>
          </a:p>
          <a:p>
            <a:r>
              <a:rPr lang="en-US" altLang="zh-CN" dirty="0"/>
              <a:t>&gt; sex&lt;-c("F","M","M","F","M")</a:t>
            </a:r>
            <a:endParaRPr lang="zh-CN" altLang="zh-CN" dirty="0"/>
          </a:p>
          <a:p>
            <a:r>
              <a:rPr lang="en-US" altLang="zh-CN" dirty="0"/>
              <a:t>&gt; </a:t>
            </a:r>
            <a:r>
              <a:rPr lang="en-US" altLang="zh-CN" dirty="0" err="1"/>
              <a:t>tapply</a:t>
            </a:r>
            <a:r>
              <a:rPr lang="en-US" altLang="zh-CN" dirty="0"/>
              <a:t>(</a:t>
            </a:r>
            <a:r>
              <a:rPr lang="en-US" altLang="zh-CN" dirty="0" err="1"/>
              <a:t>height,sex,mean</a:t>
            </a:r>
            <a:r>
              <a:rPr lang="en-US" altLang="zh-CN" dirty="0"/>
              <a:t>)</a:t>
            </a:r>
            <a:endParaRPr lang="zh-CN" altLang="zh-CN" dirty="0"/>
          </a:p>
          <a:p>
            <a:r>
              <a:rPr lang="en-US" altLang="zh-CN" dirty="0"/>
              <a:t>  F   M </a:t>
            </a:r>
            <a:endParaRPr lang="zh-CN" altLang="zh-CN" dirty="0"/>
          </a:p>
          <a:p>
            <a:r>
              <a:rPr lang="en-US" altLang="zh-CN" dirty="0"/>
              <a:t>160 176</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12547" y="1295405"/>
            <a:ext cx="6585343" cy="3970318"/>
          </a:xfrm>
          <a:prstGeom prst="rect">
            <a:avLst/>
          </a:prstGeom>
          <a:noFill/>
        </p:spPr>
        <p:txBody>
          <a:bodyPr wrap="square" rtlCol="0">
            <a:spAutoFit/>
            <a:scene3d>
              <a:camera prst="orthographicFront"/>
              <a:lightRig rig="threePt" dir="t"/>
            </a:scene3d>
            <a:sp3d contourW="12700"/>
          </a:bodyPr>
          <a:lstStyle/>
          <a:p>
            <a:r>
              <a:rPr lang="zh-CN" altLang="zh-CN" dirty="0"/>
              <a:t>例：使用</a:t>
            </a:r>
            <a:r>
              <a:rPr lang="en-US" altLang="zh-CN" dirty="0" err="1"/>
              <a:t>mapply</a:t>
            </a:r>
            <a:r>
              <a:rPr lang="zh-CN" altLang="zh-CN" dirty="0"/>
              <a:t>函数重复生成列表，代码及运行结果如下所示：</a:t>
            </a:r>
            <a:endParaRPr lang="zh-CN" altLang="zh-CN" dirty="0"/>
          </a:p>
          <a:p>
            <a:r>
              <a:rPr lang="en-US" altLang="zh-CN" dirty="0"/>
              <a:t>&gt; </a:t>
            </a:r>
            <a:r>
              <a:rPr lang="en-US" altLang="zh-CN" dirty="0" err="1"/>
              <a:t>mapply</a:t>
            </a:r>
            <a:r>
              <a:rPr lang="en-US" altLang="zh-CN" dirty="0"/>
              <a:t>(</a:t>
            </a:r>
            <a:r>
              <a:rPr lang="en-US" altLang="zh-CN" dirty="0" err="1"/>
              <a:t>rep,times</a:t>
            </a:r>
            <a:r>
              <a:rPr lang="en-US" altLang="zh-CN" dirty="0"/>
              <a:t>=c(2,2),</a:t>
            </a:r>
            <a:r>
              <a:rPr lang="en-US" altLang="zh-CN" dirty="0" err="1"/>
              <a:t>MoreArgs</a:t>
            </a:r>
            <a:r>
              <a:rPr lang="en-US" altLang="zh-CN" dirty="0"/>
              <a:t>=list(x=1:2))</a:t>
            </a:r>
            <a:endParaRPr lang="zh-CN" altLang="zh-CN" dirty="0"/>
          </a:p>
          <a:p>
            <a:r>
              <a:rPr lang="en-US" altLang="zh-CN" dirty="0"/>
              <a:t>     [,1] [,2]</a:t>
            </a:r>
            <a:endParaRPr lang="zh-CN" altLang="zh-CN" dirty="0"/>
          </a:p>
          <a:p>
            <a:r>
              <a:rPr lang="en-US" altLang="zh-CN" dirty="0"/>
              <a:t>[1,]    1    1</a:t>
            </a:r>
            <a:endParaRPr lang="zh-CN" altLang="zh-CN" dirty="0"/>
          </a:p>
          <a:p>
            <a:r>
              <a:rPr lang="en-US" altLang="zh-CN" dirty="0"/>
              <a:t>[2,]    2    2</a:t>
            </a:r>
            <a:endParaRPr lang="zh-CN" altLang="zh-CN" dirty="0"/>
          </a:p>
          <a:p>
            <a:r>
              <a:rPr lang="en-US" altLang="zh-CN" dirty="0"/>
              <a:t>[3,]    1    1</a:t>
            </a:r>
            <a:endParaRPr lang="zh-CN" altLang="zh-CN" dirty="0"/>
          </a:p>
          <a:p>
            <a:r>
              <a:rPr lang="en-US" altLang="zh-CN" dirty="0"/>
              <a:t>[4,]    2    2</a:t>
            </a:r>
            <a:endParaRPr lang="zh-CN" altLang="zh-CN" dirty="0"/>
          </a:p>
          <a:p>
            <a:r>
              <a:rPr lang="en-US" altLang="zh-CN" dirty="0"/>
              <a:t>&gt; </a:t>
            </a:r>
            <a:r>
              <a:rPr lang="en-US" altLang="zh-CN" dirty="0" err="1"/>
              <a:t>mapply</a:t>
            </a:r>
            <a:r>
              <a:rPr lang="en-US" altLang="zh-CN" dirty="0"/>
              <a:t>(</a:t>
            </a:r>
            <a:r>
              <a:rPr lang="en-US" altLang="zh-CN" dirty="0" err="1"/>
              <a:t>rep,times</a:t>
            </a:r>
            <a:r>
              <a:rPr lang="en-US" altLang="zh-CN" dirty="0"/>
              <a:t>=1:2,MoreArgs=list(x=1:2))</a:t>
            </a:r>
            <a:endParaRPr lang="zh-CN" altLang="zh-CN" dirty="0"/>
          </a:p>
          <a:p>
            <a:r>
              <a:rPr lang="en-US" altLang="zh-CN" dirty="0"/>
              <a:t>[[1]]</a:t>
            </a:r>
            <a:endParaRPr lang="zh-CN" altLang="zh-CN" dirty="0"/>
          </a:p>
          <a:p>
            <a:r>
              <a:rPr lang="en-US" altLang="zh-CN" dirty="0"/>
              <a:t>[1] 1 2</a:t>
            </a:r>
            <a:endParaRPr lang="zh-CN" altLang="zh-CN" dirty="0"/>
          </a:p>
          <a:p>
            <a:r>
              <a:rPr lang="en-US" altLang="zh-CN" dirty="0"/>
              <a:t>[[2]]</a:t>
            </a:r>
            <a:endParaRPr lang="zh-CN" altLang="zh-CN" dirty="0"/>
          </a:p>
          <a:p>
            <a:r>
              <a:rPr lang="en-US" altLang="zh-CN" dirty="0"/>
              <a:t>[1] 1 2 1 2</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738664"/>
          </a:xfrm>
          <a:prstGeom prst="rect">
            <a:avLst/>
          </a:prstGeom>
          <a:noFill/>
        </p:spPr>
        <p:txBody>
          <a:bodyPr wrap="square" rtlCol="0">
            <a:spAutoFit/>
            <a:scene3d>
              <a:camera prst="orthographicFront"/>
              <a:lightRig rig="threePt" dir="t"/>
            </a:scene3d>
            <a:sp3d contourW="12700"/>
          </a:bodyPr>
          <a:lstStyle/>
          <a:p>
            <a:r>
              <a:rPr lang="en-US" altLang="zh-CN" sz="1400" dirty="0"/>
              <a:t>R</a:t>
            </a:r>
            <a:r>
              <a:rPr lang="zh-CN" altLang="zh-CN" sz="1400" dirty="0"/>
              <a:t>中提供了许多用来整合和重塑数据的强大方法。在整合数据时，往往将多组观测替换为根据这些观测计算的描述性统计量。在重塑数据时，则会通过修改数据的结构（行和列）来决定数据的组织方法。</a:t>
            </a:r>
            <a:endParaRPr lang="zh-CN" altLang="zh-CN" sz="1400" dirty="0"/>
          </a:p>
        </p:txBody>
      </p:sp>
      <p:sp>
        <p:nvSpPr>
          <p:cNvPr id="3" name="文本框 2"/>
          <p:cNvSpPr txBox="1"/>
          <p:nvPr/>
        </p:nvSpPr>
        <p:spPr>
          <a:xfrm>
            <a:off x="4256828" y="3314670"/>
            <a:ext cx="2749471" cy="707886"/>
          </a:xfrm>
          <a:prstGeom prst="rect">
            <a:avLst/>
          </a:prstGeom>
          <a:noFill/>
        </p:spPr>
        <p:txBody>
          <a:bodyPr wrap="none" rtlCol="0">
            <a:spAutoFit/>
            <a:scene3d>
              <a:camera prst="orthographicFront"/>
              <a:lightRig rig="threePt" dir="t"/>
            </a:scene3d>
            <a:sp3d contourW="12700"/>
          </a:bodyPr>
          <a:lstStyle/>
          <a:p>
            <a:r>
              <a:rPr lang="zh-CN" altLang="zh-CN" sz="4000" dirty="0"/>
              <a:t>整合与重构</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5" name="图片 4"/>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6" name="图片 5"/>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dirty="0">
                <a:solidFill>
                  <a:schemeClr val="bg1"/>
                </a:solidFill>
                <a:cs typeface="+mn-ea"/>
                <a:sym typeface="+mn-lt"/>
              </a:rPr>
              <a:t>Welcome Message</a:t>
            </a:r>
            <a:endParaRPr lang="en-US" sz="2400" dirty="0">
              <a:solidFill>
                <a:schemeClr val="bg1"/>
              </a:solidFill>
              <a:cs typeface="+mn-ea"/>
              <a:sym typeface="+mn-lt"/>
            </a:endParaRP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TextBox 7"/>
          <p:cNvSpPr txBox="1"/>
          <p:nvPr/>
        </p:nvSpPr>
        <p:spPr>
          <a:xfrm>
            <a:off x="1567543" y="2200618"/>
            <a:ext cx="3253839" cy="2308324"/>
          </a:xfrm>
          <a:prstGeom prst="rect">
            <a:avLst/>
          </a:prstGeom>
          <a:noFill/>
        </p:spPr>
        <p:txBody>
          <a:bodyPr wrap="square" rtlCol="0" anchor="ctr" anchorCtr="0">
            <a:spAutoFit/>
          </a:bodyPr>
          <a:lstStyle/>
          <a:p>
            <a:endParaRPr lang="en-US" altLang="zh-CN" dirty="0"/>
          </a:p>
          <a:p>
            <a:r>
              <a:rPr lang="en-US" altLang="zh-CN" dirty="0"/>
              <a:t>&gt; student</a:t>
            </a:r>
            <a:endParaRPr lang="zh-CN" altLang="zh-CN" dirty="0"/>
          </a:p>
          <a:p>
            <a:r>
              <a:rPr lang="en-US" altLang="zh-CN" dirty="0"/>
              <a:t>  stuID name score 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pPr algn="l"/>
            <a:endParaRPr lang="zh-CN" altLang="en-US" dirty="0"/>
          </a:p>
        </p:txBody>
      </p:sp>
      <p:sp>
        <p:nvSpPr>
          <p:cNvPr id="9" name="TextBox 8"/>
          <p:cNvSpPr txBox="1"/>
          <p:nvPr/>
        </p:nvSpPr>
        <p:spPr>
          <a:xfrm>
            <a:off x="6056416" y="2499433"/>
            <a:ext cx="4108862" cy="2031325"/>
          </a:xfrm>
          <a:prstGeom prst="rect">
            <a:avLst/>
          </a:prstGeom>
          <a:noFill/>
        </p:spPr>
        <p:txBody>
          <a:bodyPr wrap="square" rtlCol="0" anchor="ctr" anchorCtr="0">
            <a:spAutoFit/>
          </a:bodyPr>
          <a:lstStyle/>
          <a:p>
            <a:r>
              <a:rPr lang="en-US" altLang="zh-CN" dirty="0"/>
              <a:t>&gt; t(student)</a:t>
            </a:r>
            <a:endParaRPr lang="zh-CN" altLang="zh-CN" dirty="0"/>
          </a:p>
          <a:p>
            <a:r>
              <a:rPr lang="en-US" altLang="zh-CN" dirty="0"/>
              <a:t>         a      b        c      d     </a:t>
            </a:r>
            <a:endParaRPr lang="zh-CN" altLang="zh-CN" dirty="0"/>
          </a:p>
          <a:p>
            <a:r>
              <a:rPr lang="en-US" altLang="zh-CN" dirty="0"/>
              <a:t>stuID    "1"    "2"      "3"    "4"   </a:t>
            </a:r>
            <a:endParaRPr lang="zh-CN" altLang="zh-CN" dirty="0"/>
          </a:p>
          <a:p>
            <a:r>
              <a:rPr lang="en-US" altLang="zh-CN" dirty="0"/>
              <a:t>name     "</a:t>
            </a:r>
            <a:r>
              <a:rPr lang="zh-CN" altLang="zh-CN" dirty="0"/>
              <a:t>张三</a:t>
            </a:r>
            <a:r>
              <a:rPr lang="en-US" altLang="zh-CN" dirty="0"/>
              <a:t>" "</a:t>
            </a:r>
            <a:r>
              <a:rPr lang="zh-CN" altLang="zh-CN" dirty="0"/>
              <a:t>李四</a:t>
            </a:r>
            <a:r>
              <a:rPr lang="en-US" altLang="zh-CN" dirty="0"/>
              <a:t>"   "</a:t>
            </a:r>
            <a:r>
              <a:rPr lang="zh-CN" altLang="zh-CN" dirty="0"/>
              <a:t>王五</a:t>
            </a:r>
            <a:r>
              <a:rPr lang="en-US" altLang="zh-CN" dirty="0"/>
              <a:t>" "</a:t>
            </a:r>
            <a:r>
              <a:rPr lang="zh-CN" altLang="zh-CN" dirty="0"/>
              <a:t>赵六</a:t>
            </a:r>
            <a:r>
              <a:rPr lang="en-US" altLang="zh-CN" dirty="0"/>
              <a:t>"</a:t>
            </a:r>
            <a:endParaRPr lang="zh-CN" altLang="zh-CN" dirty="0"/>
          </a:p>
          <a:p>
            <a:r>
              <a:rPr lang="en-US" altLang="zh-CN" dirty="0"/>
              <a:t>score    "69"   "20"     "75"   NA    </a:t>
            </a:r>
            <a:endParaRPr lang="zh-CN" altLang="zh-CN" dirty="0"/>
          </a:p>
          <a:p>
            <a:r>
              <a:rPr lang="en-US" altLang="zh-CN" dirty="0"/>
              <a:t>scorecat "</a:t>
            </a:r>
            <a:r>
              <a:rPr lang="zh-CN" altLang="zh-CN" dirty="0"/>
              <a:t>及格</a:t>
            </a:r>
            <a:r>
              <a:rPr lang="en-US" altLang="zh-CN" dirty="0"/>
              <a:t>" "</a:t>
            </a:r>
            <a:r>
              <a:rPr lang="zh-CN" altLang="zh-CN" dirty="0"/>
              <a:t>不及格</a:t>
            </a:r>
            <a:r>
              <a:rPr lang="en-US" altLang="zh-CN" dirty="0"/>
              <a:t>" "</a:t>
            </a:r>
            <a:r>
              <a:rPr lang="zh-CN" altLang="zh-CN" dirty="0"/>
              <a:t>及格</a:t>
            </a:r>
            <a:r>
              <a:rPr lang="en-US" altLang="zh-CN" dirty="0"/>
              <a:t>" NA  </a:t>
            </a:r>
            <a:endParaRPr lang="zh-CN" altLang="zh-CN" dirty="0"/>
          </a:p>
          <a:p>
            <a:pPr algn="l"/>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523220"/>
          </a:xfrm>
          <a:prstGeom prst="rect">
            <a:avLst/>
          </a:prstGeom>
          <a:noFill/>
        </p:spPr>
        <p:txBody>
          <a:bodyPr wrap="square" rtlCol="0">
            <a:spAutoFit/>
            <a:scene3d>
              <a:camera prst="orthographicFront"/>
              <a:lightRig rig="threePt" dir="t"/>
            </a:scene3d>
            <a:sp3d contourW="12700"/>
          </a:bodyPr>
          <a:lstStyle/>
          <a:p>
            <a:r>
              <a:rPr lang="zh-CN" altLang="zh-CN" sz="1400" dirty="0"/>
              <a:t>函数是数据处理的基石，它们可以分为数值（数学、统计、概率）函数和字符处理函数。</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4801314" cy="707886"/>
          </a:xfrm>
          <a:prstGeom prst="rect">
            <a:avLst/>
          </a:prstGeom>
          <a:noFill/>
        </p:spPr>
        <p:txBody>
          <a:bodyPr wrap="none" rtlCol="0">
            <a:spAutoFit/>
            <a:scene3d>
              <a:camera prst="orthographicFront"/>
              <a:lightRig rig="threePt" dir="t"/>
            </a:scene3d>
            <a:sp3d contourW="12700"/>
          </a:bodyPr>
          <a:lstStyle/>
          <a:p>
            <a:r>
              <a:rPr lang="zh-CN" altLang="zh-CN" sz="4000" dirty="0"/>
              <a:t>数值和字符处理函数</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表格 39"/>
          <p:cNvGraphicFramePr>
            <a:graphicFrameLocks noGrp="1"/>
          </p:cNvGraphicFramePr>
          <p:nvPr/>
        </p:nvGraphicFramePr>
        <p:xfrm>
          <a:off x="2042557" y="1674493"/>
          <a:ext cx="7077692" cy="4249285"/>
        </p:xfrm>
        <a:graphic>
          <a:graphicData uri="http://schemas.openxmlformats.org/drawingml/2006/table">
            <a:tbl>
              <a:tblPr/>
              <a:tblGrid>
                <a:gridCol w="1235032"/>
                <a:gridCol w="5842660"/>
              </a:tblGrid>
              <a:tr h="539469">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函数</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描述</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69">
                <a:tc>
                  <a:txBody>
                    <a:bodyPr/>
                    <a:lstStyle/>
                    <a:p>
                      <a:pPr algn="just">
                        <a:lnSpc>
                          <a:spcPct val="150000"/>
                        </a:lnSpc>
                        <a:spcAft>
                          <a:spcPts val="0"/>
                        </a:spcAft>
                      </a:pPr>
                      <a:r>
                        <a:rPr lang="en-US" sz="1800" kern="100">
                          <a:latin typeface="Calibri" panose="020F0502020204030204"/>
                          <a:ea typeface="宋体" panose="02010600030101010101" pitchFamily="2" charset="-122"/>
                          <a:cs typeface="Times New Roman" panose="02020603050405020304"/>
                        </a:rPr>
                        <a:t>inner_join</a:t>
                      </a:r>
                      <a:endParaRPr lang="zh-CN" sz="18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内连接，包含</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及</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中匹配的行</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69">
                <a:tc>
                  <a:txBody>
                    <a:bodyPr/>
                    <a:lstStyle/>
                    <a:p>
                      <a:pPr algn="just">
                        <a:lnSpc>
                          <a:spcPct val="150000"/>
                        </a:lnSpc>
                        <a:spcAft>
                          <a:spcPts val="0"/>
                        </a:spcAft>
                      </a:pPr>
                      <a:r>
                        <a:rPr lang="en-US" sz="1800" kern="100">
                          <a:latin typeface="Calibri" panose="020F0502020204030204"/>
                          <a:ea typeface="宋体" panose="02010600030101010101" pitchFamily="2" charset="-122"/>
                          <a:cs typeface="Times New Roman" panose="02020603050405020304"/>
                        </a:rPr>
                        <a:t>left_join</a:t>
                      </a:r>
                      <a:endParaRPr lang="zh-CN" sz="18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左连接，显示所有</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中以及</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中匹配的行，</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中不一样的赋值为</a:t>
                      </a:r>
                      <a:r>
                        <a:rPr lang="en-US" sz="1800" kern="100" dirty="0">
                          <a:latin typeface="Calibri" panose="020F0502020204030204"/>
                          <a:ea typeface="宋体" panose="02010600030101010101" pitchFamily="2" charset="-122"/>
                          <a:cs typeface="Times New Roman" panose="02020603050405020304"/>
                        </a:rPr>
                        <a:t>NA</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69">
                <a:tc>
                  <a:txBody>
                    <a:bodyPr/>
                    <a:lstStyle/>
                    <a:p>
                      <a:pPr algn="just">
                        <a:lnSpc>
                          <a:spcPct val="150000"/>
                        </a:lnSpc>
                        <a:spcAft>
                          <a:spcPts val="0"/>
                        </a:spcAft>
                      </a:pPr>
                      <a:r>
                        <a:rPr lang="en-US" sz="1800" kern="100">
                          <a:latin typeface="Calibri" panose="020F0502020204030204"/>
                          <a:ea typeface="宋体" panose="02010600030101010101" pitchFamily="2" charset="-122"/>
                          <a:cs typeface="Times New Roman" panose="02020603050405020304"/>
                        </a:rPr>
                        <a:t>right_join</a:t>
                      </a:r>
                      <a:endParaRPr lang="zh-CN" sz="18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右连接，返回所有</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中以及</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中匹配的行，</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中不一样的赋值为</a:t>
                      </a:r>
                      <a:r>
                        <a:rPr lang="en-US" sz="1800" kern="100" dirty="0">
                          <a:latin typeface="Calibri" panose="020F0502020204030204"/>
                          <a:ea typeface="宋体" panose="02010600030101010101" pitchFamily="2" charset="-122"/>
                          <a:cs typeface="Times New Roman" panose="02020603050405020304"/>
                        </a:rPr>
                        <a:t>NA</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69">
                <a:tc>
                  <a:txBody>
                    <a:bodyPr/>
                    <a:lstStyle/>
                    <a:p>
                      <a:pPr algn="just">
                        <a:lnSpc>
                          <a:spcPct val="150000"/>
                        </a:lnSpc>
                        <a:spcAft>
                          <a:spcPts val="0"/>
                        </a:spcAft>
                      </a:pPr>
                      <a:r>
                        <a:rPr lang="en-US" sz="1800" kern="100">
                          <a:latin typeface="Calibri" panose="020F0502020204030204"/>
                          <a:ea typeface="宋体" panose="02010600030101010101" pitchFamily="2" charset="-122"/>
                          <a:cs typeface="Times New Roman" panose="02020603050405020304"/>
                        </a:rPr>
                        <a:t>full_join</a:t>
                      </a:r>
                      <a:endParaRPr lang="zh-CN" sz="18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全连接，返回</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和</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中所有的记录</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69">
                <a:tc>
                  <a:txBody>
                    <a:bodyPr/>
                    <a:lstStyle/>
                    <a:p>
                      <a:pPr algn="just">
                        <a:lnSpc>
                          <a:spcPct val="150000"/>
                        </a:lnSpc>
                        <a:spcAft>
                          <a:spcPts val="0"/>
                        </a:spcAft>
                      </a:pPr>
                      <a:r>
                        <a:rPr lang="en-US" sz="1800" kern="100">
                          <a:latin typeface="Calibri" panose="020F0502020204030204"/>
                          <a:ea typeface="宋体" panose="02010600030101010101" pitchFamily="2" charset="-122"/>
                          <a:cs typeface="Times New Roman" panose="02020603050405020304"/>
                        </a:rPr>
                        <a:t>semi_join</a:t>
                      </a:r>
                      <a:endParaRPr lang="zh-CN" sz="18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半连接，返回能够与</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表匹配的</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表所有记录</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9469">
                <a:tc>
                  <a:txBody>
                    <a:bodyPr/>
                    <a:lstStyle/>
                    <a:p>
                      <a:pPr algn="just">
                        <a:lnSpc>
                          <a:spcPct val="150000"/>
                        </a:lnSpc>
                        <a:spcAft>
                          <a:spcPts val="0"/>
                        </a:spcAft>
                      </a:pPr>
                      <a:r>
                        <a:rPr lang="en-US" sz="1800" kern="100">
                          <a:latin typeface="Calibri" panose="020F0502020204030204"/>
                          <a:ea typeface="宋体" panose="02010600030101010101" pitchFamily="2" charset="-122"/>
                          <a:cs typeface="Times New Roman" panose="02020603050405020304"/>
                        </a:rPr>
                        <a:t>anti_join</a:t>
                      </a:r>
                      <a:endParaRPr lang="zh-CN" sz="1800" kern="10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latin typeface="Calibri" panose="020F0502020204030204"/>
                          <a:ea typeface="宋体" panose="02010600030101010101" pitchFamily="2" charset="-122"/>
                          <a:cs typeface="Times New Roman" panose="02020603050405020304"/>
                        </a:rPr>
                        <a:t>反连接，返回无法与</a:t>
                      </a:r>
                      <a:r>
                        <a:rPr lang="en-US" sz="1800" kern="100" dirty="0">
                          <a:latin typeface="Calibri" panose="020F0502020204030204"/>
                          <a:ea typeface="宋体" panose="02010600030101010101" pitchFamily="2" charset="-122"/>
                          <a:cs typeface="Times New Roman" panose="02020603050405020304"/>
                        </a:rPr>
                        <a:t>y</a:t>
                      </a:r>
                      <a:r>
                        <a:rPr lang="zh-CN" sz="1800" kern="100" dirty="0">
                          <a:latin typeface="Calibri" panose="020F0502020204030204"/>
                          <a:ea typeface="宋体" panose="02010600030101010101" pitchFamily="2" charset="-122"/>
                          <a:cs typeface="Times New Roman" panose="02020603050405020304"/>
                        </a:rPr>
                        <a:t>表匹配的</a:t>
                      </a:r>
                      <a:r>
                        <a:rPr lang="en-US" sz="1800" kern="100" dirty="0">
                          <a:latin typeface="Calibri" panose="020F0502020204030204"/>
                          <a:ea typeface="宋体" panose="02010600030101010101" pitchFamily="2" charset="-122"/>
                          <a:cs typeface="Times New Roman" panose="02020603050405020304"/>
                        </a:rPr>
                        <a:t>x</a:t>
                      </a:r>
                      <a:r>
                        <a:rPr lang="zh-CN" sz="1800" kern="100" dirty="0">
                          <a:latin typeface="Calibri" panose="020F0502020204030204"/>
                          <a:ea typeface="宋体" panose="02010600030101010101" pitchFamily="2" charset="-122"/>
                          <a:cs typeface="Times New Roman" panose="02020603050405020304"/>
                        </a:rPr>
                        <a:t>表的所有记录</a:t>
                      </a:r>
                      <a:endParaRPr lang="zh-CN" sz="18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4825" y="97434"/>
            <a:ext cx="6585343" cy="5355312"/>
          </a:xfrm>
          <a:prstGeom prst="rect">
            <a:avLst/>
          </a:prstGeom>
          <a:noFill/>
        </p:spPr>
        <p:txBody>
          <a:bodyPr wrap="square" rtlCol="0">
            <a:spAutoFit/>
            <a:scene3d>
              <a:camera prst="orthographicFront"/>
              <a:lightRig rig="threePt" dir="t"/>
            </a:scene3d>
            <a:sp3d contourW="12700"/>
          </a:bodyPr>
          <a:lstStyle/>
          <a:p>
            <a:r>
              <a:rPr lang="zh-CN" altLang="zh-CN" dirty="0"/>
              <a:t>以</a:t>
            </a:r>
            <a:r>
              <a:rPr lang="en-US" altLang="zh-CN" dirty="0"/>
              <a:t>student1</a:t>
            </a:r>
            <a:r>
              <a:rPr lang="zh-CN" altLang="zh-CN" dirty="0"/>
              <a:t>和</a:t>
            </a:r>
            <a:r>
              <a:rPr lang="en-US" altLang="zh-CN" dirty="0"/>
              <a:t>student2</a:t>
            </a:r>
            <a:r>
              <a:rPr lang="zh-CN" altLang="zh-CN" dirty="0"/>
              <a:t>这两个数据集为例，展示这几个</a:t>
            </a:r>
            <a:endParaRPr lang="en-US" altLang="zh-CN" dirty="0"/>
          </a:p>
          <a:p>
            <a:r>
              <a:rPr lang="zh-CN" altLang="zh-CN" dirty="0"/>
              <a:t>函数的代码及运行结果。</a:t>
            </a:r>
            <a:endParaRPr lang="zh-CN" altLang="zh-CN" dirty="0"/>
          </a:p>
          <a:p>
            <a:r>
              <a:rPr lang="en-US" altLang="zh-CN" dirty="0"/>
              <a:t>&gt; student1=</a:t>
            </a:r>
            <a:r>
              <a:rPr lang="en-US" altLang="zh-CN" dirty="0" err="1"/>
              <a:t>data.frame</a:t>
            </a:r>
            <a:r>
              <a:rPr lang="en-US" altLang="zh-CN" dirty="0"/>
              <a:t>(name=c("</a:t>
            </a:r>
            <a:r>
              <a:rPr lang="zh-CN" altLang="zh-CN" dirty="0"/>
              <a:t>张三</a:t>
            </a:r>
            <a:r>
              <a:rPr lang="en-US" altLang="zh-CN" dirty="0"/>
              <a:t>","</a:t>
            </a:r>
            <a:r>
              <a:rPr lang="zh-CN" altLang="zh-CN" dirty="0"/>
              <a:t>李四</a:t>
            </a:r>
            <a:r>
              <a:rPr lang="en-US" altLang="zh-CN" dirty="0"/>
              <a:t>","</a:t>
            </a:r>
            <a:r>
              <a:rPr lang="zh-CN" altLang="zh-CN" dirty="0"/>
              <a:t>王五</a:t>
            </a:r>
            <a:r>
              <a:rPr lang="en-US" altLang="zh-CN" dirty="0"/>
              <a:t>"),age=c(35,26,29))</a:t>
            </a:r>
            <a:endParaRPr lang="zh-CN" altLang="zh-CN" dirty="0"/>
          </a:p>
          <a:p>
            <a:r>
              <a:rPr lang="en-US" altLang="zh-CN" dirty="0"/>
              <a:t>&gt; student1</a:t>
            </a:r>
            <a:endParaRPr lang="zh-CN" altLang="zh-CN" dirty="0"/>
          </a:p>
          <a:p>
            <a:r>
              <a:rPr lang="en-US" altLang="zh-CN" dirty="0"/>
              <a:t>  name age</a:t>
            </a:r>
            <a:endParaRPr lang="zh-CN" altLang="zh-CN" dirty="0"/>
          </a:p>
          <a:p>
            <a:r>
              <a:rPr lang="en-US" altLang="zh-CN" dirty="0"/>
              <a:t>1 </a:t>
            </a:r>
            <a:r>
              <a:rPr lang="zh-CN" altLang="zh-CN" dirty="0"/>
              <a:t>张三</a:t>
            </a:r>
            <a:r>
              <a:rPr lang="en-US" altLang="zh-CN" dirty="0"/>
              <a:t>  35</a:t>
            </a:r>
            <a:endParaRPr lang="zh-CN" altLang="zh-CN" dirty="0"/>
          </a:p>
          <a:p>
            <a:r>
              <a:rPr lang="en-US" altLang="zh-CN" dirty="0"/>
              <a:t>2 </a:t>
            </a:r>
            <a:r>
              <a:rPr lang="zh-CN" altLang="zh-CN" dirty="0"/>
              <a:t>李四</a:t>
            </a:r>
            <a:r>
              <a:rPr lang="en-US" altLang="zh-CN" dirty="0"/>
              <a:t>  26</a:t>
            </a:r>
            <a:endParaRPr lang="zh-CN" altLang="zh-CN" dirty="0"/>
          </a:p>
          <a:p>
            <a:r>
              <a:rPr lang="en-US" altLang="zh-CN" dirty="0"/>
              <a:t>3 </a:t>
            </a:r>
            <a:r>
              <a:rPr lang="zh-CN" altLang="zh-CN" dirty="0"/>
              <a:t>王五</a:t>
            </a:r>
            <a:r>
              <a:rPr lang="en-US" altLang="zh-CN" dirty="0"/>
              <a:t>  29</a:t>
            </a:r>
            <a:endParaRPr lang="zh-CN" altLang="zh-CN" dirty="0"/>
          </a:p>
          <a:p>
            <a:r>
              <a:rPr lang="en-US" altLang="zh-CN" dirty="0"/>
              <a:t>&gt; student2=</a:t>
            </a:r>
            <a:r>
              <a:rPr lang="en-US" altLang="zh-CN" dirty="0" err="1"/>
              <a:t>data.frame</a:t>
            </a:r>
            <a:r>
              <a:rPr lang="en-US" altLang="zh-CN" dirty="0"/>
              <a:t>(name=c("</a:t>
            </a:r>
            <a:r>
              <a:rPr lang="zh-CN" altLang="zh-CN" dirty="0"/>
              <a:t>张三</a:t>
            </a:r>
            <a:r>
              <a:rPr lang="en-US" altLang="zh-CN" dirty="0"/>
              <a:t>","</a:t>
            </a:r>
            <a:r>
              <a:rPr lang="zh-CN" altLang="zh-CN" dirty="0"/>
              <a:t>李四</a:t>
            </a:r>
            <a:r>
              <a:rPr lang="en-US" altLang="zh-CN" dirty="0"/>
              <a:t>","</a:t>
            </a:r>
            <a:r>
              <a:rPr lang="zh-CN" altLang="zh-CN" dirty="0"/>
              <a:t>赵六</a:t>
            </a:r>
            <a:r>
              <a:rPr lang="en-US" altLang="zh-CN" dirty="0"/>
              <a:t>","</a:t>
            </a:r>
            <a:r>
              <a:rPr lang="zh-CN" altLang="zh-CN" dirty="0"/>
              <a:t>钱七</a:t>
            </a:r>
            <a:r>
              <a:rPr lang="en-US" altLang="zh-CN" dirty="0"/>
              <a:t>"),gender=c("</a:t>
            </a:r>
            <a:r>
              <a:rPr lang="zh-CN" altLang="zh-CN" dirty="0"/>
              <a:t>男</a:t>
            </a:r>
            <a:r>
              <a:rPr lang="en-US" altLang="zh-CN" dirty="0"/>
              <a:t>","</a:t>
            </a:r>
            <a:r>
              <a:rPr lang="zh-CN" altLang="zh-CN" dirty="0"/>
              <a:t>女</a:t>
            </a:r>
            <a:r>
              <a:rPr lang="en-US" altLang="zh-CN" dirty="0"/>
              <a:t>","</a:t>
            </a:r>
            <a:r>
              <a:rPr lang="zh-CN" altLang="zh-CN" dirty="0"/>
              <a:t>男</a:t>
            </a:r>
            <a:r>
              <a:rPr lang="en-US" altLang="zh-CN" dirty="0"/>
              <a:t>","</a:t>
            </a:r>
            <a:r>
              <a:rPr lang="zh-CN" altLang="zh-CN" dirty="0"/>
              <a:t>女</a:t>
            </a:r>
            <a:r>
              <a:rPr lang="en-US" altLang="zh-CN" dirty="0"/>
              <a:t>"))</a:t>
            </a:r>
            <a:endParaRPr lang="zh-CN" altLang="zh-CN" dirty="0"/>
          </a:p>
          <a:p>
            <a:r>
              <a:rPr lang="en-US" altLang="zh-CN" dirty="0"/>
              <a:t>&gt; student2</a:t>
            </a:r>
            <a:endParaRPr lang="zh-CN" altLang="zh-CN" dirty="0"/>
          </a:p>
          <a:p>
            <a:r>
              <a:rPr lang="en-US" altLang="zh-CN" dirty="0"/>
              <a:t>  name gender</a:t>
            </a:r>
            <a:endParaRPr lang="zh-CN" altLang="zh-CN" dirty="0"/>
          </a:p>
          <a:p>
            <a:r>
              <a:rPr lang="en-US" altLang="zh-CN" dirty="0"/>
              <a:t>1 </a:t>
            </a:r>
            <a:r>
              <a:rPr lang="zh-CN" altLang="zh-CN" dirty="0"/>
              <a:t>张三</a:t>
            </a:r>
            <a:r>
              <a:rPr lang="en-US" altLang="zh-CN" dirty="0"/>
              <a:t>     </a:t>
            </a:r>
            <a:r>
              <a:rPr lang="zh-CN" altLang="zh-CN" dirty="0"/>
              <a:t>男</a:t>
            </a:r>
            <a:endParaRPr lang="zh-CN" altLang="zh-CN" dirty="0"/>
          </a:p>
          <a:p>
            <a:r>
              <a:rPr lang="en-US" altLang="zh-CN" dirty="0"/>
              <a:t>2 </a:t>
            </a:r>
            <a:r>
              <a:rPr lang="zh-CN" altLang="zh-CN" dirty="0"/>
              <a:t>李四</a:t>
            </a:r>
            <a:r>
              <a:rPr lang="en-US" altLang="zh-CN" dirty="0"/>
              <a:t>     </a:t>
            </a:r>
            <a:r>
              <a:rPr lang="zh-CN" altLang="zh-CN" dirty="0"/>
              <a:t>女</a:t>
            </a:r>
            <a:endParaRPr lang="zh-CN" altLang="zh-CN" dirty="0"/>
          </a:p>
          <a:p>
            <a:r>
              <a:rPr lang="en-US" altLang="zh-CN" dirty="0"/>
              <a:t>3 </a:t>
            </a:r>
            <a:r>
              <a:rPr lang="zh-CN" altLang="zh-CN" dirty="0"/>
              <a:t>赵六</a:t>
            </a:r>
            <a:r>
              <a:rPr lang="en-US" altLang="zh-CN" dirty="0"/>
              <a:t>     </a:t>
            </a:r>
            <a:r>
              <a:rPr lang="zh-CN" altLang="zh-CN" dirty="0"/>
              <a:t>男</a:t>
            </a:r>
            <a:endParaRPr lang="zh-CN" altLang="zh-CN" dirty="0"/>
          </a:p>
          <a:p>
            <a:r>
              <a:rPr lang="en-US" altLang="zh-CN" dirty="0"/>
              <a:t>4 </a:t>
            </a:r>
            <a:r>
              <a:rPr lang="zh-CN" altLang="zh-CN" dirty="0"/>
              <a:t>钱七</a:t>
            </a:r>
            <a:r>
              <a:rPr lang="en-US" altLang="zh-CN" dirty="0"/>
              <a:t>     </a:t>
            </a:r>
            <a:r>
              <a:rPr lang="zh-CN" altLang="zh-CN" dirty="0"/>
              <a:t>女</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660" y="1011834"/>
            <a:ext cx="6585343" cy="3139321"/>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err="1"/>
              <a:t>inner_join</a:t>
            </a:r>
            <a:r>
              <a:rPr lang="en-US" altLang="zh-CN" dirty="0"/>
              <a:t>(</a:t>
            </a:r>
            <a:r>
              <a:rPr lang="en-US" altLang="zh-CN" dirty="0" err="1"/>
              <a:t>x,y</a:t>
            </a:r>
            <a:r>
              <a:rPr lang="en-US" altLang="zh-CN" dirty="0"/>
              <a:t>)</a:t>
            </a:r>
            <a:r>
              <a:rPr lang="zh-CN" altLang="zh-CN" dirty="0"/>
              <a:t>返回</a:t>
            </a:r>
            <a:r>
              <a:rPr lang="en-US" altLang="zh-CN" dirty="0"/>
              <a:t>x</a:t>
            </a:r>
            <a:r>
              <a:rPr lang="zh-CN" altLang="zh-CN" dirty="0"/>
              <a:t>和</a:t>
            </a:r>
            <a:r>
              <a:rPr lang="en-US" altLang="zh-CN" dirty="0"/>
              <a:t>y</a:t>
            </a:r>
            <a:r>
              <a:rPr lang="zh-CN" altLang="zh-CN" dirty="0"/>
              <a:t>中的匹配项，代码及运行结果如下所示：</a:t>
            </a:r>
            <a:endParaRPr lang="en-US" altLang="zh-CN" dirty="0"/>
          </a:p>
          <a:p>
            <a:endParaRPr lang="en-US" altLang="zh-CN" dirty="0"/>
          </a:p>
          <a:p>
            <a:endParaRPr lang="zh-CN" altLang="zh-CN" dirty="0"/>
          </a:p>
          <a:p>
            <a:r>
              <a:rPr lang="en-US" altLang="zh-CN" dirty="0"/>
              <a:t>&gt; </a:t>
            </a:r>
            <a:r>
              <a:rPr lang="en-US" altLang="zh-CN" dirty="0" err="1"/>
              <a:t>inner_join</a:t>
            </a:r>
            <a:r>
              <a:rPr lang="en-US" altLang="zh-CN" dirty="0"/>
              <a:t>(student1,student2)</a:t>
            </a:r>
            <a:endParaRPr lang="zh-CN" altLang="zh-CN" dirty="0"/>
          </a:p>
          <a:p>
            <a:r>
              <a:rPr lang="en-US" altLang="zh-CN" dirty="0"/>
              <a:t>Joining, by = "name"</a:t>
            </a:r>
            <a:endParaRPr lang="zh-CN" altLang="zh-CN" dirty="0"/>
          </a:p>
          <a:p>
            <a:r>
              <a:rPr lang="en-US" altLang="zh-CN" dirty="0"/>
              <a:t>  name age gender</a:t>
            </a:r>
            <a:endParaRPr lang="zh-CN" altLang="zh-CN" dirty="0"/>
          </a:p>
          <a:p>
            <a:r>
              <a:rPr lang="en-US" altLang="zh-CN" dirty="0"/>
              <a:t>1 </a:t>
            </a:r>
            <a:r>
              <a:rPr lang="zh-CN" altLang="zh-CN" dirty="0"/>
              <a:t>张三</a:t>
            </a:r>
            <a:r>
              <a:rPr lang="en-US" altLang="zh-CN" dirty="0"/>
              <a:t>  35     </a:t>
            </a:r>
            <a:r>
              <a:rPr lang="zh-CN" altLang="zh-CN" dirty="0"/>
              <a:t>男</a:t>
            </a:r>
            <a:endParaRPr lang="zh-CN" altLang="zh-CN" dirty="0"/>
          </a:p>
          <a:p>
            <a:r>
              <a:rPr lang="en-US" altLang="zh-CN" dirty="0"/>
              <a:t>2 </a:t>
            </a:r>
            <a:r>
              <a:rPr lang="zh-CN" altLang="zh-CN" dirty="0"/>
              <a:t>李四</a:t>
            </a:r>
            <a:r>
              <a:rPr lang="en-US" altLang="zh-CN" dirty="0"/>
              <a:t>  26     </a:t>
            </a:r>
            <a:r>
              <a:rPr lang="zh-CN" altLang="zh-CN" dirty="0"/>
              <a:t>女</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660" y="1011834"/>
            <a:ext cx="6585343" cy="3139321"/>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err="1"/>
              <a:t>left_join</a:t>
            </a:r>
            <a:r>
              <a:rPr lang="en-US" altLang="zh-CN" dirty="0"/>
              <a:t>(</a:t>
            </a:r>
            <a:r>
              <a:rPr lang="en-US" altLang="zh-CN" dirty="0" err="1"/>
              <a:t>x,y</a:t>
            </a:r>
            <a:r>
              <a:rPr lang="en-US" altLang="zh-CN" dirty="0"/>
              <a:t>)</a:t>
            </a:r>
            <a:r>
              <a:rPr lang="zh-CN" altLang="zh-CN" dirty="0"/>
              <a:t>返回所有</a:t>
            </a:r>
            <a:r>
              <a:rPr lang="en-US" altLang="zh-CN" dirty="0"/>
              <a:t>x</a:t>
            </a:r>
            <a:r>
              <a:rPr lang="zh-CN" altLang="zh-CN" dirty="0"/>
              <a:t>中以及</a:t>
            </a:r>
            <a:r>
              <a:rPr lang="en-US" altLang="zh-CN" dirty="0"/>
              <a:t>y</a:t>
            </a:r>
            <a:r>
              <a:rPr lang="zh-CN" altLang="zh-CN" dirty="0"/>
              <a:t>中匹配的行，</a:t>
            </a:r>
            <a:r>
              <a:rPr lang="en-US" altLang="zh-CN" dirty="0"/>
              <a:t>y</a:t>
            </a:r>
            <a:r>
              <a:rPr lang="zh-CN" altLang="zh-CN" dirty="0"/>
              <a:t>中不一样的赋值为</a:t>
            </a:r>
            <a:r>
              <a:rPr lang="en-US" altLang="zh-CN" dirty="0"/>
              <a:t>NA</a:t>
            </a:r>
            <a:r>
              <a:rPr lang="zh-CN" altLang="zh-CN" dirty="0"/>
              <a:t>。代码及运行结果如下所示：</a:t>
            </a:r>
            <a:endParaRPr lang="en-US" altLang="zh-CN" dirty="0"/>
          </a:p>
          <a:p>
            <a:endParaRPr lang="zh-CN" altLang="zh-CN" dirty="0"/>
          </a:p>
          <a:p>
            <a:r>
              <a:rPr lang="en-US" altLang="zh-CN" dirty="0"/>
              <a:t>&gt; </a:t>
            </a:r>
            <a:r>
              <a:rPr lang="en-US" altLang="zh-CN" dirty="0" err="1"/>
              <a:t>left_join</a:t>
            </a:r>
            <a:r>
              <a:rPr lang="en-US" altLang="zh-CN" dirty="0"/>
              <a:t>(student1,student2)</a:t>
            </a:r>
            <a:endParaRPr lang="zh-CN" altLang="zh-CN" dirty="0"/>
          </a:p>
          <a:p>
            <a:r>
              <a:rPr lang="en-US" altLang="zh-CN" dirty="0"/>
              <a:t>Joining, by = "name"</a:t>
            </a:r>
            <a:endParaRPr lang="zh-CN" altLang="zh-CN" dirty="0"/>
          </a:p>
          <a:p>
            <a:r>
              <a:rPr lang="en-US" altLang="zh-CN" dirty="0"/>
              <a:t>  name age gender</a:t>
            </a:r>
            <a:endParaRPr lang="zh-CN" altLang="zh-CN" dirty="0"/>
          </a:p>
          <a:p>
            <a:r>
              <a:rPr lang="en-US" altLang="zh-CN" dirty="0"/>
              <a:t>1 </a:t>
            </a:r>
            <a:r>
              <a:rPr lang="zh-CN" altLang="zh-CN" dirty="0"/>
              <a:t>张三</a:t>
            </a:r>
            <a:r>
              <a:rPr lang="en-US" altLang="zh-CN" dirty="0"/>
              <a:t>  35     </a:t>
            </a:r>
            <a:r>
              <a:rPr lang="zh-CN" altLang="zh-CN" dirty="0"/>
              <a:t>男</a:t>
            </a:r>
            <a:endParaRPr lang="zh-CN" altLang="zh-CN" dirty="0"/>
          </a:p>
          <a:p>
            <a:r>
              <a:rPr lang="en-US" altLang="zh-CN" dirty="0"/>
              <a:t>2 </a:t>
            </a:r>
            <a:r>
              <a:rPr lang="zh-CN" altLang="zh-CN" dirty="0"/>
              <a:t>李四</a:t>
            </a:r>
            <a:r>
              <a:rPr lang="en-US" altLang="zh-CN" dirty="0"/>
              <a:t>  26     </a:t>
            </a:r>
            <a:r>
              <a:rPr lang="zh-CN" altLang="zh-CN" dirty="0"/>
              <a:t>女</a:t>
            </a:r>
            <a:endParaRPr lang="zh-CN" altLang="zh-CN" dirty="0"/>
          </a:p>
          <a:p>
            <a:r>
              <a:rPr lang="en-US" altLang="zh-CN" dirty="0"/>
              <a:t>3 </a:t>
            </a:r>
            <a:r>
              <a:rPr lang="zh-CN" altLang="zh-CN" dirty="0"/>
              <a:t>王五</a:t>
            </a:r>
            <a:r>
              <a:rPr lang="en-US" altLang="zh-CN" dirty="0"/>
              <a:t>  29   &lt;NA&gt;</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660" y="1011834"/>
            <a:ext cx="6585343" cy="3416320"/>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err="1"/>
              <a:t>right_join</a:t>
            </a:r>
            <a:r>
              <a:rPr lang="en-US" altLang="zh-CN" dirty="0"/>
              <a:t>(</a:t>
            </a:r>
            <a:r>
              <a:rPr lang="en-US" altLang="zh-CN" dirty="0" err="1"/>
              <a:t>x,y</a:t>
            </a:r>
            <a:r>
              <a:rPr lang="en-US" altLang="zh-CN" dirty="0"/>
              <a:t>)</a:t>
            </a:r>
            <a:r>
              <a:rPr lang="zh-CN" altLang="zh-CN" dirty="0"/>
              <a:t>返回所有</a:t>
            </a:r>
            <a:r>
              <a:rPr lang="en-US" altLang="zh-CN" dirty="0"/>
              <a:t>y</a:t>
            </a:r>
            <a:r>
              <a:rPr lang="zh-CN" altLang="zh-CN" dirty="0"/>
              <a:t>中以及</a:t>
            </a:r>
            <a:r>
              <a:rPr lang="en-US" altLang="zh-CN" dirty="0"/>
              <a:t>x</a:t>
            </a:r>
            <a:r>
              <a:rPr lang="zh-CN" altLang="zh-CN" dirty="0"/>
              <a:t>中匹配的行，</a:t>
            </a:r>
            <a:r>
              <a:rPr lang="en-US" altLang="zh-CN" dirty="0"/>
              <a:t>x</a:t>
            </a:r>
            <a:r>
              <a:rPr lang="zh-CN" altLang="zh-CN" dirty="0"/>
              <a:t>中不一样的赋值为</a:t>
            </a:r>
            <a:r>
              <a:rPr lang="en-US" altLang="zh-CN" dirty="0"/>
              <a:t>NA</a:t>
            </a:r>
            <a:r>
              <a:rPr lang="zh-CN" altLang="zh-CN" dirty="0"/>
              <a:t>。代码及运行结果如下所示：</a:t>
            </a:r>
            <a:endParaRPr lang="en-US" altLang="zh-CN" dirty="0"/>
          </a:p>
          <a:p>
            <a:endParaRPr lang="zh-CN" altLang="zh-CN" dirty="0"/>
          </a:p>
          <a:p>
            <a:r>
              <a:rPr lang="en-US" altLang="zh-CN" dirty="0"/>
              <a:t>&gt; </a:t>
            </a:r>
            <a:r>
              <a:rPr lang="en-US" altLang="zh-CN" dirty="0" err="1"/>
              <a:t>right_join</a:t>
            </a:r>
            <a:r>
              <a:rPr lang="en-US" altLang="zh-CN" dirty="0"/>
              <a:t>(student1,student2)</a:t>
            </a:r>
            <a:endParaRPr lang="zh-CN" altLang="zh-CN" dirty="0"/>
          </a:p>
          <a:p>
            <a:r>
              <a:rPr lang="en-US" altLang="zh-CN" dirty="0"/>
              <a:t>Joining, by = "name"</a:t>
            </a:r>
            <a:endParaRPr lang="zh-CN" altLang="zh-CN" dirty="0"/>
          </a:p>
          <a:p>
            <a:r>
              <a:rPr lang="en-US" altLang="zh-CN" dirty="0"/>
              <a:t>  name age gender</a:t>
            </a:r>
            <a:endParaRPr lang="zh-CN" altLang="zh-CN" dirty="0"/>
          </a:p>
          <a:p>
            <a:r>
              <a:rPr lang="en-US" altLang="zh-CN" dirty="0"/>
              <a:t>1 </a:t>
            </a:r>
            <a:r>
              <a:rPr lang="zh-CN" altLang="zh-CN" dirty="0"/>
              <a:t>张三</a:t>
            </a:r>
            <a:r>
              <a:rPr lang="en-US" altLang="zh-CN" dirty="0"/>
              <a:t>  35     </a:t>
            </a:r>
            <a:r>
              <a:rPr lang="zh-CN" altLang="zh-CN" dirty="0"/>
              <a:t>男</a:t>
            </a:r>
            <a:endParaRPr lang="zh-CN" altLang="zh-CN" dirty="0"/>
          </a:p>
          <a:p>
            <a:r>
              <a:rPr lang="en-US" altLang="zh-CN" dirty="0"/>
              <a:t>2 </a:t>
            </a:r>
            <a:r>
              <a:rPr lang="zh-CN" altLang="zh-CN" dirty="0"/>
              <a:t>李四</a:t>
            </a:r>
            <a:r>
              <a:rPr lang="en-US" altLang="zh-CN" dirty="0"/>
              <a:t>  26     </a:t>
            </a:r>
            <a:r>
              <a:rPr lang="zh-CN" altLang="zh-CN" dirty="0"/>
              <a:t>女</a:t>
            </a:r>
            <a:endParaRPr lang="zh-CN" altLang="zh-CN" dirty="0"/>
          </a:p>
          <a:p>
            <a:r>
              <a:rPr lang="en-US" altLang="zh-CN" dirty="0"/>
              <a:t>3 </a:t>
            </a:r>
            <a:r>
              <a:rPr lang="zh-CN" altLang="zh-CN" dirty="0"/>
              <a:t>赵六</a:t>
            </a:r>
            <a:r>
              <a:rPr lang="en-US" altLang="zh-CN" dirty="0"/>
              <a:t>  NA     </a:t>
            </a:r>
            <a:r>
              <a:rPr lang="zh-CN" altLang="zh-CN" dirty="0"/>
              <a:t>男</a:t>
            </a:r>
            <a:endParaRPr lang="zh-CN" altLang="zh-CN" dirty="0"/>
          </a:p>
          <a:p>
            <a:r>
              <a:rPr lang="en-US" altLang="zh-CN" dirty="0"/>
              <a:t>4 </a:t>
            </a:r>
            <a:r>
              <a:rPr lang="zh-CN" altLang="zh-CN" dirty="0"/>
              <a:t>钱七</a:t>
            </a:r>
            <a:r>
              <a:rPr lang="en-US" altLang="zh-CN" dirty="0"/>
              <a:t>  NA     </a:t>
            </a:r>
            <a:r>
              <a:rPr lang="zh-CN" altLang="zh-CN" dirty="0"/>
              <a:t>女</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660" y="1011834"/>
            <a:ext cx="6585343" cy="3970318"/>
          </a:xfrm>
          <a:prstGeom prst="rect">
            <a:avLst/>
          </a:prstGeom>
          <a:noFill/>
        </p:spPr>
        <p:txBody>
          <a:bodyPr wrap="square" rtlCol="0">
            <a:spAutoFit/>
            <a:scene3d>
              <a:camera prst="orthographicFront"/>
              <a:lightRig rig="threePt" dir="t"/>
            </a:scene3d>
            <a:sp3d contourW="12700"/>
          </a:bodyPr>
          <a:lstStyle/>
          <a:p>
            <a:r>
              <a:rPr lang="zh-CN" altLang="zh-CN" dirty="0"/>
              <a:t>例：</a:t>
            </a:r>
            <a:r>
              <a:rPr lang="en-US" altLang="zh-CN" dirty="0" err="1"/>
              <a:t>full_join</a:t>
            </a:r>
            <a:r>
              <a:rPr lang="en-US" altLang="zh-CN" dirty="0"/>
              <a:t>(</a:t>
            </a:r>
            <a:r>
              <a:rPr lang="en-US" altLang="zh-CN" dirty="0" err="1"/>
              <a:t>x,y</a:t>
            </a:r>
            <a:r>
              <a:rPr lang="en-US" altLang="zh-CN" dirty="0"/>
              <a:t>)</a:t>
            </a:r>
            <a:r>
              <a:rPr lang="zh-CN" altLang="zh-CN" dirty="0"/>
              <a:t>返回</a:t>
            </a:r>
            <a:r>
              <a:rPr lang="en-US" altLang="zh-CN" dirty="0"/>
              <a:t>x</a:t>
            </a:r>
            <a:r>
              <a:rPr lang="zh-CN" altLang="zh-CN" dirty="0"/>
              <a:t>和</a:t>
            </a:r>
            <a:r>
              <a:rPr lang="en-US" altLang="zh-CN" dirty="0"/>
              <a:t>y</a:t>
            </a:r>
            <a:r>
              <a:rPr lang="zh-CN" altLang="zh-CN" dirty="0"/>
              <a:t>中的所有记录。代码及运行结果如下所示：</a:t>
            </a:r>
            <a:endParaRPr lang="en-US" altLang="zh-CN" dirty="0"/>
          </a:p>
          <a:p>
            <a:endParaRPr lang="en-US" altLang="zh-CN" dirty="0"/>
          </a:p>
          <a:p>
            <a:endParaRPr lang="zh-CN" altLang="zh-CN" dirty="0"/>
          </a:p>
          <a:p>
            <a:r>
              <a:rPr lang="en-US" altLang="zh-CN" dirty="0"/>
              <a:t>&gt; </a:t>
            </a:r>
            <a:r>
              <a:rPr lang="en-US" altLang="zh-CN" dirty="0" err="1"/>
              <a:t>full_join</a:t>
            </a:r>
            <a:r>
              <a:rPr lang="en-US" altLang="zh-CN" dirty="0"/>
              <a:t>(student1,student2)</a:t>
            </a:r>
            <a:endParaRPr lang="zh-CN" altLang="zh-CN" dirty="0"/>
          </a:p>
          <a:p>
            <a:r>
              <a:rPr lang="en-US" altLang="zh-CN" dirty="0"/>
              <a:t>Joining, by = "name"</a:t>
            </a:r>
            <a:endParaRPr lang="zh-CN" altLang="zh-CN" dirty="0"/>
          </a:p>
          <a:p>
            <a:r>
              <a:rPr lang="en-US" altLang="zh-CN" dirty="0"/>
              <a:t>  name age gender</a:t>
            </a:r>
            <a:endParaRPr lang="zh-CN" altLang="zh-CN" dirty="0"/>
          </a:p>
          <a:p>
            <a:r>
              <a:rPr lang="en-US" altLang="zh-CN" dirty="0"/>
              <a:t>1 </a:t>
            </a:r>
            <a:r>
              <a:rPr lang="zh-CN" altLang="zh-CN" dirty="0"/>
              <a:t>张三</a:t>
            </a:r>
            <a:r>
              <a:rPr lang="en-US" altLang="zh-CN" dirty="0"/>
              <a:t>  35     </a:t>
            </a:r>
            <a:r>
              <a:rPr lang="zh-CN" altLang="zh-CN" dirty="0"/>
              <a:t>男</a:t>
            </a:r>
            <a:endParaRPr lang="zh-CN" altLang="zh-CN" dirty="0"/>
          </a:p>
          <a:p>
            <a:r>
              <a:rPr lang="en-US" altLang="zh-CN" dirty="0"/>
              <a:t>2 </a:t>
            </a:r>
            <a:r>
              <a:rPr lang="zh-CN" altLang="zh-CN" dirty="0"/>
              <a:t>李四</a:t>
            </a:r>
            <a:r>
              <a:rPr lang="en-US" altLang="zh-CN" dirty="0"/>
              <a:t>  26     </a:t>
            </a:r>
            <a:r>
              <a:rPr lang="zh-CN" altLang="zh-CN" dirty="0"/>
              <a:t>女</a:t>
            </a:r>
            <a:endParaRPr lang="zh-CN" altLang="zh-CN" dirty="0"/>
          </a:p>
          <a:p>
            <a:r>
              <a:rPr lang="en-US" altLang="zh-CN" dirty="0"/>
              <a:t>3 </a:t>
            </a:r>
            <a:r>
              <a:rPr lang="zh-CN" altLang="zh-CN" dirty="0"/>
              <a:t>王五</a:t>
            </a:r>
            <a:r>
              <a:rPr lang="en-US" altLang="zh-CN" dirty="0"/>
              <a:t>  29   &lt;NA&gt;</a:t>
            </a:r>
            <a:endParaRPr lang="zh-CN" altLang="zh-CN" dirty="0"/>
          </a:p>
          <a:p>
            <a:r>
              <a:rPr lang="en-US" altLang="zh-CN" dirty="0"/>
              <a:t>4 </a:t>
            </a:r>
            <a:r>
              <a:rPr lang="zh-CN" altLang="zh-CN" dirty="0"/>
              <a:t>赵六</a:t>
            </a:r>
            <a:r>
              <a:rPr lang="en-US" altLang="zh-CN" dirty="0"/>
              <a:t>  NA     </a:t>
            </a:r>
            <a:r>
              <a:rPr lang="zh-CN" altLang="zh-CN" dirty="0"/>
              <a:t>男</a:t>
            </a:r>
            <a:endParaRPr lang="zh-CN" altLang="zh-CN" dirty="0"/>
          </a:p>
          <a:p>
            <a:r>
              <a:rPr lang="en-US" altLang="zh-CN" dirty="0"/>
              <a:t>5 </a:t>
            </a:r>
            <a:r>
              <a:rPr lang="zh-CN" altLang="zh-CN" dirty="0"/>
              <a:t>钱七</a:t>
            </a:r>
            <a:r>
              <a:rPr lang="en-US" altLang="zh-CN" dirty="0"/>
              <a:t>  NA     </a:t>
            </a:r>
            <a:r>
              <a:rPr lang="zh-CN" altLang="zh-CN" dirty="0"/>
              <a:t>女</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2435" y="2173185"/>
            <a:ext cx="6585343" cy="2585323"/>
          </a:xfrm>
          <a:prstGeom prst="rect">
            <a:avLst/>
          </a:prstGeom>
          <a:noFill/>
        </p:spPr>
        <p:txBody>
          <a:bodyPr wrap="square" rtlCol="0">
            <a:spAutoFit/>
            <a:scene3d>
              <a:camera prst="orthographicFront"/>
              <a:lightRig rig="threePt" dir="t"/>
            </a:scene3d>
            <a:sp3d contourW="12700"/>
          </a:bodyPr>
          <a:lstStyle/>
          <a:p>
            <a:r>
              <a:rPr lang="en-US" altLang="zh-CN" dirty="0"/>
              <a:t>reshape2</a:t>
            </a:r>
            <a:r>
              <a:rPr lang="zh-CN" altLang="zh-CN" dirty="0"/>
              <a:t>包是一套重构和整合数据集的工具。由于</a:t>
            </a:r>
            <a:r>
              <a:rPr lang="en-US" altLang="zh-CN" dirty="0"/>
              <a:t>reshape2</a:t>
            </a:r>
            <a:r>
              <a:rPr lang="zh-CN" altLang="zh-CN" dirty="0"/>
              <a:t>包并未包含在</a:t>
            </a:r>
            <a:r>
              <a:rPr lang="en-US" altLang="zh-CN" dirty="0"/>
              <a:t>R</a:t>
            </a:r>
            <a:r>
              <a:rPr lang="zh-CN" altLang="zh-CN" dirty="0"/>
              <a:t>的标准安装中，在第一次使用它之前需要使用</a:t>
            </a:r>
            <a:r>
              <a:rPr lang="en-US" altLang="zh-CN" dirty="0"/>
              <a:t>install.packages(“reshape2”)</a:t>
            </a:r>
            <a:r>
              <a:rPr lang="zh-CN" altLang="zh-CN" dirty="0"/>
              <a:t>进行安装。</a:t>
            </a:r>
            <a:endParaRPr lang="en-US" altLang="zh-CN" dirty="0"/>
          </a:p>
          <a:p>
            <a:endParaRPr lang="en-US" altLang="zh-CN" dirty="0"/>
          </a:p>
          <a:p>
            <a:r>
              <a:rPr lang="zh-CN" altLang="zh-CN" dirty="0"/>
              <a:t>在</a:t>
            </a:r>
            <a:r>
              <a:rPr lang="en-US" altLang="zh-CN" dirty="0"/>
              <a:t>reshape2</a:t>
            </a:r>
            <a:r>
              <a:rPr lang="zh-CN" altLang="zh-CN" dirty="0"/>
              <a:t>包中，用得比较多的是</a:t>
            </a:r>
            <a:r>
              <a:rPr lang="en-US" altLang="zh-CN" dirty="0"/>
              <a:t>melt</a:t>
            </a:r>
            <a:r>
              <a:rPr lang="zh-CN" altLang="zh-CN" dirty="0"/>
              <a:t>和</a:t>
            </a:r>
            <a:r>
              <a:rPr lang="en-US" altLang="zh-CN" dirty="0"/>
              <a:t>cast</a:t>
            </a:r>
            <a:r>
              <a:rPr lang="zh-CN" altLang="zh-CN" dirty="0"/>
              <a:t>两个函数。</a:t>
            </a:r>
            <a:endParaRPr lang="en-US" altLang="zh-CN" dirty="0"/>
          </a:p>
          <a:p>
            <a:endParaRPr lang="en-US" altLang="zh-CN" dirty="0"/>
          </a:p>
          <a:p>
            <a:r>
              <a:rPr lang="zh-CN" altLang="zh-CN" dirty="0"/>
              <a:t>先用</a:t>
            </a:r>
            <a:r>
              <a:rPr lang="en-US" altLang="zh-CN" dirty="0"/>
              <a:t>melt</a:t>
            </a:r>
            <a:r>
              <a:rPr lang="zh-CN" altLang="zh-CN" dirty="0"/>
              <a:t>将数据融合，以使每一行都是唯一的标识符</a:t>
            </a:r>
            <a:r>
              <a:rPr lang="en-US" altLang="zh-CN" dirty="0"/>
              <a:t>-</a:t>
            </a:r>
            <a:r>
              <a:rPr lang="zh-CN" altLang="zh-CN" dirty="0"/>
              <a:t>变量组合。然后用</a:t>
            </a:r>
            <a:r>
              <a:rPr lang="en-US" altLang="zh-CN" dirty="0"/>
              <a:t>cast</a:t>
            </a:r>
            <a:r>
              <a:rPr lang="zh-CN" altLang="zh-CN" dirty="0"/>
              <a:t>将数据重铸为想要的任何形状。在重铸过程中，可以使用任何函数对数据进行整合。</a:t>
            </a:r>
            <a:endParaRPr lang="zh-CN" altLang="zh-CN" dirty="0"/>
          </a:p>
        </p:txBody>
      </p:sp>
      <p:sp>
        <p:nvSpPr>
          <p:cNvPr id="3" name="文本框 2"/>
          <p:cNvSpPr txBox="1"/>
          <p:nvPr/>
        </p:nvSpPr>
        <p:spPr>
          <a:xfrm>
            <a:off x="1216744" y="286461"/>
            <a:ext cx="6799100" cy="707886"/>
          </a:xfrm>
          <a:prstGeom prst="rect">
            <a:avLst/>
          </a:prstGeom>
          <a:noFill/>
        </p:spPr>
        <p:txBody>
          <a:bodyPr wrap="square" rtlCol="0">
            <a:spAutoFit/>
            <a:scene3d>
              <a:camera prst="orthographicFront"/>
              <a:lightRig rig="threePt" dir="t"/>
            </a:scene3d>
            <a:sp3d contourW="12700"/>
          </a:bodyPr>
          <a:lstStyle/>
          <a:p>
            <a:r>
              <a:rPr lang="en-US" altLang="zh-CN" sz="4000" dirty="0"/>
              <a:t>reshape2</a:t>
            </a:r>
            <a:r>
              <a:rPr lang="zh-CN" altLang="zh-CN" sz="4000" dirty="0"/>
              <a:t>包</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2886083"/>
            <a:ext cx="6585343" cy="1200329"/>
          </a:xfrm>
          <a:prstGeom prst="rect">
            <a:avLst/>
          </a:prstGeom>
          <a:noFill/>
        </p:spPr>
        <p:txBody>
          <a:bodyPr wrap="square" rtlCol="0">
            <a:spAutoFit/>
            <a:scene3d>
              <a:camera prst="orthographicFront"/>
              <a:lightRig rig="threePt" dir="t"/>
            </a:scene3d>
            <a:sp3d contourW="12700"/>
          </a:bodyPr>
          <a:lstStyle/>
          <a:p>
            <a:r>
              <a:rPr lang="zh-CN" altLang="zh-CN" dirty="0"/>
              <a:t>数据融合通过</a:t>
            </a:r>
            <a:r>
              <a:rPr lang="en-US" altLang="zh-CN" dirty="0"/>
              <a:t>reshape2</a:t>
            </a:r>
            <a:r>
              <a:rPr lang="zh-CN" altLang="zh-CN" dirty="0"/>
              <a:t>包中的</a:t>
            </a:r>
            <a:r>
              <a:rPr lang="en-US" altLang="zh-CN" dirty="0"/>
              <a:t>melt</a:t>
            </a:r>
            <a:r>
              <a:rPr lang="zh-CN" altLang="zh-CN" dirty="0"/>
              <a:t>函数来实现。使用</a:t>
            </a:r>
            <a:r>
              <a:rPr lang="en-US" altLang="zh-CN" dirty="0"/>
              <a:t>help(melt)</a:t>
            </a:r>
            <a:r>
              <a:rPr lang="zh-CN" altLang="zh-CN" dirty="0"/>
              <a:t>命令查看</a:t>
            </a:r>
            <a:r>
              <a:rPr lang="en-US" altLang="zh-CN" dirty="0"/>
              <a:t>melt()</a:t>
            </a:r>
            <a:r>
              <a:rPr lang="zh-CN" altLang="zh-CN" dirty="0"/>
              <a:t>函数说明文档，可以知道，根据给出的数据类型不同，</a:t>
            </a:r>
            <a:r>
              <a:rPr lang="en-US" altLang="zh-CN" dirty="0"/>
              <a:t>melt()</a:t>
            </a:r>
            <a:r>
              <a:rPr lang="zh-CN" altLang="zh-CN" dirty="0"/>
              <a:t>函数在内部调用</a:t>
            </a:r>
            <a:r>
              <a:rPr lang="en-US" altLang="zh-CN" dirty="0" err="1"/>
              <a:t>melt.data.frame</a:t>
            </a:r>
            <a:r>
              <a:rPr lang="en-US" altLang="zh-CN" dirty="0"/>
              <a:t>()</a:t>
            </a:r>
            <a:r>
              <a:rPr lang="zh-CN" altLang="zh-CN" dirty="0"/>
              <a:t>、</a:t>
            </a:r>
            <a:r>
              <a:rPr lang="en-US" altLang="zh-CN" dirty="0" err="1"/>
              <a:t>melt.array</a:t>
            </a:r>
            <a:r>
              <a:rPr lang="en-US" altLang="zh-CN" dirty="0"/>
              <a:t>()</a:t>
            </a:r>
            <a:r>
              <a:rPr lang="zh-CN" altLang="zh-CN" dirty="0"/>
              <a:t>、</a:t>
            </a:r>
            <a:r>
              <a:rPr lang="en-US" altLang="zh-CN" dirty="0" err="1"/>
              <a:t>melt.list</a:t>
            </a:r>
            <a:r>
              <a:rPr lang="en-US" altLang="zh-CN" dirty="0"/>
              <a:t>()</a:t>
            </a:r>
            <a:r>
              <a:rPr lang="zh-CN" altLang="zh-CN" dirty="0"/>
              <a:t>函数进行实际操作。</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数据融合</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3841" y="4307697"/>
            <a:ext cx="4760987" cy="2590805"/>
          </a:xfrm>
          <a:prstGeom prst="rect">
            <a:avLst/>
          </a:prstGeom>
        </p:spPr>
      </p:pic>
      <p:sp>
        <p:nvSpPr>
          <p:cNvPr id="4" name="文本框 3"/>
          <p:cNvSpPr txBox="1"/>
          <p:nvPr/>
        </p:nvSpPr>
        <p:spPr>
          <a:xfrm>
            <a:off x="2189527" y="573402"/>
            <a:ext cx="4269996" cy="4247317"/>
          </a:xfrm>
          <a:prstGeom prst="rect">
            <a:avLst/>
          </a:prstGeom>
          <a:noFill/>
        </p:spPr>
        <p:txBody>
          <a:bodyPr wrap="square" rtlCol="0" anchor="ctr" anchorCtr="0">
            <a:spAutoFit/>
          </a:bodyPr>
          <a:lstStyle/>
          <a:p>
            <a:r>
              <a:rPr lang="zh-CN" altLang="zh-CN" dirty="0"/>
              <a:t>例：</a:t>
            </a:r>
            <a:r>
              <a:rPr lang="en-US" altLang="zh-CN" dirty="0"/>
              <a:t>melt()</a:t>
            </a:r>
            <a:r>
              <a:rPr lang="zh-CN" altLang="zh-CN" dirty="0"/>
              <a:t>函数作用于数组的例子，把高维数组</a:t>
            </a:r>
            <a:r>
              <a:rPr lang="en-US" altLang="zh-CN" dirty="0"/>
              <a:t>a</a:t>
            </a:r>
            <a:r>
              <a:rPr lang="zh-CN" altLang="zh-CN" dirty="0"/>
              <a:t>融合成一个数据框。代码及运行结果如下所示：</a:t>
            </a:r>
            <a:endParaRPr lang="zh-CN" altLang="zh-CN" dirty="0"/>
          </a:p>
          <a:p>
            <a:r>
              <a:rPr lang="en-US" altLang="zh-CN" dirty="0"/>
              <a:t>&gt; a&lt;-array(c(1:11,NA),c(2,3,2))</a:t>
            </a:r>
            <a:endParaRPr lang="zh-CN" altLang="zh-CN" dirty="0"/>
          </a:p>
          <a:p>
            <a:r>
              <a:rPr lang="en-US" altLang="zh-CN" dirty="0"/>
              <a:t>&gt; a</a:t>
            </a:r>
            <a:endParaRPr lang="zh-CN" altLang="zh-CN" dirty="0"/>
          </a:p>
          <a:p>
            <a:r>
              <a:rPr lang="en-US" altLang="zh-CN" dirty="0"/>
              <a:t>, , 1</a:t>
            </a:r>
            <a:endParaRPr lang="zh-CN" altLang="zh-CN" dirty="0"/>
          </a:p>
          <a:p>
            <a:r>
              <a:rPr lang="en-US" altLang="zh-CN" dirty="0"/>
              <a:t>     [,1] [,2] [,3]</a:t>
            </a:r>
            <a:endParaRPr lang="zh-CN" altLang="zh-CN" dirty="0"/>
          </a:p>
          <a:p>
            <a:r>
              <a:rPr lang="en-US" altLang="zh-CN" dirty="0"/>
              <a:t>[1,]    1    3    5</a:t>
            </a:r>
            <a:endParaRPr lang="zh-CN" altLang="zh-CN" dirty="0"/>
          </a:p>
          <a:p>
            <a:r>
              <a:rPr lang="en-US" altLang="zh-CN" dirty="0"/>
              <a:t>[2,]    2    4    6</a:t>
            </a:r>
            <a:endParaRPr lang="zh-CN" altLang="zh-CN" dirty="0"/>
          </a:p>
          <a:p>
            <a:r>
              <a:rPr lang="en-US" altLang="zh-CN" dirty="0"/>
              <a:t>, , 2</a:t>
            </a:r>
            <a:endParaRPr lang="zh-CN" altLang="zh-CN" dirty="0"/>
          </a:p>
          <a:p>
            <a:r>
              <a:rPr lang="en-US" altLang="zh-CN" dirty="0"/>
              <a:t>     [,1] [,2] [,3]</a:t>
            </a:r>
            <a:endParaRPr lang="zh-CN" altLang="zh-CN" dirty="0"/>
          </a:p>
          <a:p>
            <a:r>
              <a:rPr lang="en-US" altLang="zh-CN" dirty="0"/>
              <a:t>[1,]    7    9   11</a:t>
            </a:r>
            <a:endParaRPr lang="zh-CN" altLang="zh-CN" dirty="0"/>
          </a:p>
          <a:p>
            <a:r>
              <a:rPr lang="en-US" altLang="zh-CN" dirty="0"/>
              <a:t>[2,]    8   10   NA</a:t>
            </a:r>
            <a:endParaRPr lang="zh-CN" altLang="zh-CN" dirty="0"/>
          </a:p>
          <a:p>
            <a:r>
              <a:rPr lang="en-US" altLang="zh-CN" dirty="0"/>
              <a:t> </a:t>
            </a:r>
            <a:endParaRPr lang="zh-CN" altLang="zh-CN" dirty="0"/>
          </a:p>
          <a:p>
            <a:pPr algn="l"/>
            <a:endParaRPr lang="zh-CN" altLang="en-US" dirty="0"/>
          </a:p>
        </p:txBody>
      </p:sp>
      <p:sp>
        <p:nvSpPr>
          <p:cNvPr id="5" name="文本框 4"/>
          <p:cNvSpPr txBox="1"/>
          <p:nvPr/>
        </p:nvSpPr>
        <p:spPr>
          <a:xfrm>
            <a:off x="7115383" y="1360076"/>
            <a:ext cx="2150378" cy="5355312"/>
          </a:xfrm>
          <a:prstGeom prst="rect">
            <a:avLst/>
          </a:prstGeom>
          <a:noFill/>
        </p:spPr>
        <p:txBody>
          <a:bodyPr wrap="square" rtlCol="0" anchor="ctr" anchorCtr="0">
            <a:spAutoFit/>
          </a:bodyPr>
          <a:lstStyle/>
          <a:p>
            <a:r>
              <a:rPr lang="en-US" altLang="zh-CN" dirty="0"/>
              <a:t>&gt; </a:t>
            </a:r>
            <a:r>
              <a:rPr lang="en-US" altLang="zh-CN" dirty="0" err="1"/>
              <a:t>a.melt</a:t>
            </a:r>
            <a:r>
              <a:rPr lang="en-US" altLang="zh-CN" dirty="0"/>
              <a:t>&lt;-melt(a,na.rm=</a:t>
            </a:r>
            <a:r>
              <a:rPr lang="en-US" altLang="zh-CN" dirty="0" err="1"/>
              <a:t>FALSE,varname</a:t>
            </a:r>
            <a:r>
              <a:rPr lang="en-US" altLang="zh-CN" dirty="0"/>
              <a:t>=c("</a:t>
            </a:r>
            <a:r>
              <a:rPr lang="en-US" altLang="zh-CN" dirty="0" err="1"/>
              <a:t>x","y","z</a:t>
            </a:r>
            <a:r>
              <a:rPr lang="en-US" altLang="zh-CN" dirty="0"/>
              <a:t>"))</a:t>
            </a:r>
            <a:endParaRPr lang="zh-CN" altLang="zh-CN" dirty="0"/>
          </a:p>
          <a:p>
            <a:r>
              <a:rPr lang="en-US" altLang="zh-CN" dirty="0"/>
              <a:t>&gt; </a:t>
            </a:r>
            <a:r>
              <a:rPr lang="en-US" altLang="zh-CN" dirty="0" err="1"/>
              <a:t>a.melt</a:t>
            </a:r>
            <a:endParaRPr lang="zh-CN" altLang="zh-CN" dirty="0"/>
          </a:p>
          <a:p>
            <a:r>
              <a:rPr lang="en-US" altLang="zh-CN" dirty="0"/>
              <a:t>   x y z value</a:t>
            </a:r>
            <a:endParaRPr lang="zh-CN" altLang="zh-CN" dirty="0"/>
          </a:p>
          <a:p>
            <a:r>
              <a:rPr lang="en-US" altLang="zh-CN" dirty="0"/>
              <a:t>1  1 1 1     1</a:t>
            </a:r>
            <a:endParaRPr lang="zh-CN" altLang="zh-CN" dirty="0"/>
          </a:p>
          <a:p>
            <a:r>
              <a:rPr lang="en-US" altLang="zh-CN" dirty="0"/>
              <a:t>2  2 1 1     2</a:t>
            </a:r>
            <a:endParaRPr lang="zh-CN" altLang="zh-CN" dirty="0"/>
          </a:p>
          <a:p>
            <a:r>
              <a:rPr lang="en-US" altLang="zh-CN" dirty="0"/>
              <a:t>3  1 2 1     3</a:t>
            </a:r>
            <a:endParaRPr lang="zh-CN" altLang="zh-CN" dirty="0"/>
          </a:p>
          <a:p>
            <a:r>
              <a:rPr lang="en-US" altLang="zh-CN" dirty="0"/>
              <a:t>4  2 2 1     4</a:t>
            </a:r>
            <a:endParaRPr lang="zh-CN" altLang="zh-CN" dirty="0"/>
          </a:p>
          <a:p>
            <a:r>
              <a:rPr lang="en-US" altLang="zh-CN" dirty="0"/>
              <a:t>5  1 3 1     5</a:t>
            </a:r>
            <a:endParaRPr lang="zh-CN" altLang="zh-CN" dirty="0"/>
          </a:p>
          <a:p>
            <a:r>
              <a:rPr lang="en-US" altLang="zh-CN" dirty="0"/>
              <a:t>6  2 3 1     6</a:t>
            </a:r>
            <a:endParaRPr lang="zh-CN" altLang="zh-CN" dirty="0"/>
          </a:p>
          <a:p>
            <a:r>
              <a:rPr lang="en-US" altLang="zh-CN" dirty="0"/>
              <a:t>7  1 1 2     7</a:t>
            </a:r>
            <a:endParaRPr lang="zh-CN" altLang="zh-CN" dirty="0"/>
          </a:p>
          <a:p>
            <a:r>
              <a:rPr lang="en-US" altLang="zh-CN" dirty="0"/>
              <a:t>8  2 1 2     8</a:t>
            </a:r>
            <a:endParaRPr lang="zh-CN" altLang="zh-CN" dirty="0"/>
          </a:p>
          <a:p>
            <a:r>
              <a:rPr lang="en-US" altLang="zh-CN" dirty="0"/>
              <a:t>9  1 2 2     9</a:t>
            </a:r>
            <a:endParaRPr lang="zh-CN" altLang="zh-CN" dirty="0"/>
          </a:p>
          <a:p>
            <a:r>
              <a:rPr lang="en-US" altLang="zh-CN" dirty="0"/>
              <a:t>10 2 2 2    10</a:t>
            </a:r>
            <a:endParaRPr lang="zh-CN" altLang="zh-CN" dirty="0"/>
          </a:p>
          <a:p>
            <a:r>
              <a:rPr lang="en-US" altLang="zh-CN" dirty="0"/>
              <a:t>11 1 3 2    11</a:t>
            </a:r>
            <a:endParaRPr lang="zh-CN" altLang="zh-CN" dirty="0"/>
          </a:p>
          <a:p>
            <a:r>
              <a:rPr lang="en-US" altLang="zh-CN" dirty="0"/>
              <a:t>12 2 3 2    NA</a:t>
            </a:r>
            <a:endParaRPr lang="zh-CN" altLang="zh-CN" dirty="0"/>
          </a:p>
          <a:p>
            <a:pPr algn="l"/>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3841" y="4307697"/>
            <a:ext cx="4760987" cy="2590805"/>
          </a:xfrm>
          <a:prstGeom prst="rect">
            <a:avLst/>
          </a:prstGeom>
        </p:spPr>
      </p:pic>
      <p:sp>
        <p:nvSpPr>
          <p:cNvPr id="4" name="文本框 3"/>
          <p:cNvSpPr txBox="1"/>
          <p:nvPr/>
        </p:nvSpPr>
        <p:spPr>
          <a:xfrm>
            <a:off x="2189527" y="711901"/>
            <a:ext cx="4269996" cy="3970318"/>
          </a:xfrm>
          <a:prstGeom prst="rect">
            <a:avLst/>
          </a:prstGeom>
          <a:noFill/>
        </p:spPr>
        <p:txBody>
          <a:bodyPr wrap="square" rtlCol="0" anchor="ctr" anchorCtr="0">
            <a:spAutoFit/>
          </a:bodyPr>
          <a:lstStyle/>
          <a:p>
            <a:r>
              <a:rPr lang="zh-CN" altLang="zh-CN" dirty="0"/>
              <a:t>例：</a:t>
            </a:r>
            <a:r>
              <a:rPr lang="en-US" altLang="zh-CN" dirty="0"/>
              <a:t>melt</a:t>
            </a:r>
            <a:r>
              <a:rPr lang="zh-CN" altLang="zh-CN" dirty="0"/>
              <a:t>函数作用于数据框，以</a:t>
            </a:r>
            <a:r>
              <a:rPr lang="en-US" altLang="zh-CN" dirty="0" err="1"/>
              <a:t>airquality</a:t>
            </a:r>
            <a:r>
              <a:rPr lang="zh-CN" altLang="zh-CN" dirty="0"/>
              <a:t>数据集为例，保留变量</a:t>
            </a:r>
            <a:r>
              <a:rPr lang="en-US" altLang="zh-CN" dirty="0" err="1"/>
              <a:t>Solar.R</a:t>
            </a:r>
            <a:r>
              <a:rPr lang="zh-CN" altLang="zh-CN" dirty="0"/>
              <a:t>、</a:t>
            </a:r>
            <a:r>
              <a:rPr lang="en-US" altLang="zh-CN" dirty="0"/>
              <a:t>Month</a:t>
            </a:r>
            <a:r>
              <a:rPr lang="zh-CN" altLang="zh-CN" dirty="0"/>
              <a:t>和</a:t>
            </a:r>
            <a:r>
              <a:rPr lang="en-US" altLang="zh-CN" dirty="0"/>
              <a:t>Day</a:t>
            </a:r>
            <a:r>
              <a:rPr lang="zh-CN" altLang="zh-CN" dirty="0"/>
              <a:t>，其他的作为观测值，拉长数据框。代码及运行结果如下所示：</a:t>
            </a:r>
            <a:endParaRPr lang="zh-CN" altLang="zh-CN" dirty="0"/>
          </a:p>
          <a:p>
            <a:r>
              <a:rPr lang="en-US" altLang="zh-CN" dirty="0"/>
              <a:t>&gt; head(</a:t>
            </a:r>
            <a:r>
              <a:rPr lang="en-US" altLang="zh-CN" dirty="0" err="1"/>
              <a:t>airquality</a:t>
            </a:r>
            <a:r>
              <a:rPr lang="en-US" altLang="zh-CN" dirty="0"/>
              <a:t>)</a:t>
            </a:r>
            <a:endParaRPr lang="zh-CN" altLang="zh-CN" dirty="0"/>
          </a:p>
          <a:p>
            <a:r>
              <a:rPr lang="en-US" altLang="zh-CN" dirty="0"/>
              <a:t>  Ozone </a:t>
            </a:r>
            <a:r>
              <a:rPr lang="en-US" altLang="zh-CN" dirty="0" err="1"/>
              <a:t>Solar.R</a:t>
            </a:r>
            <a:r>
              <a:rPr lang="en-US" altLang="zh-CN" dirty="0"/>
              <a:t> Wind Temp Month Day</a:t>
            </a:r>
            <a:endParaRPr lang="zh-CN" altLang="zh-CN" dirty="0"/>
          </a:p>
          <a:p>
            <a:r>
              <a:rPr lang="en-US" altLang="zh-CN" dirty="0"/>
              <a:t>1    41     190  7.4   67     5   1</a:t>
            </a:r>
            <a:endParaRPr lang="zh-CN" altLang="zh-CN" dirty="0"/>
          </a:p>
          <a:p>
            <a:r>
              <a:rPr lang="en-US" altLang="zh-CN" dirty="0"/>
              <a:t>2    36     118  8.0   72     5   2</a:t>
            </a:r>
            <a:endParaRPr lang="zh-CN" altLang="zh-CN" dirty="0"/>
          </a:p>
          <a:p>
            <a:r>
              <a:rPr lang="en-US" altLang="zh-CN" dirty="0"/>
              <a:t>3    12     149 12.6   74     5   3</a:t>
            </a:r>
            <a:endParaRPr lang="zh-CN" altLang="zh-CN" dirty="0"/>
          </a:p>
          <a:p>
            <a:r>
              <a:rPr lang="en-US" altLang="zh-CN" dirty="0"/>
              <a:t>4    18     313 11.5   62     5   4</a:t>
            </a:r>
            <a:endParaRPr lang="zh-CN" altLang="zh-CN" dirty="0"/>
          </a:p>
          <a:p>
            <a:r>
              <a:rPr lang="en-US" altLang="zh-CN" dirty="0"/>
              <a:t>5    NA      </a:t>
            </a:r>
            <a:r>
              <a:rPr lang="en-US" altLang="zh-CN" dirty="0" err="1"/>
              <a:t>NA</a:t>
            </a:r>
            <a:r>
              <a:rPr lang="en-US" altLang="zh-CN" dirty="0"/>
              <a:t> 14.3   56     5   5</a:t>
            </a:r>
            <a:endParaRPr lang="zh-CN" altLang="zh-CN" dirty="0"/>
          </a:p>
          <a:p>
            <a:r>
              <a:rPr lang="en-US" altLang="zh-CN" dirty="0"/>
              <a:t>6    28      NA 14.9   66     5   6</a:t>
            </a:r>
            <a:endParaRPr lang="zh-CN" altLang="zh-CN" dirty="0"/>
          </a:p>
          <a:p>
            <a:r>
              <a:rPr lang="en-US" altLang="zh-CN" dirty="0"/>
              <a:t> </a:t>
            </a:r>
            <a:endParaRPr lang="zh-CN" altLang="zh-CN" dirty="0"/>
          </a:p>
          <a:p>
            <a:pPr algn="l"/>
            <a:endParaRPr lang="zh-CN" altLang="en-US" dirty="0"/>
          </a:p>
        </p:txBody>
      </p:sp>
      <p:sp>
        <p:nvSpPr>
          <p:cNvPr id="5" name="文本框 4"/>
          <p:cNvSpPr txBox="1"/>
          <p:nvPr/>
        </p:nvSpPr>
        <p:spPr>
          <a:xfrm>
            <a:off x="7115383" y="2329572"/>
            <a:ext cx="4679538" cy="3416320"/>
          </a:xfrm>
          <a:prstGeom prst="rect">
            <a:avLst/>
          </a:prstGeom>
          <a:noFill/>
        </p:spPr>
        <p:txBody>
          <a:bodyPr wrap="square" rtlCol="0" anchor="ctr" anchorCtr="0">
            <a:spAutoFit/>
          </a:bodyPr>
          <a:lstStyle/>
          <a:p>
            <a:r>
              <a:rPr lang="en-US" altLang="zh-CN" dirty="0"/>
              <a:t>&gt; </a:t>
            </a:r>
            <a:r>
              <a:rPr lang="en-US" altLang="zh-CN" dirty="0" err="1"/>
              <a:t>air.melt</a:t>
            </a:r>
            <a:r>
              <a:rPr lang="en-US" altLang="zh-CN" dirty="0"/>
              <a:t>&lt;-melt(</a:t>
            </a:r>
            <a:r>
              <a:rPr lang="en-US" altLang="zh-CN" dirty="0" err="1"/>
              <a:t>airquality,id</a:t>
            </a:r>
            <a:r>
              <a:rPr lang="en-US" altLang="zh-CN" dirty="0"/>
              <a:t>=c("</a:t>
            </a:r>
            <a:r>
              <a:rPr lang="en-US" altLang="zh-CN" dirty="0" err="1"/>
              <a:t>Solar.R","Month","Day</a:t>
            </a:r>
            <a:r>
              <a:rPr lang="en-US" altLang="zh-CN" dirty="0"/>
              <a:t>"),na.rm=TRUE)</a:t>
            </a:r>
            <a:endParaRPr lang="zh-CN" altLang="zh-CN" dirty="0"/>
          </a:p>
          <a:p>
            <a:r>
              <a:rPr lang="en-US" altLang="zh-CN" dirty="0"/>
              <a:t>&gt; head(</a:t>
            </a:r>
            <a:r>
              <a:rPr lang="en-US" altLang="zh-CN" dirty="0" err="1"/>
              <a:t>air.melt</a:t>
            </a:r>
            <a:r>
              <a:rPr lang="en-US" altLang="zh-CN" dirty="0"/>
              <a:t>)</a:t>
            </a:r>
            <a:endParaRPr lang="zh-CN" altLang="zh-CN" dirty="0"/>
          </a:p>
          <a:p>
            <a:r>
              <a:rPr lang="en-US" altLang="zh-CN" dirty="0"/>
              <a:t>  </a:t>
            </a:r>
            <a:r>
              <a:rPr lang="en-US" altLang="zh-CN" dirty="0" err="1"/>
              <a:t>Solar.R</a:t>
            </a:r>
            <a:r>
              <a:rPr lang="en-US" altLang="zh-CN" dirty="0"/>
              <a:t> Month Day variable value</a:t>
            </a:r>
            <a:endParaRPr lang="zh-CN" altLang="zh-CN" dirty="0"/>
          </a:p>
          <a:p>
            <a:r>
              <a:rPr lang="en-US" altLang="zh-CN" dirty="0"/>
              <a:t>1     190     5   1    Ozone    41</a:t>
            </a:r>
            <a:endParaRPr lang="zh-CN" altLang="zh-CN" dirty="0"/>
          </a:p>
          <a:p>
            <a:r>
              <a:rPr lang="en-US" altLang="zh-CN" dirty="0"/>
              <a:t>2     118     5   2    Ozone    36</a:t>
            </a:r>
            <a:endParaRPr lang="zh-CN" altLang="zh-CN" dirty="0"/>
          </a:p>
          <a:p>
            <a:r>
              <a:rPr lang="en-US" altLang="zh-CN" dirty="0"/>
              <a:t>3     149     5   3    Ozone    12</a:t>
            </a:r>
            <a:endParaRPr lang="zh-CN" altLang="zh-CN" dirty="0"/>
          </a:p>
          <a:p>
            <a:r>
              <a:rPr lang="en-US" altLang="zh-CN" dirty="0"/>
              <a:t>4     313     5   4    Ozone    18</a:t>
            </a:r>
            <a:endParaRPr lang="zh-CN" altLang="zh-CN" dirty="0"/>
          </a:p>
          <a:p>
            <a:r>
              <a:rPr lang="en-US" altLang="zh-CN" dirty="0"/>
              <a:t>6      NA     5   6    Ozone    28</a:t>
            </a:r>
            <a:endParaRPr lang="zh-CN" altLang="zh-CN" dirty="0"/>
          </a:p>
          <a:p>
            <a:r>
              <a:rPr lang="en-US" altLang="zh-CN" dirty="0"/>
              <a:t>7     299     5   7    Ozone    23</a:t>
            </a:r>
            <a:endParaRPr lang="zh-CN" altLang="zh-CN" dirty="0"/>
          </a:p>
          <a:p>
            <a:pPr algn="l"/>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82461" y="1436915"/>
            <a:ext cx="6585343" cy="5078313"/>
          </a:xfrm>
          <a:prstGeom prst="rect">
            <a:avLst/>
          </a:prstGeom>
          <a:noFill/>
        </p:spPr>
        <p:txBody>
          <a:bodyPr wrap="square" rtlCol="0">
            <a:spAutoFit/>
            <a:scene3d>
              <a:camera prst="orthographicFront"/>
              <a:lightRig rig="threePt" dir="t"/>
            </a:scene3d>
            <a:sp3d contourW="12700"/>
          </a:bodyPr>
          <a:lstStyle/>
          <a:p>
            <a:r>
              <a:rPr lang="en-US" altLang="zh-CN" dirty="0"/>
              <a:t>abs(x)        </a:t>
            </a:r>
            <a:r>
              <a:rPr lang="zh-CN" altLang="zh-CN" dirty="0"/>
              <a:t>求绝对值。</a:t>
            </a:r>
            <a:endParaRPr lang="zh-CN" altLang="zh-CN" dirty="0"/>
          </a:p>
          <a:p>
            <a:r>
              <a:rPr lang="zh-CN" altLang="zh-CN" dirty="0"/>
              <a:t>例：</a:t>
            </a:r>
            <a:r>
              <a:rPr lang="en-US" altLang="zh-CN" dirty="0"/>
              <a:t>abs(-4)=4</a:t>
            </a:r>
            <a:endParaRPr lang="zh-CN" altLang="zh-CN" dirty="0"/>
          </a:p>
          <a:p>
            <a:endParaRPr lang="en-US" altLang="zh-CN" dirty="0"/>
          </a:p>
          <a:p>
            <a:r>
              <a:rPr lang="en-US" altLang="zh-CN" dirty="0"/>
              <a:t>sqrt(x)        </a:t>
            </a:r>
            <a:r>
              <a:rPr lang="zh-CN" altLang="zh-CN" dirty="0"/>
              <a:t>求平方根。</a:t>
            </a:r>
            <a:endParaRPr lang="en-US" altLang="zh-CN" dirty="0"/>
          </a:p>
          <a:p>
            <a:r>
              <a:rPr lang="zh-CN" altLang="zh-CN" dirty="0"/>
              <a:t>例：</a:t>
            </a:r>
            <a:r>
              <a:rPr lang="en-US" altLang="zh-CN" dirty="0"/>
              <a:t>sqrt(25)=5</a:t>
            </a:r>
            <a:endParaRPr lang="zh-CN" altLang="zh-CN" dirty="0"/>
          </a:p>
          <a:p>
            <a:endParaRPr lang="en-US" altLang="zh-CN" dirty="0"/>
          </a:p>
          <a:p>
            <a:r>
              <a:rPr lang="en-US" altLang="zh-CN" dirty="0"/>
              <a:t>ceiling(x)    </a:t>
            </a:r>
            <a:r>
              <a:rPr lang="zh-CN" altLang="zh-CN" dirty="0"/>
              <a:t>求不小于</a:t>
            </a:r>
            <a:r>
              <a:rPr lang="en-US" altLang="zh-CN" dirty="0"/>
              <a:t>x</a:t>
            </a:r>
            <a:r>
              <a:rPr lang="zh-CN" altLang="zh-CN" dirty="0"/>
              <a:t>的最小整数。</a:t>
            </a:r>
            <a:endParaRPr lang="en-US" altLang="zh-CN" dirty="0"/>
          </a:p>
          <a:p>
            <a:r>
              <a:rPr lang="zh-CN" altLang="zh-CN" dirty="0"/>
              <a:t>例：</a:t>
            </a:r>
            <a:r>
              <a:rPr lang="en-US" altLang="zh-CN" dirty="0"/>
              <a:t>ceiling(2.675)=3</a:t>
            </a:r>
            <a:endParaRPr lang="en-US" altLang="zh-CN" dirty="0"/>
          </a:p>
          <a:p>
            <a:endParaRPr lang="zh-CN" altLang="zh-CN" dirty="0"/>
          </a:p>
          <a:p>
            <a:r>
              <a:rPr lang="en-US" altLang="zh-CN" dirty="0"/>
              <a:t>floor(x)       </a:t>
            </a:r>
            <a:r>
              <a:rPr lang="zh-CN" altLang="zh-CN" dirty="0"/>
              <a:t>求不大于</a:t>
            </a:r>
            <a:r>
              <a:rPr lang="en-US" altLang="zh-CN" dirty="0"/>
              <a:t>x</a:t>
            </a:r>
            <a:r>
              <a:rPr lang="zh-CN" altLang="zh-CN" dirty="0"/>
              <a:t>的最小整数。</a:t>
            </a:r>
            <a:endParaRPr lang="en-US" altLang="zh-CN" dirty="0"/>
          </a:p>
          <a:p>
            <a:r>
              <a:rPr lang="zh-CN" altLang="zh-CN" dirty="0"/>
              <a:t>例：</a:t>
            </a:r>
            <a:r>
              <a:rPr lang="en-US" altLang="zh-CN" dirty="0"/>
              <a:t>floor(2.675)=2</a:t>
            </a:r>
            <a:endParaRPr lang="en-US" altLang="zh-CN" dirty="0"/>
          </a:p>
          <a:p>
            <a:endParaRPr lang="zh-CN" altLang="zh-CN" dirty="0"/>
          </a:p>
          <a:p>
            <a:r>
              <a:rPr lang="en-US" altLang="zh-CN" dirty="0"/>
              <a:t>trunc(x)      </a:t>
            </a:r>
            <a:r>
              <a:rPr lang="zh-CN" altLang="zh-CN" dirty="0"/>
              <a:t>向</a:t>
            </a:r>
            <a:r>
              <a:rPr lang="en-US" altLang="zh-CN" dirty="0"/>
              <a:t>0</a:t>
            </a:r>
            <a:r>
              <a:rPr lang="zh-CN" altLang="zh-CN" dirty="0"/>
              <a:t>的方向截取</a:t>
            </a:r>
            <a:r>
              <a:rPr lang="en-US" altLang="zh-CN" dirty="0"/>
              <a:t>x</a:t>
            </a:r>
            <a:r>
              <a:rPr lang="zh-CN" altLang="zh-CN" dirty="0"/>
              <a:t>中的整数部分。</a:t>
            </a:r>
            <a:endParaRPr lang="en-US" altLang="zh-CN" dirty="0"/>
          </a:p>
          <a:p>
            <a:r>
              <a:rPr lang="zh-CN" altLang="zh-CN" dirty="0"/>
              <a:t>例：</a:t>
            </a:r>
            <a:r>
              <a:rPr lang="en-US" altLang="zh-CN" dirty="0"/>
              <a:t>trunc(3.25)=3</a:t>
            </a:r>
            <a:endParaRPr lang="en-US" altLang="zh-CN" dirty="0"/>
          </a:p>
          <a:p>
            <a:endParaRPr lang="en-US" altLang="zh-CN" dirty="0"/>
          </a:p>
          <a:p>
            <a:r>
              <a:rPr lang="en-US" altLang="zh-CN" dirty="0"/>
              <a:t>round(x,digits=n)    </a:t>
            </a:r>
            <a:r>
              <a:rPr lang="zh-CN" altLang="zh-CN" dirty="0"/>
              <a:t>将</a:t>
            </a:r>
            <a:r>
              <a:rPr lang="en-US" altLang="zh-CN" dirty="0"/>
              <a:t>x</a:t>
            </a:r>
            <a:r>
              <a:rPr lang="zh-CN" altLang="zh-CN" dirty="0"/>
              <a:t>舍入为指定位数的小数。</a:t>
            </a:r>
            <a:endParaRPr lang="en-US" altLang="zh-CN" dirty="0"/>
          </a:p>
          <a:p>
            <a:r>
              <a:rPr lang="zh-CN" altLang="zh-CN" dirty="0"/>
              <a:t>例：</a:t>
            </a:r>
            <a:r>
              <a:rPr lang="en-US" altLang="zh-CN" dirty="0"/>
              <a:t>round(3.475,digits=2)=3.48</a:t>
            </a:r>
            <a:endParaRPr lang="en-US" altLang="zh-CN" dirty="0"/>
          </a:p>
          <a:p>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数学函数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89339" y="2886083"/>
            <a:ext cx="6585343" cy="1754326"/>
          </a:xfrm>
          <a:prstGeom prst="rect">
            <a:avLst/>
          </a:prstGeom>
          <a:noFill/>
        </p:spPr>
        <p:txBody>
          <a:bodyPr wrap="square" rtlCol="0">
            <a:spAutoFit/>
            <a:scene3d>
              <a:camera prst="orthographicFront"/>
              <a:lightRig rig="threePt" dir="t"/>
            </a:scene3d>
            <a:sp3d contourW="12700"/>
          </a:bodyPr>
          <a:lstStyle/>
          <a:p>
            <a:r>
              <a:rPr lang="en-US" altLang="zh-CN" dirty="0"/>
              <a:t>melt</a:t>
            </a:r>
            <a:r>
              <a:rPr lang="zh-CN" altLang="zh-CN" dirty="0"/>
              <a:t>获得的数据可以用</a:t>
            </a:r>
            <a:r>
              <a:rPr lang="en-US" altLang="zh-CN" dirty="0" err="1"/>
              <a:t>acast</a:t>
            </a:r>
            <a:r>
              <a:rPr lang="zh-CN" altLang="zh-CN" dirty="0"/>
              <a:t>或</a:t>
            </a:r>
            <a:r>
              <a:rPr lang="en-US" altLang="zh-CN" dirty="0" err="1"/>
              <a:t>dcast</a:t>
            </a:r>
            <a:r>
              <a:rPr lang="zh-CN" altLang="zh-CN" dirty="0"/>
              <a:t>还原。</a:t>
            </a:r>
            <a:r>
              <a:rPr lang="en-US" altLang="zh-CN" dirty="0" err="1"/>
              <a:t>acast</a:t>
            </a:r>
            <a:r>
              <a:rPr lang="zh-CN" altLang="zh-CN" dirty="0"/>
              <a:t>获得数组，</a:t>
            </a:r>
            <a:r>
              <a:rPr lang="en-US" altLang="zh-CN" dirty="0" err="1"/>
              <a:t>dcast</a:t>
            </a:r>
            <a:r>
              <a:rPr lang="zh-CN" altLang="zh-CN" dirty="0"/>
              <a:t>获得数据框。调用格式为：</a:t>
            </a:r>
            <a:r>
              <a:rPr lang="en-US" altLang="zh-CN" dirty="0"/>
              <a:t>cast(</a:t>
            </a:r>
            <a:r>
              <a:rPr lang="en-US" altLang="zh-CN" dirty="0" err="1"/>
              <a:t>data,formula,fun.aggregate</a:t>
            </a:r>
            <a:r>
              <a:rPr lang="en-US" altLang="zh-CN" dirty="0"/>
              <a:t>=NULL,…..)</a:t>
            </a:r>
            <a:r>
              <a:rPr lang="zh-CN" altLang="zh-CN" dirty="0"/>
              <a:t>其中，</a:t>
            </a:r>
            <a:r>
              <a:rPr lang="en-US" altLang="zh-CN" dirty="0"/>
              <a:t>data</a:t>
            </a:r>
            <a:r>
              <a:rPr lang="zh-CN" altLang="zh-CN" dirty="0"/>
              <a:t>为已融合的数据，</a:t>
            </a:r>
            <a:r>
              <a:rPr lang="en-US" altLang="zh-CN" dirty="0"/>
              <a:t>formula</a:t>
            </a:r>
            <a:r>
              <a:rPr lang="zh-CN" altLang="zh-CN" dirty="0"/>
              <a:t>描述了想要的最后结果，公式左边的每个变量都会作为结果中的一列，而右边的变量被当成因子类型，每个水平都会在结果中产生一列，</a:t>
            </a:r>
            <a:r>
              <a:rPr lang="en-US" altLang="zh-CN" dirty="0" err="1"/>
              <a:t>fun.aggregate</a:t>
            </a:r>
            <a:r>
              <a:rPr lang="zh-CN" altLang="zh-CN" dirty="0"/>
              <a:t>是数据整合函数。</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数据</a:t>
            </a:r>
            <a:r>
              <a:rPr lang="zh-CN" altLang="en-US" sz="4000" dirty="0"/>
              <a:t>重塑</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64884" y="1078946"/>
            <a:ext cx="6585343" cy="3693319"/>
          </a:xfrm>
          <a:prstGeom prst="rect">
            <a:avLst/>
          </a:prstGeom>
          <a:noFill/>
        </p:spPr>
        <p:txBody>
          <a:bodyPr wrap="square" rtlCol="0">
            <a:spAutoFit/>
            <a:scene3d>
              <a:camera prst="orthographicFront"/>
              <a:lightRig rig="threePt" dir="t"/>
            </a:scene3d>
            <a:sp3d contourW="12700"/>
          </a:bodyPr>
          <a:lstStyle/>
          <a:p>
            <a:r>
              <a:rPr lang="zh-CN" altLang="zh-CN" dirty="0"/>
              <a:t>例：重塑数据，分别求出各月份</a:t>
            </a:r>
            <a:r>
              <a:rPr lang="en-US" altLang="zh-CN" dirty="0"/>
              <a:t>Ozone</a:t>
            </a:r>
            <a:r>
              <a:rPr lang="zh-CN" altLang="zh-CN" dirty="0"/>
              <a:t>、</a:t>
            </a:r>
            <a:r>
              <a:rPr lang="en-US" altLang="zh-CN" dirty="0"/>
              <a:t>Wind</a:t>
            </a:r>
            <a:r>
              <a:rPr lang="zh-CN" altLang="zh-CN" dirty="0"/>
              <a:t>、</a:t>
            </a:r>
            <a:r>
              <a:rPr lang="en-US" altLang="zh-CN" dirty="0"/>
              <a:t>Temp</a:t>
            </a:r>
            <a:r>
              <a:rPr lang="zh-CN" altLang="zh-CN" dirty="0"/>
              <a:t>的平均值，代码及运行结果如下所示：</a:t>
            </a:r>
            <a:endParaRPr lang="en-US" altLang="zh-CN" dirty="0"/>
          </a:p>
          <a:p>
            <a:endParaRPr lang="zh-CN" altLang="zh-CN" dirty="0"/>
          </a:p>
          <a:p>
            <a:r>
              <a:rPr lang="en-US" altLang="zh-CN" dirty="0"/>
              <a:t>&gt; </a:t>
            </a:r>
            <a:r>
              <a:rPr lang="en-US" altLang="zh-CN" dirty="0" err="1"/>
              <a:t>air.cast</a:t>
            </a:r>
            <a:r>
              <a:rPr lang="en-US" altLang="zh-CN" dirty="0"/>
              <a:t>&lt;-</a:t>
            </a:r>
            <a:r>
              <a:rPr lang="en-US" altLang="zh-CN" dirty="0" err="1"/>
              <a:t>dcast</a:t>
            </a:r>
            <a:r>
              <a:rPr lang="en-US" altLang="zh-CN" dirty="0"/>
              <a:t>(</a:t>
            </a:r>
            <a:r>
              <a:rPr lang="en-US" altLang="zh-CN" dirty="0" err="1"/>
              <a:t>air.melt,Month</a:t>
            </a:r>
            <a:r>
              <a:rPr lang="zh-CN" altLang="zh-CN" dirty="0"/>
              <a:t>～</a:t>
            </a:r>
            <a:r>
              <a:rPr lang="en-US" altLang="zh-CN" dirty="0" err="1"/>
              <a:t>variable,fun.aggregate</a:t>
            </a:r>
            <a:r>
              <a:rPr lang="en-US" altLang="zh-CN" dirty="0"/>
              <a:t>=mean)</a:t>
            </a:r>
            <a:endParaRPr lang="zh-CN" altLang="zh-CN" dirty="0"/>
          </a:p>
          <a:p>
            <a:r>
              <a:rPr lang="en-US" altLang="zh-CN" dirty="0"/>
              <a:t>&gt; </a:t>
            </a:r>
            <a:r>
              <a:rPr lang="en-US" altLang="zh-CN" dirty="0" err="1"/>
              <a:t>air.cast</a:t>
            </a:r>
            <a:endParaRPr lang="zh-CN" altLang="zh-CN" dirty="0"/>
          </a:p>
          <a:p>
            <a:r>
              <a:rPr lang="en-US" altLang="zh-CN" dirty="0"/>
              <a:t>  Month    Ozone      Wind     Temp</a:t>
            </a:r>
            <a:endParaRPr lang="zh-CN" altLang="zh-CN" dirty="0"/>
          </a:p>
          <a:p>
            <a:r>
              <a:rPr lang="en-US" altLang="zh-CN" dirty="0"/>
              <a:t>1     5 23.61538 11.622581 65.54839</a:t>
            </a:r>
            <a:endParaRPr lang="zh-CN" altLang="zh-CN" dirty="0"/>
          </a:p>
          <a:p>
            <a:r>
              <a:rPr lang="en-US" altLang="zh-CN" dirty="0"/>
              <a:t>2     6 29.44444 10.266667 79.10000</a:t>
            </a:r>
            <a:endParaRPr lang="zh-CN" altLang="zh-CN" dirty="0"/>
          </a:p>
          <a:p>
            <a:r>
              <a:rPr lang="en-US" altLang="zh-CN" dirty="0"/>
              <a:t>3     7 59.11538  8.941935 83.90323</a:t>
            </a:r>
            <a:endParaRPr lang="zh-CN" altLang="zh-CN" dirty="0"/>
          </a:p>
          <a:p>
            <a:r>
              <a:rPr lang="en-US" altLang="zh-CN" dirty="0"/>
              <a:t>4     8 59.96154  8.793548 83.96774</a:t>
            </a:r>
            <a:endParaRPr lang="zh-CN" altLang="zh-CN" dirty="0"/>
          </a:p>
          <a:p>
            <a:r>
              <a:rPr lang="en-US" altLang="zh-CN" dirty="0"/>
              <a:t>5     9 31.44828 10.180000 76.90000</a:t>
            </a:r>
            <a:endParaRPr lang="zh-CN" altLang="zh-CN" dirty="0"/>
          </a:p>
          <a:p>
            <a:endParaRPr lang="zh-CN" altLang="zh-CN" dirty="0"/>
          </a:p>
          <a:p>
            <a:endParaRPr lang="zh-CN" altLang="zh-CN" b="1"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91811" y="1686296"/>
            <a:ext cx="6585343" cy="4801314"/>
          </a:xfrm>
          <a:prstGeom prst="rect">
            <a:avLst/>
          </a:prstGeom>
          <a:noFill/>
        </p:spPr>
        <p:txBody>
          <a:bodyPr wrap="square" rtlCol="0">
            <a:spAutoFit/>
            <a:scene3d>
              <a:camera prst="orthographicFront"/>
              <a:lightRig rig="threePt" dir="t"/>
            </a:scene3d>
            <a:sp3d contourW="12700"/>
          </a:bodyPr>
          <a:lstStyle/>
          <a:p>
            <a:r>
              <a:rPr lang="en-US" altLang="zh-CN" dirty="0"/>
              <a:t>signif(x,digits=n)               </a:t>
            </a:r>
            <a:r>
              <a:rPr lang="zh-CN" altLang="zh-CN" dirty="0"/>
              <a:t>将</a:t>
            </a:r>
            <a:r>
              <a:rPr lang="en-US" altLang="zh-CN" dirty="0"/>
              <a:t>x</a:t>
            </a:r>
            <a:r>
              <a:rPr lang="zh-CN" altLang="zh-CN" dirty="0"/>
              <a:t>舍入为指定的有效数字位数。</a:t>
            </a:r>
            <a:endParaRPr lang="en-US" altLang="zh-CN" dirty="0"/>
          </a:p>
          <a:p>
            <a:r>
              <a:rPr lang="zh-CN" altLang="zh-CN" dirty="0"/>
              <a:t>例：</a:t>
            </a:r>
            <a:r>
              <a:rPr lang="en-US" altLang="zh-CN" dirty="0"/>
              <a:t>signif(3.475,digits=2)=3.5</a:t>
            </a:r>
            <a:endParaRPr lang="en-US" altLang="zh-CN" dirty="0"/>
          </a:p>
          <a:p>
            <a:endParaRPr lang="zh-CN" altLang="zh-CN" dirty="0"/>
          </a:p>
          <a:p>
            <a:r>
              <a:rPr lang="en-US" altLang="zh-CN" dirty="0"/>
              <a:t>sin(x)</a:t>
            </a:r>
            <a:r>
              <a:rPr lang="zh-CN" altLang="zh-CN" dirty="0"/>
              <a:t>、</a:t>
            </a:r>
            <a:r>
              <a:rPr lang="en-US" altLang="zh-CN" dirty="0"/>
              <a:t>cos(x)</a:t>
            </a:r>
            <a:r>
              <a:rPr lang="zh-CN" altLang="zh-CN" dirty="0"/>
              <a:t>、</a:t>
            </a:r>
            <a:r>
              <a:rPr lang="en-US" altLang="zh-CN" dirty="0"/>
              <a:t>tan(x)       </a:t>
            </a:r>
            <a:r>
              <a:rPr lang="zh-CN" altLang="zh-CN" dirty="0"/>
              <a:t>求正弦、余弦和正切。</a:t>
            </a:r>
            <a:endParaRPr lang="en-US" altLang="zh-CN" dirty="0"/>
          </a:p>
          <a:p>
            <a:r>
              <a:rPr lang="zh-CN" altLang="zh-CN" dirty="0"/>
              <a:t>例：</a:t>
            </a:r>
            <a:r>
              <a:rPr lang="en-US" altLang="zh-CN" dirty="0"/>
              <a:t>cos(2)= -0.4161468</a:t>
            </a:r>
            <a:endParaRPr lang="en-US" altLang="zh-CN" dirty="0"/>
          </a:p>
          <a:p>
            <a:endParaRPr lang="zh-CN" altLang="zh-CN" dirty="0"/>
          </a:p>
          <a:p>
            <a:r>
              <a:rPr lang="en-US" altLang="zh-CN" dirty="0"/>
              <a:t>asin(x)</a:t>
            </a:r>
            <a:r>
              <a:rPr lang="zh-CN" altLang="zh-CN" dirty="0"/>
              <a:t>、</a:t>
            </a:r>
            <a:r>
              <a:rPr lang="en-US" altLang="zh-CN" dirty="0"/>
              <a:t>acos(x)</a:t>
            </a:r>
            <a:r>
              <a:rPr lang="zh-CN" altLang="zh-CN" dirty="0"/>
              <a:t>、</a:t>
            </a:r>
            <a:r>
              <a:rPr lang="en-US" altLang="zh-CN" dirty="0"/>
              <a:t>atan(x)   </a:t>
            </a:r>
            <a:r>
              <a:rPr lang="zh-CN" altLang="zh-CN" dirty="0"/>
              <a:t>求反正弦、反余弦和反正切。</a:t>
            </a:r>
            <a:endParaRPr lang="en-US" altLang="zh-CN" dirty="0"/>
          </a:p>
          <a:p>
            <a:r>
              <a:rPr lang="zh-CN" altLang="zh-CN" dirty="0"/>
              <a:t>例：</a:t>
            </a:r>
            <a:r>
              <a:rPr lang="en-US" altLang="zh-CN" dirty="0"/>
              <a:t>acos(-0.4161468)=2</a:t>
            </a:r>
            <a:endParaRPr lang="en-US" altLang="zh-CN" dirty="0"/>
          </a:p>
          <a:p>
            <a:endParaRPr lang="zh-CN" altLang="zh-CN" dirty="0"/>
          </a:p>
          <a:p>
            <a:r>
              <a:rPr lang="en-US" altLang="zh-CN" dirty="0"/>
              <a:t>sinh(x)</a:t>
            </a:r>
            <a:r>
              <a:rPr lang="zh-CN" altLang="zh-CN" dirty="0"/>
              <a:t>、</a:t>
            </a:r>
            <a:r>
              <a:rPr lang="en-US" altLang="zh-CN" dirty="0"/>
              <a:t>cosh(x)</a:t>
            </a:r>
            <a:r>
              <a:rPr lang="zh-CN" altLang="zh-CN" dirty="0"/>
              <a:t>、</a:t>
            </a:r>
            <a:r>
              <a:rPr lang="en-US" altLang="zh-CN" dirty="0"/>
              <a:t>tanh(x)   </a:t>
            </a:r>
            <a:r>
              <a:rPr lang="zh-CN" altLang="zh-CN" dirty="0"/>
              <a:t>求双曲正弦、双曲余弦和双曲正切。</a:t>
            </a:r>
            <a:endParaRPr lang="en-US" altLang="zh-CN" dirty="0"/>
          </a:p>
          <a:p>
            <a:r>
              <a:rPr lang="zh-CN" altLang="zh-CN" dirty="0"/>
              <a:t>例：</a:t>
            </a:r>
            <a:r>
              <a:rPr lang="en-US" altLang="zh-CN" dirty="0"/>
              <a:t>sinh(2)= 3.62686</a:t>
            </a:r>
            <a:endParaRPr lang="en-US" altLang="zh-CN" dirty="0"/>
          </a:p>
          <a:p>
            <a:endParaRPr lang="en-US" altLang="zh-CN" dirty="0"/>
          </a:p>
          <a:p>
            <a:r>
              <a:rPr lang="en-US" altLang="zh-CN" dirty="0"/>
              <a:t>asinh(x)</a:t>
            </a:r>
            <a:r>
              <a:rPr lang="zh-CN" altLang="zh-CN" dirty="0"/>
              <a:t>、</a:t>
            </a:r>
            <a:r>
              <a:rPr lang="en-US" altLang="zh-CN" dirty="0"/>
              <a:t>acosh(x)</a:t>
            </a:r>
            <a:r>
              <a:rPr lang="zh-CN" altLang="zh-CN" dirty="0"/>
              <a:t>、</a:t>
            </a:r>
            <a:r>
              <a:rPr lang="en-US" altLang="zh-CN" dirty="0"/>
              <a:t>atanh(x)</a:t>
            </a:r>
            <a:endParaRPr lang="zh-CN" altLang="zh-CN" dirty="0"/>
          </a:p>
          <a:p>
            <a:r>
              <a:rPr lang="zh-CN" altLang="zh-CN" dirty="0"/>
              <a:t>求反双曲正弦、反双曲余弦和反双曲正切。</a:t>
            </a:r>
            <a:endParaRPr lang="en-US" altLang="zh-CN" dirty="0"/>
          </a:p>
          <a:p>
            <a:r>
              <a:rPr lang="zh-CN" altLang="zh-CN" dirty="0"/>
              <a:t>例：</a:t>
            </a:r>
            <a:r>
              <a:rPr lang="en-US" altLang="zh-CN" dirty="0"/>
              <a:t>asinh(3.62686)=2</a:t>
            </a:r>
            <a:endParaRPr lang="zh-CN" altLang="zh-CN" dirty="0"/>
          </a:p>
          <a:p>
            <a:endParaRPr lang="zh-CN" altLang="zh-CN" dirty="0"/>
          </a:p>
          <a:p>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数学函数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1209" y="2042557"/>
            <a:ext cx="6585343" cy="3416320"/>
          </a:xfrm>
          <a:prstGeom prst="rect">
            <a:avLst/>
          </a:prstGeom>
          <a:noFill/>
        </p:spPr>
        <p:txBody>
          <a:bodyPr wrap="square" rtlCol="0">
            <a:spAutoFit/>
            <a:scene3d>
              <a:camera prst="orthographicFront"/>
              <a:lightRig rig="threePt" dir="t"/>
            </a:scene3d>
            <a:sp3d contourW="12700"/>
          </a:bodyPr>
          <a:lstStyle/>
          <a:p>
            <a:r>
              <a:rPr lang="en-US" altLang="zh-CN" dirty="0"/>
              <a:t>log(x,base=n)            </a:t>
            </a:r>
            <a:r>
              <a:rPr lang="zh-CN" altLang="zh-CN" dirty="0"/>
              <a:t>对</a:t>
            </a:r>
            <a:r>
              <a:rPr lang="en-US" altLang="zh-CN" dirty="0"/>
              <a:t>x</a:t>
            </a:r>
            <a:r>
              <a:rPr lang="zh-CN" altLang="zh-CN" dirty="0"/>
              <a:t>取以</a:t>
            </a:r>
            <a:r>
              <a:rPr lang="en-US" altLang="zh-CN" dirty="0"/>
              <a:t>n</a:t>
            </a:r>
            <a:r>
              <a:rPr lang="zh-CN" altLang="zh-CN" dirty="0"/>
              <a:t>为底的对数。</a:t>
            </a:r>
            <a:endParaRPr lang="en-US" altLang="zh-CN" dirty="0"/>
          </a:p>
          <a:p>
            <a:r>
              <a:rPr lang="zh-CN" altLang="zh-CN" dirty="0"/>
              <a:t>例：</a:t>
            </a:r>
            <a:r>
              <a:rPr lang="en-US" altLang="zh-CN" dirty="0"/>
              <a:t>log(10,base=10)=1</a:t>
            </a:r>
            <a:endParaRPr lang="zh-CN" altLang="zh-CN" dirty="0"/>
          </a:p>
          <a:p>
            <a:endParaRPr lang="en-US" altLang="zh-CN" dirty="0"/>
          </a:p>
          <a:p>
            <a:r>
              <a:rPr lang="en-US" altLang="zh-CN" dirty="0"/>
              <a:t>log(x)                         </a:t>
            </a:r>
            <a:r>
              <a:rPr lang="zh-CN" altLang="zh-CN" dirty="0"/>
              <a:t>对</a:t>
            </a:r>
            <a:r>
              <a:rPr lang="en-US" altLang="zh-CN" dirty="0"/>
              <a:t>x</a:t>
            </a:r>
            <a:r>
              <a:rPr lang="zh-CN" altLang="zh-CN" dirty="0"/>
              <a:t>取自然对数。</a:t>
            </a:r>
            <a:endParaRPr lang="en-US" altLang="zh-CN" dirty="0"/>
          </a:p>
          <a:p>
            <a:r>
              <a:rPr lang="zh-CN" altLang="zh-CN" dirty="0"/>
              <a:t>例：</a:t>
            </a:r>
            <a:r>
              <a:rPr lang="en-US" altLang="zh-CN" dirty="0"/>
              <a:t>log(10)= 2.302585</a:t>
            </a:r>
            <a:endParaRPr lang="en-US" altLang="zh-CN" dirty="0"/>
          </a:p>
          <a:p>
            <a:endParaRPr lang="zh-CN" altLang="zh-CN" dirty="0"/>
          </a:p>
          <a:p>
            <a:r>
              <a:rPr lang="en-US" altLang="zh-CN" dirty="0"/>
              <a:t>log10(x)                     </a:t>
            </a:r>
            <a:r>
              <a:rPr lang="zh-CN" altLang="zh-CN" dirty="0"/>
              <a:t>对</a:t>
            </a:r>
            <a:r>
              <a:rPr lang="en-US" altLang="zh-CN" dirty="0"/>
              <a:t>x</a:t>
            </a:r>
            <a:r>
              <a:rPr lang="zh-CN" altLang="zh-CN" dirty="0"/>
              <a:t>取常用对数。</a:t>
            </a:r>
            <a:endParaRPr lang="en-US" altLang="zh-CN" dirty="0"/>
          </a:p>
          <a:p>
            <a:r>
              <a:rPr lang="zh-CN" altLang="zh-CN" dirty="0"/>
              <a:t>例：</a:t>
            </a:r>
            <a:r>
              <a:rPr lang="en-US" altLang="zh-CN" dirty="0"/>
              <a:t>log10(10)=1</a:t>
            </a:r>
            <a:endParaRPr lang="en-US" altLang="zh-CN" dirty="0"/>
          </a:p>
          <a:p>
            <a:endParaRPr lang="zh-CN" altLang="zh-CN" dirty="0"/>
          </a:p>
          <a:p>
            <a:r>
              <a:rPr lang="en-US" altLang="zh-CN" dirty="0"/>
              <a:t>exp(x)                        </a:t>
            </a:r>
            <a:r>
              <a:rPr lang="zh-CN" altLang="zh-CN" dirty="0"/>
              <a:t>指数函数。</a:t>
            </a:r>
            <a:endParaRPr lang="en-US" altLang="zh-CN" dirty="0"/>
          </a:p>
          <a:p>
            <a:r>
              <a:rPr lang="zh-CN" altLang="zh-CN" dirty="0"/>
              <a:t>例：</a:t>
            </a:r>
            <a:r>
              <a:rPr lang="en-US" altLang="zh-CN" dirty="0"/>
              <a:t>exp(2.3026)=10</a:t>
            </a:r>
            <a:endParaRPr lang="zh-CN" altLang="zh-CN" dirty="0"/>
          </a:p>
          <a:p>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数学函数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26201" y="2007309"/>
            <a:ext cx="6585343" cy="3970318"/>
          </a:xfrm>
          <a:prstGeom prst="rect">
            <a:avLst/>
          </a:prstGeom>
          <a:noFill/>
        </p:spPr>
        <p:txBody>
          <a:bodyPr wrap="square" rtlCol="0">
            <a:spAutoFit/>
            <a:scene3d>
              <a:camera prst="orthographicFront"/>
              <a:lightRig rig="threePt" dir="t"/>
            </a:scene3d>
            <a:sp3d contourW="12700"/>
          </a:bodyPr>
          <a:lstStyle/>
          <a:p>
            <a:r>
              <a:rPr lang="en-US" altLang="zh-CN" dirty="0"/>
              <a:t>mean(x)</a:t>
            </a:r>
            <a:endParaRPr lang="zh-CN" altLang="zh-CN" dirty="0"/>
          </a:p>
          <a:p>
            <a:r>
              <a:rPr lang="zh-CN" altLang="zh-CN" dirty="0"/>
              <a:t>求平均数。例：</a:t>
            </a:r>
            <a:r>
              <a:rPr lang="en-US" altLang="zh-CN" dirty="0"/>
              <a:t>mean(c(1,2,3,4))=2.5</a:t>
            </a:r>
            <a:endParaRPr lang="en-US" altLang="zh-CN" dirty="0"/>
          </a:p>
          <a:p>
            <a:endParaRPr lang="zh-CN" altLang="zh-CN" dirty="0"/>
          </a:p>
          <a:p>
            <a:r>
              <a:rPr lang="en-US" altLang="zh-CN" dirty="0"/>
              <a:t>median(x)</a:t>
            </a:r>
            <a:endParaRPr lang="zh-CN" altLang="zh-CN" dirty="0"/>
          </a:p>
          <a:p>
            <a:r>
              <a:rPr lang="zh-CN" altLang="zh-CN" dirty="0"/>
              <a:t>求中位数。例：</a:t>
            </a:r>
            <a:r>
              <a:rPr lang="en-US" altLang="zh-CN" dirty="0"/>
              <a:t>median(c(1,2,3,4))=2.5</a:t>
            </a:r>
            <a:endParaRPr lang="en-US" altLang="zh-CN" dirty="0"/>
          </a:p>
          <a:p>
            <a:endParaRPr lang="zh-CN" altLang="zh-CN" dirty="0"/>
          </a:p>
          <a:p>
            <a:r>
              <a:rPr lang="en-US" altLang="zh-CN" dirty="0"/>
              <a:t>sd(x)</a:t>
            </a:r>
            <a:endParaRPr lang="zh-CN" altLang="zh-CN" dirty="0"/>
          </a:p>
          <a:p>
            <a:r>
              <a:rPr lang="zh-CN" altLang="zh-CN" dirty="0"/>
              <a:t>求标准差。例：</a:t>
            </a:r>
            <a:r>
              <a:rPr lang="en-US" altLang="zh-CN" dirty="0"/>
              <a:t>sd(c(1,2,3,4))=1.290994</a:t>
            </a:r>
            <a:endParaRPr lang="en-US" altLang="zh-CN" dirty="0"/>
          </a:p>
          <a:p>
            <a:endParaRPr lang="zh-CN" altLang="zh-CN" dirty="0"/>
          </a:p>
          <a:p>
            <a:r>
              <a:rPr lang="en-US" altLang="zh-CN" dirty="0"/>
              <a:t>var(x)</a:t>
            </a:r>
            <a:endParaRPr lang="zh-CN" altLang="zh-CN" dirty="0"/>
          </a:p>
          <a:p>
            <a:r>
              <a:rPr lang="zh-CN" altLang="zh-CN" dirty="0"/>
              <a:t>求方差。例：</a:t>
            </a:r>
            <a:r>
              <a:rPr lang="en-US" altLang="zh-CN" dirty="0"/>
              <a:t>var(c(1,2,3,4))=1.666667</a:t>
            </a:r>
            <a:endParaRPr lang="en-US" altLang="zh-CN" dirty="0"/>
          </a:p>
          <a:p>
            <a:endParaRPr lang="zh-CN" altLang="zh-CN" dirty="0"/>
          </a:p>
          <a:p>
            <a:r>
              <a:rPr lang="en-US" altLang="zh-CN" dirty="0"/>
              <a:t>mad(x)</a:t>
            </a:r>
            <a:endParaRPr lang="zh-CN" altLang="zh-CN" dirty="0"/>
          </a:p>
          <a:p>
            <a:r>
              <a:rPr lang="zh-CN" altLang="zh-CN" dirty="0"/>
              <a:t>求绝对中位差。例：</a:t>
            </a:r>
            <a:r>
              <a:rPr lang="en-US" altLang="zh-CN" dirty="0"/>
              <a:t>mad(c(1,2,3,4))=1.4826</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统计函数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53069" y="1508546"/>
            <a:ext cx="6585343" cy="4801314"/>
          </a:xfrm>
          <a:prstGeom prst="rect">
            <a:avLst/>
          </a:prstGeom>
          <a:noFill/>
        </p:spPr>
        <p:txBody>
          <a:bodyPr wrap="square" rtlCol="0">
            <a:spAutoFit/>
            <a:scene3d>
              <a:camera prst="orthographicFront"/>
              <a:lightRig rig="threePt" dir="t"/>
            </a:scene3d>
            <a:sp3d contourW="12700"/>
          </a:bodyPr>
          <a:lstStyle/>
          <a:p>
            <a:r>
              <a:rPr lang="en-US" altLang="zh-CN" dirty="0"/>
              <a:t>quantile(x,probs)</a:t>
            </a:r>
            <a:endParaRPr lang="zh-CN" altLang="zh-CN" dirty="0"/>
          </a:p>
          <a:p>
            <a:r>
              <a:rPr lang="zh-CN" altLang="zh-CN" dirty="0"/>
              <a:t>求分位数，其中，</a:t>
            </a:r>
            <a:r>
              <a:rPr lang="en-US" altLang="zh-CN" dirty="0"/>
              <a:t>x</a:t>
            </a:r>
            <a:r>
              <a:rPr lang="zh-CN" altLang="zh-CN" dirty="0"/>
              <a:t>为待求分位数的数值型向量；</a:t>
            </a:r>
            <a:r>
              <a:rPr lang="en-US" altLang="zh-CN" dirty="0"/>
              <a:t>probs</a:t>
            </a:r>
            <a:r>
              <a:rPr lang="zh-CN" altLang="zh-CN" dirty="0"/>
              <a:t>为一个由</a:t>
            </a:r>
            <a:r>
              <a:rPr lang="en-US" altLang="zh-CN" dirty="0"/>
              <a:t>[0,1]</a:t>
            </a:r>
            <a:r>
              <a:rPr lang="zh-CN" altLang="zh-CN" dirty="0"/>
              <a:t>之间的概率值组成的数值向量。</a:t>
            </a:r>
            <a:endParaRPr lang="zh-CN" altLang="zh-CN" dirty="0"/>
          </a:p>
          <a:p>
            <a:r>
              <a:rPr lang="zh-CN" altLang="zh-CN" dirty="0"/>
              <a:t>例：求</a:t>
            </a:r>
            <a:r>
              <a:rPr lang="en-US" altLang="zh-CN" dirty="0"/>
              <a:t>x</a:t>
            </a:r>
            <a:r>
              <a:rPr lang="zh-CN" altLang="zh-CN" dirty="0"/>
              <a:t>的</a:t>
            </a:r>
            <a:r>
              <a:rPr lang="en-US" altLang="zh-CN" dirty="0"/>
              <a:t>20%</a:t>
            </a:r>
            <a:r>
              <a:rPr lang="zh-CN" altLang="zh-CN" dirty="0"/>
              <a:t>和</a:t>
            </a:r>
            <a:r>
              <a:rPr lang="en-US" altLang="zh-CN" dirty="0"/>
              <a:t>75%</a:t>
            </a:r>
            <a:r>
              <a:rPr lang="zh-CN" altLang="zh-CN" dirty="0"/>
              <a:t>分位点</a:t>
            </a:r>
            <a:endParaRPr lang="zh-CN" altLang="zh-CN" dirty="0"/>
          </a:p>
          <a:p>
            <a:r>
              <a:rPr lang="en-US" altLang="zh-CN" dirty="0"/>
              <a:t>y&lt;-quantile(c(1,2,3,4),probs=c(.2,.75))</a:t>
            </a:r>
            <a:r>
              <a:rPr lang="zh-CN" altLang="zh-CN" dirty="0"/>
              <a:t>返回值是</a:t>
            </a:r>
            <a:r>
              <a:rPr lang="en-US" altLang="zh-CN" dirty="0"/>
              <a:t>1.6</a:t>
            </a:r>
            <a:r>
              <a:rPr lang="zh-CN" altLang="zh-CN" dirty="0"/>
              <a:t>和</a:t>
            </a:r>
            <a:r>
              <a:rPr lang="en-US" altLang="zh-CN" dirty="0"/>
              <a:t>3.25</a:t>
            </a:r>
            <a:endParaRPr lang="en-US" altLang="zh-CN" dirty="0"/>
          </a:p>
          <a:p>
            <a:endParaRPr lang="zh-CN" altLang="zh-CN" dirty="0"/>
          </a:p>
          <a:p>
            <a:r>
              <a:rPr lang="en-US" altLang="zh-CN" dirty="0"/>
              <a:t>range(x)</a:t>
            </a:r>
            <a:endParaRPr lang="zh-CN" altLang="zh-CN" dirty="0"/>
          </a:p>
          <a:p>
            <a:r>
              <a:rPr lang="zh-CN" altLang="zh-CN" dirty="0"/>
              <a:t>求值域。例：</a:t>
            </a:r>
            <a:r>
              <a:rPr lang="en-US" altLang="zh-CN" dirty="0"/>
              <a:t>range(c(1,2,3,4))</a:t>
            </a:r>
            <a:r>
              <a:rPr lang="zh-CN" altLang="zh-CN" dirty="0"/>
              <a:t>返回值是</a:t>
            </a:r>
            <a:r>
              <a:rPr lang="en-US" altLang="zh-CN" dirty="0"/>
              <a:t> 1  4</a:t>
            </a:r>
            <a:endParaRPr lang="en-US" altLang="zh-CN" dirty="0"/>
          </a:p>
          <a:p>
            <a:endParaRPr lang="zh-CN" altLang="zh-CN" dirty="0"/>
          </a:p>
          <a:p>
            <a:r>
              <a:rPr lang="en-US" altLang="zh-CN" dirty="0"/>
              <a:t>sum(x)</a:t>
            </a:r>
            <a:endParaRPr lang="zh-CN" altLang="zh-CN" dirty="0"/>
          </a:p>
          <a:p>
            <a:r>
              <a:rPr lang="zh-CN" altLang="zh-CN" dirty="0"/>
              <a:t>求和。例：</a:t>
            </a:r>
            <a:r>
              <a:rPr lang="en-US" altLang="zh-CN" dirty="0"/>
              <a:t>sum(c(1,2,3,4))=10</a:t>
            </a:r>
            <a:endParaRPr lang="en-US" altLang="zh-CN" dirty="0"/>
          </a:p>
          <a:p>
            <a:endParaRPr lang="zh-CN" altLang="zh-CN" dirty="0"/>
          </a:p>
          <a:p>
            <a:r>
              <a:rPr lang="en-US" altLang="zh-CN" dirty="0"/>
              <a:t>min(x)</a:t>
            </a:r>
            <a:endParaRPr lang="zh-CN" altLang="zh-CN" dirty="0"/>
          </a:p>
          <a:p>
            <a:r>
              <a:rPr lang="zh-CN" altLang="zh-CN" dirty="0"/>
              <a:t>求最小值。例：</a:t>
            </a:r>
            <a:r>
              <a:rPr lang="en-US" altLang="zh-CN" dirty="0"/>
              <a:t>min(c(1,2,3,4))=1</a:t>
            </a:r>
            <a:endParaRPr lang="en-US" altLang="zh-CN" dirty="0"/>
          </a:p>
          <a:p>
            <a:endParaRPr lang="zh-CN" altLang="zh-CN" dirty="0"/>
          </a:p>
          <a:p>
            <a:r>
              <a:rPr lang="en-US" altLang="zh-CN" dirty="0"/>
              <a:t>max(x)</a:t>
            </a:r>
            <a:endParaRPr lang="zh-CN" altLang="zh-CN" dirty="0"/>
          </a:p>
          <a:p>
            <a:r>
              <a:rPr lang="zh-CN" altLang="zh-CN" dirty="0"/>
              <a:t>求最大值。例：</a:t>
            </a:r>
            <a:r>
              <a:rPr lang="en-US" altLang="zh-CN" dirty="0"/>
              <a:t>max(c(1,2,3,4))=4</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统计函数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5588" y="2019184"/>
            <a:ext cx="6585343" cy="3970318"/>
          </a:xfrm>
          <a:prstGeom prst="rect">
            <a:avLst/>
          </a:prstGeom>
          <a:noFill/>
        </p:spPr>
        <p:txBody>
          <a:bodyPr wrap="square" rtlCol="0">
            <a:spAutoFit/>
            <a:scene3d>
              <a:camera prst="orthographicFront"/>
              <a:lightRig rig="threePt" dir="t"/>
            </a:scene3d>
            <a:sp3d contourW="12700"/>
          </a:bodyPr>
          <a:lstStyle/>
          <a:p>
            <a:r>
              <a:rPr lang="en-US" altLang="zh-CN" dirty="0"/>
              <a:t>scale(x,center=TRUE,scale=TRUE)</a:t>
            </a:r>
            <a:endParaRPr lang="zh-CN" altLang="zh-CN" dirty="0"/>
          </a:p>
          <a:p>
            <a:r>
              <a:rPr lang="zh-CN" altLang="zh-CN" dirty="0"/>
              <a:t>对数据对象</a:t>
            </a:r>
            <a:r>
              <a:rPr lang="en-US" altLang="zh-CN" dirty="0"/>
              <a:t>x</a:t>
            </a:r>
            <a:r>
              <a:rPr lang="zh-CN" altLang="zh-CN" dirty="0"/>
              <a:t>按列进行中心化（</a:t>
            </a:r>
            <a:r>
              <a:rPr lang="en-US" altLang="zh-CN" dirty="0"/>
              <a:t>center=TRUE</a:t>
            </a:r>
            <a:r>
              <a:rPr lang="zh-CN" altLang="zh-CN" dirty="0"/>
              <a:t>）或标准化（</a:t>
            </a:r>
            <a:r>
              <a:rPr lang="en-US" altLang="zh-CN" dirty="0"/>
              <a:t>center=TRUE</a:t>
            </a:r>
            <a:r>
              <a:rPr lang="zh-CN" altLang="zh-CN" dirty="0"/>
              <a:t>、</a:t>
            </a:r>
            <a:r>
              <a:rPr lang="en-US" altLang="zh-CN" dirty="0"/>
              <a:t>scale=TRUE</a:t>
            </a:r>
            <a:r>
              <a:rPr lang="zh-CN" altLang="zh-CN" dirty="0"/>
              <a:t>）。</a:t>
            </a:r>
            <a:endParaRPr lang="zh-CN" altLang="zh-CN" dirty="0"/>
          </a:p>
          <a:p>
            <a:r>
              <a:rPr lang="zh-CN" altLang="zh-CN" dirty="0"/>
              <a:t>例：</a:t>
            </a:r>
            <a:r>
              <a:rPr lang="en-US" altLang="zh-CN" dirty="0"/>
              <a:t>scale(c(1,2,3,4),center=TRUE,scale=TRUE)</a:t>
            </a:r>
            <a:endParaRPr lang="zh-CN" altLang="zh-CN" dirty="0"/>
          </a:p>
          <a:p>
            <a:r>
              <a:rPr lang="zh-CN" altLang="zh-CN" dirty="0"/>
              <a:t>返回的运行结果如下：</a:t>
            </a:r>
            <a:endParaRPr lang="zh-CN" altLang="zh-CN" dirty="0"/>
          </a:p>
          <a:p>
            <a:r>
              <a:rPr lang="en-US" altLang="zh-CN" dirty="0"/>
              <a:t>          [,1]</a:t>
            </a:r>
            <a:endParaRPr lang="zh-CN" altLang="zh-CN" dirty="0"/>
          </a:p>
          <a:p>
            <a:r>
              <a:rPr lang="en-US" altLang="zh-CN" dirty="0"/>
              <a:t>[1,] -1.1618950</a:t>
            </a:r>
            <a:endParaRPr lang="zh-CN" altLang="zh-CN" dirty="0"/>
          </a:p>
          <a:p>
            <a:r>
              <a:rPr lang="en-US" altLang="zh-CN" dirty="0"/>
              <a:t>[2,] -0.3872983</a:t>
            </a:r>
            <a:endParaRPr lang="zh-CN" altLang="zh-CN" dirty="0"/>
          </a:p>
          <a:p>
            <a:r>
              <a:rPr lang="en-US" altLang="zh-CN" dirty="0"/>
              <a:t>[3,]  0.3872983</a:t>
            </a:r>
            <a:endParaRPr lang="zh-CN" altLang="zh-CN" dirty="0"/>
          </a:p>
          <a:p>
            <a:r>
              <a:rPr lang="en-US" altLang="zh-CN" dirty="0"/>
              <a:t>[4,]  1.1618950</a:t>
            </a:r>
            <a:endParaRPr lang="zh-CN" altLang="zh-CN" dirty="0"/>
          </a:p>
          <a:p>
            <a:r>
              <a:rPr lang="en-US" altLang="zh-CN" dirty="0"/>
              <a:t>attr(,"scaled:center")</a:t>
            </a:r>
            <a:endParaRPr lang="zh-CN" altLang="zh-CN" dirty="0"/>
          </a:p>
          <a:p>
            <a:r>
              <a:rPr lang="en-US" altLang="zh-CN" dirty="0"/>
              <a:t>[1] 2.5</a:t>
            </a:r>
            <a:endParaRPr lang="zh-CN" altLang="zh-CN" dirty="0"/>
          </a:p>
          <a:p>
            <a:r>
              <a:rPr lang="en-US" altLang="zh-CN" dirty="0"/>
              <a:t>attr(,"scaled:scale")</a:t>
            </a:r>
            <a:endParaRPr lang="zh-CN" altLang="zh-CN" dirty="0"/>
          </a:p>
          <a:p>
            <a:r>
              <a:rPr lang="en-US" altLang="zh-CN" dirty="0"/>
              <a:t>[1] 1.290994</a:t>
            </a:r>
            <a:endParaRPr lang="zh-CN" altLang="zh-CN" dirty="0"/>
          </a:p>
        </p:txBody>
      </p:sp>
      <p:sp>
        <p:nvSpPr>
          <p:cNvPr id="3" name="文本框 2"/>
          <p:cNvSpPr txBox="1"/>
          <p:nvPr/>
        </p:nvSpPr>
        <p:spPr>
          <a:xfrm>
            <a:off x="1086116" y="1295864"/>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统计函数</a:t>
            </a:r>
            <a:endParaRPr lang="en-US"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3"/>
</p:tagLst>
</file>

<file path=ppt/tags/tag11.xml><?xml version="1.0" encoding="utf-8"?>
<p:tagLst xmlns:p="http://schemas.openxmlformats.org/presentationml/2006/main">
  <p:tag name="PA" val="v4.2.3"/>
</p:tagLst>
</file>

<file path=ppt/tags/tag12.xml><?xml version="1.0" encoding="utf-8"?>
<p:tagLst xmlns:p="http://schemas.openxmlformats.org/presentationml/2006/main">
  <p:tag name="PA" val="v4.2.2"/>
</p:tagLst>
</file>

<file path=ppt/tags/tag13.xml><?xml version="1.0" encoding="utf-8"?>
<p:tagLst xmlns:p="http://schemas.openxmlformats.org/presentationml/2006/main">
  <p:tag name="PA" val="v4.2.2"/>
</p:tagLst>
</file>

<file path=ppt/tags/tag14.xml><?xml version="1.0" encoding="utf-8"?>
<p:tagLst xmlns:p="http://schemas.openxmlformats.org/presentationml/2006/main">
  <p:tag name="PA" val="v4.2.3"/>
</p:tagLst>
</file>

<file path=ppt/tags/tag15.xml><?xml version="1.0" encoding="utf-8"?>
<p:tagLst xmlns:p="http://schemas.openxmlformats.org/presentationml/2006/main">
  <p:tag name="PA" val="v4.2.3"/>
</p:tagLst>
</file>

<file path=ppt/tags/tag16.xml><?xml version="1.0" encoding="utf-8"?>
<p:tagLst xmlns:p="http://schemas.openxmlformats.org/presentationml/2006/main">
  <p:tag name="PA" val="v4.2.3"/>
</p:tagLst>
</file>

<file path=ppt/tags/tag17.xml><?xml version="1.0" encoding="utf-8"?>
<p:tagLst xmlns:p="http://schemas.openxmlformats.org/presentationml/2006/main">
  <p:tag name="PA" val="v4.2.3"/>
</p:tagLst>
</file>

<file path=ppt/tags/tag18.xml><?xml version="1.0" encoding="utf-8"?>
<p:tagLst xmlns:p="http://schemas.openxmlformats.org/presentationml/2006/main">
  <p:tag name="PA" val="v4.2.3"/>
</p:tagLst>
</file>

<file path=ppt/tags/tag19.xml><?xml version="1.0" encoding="utf-8"?>
<p:tagLst xmlns:p="http://schemas.openxmlformats.org/presentationml/2006/main">
  <p:tag name="PA" val="v4.2.3"/>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3.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2"/>
</p:tagLst>
</file>

<file path=ppt/tags/tag8.xml><?xml version="1.0" encoding="utf-8"?>
<p:tagLst xmlns:p="http://schemas.openxmlformats.org/presentationml/2006/main">
  <p:tag name="PA" val="v4.2.2"/>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9227</Words>
  <Application>WPS 演示</Application>
  <PresentationFormat>宽屏</PresentationFormat>
  <Paragraphs>589</Paragraphs>
  <Slides>42</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Arial</vt:lpstr>
      <vt:lpstr>宋体</vt:lpstr>
      <vt:lpstr>Wingdings</vt:lpstr>
      <vt:lpstr>Calibri</vt:lpstr>
      <vt:lpstr>微软雅黑</vt:lpstr>
      <vt:lpstr>Arial Unicode MS</vt:lpstr>
      <vt:lpstr>等线</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44</cp:revision>
  <dcterms:created xsi:type="dcterms:W3CDTF">2018-03-10T07:16:00Z</dcterms:created>
  <dcterms:modified xsi:type="dcterms:W3CDTF">2020-09-08T05:13:52Z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