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81" r:id="rId5"/>
    <p:sldId id="356" r:id="rId6"/>
    <p:sldId id="357" r:id="rId7"/>
    <p:sldId id="283" r:id="rId8"/>
    <p:sldId id="284" r:id="rId9"/>
    <p:sldId id="292" r:id="rId10"/>
    <p:sldId id="329" r:id="rId11"/>
    <p:sldId id="354" r:id="rId12"/>
    <p:sldId id="339" r:id="rId13"/>
    <p:sldId id="340"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26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6E6E6"/>
    <a:srgbClr val="FFFFFF"/>
    <a:srgbClr val="FFFFFC"/>
    <a:srgbClr val="F7FCFE"/>
    <a:srgbClr val="F3F3F3"/>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2714" autoAdjust="0"/>
  </p:normalViewPr>
  <p:slideViewPr>
    <p:cSldViewPr snapToGrid="0" showGuides="1">
      <p:cViewPr varScale="1">
        <p:scale>
          <a:sx n="85" d="100"/>
          <a:sy n="85" d="100"/>
        </p:scale>
        <p:origin x="-144" y="-96"/>
      </p:cViewPr>
      <p:guideLst>
        <p:guide orient="horz" pos="125"/>
        <p:guide orient="horz" pos="4190"/>
        <p:guide orient="horz" pos="574"/>
        <p:guide orient="horz" pos="4017"/>
        <p:guide orient="horz" pos="3888"/>
        <p:guide pos="220"/>
        <p:guide pos="7449"/>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2020/9/11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195490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10125" y="1549598"/>
            <a:ext cx="4881879" cy="2332181"/>
          </a:xfrm>
          <a:custGeom>
            <a:avLst/>
            <a:gdLst>
              <a:gd name="connsiteX0" fmla="*/ 0 w 4881879"/>
              <a:gd name="connsiteY0" fmla="*/ 0 h 2332181"/>
              <a:gd name="connsiteX1" fmla="*/ 4881879 w 4881879"/>
              <a:gd name="connsiteY1" fmla="*/ 0 h 2332181"/>
              <a:gd name="connsiteX2" fmla="*/ 4881879 w 4881879"/>
              <a:gd name="connsiteY2" fmla="*/ 2332181 h 2332181"/>
              <a:gd name="connsiteX3" fmla="*/ 0 w 4881879"/>
              <a:gd name="connsiteY3" fmla="*/ 2332181 h 2332181"/>
            </a:gdLst>
            <a:ahLst/>
            <a:cxnLst>
              <a:cxn ang="0">
                <a:pos x="connsiteX0" y="connsiteY0"/>
              </a:cxn>
              <a:cxn ang="0">
                <a:pos x="connsiteX1" y="connsiteY1"/>
              </a:cxn>
              <a:cxn ang="0">
                <a:pos x="connsiteX2" y="connsiteY2"/>
              </a:cxn>
              <a:cxn ang="0">
                <a:pos x="connsiteX3" y="connsiteY3"/>
              </a:cxn>
            </a:cxnLst>
            <a:rect l="l" t="t" r="r" b="b"/>
            <a:pathLst>
              <a:path w="4881879" h="2332181">
                <a:moveTo>
                  <a:pt x="0" y="0"/>
                </a:moveTo>
                <a:lnTo>
                  <a:pt x="4881879" y="0"/>
                </a:lnTo>
                <a:lnTo>
                  <a:pt x="4881879" y="2332181"/>
                </a:lnTo>
                <a:lnTo>
                  <a:pt x="0" y="2332181"/>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878359" y="1678062"/>
            <a:ext cx="7345619" cy="4218037"/>
          </a:xfrm>
          <a:custGeom>
            <a:avLst/>
            <a:gdLst>
              <a:gd name="connsiteX0" fmla="*/ 0 w 7345618"/>
              <a:gd name="connsiteY0" fmla="*/ 0 h 4218037"/>
              <a:gd name="connsiteX1" fmla="*/ 7345618 w 7345618"/>
              <a:gd name="connsiteY1" fmla="*/ 0 h 4218037"/>
              <a:gd name="connsiteX2" fmla="*/ 7345618 w 7345618"/>
              <a:gd name="connsiteY2" fmla="*/ 4218037 h 4218037"/>
              <a:gd name="connsiteX3" fmla="*/ 2604652 w 7345618"/>
              <a:gd name="connsiteY3" fmla="*/ 4218037 h 4218037"/>
            </a:gdLst>
            <a:ahLst/>
            <a:cxnLst>
              <a:cxn ang="0">
                <a:pos x="connsiteX0" y="connsiteY0"/>
              </a:cxn>
              <a:cxn ang="0">
                <a:pos x="connsiteX1" y="connsiteY1"/>
              </a:cxn>
              <a:cxn ang="0">
                <a:pos x="connsiteX2" y="connsiteY2"/>
              </a:cxn>
              <a:cxn ang="0">
                <a:pos x="connsiteX3" y="connsiteY3"/>
              </a:cxn>
            </a:cxnLst>
            <a:rect l="l" t="t" r="r" b="b"/>
            <a:pathLst>
              <a:path w="7345618" h="4218037">
                <a:moveTo>
                  <a:pt x="0" y="0"/>
                </a:moveTo>
                <a:lnTo>
                  <a:pt x="7345618" y="0"/>
                </a:lnTo>
                <a:lnTo>
                  <a:pt x="7345618" y="4218037"/>
                </a:lnTo>
                <a:lnTo>
                  <a:pt x="2604652" y="4218037"/>
                </a:lnTo>
                <a:close/>
              </a:path>
            </a:pathLst>
          </a:custGeom>
          <a:blipFill dpi="0" rotWithShape="1">
            <a:blip r:embed="rId2"/>
            <a:srcRect/>
            <a:tile tx="0" ty="0" sx="100000" sy="100000" flip="none" algn="tl"/>
          </a:blipFill>
          <a:effectLst>
            <a:outerShdw blurRad="50800" dist="38100" dir="18900000" algn="b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4" name="矩形 3"/>
          <p:cNvSpPr/>
          <p:nvPr userDrawn="1"/>
        </p:nvSpPr>
        <p:spPr>
          <a:xfrm>
            <a:off x="8325228" y="654542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p>
          <a:p>
            <a:r>
              <a:rPr lang="en-US" altLang="zh-CN" sz="100" dirty="0">
                <a:solidFill>
                  <a:prstClr val="white"/>
                </a:solidFill>
                <a:latin typeface="Calibri" panose="020F0502020204030204"/>
                <a:ea typeface="宋体" panose="02010600030101010101" pitchFamily="2" charset="-122"/>
              </a:rPr>
              <a:t> </a:t>
            </a:r>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6161886" y="2049868"/>
            <a:ext cx="4055511" cy="1789679"/>
          </a:xfrm>
          <a:custGeom>
            <a:avLst/>
            <a:gdLst>
              <a:gd name="connsiteX0" fmla="*/ 298286 w 4055511"/>
              <a:gd name="connsiteY0" fmla="*/ 0 h 1789679"/>
              <a:gd name="connsiteX1" fmla="*/ 4055511 w 4055511"/>
              <a:gd name="connsiteY1" fmla="*/ 0 h 1789679"/>
              <a:gd name="connsiteX2" fmla="*/ 4055511 w 4055511"/>
              <a:gd name="connsiteY2" fmla="*/ 1491393 h 1789679"/>
              <a:gd name="connsiteX3" fmla="*/ 3757225 w 4055511"/>
              <a:gd name="connsiteY3" fmla="*/ 1789679 h 1789679"/>
              <a:gd name="connsiteX4" fmla="*/ 0 w 4055511"/>
              <a:gd name="connsiteY4" fmla="*/ 1789679 h 1789679"/>
              <a:gd name="connsiteX5" fmla="*/ 0 w 4055511"/>
              <a:gd name="connsiteY5" fmla="*/ 298286 h 178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5511" h="1789679">
                <a:moveTo>
                  <a:pt x="298286" y="0"/>
                </a:moveTo>
                <a:lnTo>
                  <a:pt x="4055511" y="0"/>
                </a:lnTo>
                <a:lnTo>
                  <a:pt x="4055511" y="1491393"/>
                </a:lnTo>
                <a:lnTo>
                  <a:pt x="3757225" y="1789679"/>
                </a:lnTo>
                <a:lnTo>
                  <a:pt x="0" y="1789679"/>
                </a:lnTo>
                <a:lnTo>
                  <a:pt x="0" y="298286"/>
                </a:lnTo>
                <a:close/>
              </a:path>
            </a:pathLst>
          </a:custGeom>
          <a:blipFill dpi="0" rotWithShape="1">
            <a:blip r:embed="rId2"/>
            <a:srcRect/>
            <a:tile tx="0" ty="0" sx="100000" sy="100000" flip="none" algn="tl"/>
          </a:blipFill>
          <a:effectLst>
            <a:outerShdw blurRad="50800" dist="38100" dir="2700000" algn="tl" rotWithShape="0">
              <a:prstClr val="black">
                <a:alpha val="40000"/>
              </a:prstClr>
            </a:outerShdw>
          </a:effectLst>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prism dir="u" isInverted="1"/>
      </p:transition>
    </mc:Choice>
    <mc:Fallback xmlns="">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3280835" y="1756591"/>
            <a:ext cx="3376084" cy="3524249"/>
          </a:xfrm>
          <a:custGeom>
            <a:avLst/>
            <a:gdLst>
              <a:gd name="connsiteX0" fmla="*/ 0 w 3376084"/>
              <a:gd name="connsiteY0" fmla="*/ 0 h 3524249"/>
              <a:gd name="connsiteX1" fmla="*/ 3376084 w 3376084"/>
              <a:gd name="connsiteY1" fmla="*/ 0 h 3524249"/>
              <a:gd name="connsiteX2" fmla="*/ 3376084 w 3376084"/>
              <a:gd name="connsiteY2" fmla="*/ 3524249 h 3524249"/>
              <a:gd name="connsiteX3" fmla="*/ 0 w 3376084"/>
              <a:gd name="connsiteY3" fmla="*/ 3524249 h 3524249"/>
            </a:gdLst>
            <a:ahLst/>
            <a:cxnLst>
              <a:cxn ang="0">
                <a:pos x="connsiteX0" y="connsiteY0"/>
              </a:cxn>
              <a:cxn ang="0">
                <a:pos x="connsiteX1" y="connsiteY1"/>
              </a:cxn>
              <a:cxn ang="0">
                <a:pos x="connsiteX2" y="connsiteY2"/>
              </a:cxn>
              <a:cxn ang="0">
                <a:pos x="connsiteX3" y="connsiteY3"/>
              </a:cxn>
            </a:cxnLst>
            <a:rect l="l" t="t" r="r" b="b"/>
            <a:pathLst>
              <a:path w="3376084" h="3524249">
                <a:moveTo>
                  <a:pt x="0" y="0"/>
                </a:moveTo>
                <a:lnTo>
                  <a:pt x="3376084" y="0"/>
                </a:lnTo>
                <a:lnTo>
                  <a:pt x="3376084" y="3524249"/>
                </a:lnTo>
                <a:lnTo>
                  <a:pt x="0" y="3524249"/>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000">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6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600" fill="hold"/>
                                            <p:tgtEl>
                                              <p:spTgt spid="5"/>
                                            </p:tgtEl>
                                            <p:attrNameLst>
                                              <p:attrName>ppt_x</p:attrName>
                                            </p:attrNameLst>
                                          </p:cBhvr>
                                          <p:tavLst>
                                            <p:tav tm="0">
                                              <p:val>
                                                <p:strVal val="#ppt_x"/>
                                              </p:val>
                                            </p:tav>
                                            <p:tav tm="100000">
                                              <p:val>
                                                <p:strVal val="#ppt_x"/>
                                              </p:val>
                                            </p:tav>
                                          </p:tavLst>
                                        </p:anim>
                                        <p:anim calcmode="lin" valueType="num">
                                          <p:cBhvr additive="base">
                                            <p:cTn id="8" dur="6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cSld>
  <p:clrMapOvr>
    <a:masterClrMapping/>
  </p:clrMapOvr>
  <p:transition spd="slow" advClick="0" advTm="5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rot="10800000" flipH="1">
            <a:off x="1" y="0"/>
            <a:ext cx="1636587" cy="8905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cstate="screen"/>
          <a:stretch>
            <a:fillRect/>
          </a:stretch>
        </p:blipFill>
        <p:spPr>
          <a:xfrm rot="10800000" flipH="1">
            <a:off x="1" y="0"/>
            <a:ext cx="1636587" cy="890588"/>
          </a:xfrm>
          <a:prstGeom prst="rect">
            <a:avLst/>
          </a:prstGeom>
        </p:spPr>
      </p:pic>
      <p:sp>
        <p:nvSpPr>
          <p:cNvPr id="3" name="PA_矩形 1"/>
          <p:cNvSpPr/>
          <p:nvPr userDrawn="1">
            <p:custDataLst>
              <p:tags r:id="rId1"/>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二、工作目标展示</a:t>
            </a:r>
          </a:p>
        </p:txBody>
      </p:sp>
      <p:sp>
        <p:nvSpPr>
          <p:cNvPr id="4" name="PA_矩形 2"/>
          <p:cNvSpPr/>
          <p:nvPr userDrawn="1">
            <p:custDataLst>
              <p:tags r:id="rId2"/>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cstate="screen"/>
          <a:stretch>
            <a:fillRect/>
          </a:stretch>
        </p:blipFill>
        <p:spPr>
          <a:xfrm rot="10800000" flipH="1">
            <a:off x="1" y="0"/>
            <a:ext cx="1636587" cy="890588"/>
          </a:xfrm>
          <a:prstGeom prst="rect">
            <a:avLst/>
          </a:prstGeom>
        </p:spPr>
      </p:pic>
      <p:sp>
        <p:nvSpPr>
          <p:cNvPr id="3" name="PA_矩形 1"/>
          <p:cNvSpPr/>
          <p:nvPr userDrawn="1">
            <p:custDataLst>
              <p:tags r:id="rId1"/>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三、工作措施实施</a:t>
            </a:r>
          </a:p>
        </p:txBody>
      </p:sp>
      <p:sp>
        <p:nvSpPr>
          <p:cNvPr id="4" name="PA_矩形 2"/>
          <p:cNvSpPr/>
          <p:nvPr userDrawn="1">
            <p:custDataLst>
              <p:tags r:id="rId2"/>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cstate="screen"/>
          <a:stretch>
            <a:fillRect/>
          </a:stretch>
        </p:blipFill>
        <p:spPr>
          <a:xfrm rot="10800000" flipH="1">
            <a:off x="1" y="0"/>
            <a:ext cx="1636587" cy="890588"/>
          </a:xfrm>
          <a:prstGeom prst="rect">
            <a:avLst/>
          </a:prstGeom>
        </p:spPr>
      </p:pic>
      <p:sp>
        <p:nvSpPr>
          <p:cNvPr id="3" name="PA_矩形 1"/>
          <p:cNvSpPr/>
          <p:nvPr userDrawn="1">
            <p:custDataLst>
              <p:tags r:id="rId1"/>
            </p:custDataLst>
          </p:nvPr>
        </p:nvSpPr>
        <p:spPr>
          <a:xfrm>
            <a:off x="1636587" y="213479"/>
            <a:ext cx="5168235" cy="400110"/>
          </a:xfrm>
          <a:prstGeom prst="rect">
            <a:avLst/>
          </a:prstGeom>
        </p:spPr>
        <p:txBody>
          <a:bodyPr wrap="square">
            <a:spAutoFit/>
          </a:bodyPr>
          <a:lstStyle/>
          <a:p>
            <a:r>
              <a:rPr lang="zh-CN" altLang="en-US" sz="2000" spc="300" dirty="0">
                <a:solidFill>
                  <a:schemeClr val="accent1"/>
                </a:solidFill>
                <a:latin typeface="+mj-ea"/>
                <a:ea typeface="+mj-ea"/>
              </a:rPr>
              <a:t>四、工作具体要求</a:t>
            </a:r>
          </a:p>
        </p:txBody>
      </p:sp>
      <p:sp>
        <p:nvSpPr>
          <p:cNvPr id="4" name="PA_矩形 2"/>
          <p:cNvSpPr/>
          <p:nvPr userDrawn="1">
            <p:custDataLst>
              <p:tags r:id="rId2"/>
            </p:custDataLst>
          </p:nvPr>
        </p:nvSpPr>
        <p:spPr>
          <a:xfrm>
            <a:off x="1636587" y="613591"/>
            <a:ext cx="6275852" cy="276999"/>
          </a:xfrm>
          <a:prstGeom prst="rect">
            <a:avLst/>
          </a:prstGeom>
        </p:spPr>
        <p:txBody>
          <a:bodyPr wrap="square">
            <a:spAutoFit/>
          </a:bodyPr>
          <a:lstStyle/>
          <a:p>
            <a:pPr marL="171450" indent="-171450">
              <a:buFont typeface="Arial" panose="020B0604020202020204" pitchFamily="34" charset="0"/>
              <a:buChar char="•"/>
            </a:pPr>
            <a:r>
              <a:rPr lang="en-US" altLang="zh-CN" sz="1200" dirty="0"/>
              <a:t>Exquisite Office PowerPoint templates come from  design</a:t>
            </a:r>
            <a:endParaRPr lang="zh-CN" altLang="en-US" sz="1200"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tags" Target="../tags/tag1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3.png"/><Relationship Id="rId4"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175914"/>
            <a:ext cx="9475693" cy="923330"/>
          </a:xfrm>
          <a:prstGeom prst="rect">
            <a:avLst/>
          </a:prstGeom>
          <a:noFill/>
        </p:spPr>
        <p:txBody>
          <a:bodyPr wrap="square" rtlCol="0" anchor="ctr" anchorCtr="0">
            <a:spAutoFit/>
          </a:bodyPr>
          <a:lstStyle/>
          <a:p>
            <a:pPr algn="ctr"/>
            <a:r>
              <a:rPr sz="5400" spc="600" dirty="0" smtClean="0">
                <a:solidFill>
                  <a:schemeClr val="accent1"/>
                </a:solidFill>
                <a:latin typeface="汉仪大宋简" panose="02010609000101010101" pitchFamily="49" charset="-122"/>
                <a:ea typeface="汉仪大宋简" panose="02010609000101010101" pitchFamily="49" charset="-122"/>
                <a:cs typeface="+mn-ea"/>
                <a:sym typeface="+mn-lt"/>
              </a:rPr>
              <a:t>第</a:t>
            </a:r>
            <a:r>
              <a:rPr lang="en-US" altLang="zh-CN" sz="5400" spc="600" dirty="0" smtClean="0">
                <a:solidFill>
                  <a:schemeClr val="accent1"/>
                </a:solidFill>
                <a:latin typeface="汉仪大宋简" panose="02010609000101010101" pitchFamily="49" charset="-122"/>
                <a:ea typeface="汉仪大宋简" panose="02010609000101010101" pitchFamily="49" charset="-122"/>
                <a:cs typeface="+mn-ea"/>
                <a:sym typeface="+mn-lt"/>
              </a:rPr>
              <a:t>9</a:t>
            </a:r>
            <a:r>
              <a:rPr sz="5400" spc="600" dirty="0" smtClean="0">
                <a:solidFill>
                  <a:schemeClr val="accent1"/>
                </a:solidFill>
                <a:latin typeface="汉仪大宋简" panose="02010609000101010101" pitchFamily="49" charset="-122"/>
                <a:ea typeface="汉仪大宋简" panose="02010609000101010101" pitchFamily="49" charset="-122"/>
                <a:cs typeface="+mn-ea"/>
                <a:sym typeface="+mn-lt"/>
              </a:rPr>
              <a:t>章 </a:t>
            </a:r>
            <a:r>
              <a:rPr lang="zh-CN" altLang="en-US" sz="5400" spc="600" dirty="0" smtClean="0">
                <a:solidFill>
                  <a:schemeClr val="accent1"/>
                </a:solidFill>
                <a:latin typeface="汉仪大宋简" panose="02010609000101010101" pitchFamily="49" charset="-122"/>
                <a:ea typeface="汉仪大宋简" panose="02010609000101010101" pitchFamily="49" charset="-122"/>
                <a:cs typeface="+mn-ea"/>
                <a:sym typeface="+mn-lt"/>
              </a:rPr>
              <a:t>函数</a:t>
            </a:r>
            <a:endParaRPr sz="5400" spc="600" dirty="0">
              <a:solidFill>
                <a:schemeClr val="accent1"/>
              </a:solidFill>
              <a:latin typeface="汉仪大宋简" panose="02010609000101010101" pitchFamily="49" charset="-122"/>
              <a:ea typeface="汉仪大宋简" panose="02010609000101010101" pitchFamily="49" charset="-122"/>
              <a:cs typeface="+mn-ea"/>
              <a:sym typeface="+mn-lt"/>
            </a:endParaRPr>
          </a:p>
        </p:txBody>
      </p:sp>
      <p:grpSp>
        <p:nvGrpSpPr>
          <p:cNvPr id="13" name="PA_组合 12"/>
          <p:cNvGrpSpPr/>
          <p:nvPr>
            <p:custDataLst>
              <p:tags r:id="rId1"/>
            </p:custDataLst>
          </p:nvPr>
        </p:nvGrpSpPr>
        <p:grpSpPr>
          <a:xfrm>
            <a:off x="4857479" y="4346424"/>
            <a:ext cx="540395" cy="540394"/>
            <a:chOff x="7489371" y="4542971"/>
            <a:chExt cx="711200" cy="711200"/>
          </a:xfrm>
        </p:grpSpPr>
        <p:sp>
          <p:nvSpPr>
            <p:cNvPr id="14" name="椭圆 13"/>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5"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6" name="PA_组合 15"/>
          <p:cNvGrpSpPr/>
          <p:nvPr>
            <p:custDataLst>
              <p:tags r:id="rId2"/>
            </p:custDataLst>
          </p:nvPr>
        </p:nvGrpSpPr>
        <p:grpSpPr>
          <a:xfrm>
            <a:off x="5825803" y="4346424"/>
            <a:ext cx="540395" cy="540394"/>
            <a:chOff x="8638974" y="4542971"/>
            <a:chExt cx="711200" cy="711200"/>
          </a:xfrm>
        </p:grpSpPr>
        <p:sp>
          <p:nvSpPr>
            <p:cNvPr id="17" name="椭圆 16"/>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8"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9" name="PA_组合 18"/>
          <p:cNvGrpSpPr/>
          <p:nvPr>
            <p:custDataLst>
              <p:tags r:id="rId3"/>
            </p:custDataLst>
          </p:nvPr>
        </p:nvGrpSpPr>
        <p:grpSpPr>
          <a:xfrm>
            <a:off x="6794128" y="4346424"/>
            <a:ext cx="540395" cy="540394"/>
            <a:chOff x="9788577" y="4542971"/>
            <a:chExt cx="711200" cy="711200"/>
          </a:xfrm>
        </p:grpSpPr>
        <p:sp>
          <p:nvSpPr>
            <p:cNvPr id="20" name="椭圆 19"/>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26" name="图片 25"/>
          <p:cNvPicPr>
            <a:picLocks noChangeAspect="1"/>
          </p:cNvPicPr>
          <p:nvPr/>
        </p:nvPicPr>
        <p:blipFill>
          <a:blip r:embed="rId6" cstate="screen"/>
          <a:stretch>
            <a:fillRect/>
          </a:stretch>
        </p:blipFill>
        <p:spPr>
          <a:xfrm>
            <a:off x="3841" y="4307697"/>
            <a:ext cx="4760987" cy="2590805"/>
          </a:xfrm>
          <a:prstGeom prst="rect">
            <a:avLst/>
          </a:prstGeom>
        </p:spPr>
      </p:pic>
      <p:pic>
        <p:nvPicPr>
          <p:cNvPr id="27" name="图片 26"/>
          <p:cNvPicPr>
            <a:picLocks noChangeAspect="1"/>
          </p:cNvPicPr>
          <p:nvPr/>
        </p:nvPicPr>
        <p:blipFill>
          <a:blip r:embed="rId6"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400"/>
                            </p:stCondLst>
                            <p:childTnLst>
                              <p:par>
                                <p:cTn id="12" presetID="53" presetClass="entr" presetSubtype="1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53" presetClass="entr" presetSubtype="16"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9" name="文本框 8"/>
          <p:cNvSpPr txBox="1"/>
          <p:nvPr/>
        </p:nvSpPr>
        <p:spPr>
          <a:xfrm>
            <a:off x="1118402" y="521269"/>
            <a:ext cx="9721516" cy="1754326"/>
          </a:xfrm>
          <a:prstGeom prst="rect">
            <a:avLst/>
          </a:prstGeom>
          <a:noFill/>
        </p:spPr>
        <p:txBody>
          <a:bodyPr wrap="square" rtlCol="0" anchor="ctr" anchorCtr="0">
            <a:spAutoFit/>
          </a:bodyPr>
          <a:lstStyle/>
          <a:p>
            <a:pPr fontAlgn="auto">
              <a:lnSpc>
                <a:spcPct val="150000"/>
              </a:lnSpc>
            </a:pPr>
            <a:r>
              <a:rPr lang="en-US" altLang="zh-CN" dirty="0" err="1"/>
              <a:t>do.call</a:t>
            </a:r>
            <a:r>
              <a:rPr lang="en-US" altLang="zh-CN" dirty="0"/>
              <a:t> </a:t>
            </a:r>
            <a:r>
              <a:rPr lang="zh-CN" altLang="en-US" dirty="0"/>
              <a:t>根据名称或函数以及要传递给它的参数列表构造并执行函数调用。</a:t>
            </a:r>
          </a:p>
          <a:p>
            <a:pPr fontAlgn="auto">
              <a:lnSpc>
                <a:spcPct val="150000"/>
              </a:lnSpc>
            </a:pPr>
            <a:r>
              <a:rPr lang="zh-CN" altLang="en-US" dirty="0"/>
              <a:t>其语法表示为：</a:t>
            </a:r>
          </a:p>
          <a:p>
            <a:pPr fontAlgn="auto">
              <a:lnSpc>
                <a:spcPct val="150000"/>
              </a:lnSpc>
            </a:pPr>
            <a:r>
              <a:rPr lang="en-US" altLang="zh-CN" dirty="0" err="1"/>
              <a:t>do.call</a:t>
            </a:r>
            <a:r>
              <a:rPr lang="en-US" altLang="zh-CN" dirty="0"/>
              <a:t>(what, </a:t>
            </a:r>
            <a:r>
              <a:rPr lang="en-US" altLang="zh-CN" dirty="0" err="1"/>
              <a:t>args</a:t>
            </a:r>
            <a:r>
              <a:rPr lang="en-US" altLang="zh-CN" dirty="0"/>
              <a:t>, quote = FALSE, </a:t>
            </a:r>
            <a:r>
              <a:rPr lang="en-US" altLang="zh-CN" dirty="0" err="1"/>
              <a:t>envir</a:t>
            </a:r>
            <a:r>
              <a:rPr lang="en-US" altLang="zh-CN" dirty="0"/>
              <a:t> = </a:t>
            </a:r>
            <a:r>
              <a:rPr lang="en-US" altLang="zh-CN" dirty="0" err="1"/>
              <a:t>parent.frame</a:t>
            </a:r>
            <a:r>
              <a:rPr lang="en-US" altLang="zh-CN" dirty="0" smtClean="0"/>
              <a:t>())</a:t>
            </a:r>
          </a:p>
          <a:p>
            <a:pPr fontAlgn="auto">
              <a:lnSpc>
                <a:spcPct val="150000"/>
              </a:lnSpc>
            </a:pPr>
            <a:endParaRPr lang="en-US" altLang="zh-CN" dirty="0"/>
          </a:p>
        </p:txBody>
      </p:sp>
      <p:graphicFrame>
        <p:nvGraphicFramePr>
          <p:cNvPr id="2" name="表格 1"/>
          <p:cNvGraphicFramePr>
            <a:graphicFrameLocks noGrp="1"/>
          </p:cNvGraphicFramePr>
          <p:nvPr>
            <p:extLst>
              <p:ext uri="{D42A27DB-BD31-4B8C-83A1-F6EECF244321}">
                <p14:modId xmlns:p14="http://schemas.microsoft.com/office/powerpoint/2010/main" val="3655299843"/>
              </p:ext>
            </p:extLst>
          </p:nvPr>
        </p:nvGraphicFramePr>
        <p:xfrm>
          <a:off x="2489077" y="2142603"/>
          <a:ext cx="6543411" cy="3291840"/>
        </p:xfrm>
        <a:graphic>
          <a:graphicData uri="http://schemas.openxmlformats.org/drawingml/2006/table">
            <a:tbl>
              <a:tblPr>
                <a:tableStyleId>{5C22544A-7EE6-4342-B048-85BDC9FD1C3A}</a:tableStyleId>
              </a:tblPr>
              <a:tblGrid>
                <a:gridCol w="1413850"/>
                <a:gridCol w="5129561"/>
              </a:tblGrid>
              <a:tr h="0">
                <a:tc>
                  <a:txBody>
                    <a:bodyPr/>
                    <a:lstStyle/>
                    <a:p>
                      <a:pPr algn="just">
                        <a:lnSpc>
                          <a:spcPct val="150000"/>
                        </a:lnSpc>
                        <a:spcAft>
                          <a:spcPts val="0"/>
                        </a:spcAft>
                      </a:pPr>
                      <a:r>
                        <a:rPr lang="en-US" sz="1800" kern="100" dirty="0">
                          <a:effectLst/>
                        </a:rPr>
                        <a:t>what</a:t>
                      </a:r>
                      <a:endParaRPr lang="zh-CN" sz="18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a:effectLst/>
                        </a:rPr>
                        <a:t>函数或命名要调用的函数的非空字符串。</a:t>
                      </a:r>
                      <a:endParaRPr lang="zh-CN" sz="18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800" kern="100" dirty="0" err="1">
                          <a:effectLst/>
                        </a:rPr>
                        <a:t>args</a:t>
                      </a:r>
                      <a:r>
                        <a:rPr lang="en-US" sz="1800" kern="100" dirty="0">
                          <a:effectLst/>
                        </a:rPr>
                        <a:t>	</a:t>
                      </a:r>
                      <a:endParaRPr lang="zh-CN" sz="18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函数调用的参数列表。</a:t>
                      </a:r>
                      <a:r>
                        <a:rPr lang="en-US" sz="1800" kern="100" dirty="0" err="1">
                          <a:effectLst/>
                        </a:rPr>
                        <a:t>args</a:t>
                      </a:r>
                      <a:r>
                        <a:rPr lang="zh-CN" sz="1800" kern="100" dirty="0">
                          <a:effectLst/>
                        </a:rPr>
                        <a:t>的</a:t>
                      </a:r>
                      <a:r>
                        <a:rPr lang="en-US" sz="1800" kern="100" dirty="0">
                          <a:effectLst/>
                        </a:rPr>
                        <a:t>names</a:t>
                      </a:r>
                      <a:r>
                        <a:rPr lang="zh-CN" sz="1800" kern="100" dirty="0">
                          <a:effectLst/>
                        </a:rPr>
                        <a:t>属性提供参数名称。</a:t>
                      </a:r>
                      <a:endParaRPr lang="zh-CN" sz="18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800" kern="100">
                          <a:effectLst/>
                        </a:rPr>
                        <a:t>Quote</a:t>
                      </a:r>
                      <a:endParaRPr lang="zh-CN" sz="18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1800" kern="100" dirty="0">
                          <a:effectLst/>
                        </a:rPr>
                        <a:t>指示是否引用参数的逻辑值。</a:t>
                      </a:r>
                      <a:endParaRPr lang="zh-CN" sz="18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1800" kern="100">
                          <a:effectLst/>
                        </a:rPr>
                        <a:t>Envir</a:t>
                      </a:r>
                      <a:endParaRPr lang="zh-CN" sz="18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en-US" sz="1800" kern="100" dirty="0">
                          <a:effectLst/>
                        </a:rPr>
                        <a:t>an environment within which to evaluate the </a:t>
                      </a:r>
                      <a:r>
                        <a:rPr lang="en-US" sz="1800" kern="100" dirty="0" err="1">
                          <a:effectLst/>
                        </a:rPr>
                        <a:t>call.This</a:t>
                      </a:r>
                      <a:r>
                        <a:rPr lang="en-US" sz="1800" kern="100" dirty="0">
                          <a:effectLst/>
                        </a:rPr>
                        <a:t> will be most useful if what is a character string and the arguments are symbols or quoted expressions.</a:t>
                      </a:r>
                      <a:endParaRPr lang="zh-CN" sz="1800" kern="100" dirty="0">
                        <a:effectLst/>
                        <a:latin typeface="Calibri"/>
                        <a:ea typeface="宋体"/>
                        <a:cs typeface="Times New Roman"/>
                      </a:endParaRPr>
                    </a:p>
                  </a:txBody>
                  <a:tcPr marL="68580" marR="68580" marT="0" marB="0"/>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2236510" cy="707886"/>
          </a:xfrm>
          <a:prstGeom prst="rect">
            <a:avLst/>
          </a:prstGeom>
          <a:noFill/>
        </p:spPr>
        <p:txBody>
          <a:bodyPr wrap="none" rtlCol="0">
            <a:spAutoFit/>
            <a:scene3d>
              <a:camera prst="orthographicFront"/>
              <a:lightRig rig="threePt" dir="t"/>
            </a:scene3d>
            <a:sp3d contourW="12700"/>
          </a:bodyPr>
          <a:lstStyle/>
          <a:p>
            <a:r>
              <a:rPr lang="zh-CN" altLang="en-US" sz="4000" b="1" dirty="0">
                <a:solidFill>
                  <a:schemeClr val="tx1">
                    <a:lumMod val="85000"/>
                    <a:lumOff val="15000"/>
                  </a:schemeClr>
                </a:solidFill>
                <a:cs typeface="+mn-ea"/>
                <a:sym typeface="+mn-lt"/>
              </a:rPr>
              <a:t>分组操作</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dirty="0" smtClean="0">
                <a:solidFill>
                  <a:schemeClr val="accent1">
                    <a:lumMod val="75000"/>
                  </a:schemeClr>
                </a:solidFill>
                <a:cs typeface="+mn-ea"/>
                <a:sym typeface="+mn-lt"/>
              </a:rPr>
              <a:t>04</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Tree>
    <p:extLst>
      <p:ext uri="{BB962C8B-B14F-4D97-AF65-F5344CB8AC3E}">
        <p14:creationId xmlns:p14="http://schemas.microsoft.com/office/powerpoint/2010/main" val="653686045"/>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9.4.1</a:t>
            </a:r>
            <a:r>
              <a:rPr sz="2400" spc="300" dirty="0" smtClean="0">
                <a:solidFill>
                  <a:schemeClr val="accent1"/>
                </a:solidFill>
                <a:latin typeface="+mj-ea"/>
                <a:ea typeface="+mj-ea"/>
              </a:rPr>
              <a:t> </a:t>
            </a:r>
            <a:r>
              <a:rPr lang="en-US" sz="2400" spc="300" dirty="0">
                <a:solidFill>
                  <a:schemeClr val="accent1"/>
                </a:solidFill>
                <a:latin typeface="+mj-ea"/>
                <a:ea typeface="+mj-ea"/>
              </a:rPr>
              <a:t>apply</a:t>
            </a:r>
            <a:r>
              <a:rPr lang="zh-CN" altLang="en-US" sz="2400" spc="300" dirty="0">
                <a:solidFill>
                  <a:schemeClr val="accent1"/>
                </a:solidFill>
                <a:latin typeface="+mj-ea"/>
                <a:ea typeface="+mj-ea"/>
              </a:rPr>
              <a:t>函数族</a:t>
            </a:r>
            <a:endParaRPr sz="2400" spc="300" dirty="0">
              <a:solidFill>
                <a:schemeClr val="accent1"/>
              </a:solidFill>
              <a:latin typeface="+mj-ea"/>
              <a:ea typeface="+mj-ea"/>
            </a:endParaRPr>
          </a:p>
        </p:txBody>
      </p:sp>
      <p:graphicFrame>
        <p:nvGraphicFramePr>
          <p:cNvPr id="2" name="表格 1"/>
          <p:cNvGraphicFramePr>
            <a:graphicFrameLocks noGrp="1"/>
          </p:cNvGraphicFramePr>
          <p:nvPr>
            <p:extLst>
              <p:ext uri="{D42A27DB-BD31-4B8C-83A1-F6EECF244321}">
                <p14:modId xmlns:p14="http://schemas.microsoft.com/office/powerpoint/2010/main" val="3613292379"/>
              </p:ext>
            </p:extLst>
          </p:nvPr>
        </p:nvGraphicFramePr>
        <p:xfrm>
          <a:off x="1728735" y="1348817"/>
          <a:ext cx="8653049" cy="2743200"/>
        </p:xfrm>
        <a:graphic>
          <a:graphicData uri="http://schemas.openxmlformats.org/drawingml/2006/table">
            <a:tbl>
              <a:tblPr>
                <a:tableStyleId>{5C22544A-7EE6-4342-B048-85BDC9FD1C3A}</a:tableStyleId>
              </a:tblPr>
              <a:tblGrid>
                <a:gridCol w="2883673"/>
                <a:gridCol w="2884688"/>
                <a:gridCol w="2884688"/>
              </a:tblGrid>
              <a:tr h="0">
                <a:tc>
                  <a:txBody>
                    <a:bodyPr/>
                    <a:lstStyle/>
                    <a:p>
                      <a:pPr algn="ctr">
                        <a:lnSpc>
                          <a:spcPct val="150000"/>
                        </a:lnSpc>
                        <a:spcAft>
                          <a:spcPts val="0"/>
                        </a:spcAft>
                      </a:pPr>
                      <a:r>
                        <a:rPr lang="zh-CN" sz="2000" kern="100" dirty="0">
                          <a:effectLst/>
                        </a:rPr>
                        <a:t>函数名称</a:t>
                      </a:r>
                      <a:endParaRPr lang="zh-CN" sz="2000" kern="100" dirty="0">
                        <a:effectLst/>
                        <a:latin typeface="Calibri"/>
                        <a:ea typeface="宋体"/>
                        <a:cs typeface="Times New Roman"/>
                      </a:endParaRPr>
                    </a:p>
                  </a:txBody>
                  <a:tcPr marL="68580" marR="68580" marT="0" marB="0"/>
                </a:tc>
                <a:tc>
                  <a:txBody>
                    <a:bodyPr/>
                    <a:lstStyle/>
                    <a:p>
                      <a:pPr algn="ctr">
                        <a:lnSpc>
                          <a:spcPct val="150000"/>
                        </a:lnSpc>
                        <a:spcAft>
                          <a:spcPts val="0"/>
                        </a:spcAft>
                      </a:pPr>
                      <a:r>
                        <a:rPr lang="zh-CN" sz="2000" kern="100">
                          <a:effectLst/>
                        </a:rPr>
                        <a:t>使用对象</a:t>
                      </a:r>
                      <a:endParaRPr lang="zh-CN" sz="2000" kern="100">
                        <a:effectLst/>
                        <a:latin typeface="Calibri"/>
                        <a:ea typeface="宋体"/>
                        <a:cs typeface="Times New Roman"/>
                      </a:endParaRPr>
                    </a:p>
                  </a:txBody>
                  <a:tcPr marL="68580" marR="68580" marT="0" marB="0"/>
                </a:tc>
                <a:tc>
                  <a:txBody>
                    <a:bodyPr/>
                    <a:lstStyle/>
                    <a:p>
                      <a:pPr algn="ctr">
                        <a:lnSpc>
                          <a:spcPct val="150000"/>
                        </a:lnSpc>
                        <a:spcAft>
                          <a:spcPts val="0"/>
                        </a:spcAft>
                      </a:pPr>
                      <a:r>
                        <a:rPr lang="zh-CN" sz="2000" kern="100">
                          <a:effectLst/>
                        </a:rPr>
                        <a:t>返回结果</a:t>
                      </a:r>
                      <a:endParaRPr lang="zh-CN" sz="20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2000" kern="100" dirty="0">
                          <a:effectLst/>
                        </a:rPr>
                        <a:t>Apply</a:t>
                      </a:r>
                      <a:endParaRPr lang="zh-CN" sz="20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dirty="0">
                          <a:effectLst/>
                        </a:rPr>
                        <a:t>矩阵、数组或者数据框</a:t>
                      </a:r>
                      <a:endParaRPr lang="zh-CN" sz="20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a:effectLst/>
                        </a:rPr>
                        <a:t>向量、数组或列表</a:t>
                      </a:r>
                      <a:endParaRPr lang="zh-CN" sz="20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2000" kern="100">
                          <a:effectLst/>
                        </a:rPr>
                        <a:t>Lapply</a:t>
                      </a:r>
                      <a:endParaRPr lang="zh-CN" sz="20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dirty="0">
                          <a:effectLst/>
                        </a:rPr>
                        <a:t>列表、数据框或者向量</a:t>
                      </a:r>
                      <a:endParaRPr lang="zh-CN" sz="20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a:effectLst/>
                        </a:rPr>
                        <a:t>列表</a:t>
                      </a:r>
                      <a:endParaRPr lang="zh-CN" sz="20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2000" kern="100">
                          <a:effectLst/>
                        </a:rPr>
                        <a:t>Sapply</a:t>
                      </a:r>
                      <a:endParaRPr lang="zh-CN" sz="20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dirty="0">
                          <a:effectLst/>
                        </a:rPr>
                        <a:t>列表、数据框或者向量</a:t>
                      </a:r>
                      <a:endParaRPr lang="zh-CN" sz="2000" kern="100" dirty="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a:effectLst/>
                        </a:rPr>
                        <a:t>向量、数组或列表</a:t>
                      </a:r>
                      <a:endParaRPr lang="zh-CN" sz="2000" kern="10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2000" kern="100">
                          <a:effectLst/>
                        </a:rPr>
                        <a:t>Tapply</a:t>
                      </a:r>
                      <a:endParaRPr lang="zh-CN" sz="20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a:effectLst/>
                        </a:rPr>
                        <a:t>不规则阵列</a:t>
                      </a:r>
                      <a:endParaRPr lang="zh-CN" sz="20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dirty="0">
                          <a:effectLst/>
                        </a:rPr>
                        <a:t>阵列</a:t>
                      </a:r>
                      <a:endParaRPr lang="zh-CN" sz="2000" kern="100" dirty="0">
                        <a:effectLst/>
                        <a:latin typeface="Calibri"/>
                        <a:ea typeface="宋体"/>
                        <a:cs typeface="Times New Roman"/>
                      </a:endParaRPr>
                    </a:p>
                  </a:txBody>
                  <a:tcPr marL="68580" marR="68580" marT="0" marB="0"/>
                </a:tc>
              </a:tr>
              <a:tr h="0">
                <a:tc>
                  <a:txBody>
                    <a:bodyPr/>
                    <a:lstStyle/>
                    <a:p>
                      <a:pPr algn="just">
                        <a:lnSpc>
                          <a:spcPct val="150000"/>
                        </a:lnSpc>
                        <a:spcAft>
                          <a:spcPts val="0"/>
                        </a:spcAft>
                      </a:pPr>
                      <a:r>
                        <a:rPr lang="en-US" sz="2000" kern="100">
                          <a:effectLst/>
                        </a:rPr>
                        <a:t>Mapply</a:t>
                      </a:r>
                      <a:endParaRPr lang="zh-CN" sz="20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a:effectLst/>
                        </a:rPr>
                        <a:t>多个列表或者向量参数</a:t>
                      </a:r>
                      <a:endParaRPr lang="zh-CN" sz="2000" kern="100">
                        <a:effectLst/>
                        <a:latin typeface="Calibri"/>
                        <a:ea typeface="宋体"/>
                        <a:cs typeface="Times New Roman"/>
                      </a:endParaRPr>
                    </a:p>
                  </a:txBody>
                  <a:tcPr marL="68580" marR="68580" marT="0" marB="0"/>
                </a:tc>
                <a:tc>
                  <a:txBody>
                    <a:bodyPr/>
                    <a:lstStyle/>
                    <a:p>
                      <a:pPr algn="just">
                        <a:lnSpc>
                          <a:spcPct val="150000"/>
                        </a:lnSpc>
                        <a:spcAft>
                          <a:spcPts val="0"/>
                        </a:spcAft>
                      </a:pPr>
                      <a:r>
                        <a:rPr lang="zh-CN" sz="2000" kern="100" dirty="0">
                          <a:effectLst/>
                        </a:rPr>
                        <a:t>列表</a:t>
                      </a:r>
                      <a:endParaRPr lang="zh-CN" sz="2000" kern="100" dirty="0">
                        <a:effectLst/>
                        <a:latin typeface="Calibri"/>
                        <a:ea typeface="宋体"/>
                        <a:cs typeface="Times New Roman"/>
                      </a:endParaRPr>
                    </a:p>
                  </a:txBody>
                  <a:tcPr marL="68580" marR="68580" marT="0" marB="0"/>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.4</a:t>
            </a:r>
            <a:r>
              <a:rPr lang="en-US" altLang="zh-CN" sz="2400" spc="300" dirty="0" smtClean="0">
                <a:solidFill>
                  <a:schemeClr val="accent1"/>
                </a:solidFill>
                <a:latin typeface="+mj-ea"/>
                <a:ea typeface="+mj-ea"/>
              </a:rPr>
              <a:t>.2 aggregate</a:t>
            </a:r>
            <a:r>
              <a:rPr lang="zh-CN" altLang="en-US" sz="2400" spc="300" dirty="0">
                <a:solidFill>
                  <a:schemeClr val="accent1"/>
                </a:solidFill>
                <a:latin typeface="+mj-ea"/>
                <a:ea typeface="+mj-ea"/>
              </a:rPr>
              <a:t>函数</a:t>
            </a:r>
            <a:endParaRPr sz="2400" spc="300" dirty="0">
              <a:solidFill>
                <a:schemeClr val="accent1"/>
              </a:solidFill>
              <a:latin typeface="+mj-ea"/>
              <a:ea typeface="+mj-ea"/>
            </a:endParaRPr>
          </a:p>
        </p:txBody>
      </p:sp>
      <p:sp>
        <p:nvSpPr>
          <p:cNvPr id="9" name="文本框 8"/>
          <p:cNvSpPr txBox="1"/>
          <p:nvPr/>
        </p:nvSpPr>
        <p:spPr>
          <a:xfrm>
            <a:off x="1157772" y="1126241"/>
            <a:ext cx="9721516" cy="2169825"/>
          </a:xfrm>
          <a:prstGeom prst="rect">
            <a:avLst/>
          </a:prstGeom>
          <a:noFill/>
        </p:spPr>
        <p:txBody>
          <a:bodyPr wrap="square" rtlCol="0" anchor="ctr" anchorCtr="0">
            <a:spAutoFit/>
          </a:bodyPr>
          <a:lstStyle/>
          <a:p>
            <a:pPr fontAlgn="auto">
              <a:lnSpc>
                <a:spcPct val="150000"/>
              </a:lnSpc>
            </a:pPr>
            <a:r>
              <a:rPr lang="en-US" altLang="zh-CN" dirty="0"/>
              <a:t>aggregate</a:t>
            </a:r>
            <a:r>
              <a:rPr lang="zh-CN" altLang="en-US" dirty="0"/>
              <a:t>函数可以按照要求把数据打组聚合，然后对聚合以后的数据进行加和、求平均等各种操作。通过</a:t>
            </a:r>
            <a:r>
              <a:rPr lang="en-US" altLang="zh-CN" dirty="0"/>
              <a:t>by</a:t>
            </a:r>
            <a:r>
              <a:rPr lang="zh-CN" altLang="en-US" dirty="0"/>
              <a:t>设置分组因子，可以用多个类型的因子，</a:t>
            </a:r>
          </a:p>
          <a:p>
            <a:pPr fontAlgn="auto">
              <a:lnSpc>
                <a:spcPct val="150000"/>
              </a:lnSpc>
            </a:pPr>
            <a:r>
              <a:rPr lang="zh-CN" altLang="en-US" dirty="0"/>
              <a:t>这个函数的功能比较强大，它首先将数据进行分组（按行），然后对每一组数据进行函数统计，最后把结果组合成一个比较</a:t>
            </a:r>
            <a:r>
              <a:rPr lang="en-US" altLang="zh-CN" dirty="0"/>
              <a:t>nice</a:t>
            </a:r>
            <a:r>
              <a:rPr lang="zh-CN" altLang="en-US" dirty="0"/>
              <a:t>的表格返回。根据数据对象不同它有三种用法，分别应用于数据框（</a:t>
            </a:r>
            <a:r>
              <a:rPr lang="en-US" altLang="zh-CN" dirty="0" err="1"/>
              <a:t>data.frame</a:t>
            </a:r>
            <a:r>
              <a:rPr lang="zh-CN" altLang="en-US" dirty="0"/>
              <a:t>）、公式（</a:t>
            </a:r>
            <a:r>
              <a:rPr lang="en-US" altLang="zh-CN" dirty="0"/>
              <a:t>formula</a:t>
            </a:r>
            <a:r>
              <a:rPr lang="zh-CN" altLang="en-US" dirty="0"/>
              <a:t>）和时间序列（</a:t>
            </a:r>
            <a:r>
              <a:rPr lang="en-US" altLang="zh-CN" dirty="0" err="1"/>
              <a:t>ts</a:t>
            </a:r>
            <a:r>
              <a:rPr lang="zh-CN" altLang="en-US" dirty="0"/>
              <a:t>）：</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5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.4</a:t>
            </a:r>
            <a:r>
              <a:rPr lang="en-US" altLang="zh-CN" sz="2400" spc="300" dirty="0">
                <a:solidFill>
                  <a:schemeClr val="accent1"/>
                </a:solidFill>
                <a:latin typeface="+mj-ea"/>
                <a:ea typeface="+mj-ea"/>
              </a:rPr>
              <a:t>.3 </a:t>
            </a:r>
            <a:r>
              <a:rPr lang="en-US" altLang="zh-CN" sz="2400" spc="300" dirty="0" err="1">
                <a:solidFill>
                  <a:schemeClr val="accent1"/>
                </a:solidFill>
                <a:latin typeface="+mj-ea"/>
                <a:ea typeface="+mj-ea"/>
              </a:rPr>
              <a:t>plyr</a:t>
            </a:r>
            <a:r>
              <a:rPr lang="zh-CN" altLang="en-US" sz="2400" spc="300" dirty="0">
                <a:solidFill>
                  <a:schemeClr val="accent1"/>
                </a:solidFill>
                <a:latin typeface="+mj-ea"/>
                <a:ea typeface="+mj-ea"/>
              </a:rPr>
              <a:t>包</a:t>
            </a:r>
            <a:endParaRPr sz="2400" spc="300" dirty="0">
              <a:solidFill>
                <a:schemeClr val="accent1"/>
              </a:solidFill>
              <a:latin typeface="+mj-ea"/>
              <a:ea typeface="+mj-ea"/>
            </a:endParaRPr>
          </a:p>
        </p:txBody>
      </p:sp>
      <p:sp>
        <p:nvSpPr>
          <p:cNvPr id="9" name="文本框 8"/>
          <p:cNvSpPr txBox="1"/>
          <p:nvPr/>
        </p:nvSpPr>
        <p:spPr>
          <a:xfrm>
            <a:off x="1157772" y="1421274"/>
            <a:ext cx="9721516" cy="3000821"/>
          </a:xfrm>
          <a:prstGeom prst="rect">
            <a:avLst/>
          </a:prstGeom>
          <a:noFill/>
        </p:spPr>
        <p:txBody>
          <a:bodyPr wrap="square" rtlCol="0" anchor="ctr" anchorCtr="0">
            <a:spAutoFit/>
          </a:bodyPr>
          <a:lstStyle/>
          <a:p>
            <a:pPr fontAlgn="auto">
              <a:lnSpc>
                <a:spcPct val="150000"/>
              </a:lnSpc>
            </a:pPr>
            <a:r>
              <a:rPr lang="en-US" altLang="zh-CN" dirty="0" err="1"/>
              <a:t>plyr</a:t>
            </a:r>
            <a:r>
              <a:rPr lang="zh-CN" altLang="en-US" dirty="0"/>
              <a:t>包可以进行类似于数据透视表的操作，将数据分割成更小的数据，对分割后的数据进行些操作，最后把操作的结果汇总</a:t>
            </a:r>
            <a:r>
              <a:rPr lang="zh-CN" altLang="en-US" dirty="0" smtClean="0"/>
              <a:t>。</a:t>
            </a:r>
            <a:endParaRPr lang="en-US" altLang="zh-CN" dirty="0" smtClean="0"/>
          </a:p>
          <a:p>
            <a:pPr fontAlgn="auto">
              <a:lnSpc>
                <a:spcPct val="150000"/>
              </a:lnSpc>
            </a:pPr>
            <a:endParaRPr lang="en-US" altLang="zh-CN" dirty="0"/>
          </a:p>
          <a:p>
            <a:pPr fontAlgn="auto">
              <a:lnSpc>
                <a:spcPct val="150000"/>
              </a:lnSpc>
            </a:pPr>
            <a:r>
              <a:rPr lang="zh-CN" altLang="en-US" dirty="0"/>
              <a:t>在正式开始之前，请确保电脑上已经安装</a:t>
            </a:r>
            <a:r>
              <a:rPr lang="en-US" altLang="zh-CN" dirty="0" err="1"/>
              <a:t>plyr</a:t>
            </a:r>
            <a:r>
              <a:rPr lang="zh-CN" altLang="en-US" dirty="0"/>
              <a:t>，如果没有，通过</a:t>
            </a:r>
            <a:r>
              <a:rPr lang="en-US" altLang="zh-CN" dirty="0" err="1"/>
              <a:t>install.packages</a:t>
            </a:r>
            <a:r>
              <a:rPr lang="en-US" altLang="zh-CN" dirty="0"/>
              <a:t>()</a:t>
            </a:r>
            <a:r>
              <a:rPr lang="zh-CN" altLang="en-US" dirty="0"/>
              <a:t>函数安装。</a:t>
            </a:r>
          </a:p>
          <a:p>
            <a:pPr fontAlgn="auto">
              <a:lnSpc>
                <a:spcPct val="150000"/>
              </a:lnSpc>
            </a:pPr>
            <a:r>
              <a:rPr lang="en-US" altLang="zh-CN" dirty="0" err="1"/>
              <a:t>install.packages</a:t>
            </a:r>
            <a:r>
              <a:rPr lang="en-US" altLang="zh-CN" dirty="0"/>
              <a:t>(</a:t>
            </a:r>
            <a:r>
              <a:rPr lang="en-US" altLang="zh-CN" dirty="0" err="1"/>
              <a:t>plyr</a:t>
            </a:r>
            <a:r>
              <a:rPr lang="en-US" altLang="zh-CN" dirty="0"/>
              <a:t>)  # </a:t>
            </a:r>
            <a:r>
              <a:rPr lang="zh-CN" altLang="en-US" dirty="0"/>
              <a:t>安装</a:t>
            </a:r>
            <a:r>
              <a:rPr lang="en-US" altLang="zh-CN" dirty="0" err="1"/>
              <a:t>plyr</a:t>
            </a:r>
            <a:r>
              <a:rPr lang="zh-CN" altLang="en-US" dirty="0"/>
              <a:t>包</a:t>
            </a:r>
          </a:p>
          <a:p>
            <a:pPr fontAlgn="auto">
              <a:lnSpc>
                <a:spcPct val="150000"/>
              </a:lnSpc>
            </a:pPr>
            <a:r>
              <a:rPr lang="en-US" altLang="zh-CN" dirty="0"/>
              <a:t>require(</a:t>
            </a:r>
            <a:r>
              <a:rPr lang="en-US" altLang="zh-CN" dirty="0" err="1"/>
              <a:t>plyr</a:t>
            </a:r>
            <a:r>
              <a:rPr lang="en-US" altLang="zh-CN" dirty="0"/>
              <a:t>)  #</a:t>
            </a:r>
            <a:r>
              <a:rPr lang="zh-CN" altLang="en-US" dirty="0"/>
              <a:t>载入</a:t>
            </a:r>
            <a:r>
              <a:rPr lang="en-US" altLang="zh-CN" dirty="0" err="1"/>
              <a:t>plyr</a:t>
            </a:r>
            <a:r>
              <a:rPr lang="zh-CN" altLang="en-US" dirty="0"/>
              <a:t>包</a:t>
            </a:r>
          </a:p>
          <a:p>
            <a:pPr fontAlgn="auto">
              <a:lnSpc>
                <a:spcPct val="150000"/>
              </a:lnSpc>
            </a:pPr>
            <a:endParaRPr lang="zh-CN" altLang="en-US" dirty="0"/>
          </a:p>
        </p:txBody>
      </p:sp>
    </p:spTree>
    <p:extLst>
      <p:ext uri="{BB962C8B-B14F-4D97-AF65-F5344CB8AC3E}">
        <p14:creationId xmlns:p14="http://schemas.microsoft.com/office/powerpoint/2010/main" val="49726933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9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3775393" cy="707886"/>
          </a:xfrm>
          <a:prstGeom prst="rect">
            <a:avLst/>
          </a:prstGeom>
          <a:noFill/>
        </p:spPr>
        <p:txBody>
          <a:bodyPr wrap="none" rtlCol="0">
            <a:spAutoFit/>
            <a:scene3d>
              <a:camera prst="orthographicFront"/>
              <a:lightRig rig="threePt" dir="t"/>
            </a:scene3d>
            <a:sp3d contourW="12700"/>
          </a:bodyPr>
          <a:lstStyle/>
          <a:p>
            <a:r>
              <a:rPr lang="zh-CN" altLang="en-US" sz="4000" b="1" dirty="0" smtClean="0">
                <a:solidFill>
                  <a:schemeClr val="tx1">
                    <a:lumMod val="85000"/>
                    <a:lumOff val="15000"/>
                  </a:schemeClr>
                </a:solidFill>
                <a:cs typeface="+mn-ea"/>
                <a:sym typeface="+mn-lt"/>
              </a:rPr>
              <a:t>高效的分组操作</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dirty="0" smtClean="0">
                <a:solidFill>
                  <a:schemeClr val="accent1">
                    <a:lumMod val="75000"/>
                  </a:schemeClr>
                </a:solidFill>
                <a:cs typeface="+mn-ea"/>
                <a:sym typeface="+mn-lt"/>
              </a:rPr>
              <a:t>05</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
        <p:nvSpPr>
          <p:cNvPr id="8" name="文本框 1"/>
          <p:cNvSpPr txBox="1"/>
          <p:nvPr/>
        </p:nvSpPr>
        <p:spPr>
          <a:xfrm>
            <a:off x="4256829" y="4073617"/>
            <a:ext cx="6585343" cy="1169551"/>
          </a:xfrm>
          <a:prstGeom prst="rect">
            <a:avLst/>
          </a:prstGeom>
          <a:noFill/>
        </p:spPr>
        <p:txBody>
          <a:bodyPr wrap="square" rtlCol="0">
            <a:spAutoFit/>
            <a:scene3d>
              <a:camera prst="orthographicFront"/>
              <a:lightRig rig="threePt" dir="t"/>
            </a:scene3d>
            <a:sp3d contourW="12700"/>
          </a:bodyPr>
          <a:lstStyle/>
          <a:p>
            <a:r>
              <a:rPr lang="zh-CN" altLang="en-US" sz="1400" dirty="0">
                <a:solidFill>
                  <a:schemeClr val="tx1">
                    <a:lumMod val="65000"/>
                    <a:lumOff val="35000"/>
                  </a:schemeClr>
                </a:solidFill>
                <a:cs typeface="+mn-ea"/>
                <a:sym typeface="+mn-lt"/>
              </a:rPr>
              <a:t>在前面的章节中提到了多个简单的数据处理函数（包括</a:t>
            </a:r>
            <a:r>
              <a:rPr lang="en-US" altLang="zh-CN" sz="1400" dirty="0">
                <a:solidFill>
                  <a:schemeClr val="tx1">
                    <a:lumMod val="65000"/>
                    <a:lumOff val="35000"/>
                  </a:schemeClr>
                </a:solidFill>
                <a:cs typeface="+mn-ea"/>
                <a:sym typeface="+mn-lt"/>
              </a:rPr>
              <a:t>R</a:t>
            </a:r>
            <a:r>
              <a:rPr lang="zh-CN" altLang="en-US" sz="1400" dirty="0">
                <a:solidFill>
                  <a:schemeClr val="tx1">
                    <a:lumMod val="65000"/>
                    <a:lumOff val="35000"/>
                  </a:schemeClr>
                </a:solidFill>
                <a:cs typeface="+mn-ea"/>
                <a:sym typeface="+mn-lt"/>
              </a:rPr>
              <a:t>内置的</a:t>
            </a:r>
            <a:r>
              <a:rPr lang="en-US" altLang="zh-CN" sz="1400" dirty="0">
                <a:solidFill>
                  <a:schemeClr val="tx1">
                    <a:lumMod val="65000"/>
                    <a:lumOff val="35000"/>
                  </a:schemeClr>
                </a:solidFill>
                <a:cs typeface="+mn-ea"/>
                <a:sym typeface="+mn-lt"/>
              </a:rPr>
              <a:t>transform</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aggregate</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by</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summary</a:t>
            </a:r>
            <a:r>
              <a:rPr lang="zh-CN" altLang="en-US" sz="1400" dirty="0">
                <a:solidFill>
                  <a:schemeClr val="tx1">
                    <a:lumMod val="65000"/>
                    <a:lumOff val="35000"/>
                  </a:schemeClr>
                </a:solidFill>
                <a:cs typeface="+mn-ea"/>
                <a:sym typeface="+mn-lt"/>
              </a:rPr>
              <a:t>其他操作）以及工具包（主要为</a:t>
            </a:r>
            <a:r>
              <a:rPr lang="en-US" altLang="zh-CN" sz="1400" dirty="0">
                <a:solidFill>
                  <a:schemeClr val="tx1">
                    <a:lumMod val="65000"/>
                    <a:lumOff val="35000"/>
                  </a:schemeClr>
                </a:solidFill>
                <a:cs typeface="+mn-ea"/>
                <a:sym typeface="+mn-lt"/>
              </a:rPr>
              <a:t>reshape</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reshape2</a:t>
            </a:r>
            <a:r>
              <a:rPr lang="zh-CN" altLang="en-US" sz="1400" dirty="0">
                <a:solidFill>
                  <a:schemeClr val="tx1">
                    <a:lumMod val="65000"/>
                    <a:lumOff val="35000"/>
                  </a:schemeClr>
                </a:solidFill>
                <a:cs typeface="+mn-ea"/>
                <a:sym typeface="+mn-lt"/>
              </a:rPr>
              <a:t>），这些工具虽然用起来比较方便，但是功能比较少，如</a:t>
            </a:r>
            <a:r>
              <a:rPr lang="en-US" altLang="zh-CN" sz="1400" dirty="0">
                <a:solidFill>
                  <a:schemeClr val="tx1">
                    <a:lumMod val="65000"/>
                    <a:lumOff val="35000"/>
                  </a:schemeClr>
                </a:solidFill>
                <a:cs typeface="+mn-ea"/>
                <a:sym typeface="+mn-lt"/>
              </a:rPr>
              <a:t>aggregate</a:t>
            </a:r>
            <a:r>
              <a:rPr lang="zh-CN" altLang="en-US" sz="1400" dirty="0">
                <a:solidFill>
                  <a:schemeClr val="tx1">
                    <a:lumMod val="65000"/>
                    <a:lumOff val="35000"/>
                  </a:schemeClr>
                </a:solidFill>
                <a:cs typeface="+mn-ea"/>
                <a:sym typeface="+mn-lt"/>
              </a:rPr>
              <a:t>和</a:t>
            </a:r>
            <a:r>
              <a:rPr lang="en-US" altLang="zh-CN" sz="1400" dirty="0">
                <a:solidFill>
                  <a:schemeClr val="tx1">
                    <a:lumMod val="65000"/>
                    <a:lumOff val="35000"/>
                  </a:schemeClr>
                </a:solidFill>
                <a:cs typeface="+mn-ea"/>
                <a:sym typeface="+mn-lt"/>
              </a:rPr>
              <a:t>reshape2</a:t>
            </a:r>
            <a:r>
              <a:rPr lang="zh-CN" altLang="en-US" sz="1400" dirty="0">
                <a:solidFill>
                  <a:schemeClr val="tx1">
                    <a:lumMod val="65000"/>
                    <a:lumOff val="35000"/>
                  </a:schemeClr>
                </a:solidFill>
                <a:cs typeface="+mn-ea"/>
                <a:sym typeface="+mn-lt"/>
              </a:rPr>
              <a:t>包</a:t>
            </a:r>
            <a:r>
              <a:rPr lang="en-US" altLang="zh-CN" sz="1400" dirty="0" err="1">
                <a:solidFill>
                  <a:schemeClr val="tx1">
                    <a:lumMod val="65000"/>
                    <a:lumOff val="35000"/>
                  </a:schemeClr>
                </a:solidFill>
                <a:cs typeface="+mn-ea"/>
                <a:sym typeface="+mn-lt"/>
              </a:rPr>
              <a:t>groupby</a:t>
            </a:r>
            <a:r>
              <a:rPr lang="zh-CN" altLang="en-US" sz="1400" dirty="0">
                <a:solidFill>
                  <a:schemeClr val="tx1">
                    <a:lumMod val="65000"/>
                    <a:lumOff val="35000"/>
                  </a:schemeClr>
                </a:solidFill>
                <a:cs typeface="+mn-ea"/>
                <a:sym typeface="+mn-lt"/>
              </a:rPr>
              <a:t>后处理都只能返回一个值，本篇将介绍一个更为强大而又系统的用来处理数据框结构数据的工具包</a:t>
            </a:r>
            <a:r>
              <a:rPr lang="en-US" altLang="zh-CN" sz="1400" dirty="0">
                <a:solidFill>
                  <a:schemeClr val="tx1">
                    <a:lumMod val="65000"/>
                    <a:lumOff val="35000"/>
                  </a:schemeClr>
                </a:solidFill>
                <a:cs typeface="+mn-ea"/>
                <a:sym typeface="+mn-lt"/>
              </a:rPr>
              <a:t>——</a:t>
            </a:r>
            <a:r>
              <a:rPr lang="en-US" altLang="zh-CN" sz="1400" dirty="0" err="1">
                <a:solidFill>
                  <a:schemeClr val="tx1">
                    <a:lumMod val="65000"/>
                    <a:lumOff val="35000"/>
                  </a:schemeClr>
                </a:solidFill>
                <a:cs typeface="+mn-ea"/>
                <a:sym typeface="+mn-lt"/>
              </a:rPr>
              <a:t>dplyr</a:t>
            </a:r>
            <a:r>
              <a:rPr lang="zh-CN" altLang="en-US" sz="1400" dirty="0">
                <a:solidFill>
                  <a:schemeClr val="tx1">
                    <a:lumMod val="65000"/>
                    <a:lumOff val="35000"/>
                  </a:schemeClr>
                </a:solidFill>
                <a:cs typeface="+mn-ea"/>
                <a:sym typeface="+mn-lt"/>
              </a:rPr>
              <a:t>。</a:t>
            </a:r>
            <a:endParaRPr sz="14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858469937"/>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5</a:t>
            </a:r>
            <a:r>
              <a:rPr lang="en-US" altLang="zh-CN" sz="2400" spc="300" dirty="0" smtClean="0">
                <a:solidFill>
                  <a:schemeClr val="accent1"/>
                </a:solidFill>
                <a:latin typeface="+mj-ea"/>
                <a:ea typeface="+mj-ea"/>
              </a:rPr>
              <a:t>.1 </a:t>
            </a:r>
            <a:r>
              <a:rPr lang="zh-CN" altLang="en-US" sz="2400" spc="300" dirty="0" smtClean="0">
                <a:solidFill>
                  <a:schemeClr val="accent1"/>
                </a:solidFill>
                <a:latin typeface="+mj-ea"/>
                <a:ea typeface="+mj-ea"/>
              </a:rPr>
              <a:t>管道</a:t>
            </a:r>
            <a:endParaRPr sz="2400" spc="300" dirty="0">
              <a:solidFill>
                <a:schemeClr val="accent1"/>
              </a:solidFill>
              <a:latin typeface="+mj-ea"/>
              <a:ea typeface="+mj-ea"/>
            </a:endParaRPr>
          </a:p>
        </p:txBody>
      </p:sp>
      <p:sp>
        <p:nvSpPr>
          <p:cNvPr id="9" name="文本框 8"/>
          <p:cNvSpPr txBox="1"/>
          <p:nvPr/>
        </p:nvSpPr>
        <p:spPr>
          <a:xfrm>
            <a:off x="1157772" y="1126241"/>
            <a:ext cx="9721516" cy="2169825"/>
          </a:xfrm>
          <a:prstGeom prst="rect">
            <a:avLst/>
          </a:prstGeom>
          <a:noFill/>
        </p:spPr>
        <p:txBody>
          <a:bodyPr wrap="square" rtlCol="0" anchor="ctr" anchorCtr="0">
            <a:spAutoFit/>
          </a:bodyPr>
          <a:lstStyle/>
          <a:p>
            <a:pPr fontAlgn="auto">
              <a:lnSpc>
                <a:spcPct val="150000"/>
              </a:lnSpc>
            </a:pPr>
            <a:r>
              <a:rPr lang="zh-CN" altLang="en-US" dirty="0"/>
              <a:t>符号：</a:t>
            </a:r>
            <a:r>
              <a:rPr lang="en-US" altLang="zh-CN" dirty="0"/>
              <a:t>%&gt;%</a:t>
            </a:r>
            <a:r>
              <a:rPr lang="zh-CN" altLang="en-US" dirty="0"/>
              <a:t>，这是管道操作，其意思是将</a:t>
            </a:r>
            <a:r>
              <a:rPr lang="en-US" altLang="zh-CN" dirty="0"/>
              <a:t>%&gt;%</a:t>
            </a:r>
            <a:r>
              <a:rPr lang="zh-CN" altLang="en-US" dirty="0"/>
              <a:t>左边的对象传递给右边的函数，作为第一个选项的设置（或剩下唯一一个选项的设置。</a:t>
            </a:r>
          </a:p>
          <a:p>
            <a:pPr fontAlgn="auto">
              <a:lnSpc>
                <a:spcPct val="150000"/>
              </a:lnSpc>
            </a:pPr>
            <a:r>
              <a:rPr lang="zh-CN" altLang="en-US" dirty="0"/>
              <a:t>说明：％</a:t>
            </a:r>
            <a:r>
              <a:rPr lang="en-US" altLang="zh-CN" dirty="0"/>
              <a:t>&gt;</a:t>
            </a:r>
            <a:r>
              <a:rPr lang="zh-CN" altLang="en-US" dirty="0"/>
              <a:t>％来自</a:t>
            </a:r>
            <a:r>
              <a:rPr lang="en-US" altLang="zh-CN" dirty="0" err="1"/>
              <a:t>dplyr</a:t>
            </a:r>
            <a:r>
              <a:rPr lang="zh-CN" altLang="en-US" dirty="0"/>
              <a:t>包的管道函数，其作用是将前一步的结果直接传参给下一步的函数，从而省略了中间的赋值步骤，可以大量减少内存中的对象，节省内存</a:t>
            </a:r>
          </a:p>
          <a:p>
            <a:pPr fontAlgn="auto">
              <a:lnSpc>
                <a:spcPct val="150000"/>
              </a:lnSpc>
            </a:pPr>
            <a:r>
              <a:rPr lang="zh-CN" altLang="en-US" dirty="0"/>
              <a:t>作用：作为第一个选项的设置（或剩下唯一一个选项的设置）**</a:t>
            </a:r>
          </a:p>
        </p:txBody>
      </p:sp>
    </p:spTree>
    <p:extLst>
      <p:ext uri="{BB962C8B-B14F-4D97-AF65-F5344CB8AC3E}">
        <p14:creationId xmlns:p14="http://schemas.microsoft.com/office/powerpoint/2010/main" val="106501087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6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5</a:t>
            </a:r>
            <a:r>
              <a:rPr lang="en-US" altLang="zh-CN" sz="2400" spc="300" dirty="0" smtClean="0">
                <a:solidFill>
                  <a:schemeClr val="accent1"/>
                </a:solidFill>
                <a:latin typeface="+mj-ea"/>
                <a:ea typeface="+mj-ea"/>
              </a:rPr>
              <a:t>.2 </a:t>
            </a:r>
            <a:r>
              <a:rPr lang="zh-CN" altLang="en-US" sz="2400" spc="300" dirty="0" smtClean="0">
                <a:solidFill>
                  <a:schemeClr val="accent1"/>
                </a:solidFill>
                <a:latin typeface="+mj-ea"/>
                <a:ea typeface="+mj-ea"/>
              </a:rPr>
              <a:t>筛选</a:t>
            </a:r>
            <a:endParaRPr sz="2400" spc="300" dirty="0">
              <a:solidFill>
                <a:schemeClr val="accent1"/>
              </a:solidFill>
              <a:latin typeface="+mj-ea"/>
              <a:ea typeface="+mj-ea"/>
            </a:endParaRPr>
          </a:p>
        </p:txBody>
      </p:sp>
      <p:sp>
        <p:nvSpPr>
          <p:cNvPr id="9" name="文本框 8"/>
          <p:cNvSpPr txBox="1"/>
          <p:nvPr/>
        </p:nvSpPr>
        <p:spPr>
          <a:xfrm>
            <a:off x="1157772" y="1313602"/>
            <a:ext cx="9721516" cy="3365024"/>
          </a:xfrm>
          <a:prstGeom prst="rect">
            <a:avLst/>
          </a:prstGeom>
          <a:noFill/>
        </p:spPr>
        <p:txBody>
          <a:bodyPr wrap="square" rtlCol="0" anchor="ctr" anchorCtr="0">
            <a:spAutoFit/>
          </a:bodyPr>
          <a:lstStyle/>
          <a:p>
            <a:pPr fontAlgn="auto">
              <a:lnSpc>
                <a:spcPct val="150000"/>
              </a:lnSpc>
            </a:pPr>
            <a:r>
              <a:rPr lang="zh-CN" altLang="en-US" dirty="0"/>
              <a:t>按给定的逻辑判断筛选出符合要求的子数据集</a:t>
            </a:r>
          </a:p>
          <a:p>
            <a:pPr fontAlgn="auto">
              <a:lnSpc>
                <a:spcPct val="150000"/>
              </a:lnSpc>
            </a:pPr>
            <a:endParaRPr lang="zh-CN" altLang="en-US" dirty="0"/>
          </a:p>
          <a:p>
            <a:pPr fontAlgn="auto">
              <a:lnSpc>
                <a:spcPct val="150000"/>
              </a:lnSpc>
            </a:pPr>
            <a:r>
              <a:rPr lang="en-US" altLang="zh-CN" dirty="0"/>
              <a:t>filter(</a:t>
            </a:r>
            <a:r>
              <a:rPr lang="en-US" altLang="zh-CN" dirty="0" err="1"/>
              <a:t>mtcars_df,mpg</a:t>
            </a:r>
            <a:r>
              <a:rPr lang="en-US" altLang="zh-CN" dirty="0"/>
              <a:t>==21,hp==110)</a:t>
            </a:r>
          </a:p>
          <a:p>
            <a:pPr fontAlgn="auto">
              <a:lnSpc>
                <a:spcPct val="150000"/>
              </a:lnSpc>
            </a:pPr>
            <a:r>
              <a:rPr lang="en-US" altLang="zh-CN" dirty="0" smtClean="0"/>
              <a:t>#  </a:t>
            </a:r>
            <a:r>
              <a:rPr lang="en-US" altLang="zh-CN" dirty="0"/>
              <a:t>A </a:t>
            </a:r>
            <a:r>
              <a:rPr lang="en-US" altLang="zh-CN" dirty="0" err="1"/>
              <a:t>tibble</a:t>
            </a:r>
            <a:r>
              <a:rPr lang="en-US" altLang="zh-CN" dirty="0"/>
              <a:t>: 2 x 11</a:t>
            </a:r>
          </a:p>
          <a:p>
            <a:pPr fontAlgn="auto">
              <a:lnSpc>
                <a:spcPct val="150000"/>
              </a:lnSpc>
            </a:pPr>
            <a:r>
              <a:rPr lang="en-US" altLang="zh-CN" dirty="0"/>
              <a:t>    mpg   </a:t>
            </a:r>
            <a:r>
              <a:rPr lang="en-US" altLang="zh-CN" dirty="0" err="1"/>
              <a:t>cyl</a:t>
            </a:r>
            <a:r>
              <a:rPr lang="en-US" altLang="zh-CN" dirty="0"/>
              <a:t>  </a:t>
            </a:r>
            <a:r>
              <a:rPr lang="en-US" altLang="zh-CN" dirty="0" err="1"/>
              <a:t>disp</a:t>
            </a:r>
            <a:r>
              <a:rPr lang="en-US" altLang="zh-CN" dirty="0"/>
              <a:t>    </a:t>
            </a:r>
            <a:r>
              <a:rPr lang="en-US" altLang="zh-CN" dirty="0" err="1"/>
              <a:t>hp</a:t>
            </a:r>
            <a:r>
              <a:rPr lang="en-US" altLang="zh-CN" dirty="0"/>
              <a:t>  drat    </a:t>
            </a:r>
            <a:r>
              <a:rPr lang="en-US" altLang="zh-CN" dirty="0" err="1"/>
              <a:t>wt</a:t>
            </a:r>
            <a:r>
              <a:rPr lang="en-US" altLang="zh-CN" dirty="0"/>
              <a:t>  </a:t>
            </a:r>
            <a:r>
              <a:rPr lang="en-US" altLang="zh-CN" dirty="0" err="1"/>
              <a:t>qsec</a:t>
            </a:r>
            <a:r>
              <a:rPr lang="en-US" altLang="zh-CN" dirty="0"/>
              <a:t>    </a:t>
            </a:r>
            <a:r>
              <a:rPr lang="en-US" altLang="zh-CN" dirty="0" err="1"/>
              <a:t>vs</a:t>
            </a:r>
            <a:r>
              <a:rPr lang="en-US" altLang="zh-CN" dirty="0"/>
              <a:t>    am  gear  carb</a:t>
            </a:r>
          </a:p>
          <a:p>
            <a:pPr fontAlgn="auto">
              <a:lnSpc>
                <a:spcPct val="150000"/>
              </a:lnSpc>
            </a:pPr>
            <a:r>
              <a:rPr lang="en-US" altLang="zh-CN" dirty="0"/>
              <a: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a:t>
            </a:r>
          </a:p>
          <a:p>
            <a:pPr fontAlgn="auto">
              <a:lnSpc>
                <a:spcPct val="150000"/>
              </a:lnSpc>
            </a:pPr>
            <a:r>
              <a:rPr lang="en-US" altLang="zh-CN" dirty="0"/>
              <a:t>1    21     6   160   110   3.9 2.620 16.46     0     1     4     4</a:t>
            </a:r>
          </a:p>
          <a:p>
            <a:pPr fontAlgn="auto">
              <a:lnSpc>
                <a:spcPct val="150000"/>
              </a:lnSpc>
            </a:pPr>
            <a:r>
              <a:rPr lang="en-US" altLang="zh-CN" dirty="0"/>
              <a:t>2    21     6   160   110   3.9 2.875 17.02     0     1     4     4</a:t>
            </a:r>
          </a:p>
        </p:txBody>
      </p:sp>
    </p:spTree>
    <p:extLst>
      <p:ext uri="{BB962C8B-B14F-4D97-AF65-F5344CB8AC3E}">
        <p14:creationId xmlns:p14="http://schemas.microsoft.com/office/powerpoint/2010/main" val="167019742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6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5</a:t>
            </a:r>
            <a:r>
              <a:rPr lang="en-US" altLang="zh-CN" sz="2400" spc="300" dirty="0" smtClean="0">
                <a:solidFill>
                  <a:schemeClr val="accent1"/>
                </a:solidFill>
                <a:latin typeface="+mj-ea"/>
                <a:ea typeface="+mj-ea"/>
              </a:rPr>
              <a:t>.3 </a:t>
            </a:r>
            <a:r>
              <a:rPr lang="zh-CN" altLang="en-US" sz="2400" spc="300" dirty="0" smtClean="0">
                <a:solidFill>
                  <a:schemeClr val="accent1"/>
                </a:solidFill>
                <a:latin typeface="+mj-ea"/>
                <a:ea typeface="+mj-ea"/>
              </a:rPr>
              <a:t>排列</a:t>
            </a:r>
            <a:r>
              <a:rPr lang="en-US" altLang="zh-CN" sz="2400" spc="300" dirty="0">
                <a:solidFill>
                  <a:schemeClr val="accent1"/>
                </a:solidFill>
                <a:latin typeface="+mj-ea"/>
                <a:ea typeface="+mj-ea"/>
              </a:rPr>
              <a:t>: arrange()</a:t>
            </a:r>
            <a:endParaRPr sz="2400" spc="300" dirty="0">
              <a:solidFill>
                <a:schemeClr val="accent1"/>
              </a:solidFill>
              <a:latin typeface="+mj-ea"/>
              <a:ea typeface="+mj-ea"/>
            </a:endParaRPr>
          </a:p>
        </p:txBody>
      </p:sp>
      <p:sp>
        <p:nvSpPr>
          <p:cNvPr id="9" name="文本框 8"/>
          <p:cNvSpPr txBox="1"/>
          <p:nvPr/>
        </p:nvSpPr>
        <p:spPr>
          <a:xfrm>
            <a:off x="867840" y="1213525"/>
            <a:ext cx="10305682" cy="2169825"/>
          </a:xfrm>
          <a:prstGeom prst="rect">
            <a:avLst/>
          </a:prstGeom>
          <a:noFill/>
        </p:spPr>
        <p:txBody>
          <a:bodyPr wrap="square" rtlCol="0" anchor="ctr" anchorCtr="0">
            <a:spAutoFit/>
          </a:bodyPr>
          <a:lstStyle/>
          <a:p>
            <a:pPr fontAlgn="auto">
              <a:lnSpc>
                <a:spcPct val="150000"/>
              </a:lnSpc>
            </a:pPr>
            <a:r>
              <a:rPr lang="zh-CN" altLang="en-US" dirty="0"/>
              <a:t>按给定的列名依次对行进行排序：</a:t>
            </a:r>
          </a:p>
          <a:p>
            <a:pPr fontAlgn="auto">
              <a:lnSpc>
                <a:spcPct val="150000"/>
              </a:lnSpc>
            </a:pPr>
            <a:r>
              <a:rPr lang="en-US" altLang="zh-CN" dirty="0" smtClean="0"/>
              <a:t>arrange(</a:t>
            </a:r>
            <a:r>
              <a:rPr lang="en-US" altLang="zh-CN" dirty="0" err="1" smtClean="0"/>
              <a:t>mtcars_df</a:t>
            </a:r>
            <a:r>
              <a:rPr lang="en-US" altLang="zh-CN" dirty="0"/>
              <a:t>, </a:t>
            </a:r>
            <a:r>
              <a:rPr lang="en-US" altLang="zh-CN" dirty="0" err="1"/>
              <a:t>disp</a:t>
            </a:r>
            <a:r>
              <a:rPr lang="en-US" altLang="zh-CN" dirty="0"/>
              <a:t>) #</a:t>
            </a:r>
            <a:r>
              <a:rPr lang="zh-CN" altLang="en-US" dirty="0"/>
              <a:t>可对列名加 </a:t>
            </a:r>
            <a:r>
              <a:rPr lang="en-US" altLang="zh-CN" dirty="0" err="1"/>
              <a:t>desc</a:t>
            </a:r>
            <a:r>
              <a:rPr lang="en-US" altLang="zh-CN" dirty="0"/>
              <a:t>(</a:t>
            </a:r>
            <a:r>
              <a:rPr lang="en-US" altLang="zh-CN" dirty="0" err="1"/>
              <a:t>disp</a:t>
            </a:r>
            <a:r>
              <a:rPr lang="en-US" altLang="zh-CN" dirty="0"/>
              <a:t>) </a:t>
            </a:r>
            <a:r>
              <a:rPr lang="zh-CN" altLang="en-US" dirty="0"/>
              <a:t>进行倒序</a:t>
            </a:r>
          </a:p>
          <a:p>
            <a:pPr fontAlgn="auto">
              <a:lnSpc>
                <a:spcPct val="150000"/>
              </a:lnSpc>
            </a:pPr>
            <a:r>
              <a:rPr lang="en-US" altLang="zh-CN" dirty="0" smtClean="0"/>
              <a:t># </a:t>
            </a:r>
            <a:r>
              <a:rPr lang="en-US" altLang="zh-CN" dirty="0"/>
              <a:t>A </a:t>
            </a:r>
            <a:r>
              <a:rPr lang="en-US" altLang="zh-CN" dirty="0" err="1"/>
              <a:t>tibble</a:t>
            </a:r>
            <a:r>
              <a:rPr lang="en-US" altLang="zh-CN" dirty="0"/>
              <a:t>: 32 x 11</a:t>
            </a:r>
          </a:p>
          <a:p>
            <a:pPr fontAlgn="auto">
              <a:lnSpc>
                <a:spcPct val="150000"/>
              </a:lnSpc>
            </a:pPr>
            <a:r>
              <a:rPr lang="en-US" altLang="zh-CN" dirty="0"/>
              <a:t>     mpg   </a:t>
            </a:r>
            <a:r>
              <a:rPr lang="en-US" altLang="zh-CN" dirty="0" err="1"/>
              <a:t>cyl</a:t>
            </a:r>
            <a:r>
              <a:rPr lang="en-US" altLang="zh-CN" dirty="0"/>
              <a:t>  </a:t>
            </a:r>
            <a:r>
              <a:rPr lang="en-US" altLang="zh-CN" dirty="0" err="1"/>
              <a:t>disp</a:t>
            </a:r>
            <a:r>
              <a:rPr lang="en-US" altLang="zh-CN" dirty="0"/>
              <a:t>    </a:t>
            </a:r>
            <a:r>
              <a:rPr lang="en-US" altLang="zh-CN" dirty="0" err="1"/>
              <a:t>hp</a:t>
            </a:r>
            <a:r>
              <a:rPr lang="en-US" altLang="zh-CN" dirty="0"/>
              <a:t>  drat    </a:t>
            </a:r>
            <a:r>
              <a:rPr lang="en-US" altLang="zh-CN" dirty="0" err="1"/>
              <a:t>wt</a:t>
            </a:r>
            <a:r>
              <a:rPr lang="en-US" altLang="zh-CN" dirty="0"/>
              <a:t>  </a:t>
            </a:r>
            <a:r>
              <a:rPr lang="en-US" altLang="zh-CN" dirty="0" err="1"/>
              <a:t>qsec</a:t>
            </a:r>
            <a:r>
              <a:rPr lang="en-US" altLang="zh-CN" dirty="0"/>
              <a:t>    </a:t>
            </a:r>
            <a:r>
              <a:rPr lang="en-US" altLang="zh-CN" dirty="0" err="1"/>
              <a:t>vs</a:t>
            </a:r>
            <a:r>
              <a:rPr lang="en-US" altLang="zh-CN" dirty="0"/>
              <a:t>    am  gear  carb</a:t>
            </a:r>
          </a:p>
          <a:p>
            <a:pPr fontAlgn="auto">
              <a:lnSpc>
                <a:spcPct val="150000"/>
              </a:lnSpc>
            </a:pPr>
            <a:r>
              <a:rPr lang="en-US" altLang="zh-CN" dirty="0"/>
              <a: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a:t>&gt; &lt;</a:t>
            </a:r>
            <a:r>
              <a:rPr lang="en-US" altLang="zh-CN" dirty="0" err="1"/>
              <a:t>dbl</a:t>
            </a:r>
            <a:r>
              <a:rPr lang="en-US" altLang="zh-CN" dirty="0" smtClean="0"/>
              <a:t>&gt;</a:t>
            </a:r>
            <a:endParaRPr lang="en-US" altLang="zh-CN" dirty="0"/>
          </a:p>
        </p:txBody>
      </p:sp>
    </p:spTree>
    <p:extLst>
      <p:ext uri="{BB962C8B-B14F-4D97-AF65-F5344CB8AC3E}">
        <p14:creationId xmlns:p14="http://schemas.microsoft.com/office/powerpoint/2010/main" val="176095358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6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5</a:t>
            </a:r>
            <a:r>
              <a:rPr lang="en-US" altLang="zh-CN" sz="2400" spc="300" dirty="0" smtClean="0">
                <a:solidFill>
                  <a:schemeClr val="accent1"/>
                </a:solidFill>
                <a:latin typeface="+mj-ea"/>
                <a:ea typeface="+mj-ea"/>
              </a:rPr>
              <a:t>.4 </a:t>
            </a:r>
            <a:r>
              <a:rPr lang="zh-CN" altLang="en-US" sz="2400" spc="300" dirty="0" smtClean="0">
                <a:solidFill>
                  <a:schemeClr val="accent1"/>
                </a:solidFill>
                <a:latin typeface="+mj-ea"/>
                <a:ea typeface="+mj-ea"/>
              </a:rPr>
              <a:t>选择</a:t>
            </a:r>
            <a:r>
              <a:rPr lang="en-US" altLang="zh-CN" sz="2400" spc="300" dirty="0">
                <a:solidFill>
                  <a:schemeClr val="accent1"/>
                </a:solidFill>
                <a:latin typeface="+mj-ea"/>
                <a:ea typeface="+mj-ea"/>
              </a:rPr>
              <a:t>: select()</a:t>
            </a:r>
            <a:endParaRPr sz="2400" spc="300" dirty="0">
              <a:solidFill>
                <a:schemeClr val="accent1"/>
              </a:solidFill>
              <a:latin typeface="+mj-ea"/>
              <a:ea typeface="+mj-ea"/>
            </a:endParaRPr>
          </a:p>
        </p:txBody>
      </p:sp>
      <p:sp>
        <p:nvSpPr>
          <p:cNvPr id="9" name="文本框 8"/>
          <p:cNvSpPr txBox="1"/>
          <p:nvPr/>
        </p:nvSpPr>
        <p:spPr>
          <a:xfrm>
            <a:off x="1347343" y="1327940"/>
            <a:ext cx="10305682" cy="1338828"/>
          </a:xfrm>
          <a:prstGeom prst="rect">
            <a:avLst/>
          </a:prstGeom>
          <a:noFill/>
        </p:spPr>
        <p:txBody>
          <a:bodyPr wrap="square" rtlCol="0" anchor="ctr" anchorCtr="0">
            <a:spAutoFit/>
          </a:bodyPr>
          <a:lstStyle/>
          <a:p>
            <a:pPr fontAlgn="auto">
              <a:lnSpc>
                <a:spcPct val="150000"/>
              </a:lnSpc>
            </a:pPr>
            <a:r>
              <a:rPr lang="zh-CN" altLang="en-US" dirty="0"/>
              <a:t>用列名作参数来选择子数据集</a:t>
            </a:r>
            <a:r>
              <a:rPr lang="en-US" altLang="zh-CN" dirty="0"/>
              <a:t>:</a:t>
            </a:r>
          </a:p>
          <a:p>
            <a:pPr fontAlgn="auto">
              <a:lnSpc>
                <a:spcPct val="150000"/>
              </a:lnSpc>
            </a:pPr>
            <a:r>
              <a:rPr lang="en-US" altLang="zh-CN" dirty="0"/>
              <a:t>select(</a:t>
            </a:r>
            <a:r>
              <a:rPr lang="en-US" altLang="zh-CN" dirty="0" err="1"/>
              <a:t>mtcars_df</a:t>
            </a:r>
            <a:r>
              <a:rPr lang="en-US" altLang="zh-CN" dirty="0"/>
              <a:t>, </a:t>
            </a:r>
            <a:r>
              <a:rPr lang="en-US" altLang="zh-CN" dirty="0" err="1"/>
              <a:t>disp:wt</a:t>
            </a:r>
            <a:r>
              <a:rPr lang="en-US" altLang="zh-CN" dirty="0"/>
              <a:t>)</a:t>
            </a:r>
          </a:p>
          <a:p>
            <a:pPr fontAlgn="auto">
              <a:lnSpc>
                <a:spcPct val="150000"/>
              </a:lnSpc>
            </a:pPr>
            <a:r>
              <a:rPr lang="en-US" altLang="zh-CN" dirty="0" smtClean="0"/>
              <a:t># </a:t>
            </a:r>
            <a:r>
              <a:rPr lang="en-US" altLang="zh-CN" dirty="0"/>
              <a:t>A </a:t>
            </a:r>
            <a:r>
              <a:rPr lang="en-US" altLang="zh-CN" dirty="0" err="1"/>
              <a:t>tibble</a:t>
            </a:r>
            <a:r>
              <a:rPr lang="en-US" altLang="zh-CN" dirty="0"/>
              <a:t>: 32 x </a:t>
            </a:r>
            <a:r>
              <a:rPr lang="en-US" altLang="zh-CN" dirty="0" smtClean="0"/>
              <a:t>4</a:t>
            </a:r>
            <a:endParaRPr lang="en-US" altLang="zh-CN" dirty="0"/>
          </a:p>
        </p:txBody>
      </p:sp>
    </p:spTree>
    <p:extLst>
      <p:ext uri="{BB962C8B-B14F-4D97-AF65-F5344CB8AC3E}">
        <p14:creationId xmlns:p14="http://schemas.microsoft.com/office/powerpoint/2010/main" val="159538079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5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70905" y="1196975"/>
            <a:ext cx="6472555" cy="3416320"/>
          </a:xfrm>
          <a:prstGeom prst="rect">
            <a:avLst/>
          </a:prstGeom>
          <a:noFill/>
        </p:spPr>
        <p:txBody>
          <a:bodyPr wrap="square" rtlCol="0">
            <a:spAutoFit/>
            <a:scene3d>
              <a:camera prst="orthographicFront"/>
              <a:lightRig rig="threePt" dir="t"/>
            </a:scene3d>
            <a:sp3d contourW="12700"/>
          </a:bodyPr>
          <a:lstStyle/>
          <a:p>
            <a:pPr marL="457200" indent="-457200" algn="l" fontAlgn="auto">
              <a:lnSpc>
                <a:spcPct val="150000"/>
              </a:lnSpc>
              <a:buAutoNum type="arabicPeriod"/>
            </a:pPr>
            <a:r>
              <a:rPr lang="zh-CN" altLang="en-US" sz="2400" b="1" dirty="0" smtClean="0">
                <a:solidFill>
                  <a:schemeClr val="tx1">
                    <a:lumMod val="75000"/>
                    <a:lumOff val="25000"/>
                  </a:schemeClr>
                </a:solidFill>
                <a:cs typeface="+mn-ea"/>
                <a:sym typeface="+mn-lt"/>
              </a:rPr>
              <a:t>函数参数</a:t>
            </a:r>
            <a:endParaRPr lang="en-US" altLang="zh-CN" sz="2400" b="1" dirty="0" smtClean="0">
              <a:solidFill>
                <a:schemeClr val="tx1">
                  <a:lumMod val="75000"/>
                  <a:lumOff val="25000"/>
                </a:schemeClr>
              </a:solidFill>
              <a:cs typeface="+mn-ea"/>
              <a:sym typeface="+mn-lt"/>
            </a:endParaRPr>
          </a:p>
          <a:p>
            <a:pPr marL="457200" indent="-457200" algn="l" fontAlgn="auto">
              <a:lnSpc>
                <a:spcPct val="150000"/>
              </a:lnSpc>
              <a:buAutoNum type="arabicPeriod"/>
            </a:pPr>
            <a:r>
              <a:rPr lang="zh-CN" altLang="en-US" sz="2400" b="1" dirty="0" smtClean="0">
                <a:solidFill>
                  <a:schemeClr val="tx1">
                    <a:lumMod val="75000"/>
                    <a:lumOff val="25000"/>
                  </a:schemeClr>
                </a:solidFill>
                <a:cs typeface="+mn-ea"/>
                <a:sym typeface="+mn-lt"/>
              </a:rPr>
              <a:t>返回值</a:t>
            </a:r>
            <a:endParaRPr lang="en-US" altLang="zh-CN" sz="2400" b="1" dirty="0" smtClean="0">
              <a:solidFill>
                <a:schemeClr val="tx1">
                  <a:lumMod val="75000"/>
                  <a:lumOff val="25000"/>
                </a:schemeClr>
              </a:solidFill>
              <a:cs typeface="+mn-ea"/>
              <a:sym typeface="+mn-lt"/>
            </a:endParaRPr>
          </a:p>
          <a:p>
            <a:pPr marL="457200" indent="-457200">
              <a:lnSpc>
                <a:spcPct val="150000"/>
              </a:lnSpc>
              <a:buAutoNum type="arabicPeriod"/>
            </a:pPr>
            <a:r>
              <a:rPr lang="en-US" altLang="zh-CN" sz="2400" b="1" dirty="0" err="1">
                <a:latin typeface="+mn-ea"/>
              </a:rPr>
              <a:t>do.call</a:t>
            </a:r>
            <a:r>
              <a:rPr lang="zh-CN" altLang="zh-CN" sz="2400" b="1" dirty="0">
                <a:latin typeface="+mn-ea"/>
              </a:rPr>
              <a:t>函数</a:t>
            </a:r>
            <a:endParaRPr sz="2400" b="1" dirty="0">
              <a:solidFill>
                <a:schemeClr val="tx1">
                  <a:lumMod val="75000"/>
                  <a:lumOff val="25000"/>
                </a:schemeClr>
              </a:solidFill>
              <a:latin typeface="+mn-ea"/>
              <a:cs typeface="+mn-ea"/>
              <a:sym typeface="+mn-lt"/>
            </a:endParaRPr>
          </a:p>
          <a:p>
            <a:pPr marL="457200" indent="-457200" algn="l" fontAlgn="auto">
              <a:lnSpc>
                <a:spcPct val="150000"/>
              </a:lnSpc>
              <a:buAutoNum type="arabicPeriod"/>
            </a:pPr>
            <a:r>
              <a:rPr lang="zh-CN" altLang="en-US" sz="2400" b="1" dirty="0" smtClean="0">
                <a:solidFill>
                  <a:schemeClr val="tx1">
                    <a:lumMod val="75000"/>
                    <a:lumOff val="25000"/>
                  </a:schemeClr>
                </a:solidFill>
                <a:cs typeface="+mn-ea"/>
                <a:sym typeface="+mn-lt"/>
              </a:rPr>
              <a:t>分组操作</a:t>
            </a:r>
            <a:endParaRPr lang="en-US" altLang="zh-CN" sz="2400" b="1" dirty="0" smtClean="0">
              <a:solidFill>
                <a:schemeClr val="tx1">
                  <a:lumMod val="75000"/>
                  <a:lumOff val="25000"/>
                </a:schemeClr>
              </a:solidFill>
              <a:cs typeface="+mn-ea"/>
              <a:sym typeface="+mn-lt"/>
            </a:endParaRPr>
          </a:p>
          <a:p>
            <a:pPr marL="457200" indent="-457200" algn="l" fontAlgn="auto">
              <a:lnSpc>
                <a:spcPct val="150000"/>
              </a:lnSpc>
              <a:buAutoNum type="arabicPeriod"/>
            </a:pPr>
            <a:r>
              <a:rPr lang="zh-CN" altLang="en-US" sz="2400" b="1" dirty="0" smtClean="0">
                <a:solidFill>
                  <a:schemeClr val="tx1">
                    <a:lumMod val="75000"/>
                    <a:lumOff val="25000"/>
                  </a:schemeClr>
                </a:solidFill>
                <a:cs typeface="+mn-ea"/>
                <a:sym typeface="+mn-lt"/>
              </a:rPr>
              <a:t>高效的分组操作</a:t>
            </a:r>
            <a:endParaRPr lang="en-US" altLang="zh-CN" sz="2400" b="1" dirty="0" smtClean="0">
              <a:solidFill>
                <a:schemeClr val="tx1">
                  <a:lumMod val="75000"/>
                  <a:lumOff val="25000"/>
                </a:schemeClr>
              </a:solidFill>
              <a:cs typeface="+mn-ea"/>
              <a:sym typeface="+mn-lt"/>
            </a:endParaRPr>
          </a:p>
          <a:p>
            <a:pPr marL="457200" indent="-457200" algn="l" fontAlgn="auto">
              <a:lnSpc>
                <a:spcPct val="150000"/>
              </a:lnSpc>
              <a:buAutoNum type="arabicPeriod"/>
            </a:pPr>
            <a:r>
              <a:rPr lang="zh-CN" altLang="en-US" sz="2400" b="1" dirty="0">
                <a:solidFill>
                  <a:schemeClr val="tx1">
                    <a:lumMod val="75000"/>
                    <a:lumOff val="25000"/>
                  </a:schemeClr>
                </a:solidFill>
                <a:cs typeface="+mn-ea"/>
                <a:sym typeface="+mn-lt"/>
              </a:rPr>
              <a:t>数据迭代</a:t>
            </a:r>
            <a:endParaRPr sz="2400" b="1" dirty="0">
              <a:solidFill>
                <a:schemeClr val="tx1">
                  <a:lumMod val="75000"/>
                  <a:lumOff val="25000"/>
                </a:schemeClr>
              </a:solidFill>
              <a:cs typeface="+mn-ea"/>
              <a:sym typeface="+mn-lt"/>
            </a:endParaRPr>
          </a:p>
        </p:txBody>
      </p:sp>
      <p:sp>
        <p:nvSpPr>
          <p:cNvPr id="14" name="PA_文本框 1"/>
          <p:cNvSpPr txBox="1"/>
          <p:nvPr>
            <p:custDataLst>
              <p:tags r:id="rId1"/>
            </p:custDataLst>
          </p:nvPr>
        </p:nvSpPr>
        <p:spPr>
          <a:xfrm>
            <a:off x="349626" y="198507"/>
            <a:ext cx="3686175" cy="707886"/>
          </a:xfrm>
          <a:prstGeom prst="rect">
            <a:avLst/>
          </a:prstGeom>
          <a:noFill/>
          <a:ln>
            <a:noFill/>
          </a:ln>
        </p:spPr>
        <p:txBody>
          <a:bodyPr wrap="square" rtlCol="0" anchor="ctr" anchorCtr="0">
            <a:spAutoFit/>
          </a:bodyPr>
          <a:lstStyle/>
          <a:p>
            <a:r>
              <a:rPr lang="zh-CN" altLang="en-US" sz="4000">
                <a:solidFill>
                  <a:schemeClr val="accent1"/>
                </a:solidFill>
                <a:cs typeface="+mn-ea"/>
                <a:sym typeface="+mn-lt"/>
              </a:rPr>
              <a:t>目录</a:t>
            </a:r>
            <a:endParaRPr lang="zh-CN" altLang="en-US" sz="4000" dirty="0">
              <a:cs typeface="+mn-ea"/>
              <a:sym typeface="+mn-lt"/>
            </a:endParaRPr>
          </a:p>
        </p:txBody>
      </p:sp>
      <p:cxnSp>
        <p:nvCxnSpPr>
          <p:cNvPr id="15" name="PA_直接连接符 2"/>
          <p:cNvCxnSpPr/>
          <p:nvPr>
            <p:custDataLst>
              <p:tags r:id="rId2"/>
            </p:custDataLst>
          </p:nvPr>
        </p:nvCxnSpPr>
        <p:spPr>
          <a:xfrm>
            <a:off x="349625" y="906393"/>
            <a:ext cx="1149275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PA_组合 12"/>
          <p:cNvGrpSpPr/>
          <p:nvPr>
            <p:custDataLst>
              <p:tags r:id="rId3"/>
            </p:custDataLst>
          </p:nvPr>
        </p:nvGrpSpPr>
        <p:grpSpPr>
          <a:xfrm>
            <a:off x="9348245" y="274075"/>
            <a:ext cx="540395" cy="540394"/>
            <a:chOff x="7489371" y="4542971"/>
            <a:chExt cx="711200" cy="711200"/>
          </a:xfrm>
        </p:grpSpPr>
        <p:sp>
          <p:nvSpPr>
            <p:cNvPr id="32" name="椭圆 31"/>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3"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PA_组合 15"/>
          <p:cNvGrpSpPr/>
          <p:nvPr>
            <p:custDataLst>
              <p:tags r:id="rId4"/>
            </p:custDataLst>
          </p:nvPr>
        </p:nvGrpSpPr>
        <p:grpSpPr>
          <a:xfrm>
            <a:off x="10316569" y="274075"/>
            <a:ext cx="540395" cy="540394"/>
            <a:chOff x="8638974" y="4542971"/>
            <a:chExt cx="711200" cy="711200"/>
          </a:xfrm>
        </p:grpSpPr>
        <p:sp>
          <p:nvSpPr>
            <p:cNvPr id="35" name="椭圆 34"/>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7" name="PA_组合 18"/>
          <p:cNvGrpSpPr/>
          <p:nvPr>
            <p:custDataLst>
              <p:tags r:id="rId5"/>
            </p:custDataLst>
          </p:nvPr>
        </p:nvGrpSpPr>
        <p:grpSpPr>
          <a:xfrm>
            <a:off x="11284893" y="274075"/>
            <a:ext cx="540395" cy="540394"/>
            <a:chOff x="9788577" y="4542971"/>
            <a:chExt cx="711200" cy="711200"/>
          </a:xfrm>
        </p:grpSpPr>
        <p:sp>
          <p:nvSpPr>
            <p:cNvPr id="38" name="椭圆 37"/>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42" name="图片 41"/>
          <p:cNvPicPr>
            <a:picLocks noChangeAspect="1"/>
          </p:cNvPicPr>
          <p:nvPr/>
        </p:nvPicPr>
        <p:blipFill>
          <a:blip r:embed="rId7" cstate="screen"/>
          <a:stretch>
            <a:fillRect/>
          </a:stretch>
        </p:blipFill>
        <p:spPr>
          <a:xfrm>
            <a:off x="0" y="3316626"/>
            <a:ext cx="6730787" cy="36627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5000">
        <p14:prism dir="u"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by="(-#ppt_w*2)" calcmode="lin" valueType="num">
                                      <p:cBhvr rctx="PPT">
                                        <p:cTn id="7" dur="500" autoRev="1" fill="hold">
                                          <p:stCondLst>
                                            <p:cond delay="0"/>
                                          </p:stCondLst>
                                        </p:cTn>
                                        <p:tgtEl>
                                          <p:spTgt spid="14"/>
                                        </p:tgtEl>
                                        <p:attrNameLst>
                                          <p:attrName>ppt_w</p:attrName>
                                        </p:attrNameLst>
                                      </p:cBhvr>
                                    </p:anim>
                                    <p:anim by="(#ppt_w*0.50)" calcmode="lin" valueType="num">
                                      <p:cBhvr>
                                        <p:cTn id="8" dur="500" decel="50000" autoRev="1" fill="hold">
                                          <p:stCondLst>
                                            <p:cond delay="0"/>
                                          </p:stCondLst>
                                        </p:cTn>
                                        <p:tgtEl>
                                          <p:spTgt spid="14"/>
                                        </p:tgtEl>
                                        <p:attrNameLst>
                                          <p:attrName>ppt_x</p:attrName>
                                        </p:attrNameLst>
                                      </p:cBhvr>
                                    </p:anim>
                                    <p:anim from="(-#ppt_h/2)" to="(#ppt_y)" calcmode="lin" valueType="num">
                                      <p:cBhvr>
                                        <p:cTn id="9" dur="1000" fill="hold">
                                          <p:stCondLst>
                                            <p:cond delay="0"/>
                                          </p:stCondLst>
                                        </p:cTn>
                                        <p:tgtEl>
                                          <p:spTgt spid="14"/>
                                        </p:tgtEl>
                                        <p:attrNameLst>
                                          <p:attrName>ppt_y</p:attrName>
                                        </p:attrNameLst>
                                      </p:cBhvr>
                                    </p:anim>
                                    <p:animRot by="21600000">
                                      <p:cBhvr>
                                        <p:cTn id="10" dur="1000" fill="hold">
                                          <p:stCondLst>
                                            <p:cond delay="0"/>
                                          </p:stCondLst>
                                        </p:cTn>
                                        <p:tgtEl>
                                          <p:spTgt spid="14"/>
                                        </p:tgtEl>
                                        <p:attrNameLst>
                                          <p:attrName>r</p:attrName>
                                        </p:attrNameLst>
                                      </p:cBhvr>
                                    </p:animRot>
                                  </p:childTnLst>
                                </p:cTn>
                              </p:par>
                            </p:childTnLst>
                          </p:cTn>
                        </p:par>
                        <p:par>
                          <p:cTn id="11" fill="hold">
                            <p:stCondLst>
                              <p:cond delay="1100"/>
                            </p:stCondLst>
                            <p:childTnLst>
                              <p:par>
                                <p:cTn id="12" presetID="2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par>
                          <p:cTn id="15" fill="hold">
                            <p:stCondLst>
                              <p:cond delay="16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par>
                          <p:cTn id="31" fill="hold">
                            <p:stCondLst>
                              <p:cond delay="2100"/>
                            </p:stCondLst>
                            <p:childTnLst>
                              <p:par>
                                <p:cTn id="32" presetID="2" presetClass="entr" presetSubtype="4"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5</a:t>
            </a:r>
            <a:r>
              <a:rPr lang="en-US" altLang="zh-CN" sz="2400" spc="300" dirty="0" smtClean="0">
                <a:solidFill>
                  <a:schemeClr val="accent1"/>
                </a:solidFill>
                <a:latin typeface="+mj-ea"/>
                <a:ea typeface="+mj-ea"/>
              </a:rPr>
              <a:t>.5 </a:t>
            </a:r>
            <a:r>
              <a:rPr lang="zh-CN" altLang="en-US" sz="2400" spc="300" dirty="0" smtClean="0">
                <a:solidFill>
                  <a:schemeClr val="accent1"/>
                </a:solidFill>
                <a:latin typeface="+mj-ea"/>
                <a:ea typeface="+mj-ea"/>
              </a:rPr>
              <a:t>变形</a:t>
            </a:r>
            <a:r>
              <a:rPr lang="en-US" altLang="zh-CN" sz="2400" spc="300" dirty="0">
                <a:solidFill>
                  <a:schemeClr val="accent1"/>
                </a:solidFill>
                <a:latin typeface="+mj-ea"/>
                <a:ea typeface="+mj-ea"/>
              </a:rPr>
              <a:t>: mutate()</a:t>
            </a:r>
            <a:endParaRPr sz="2400" spc="300" dirty="0">
              <a:solidFill>
                <a:schemeClr val="accent1"/>
              </a:solidFill>
              <a:latin typeface="+mj-ea"/>
              <a:ea typeface="+mj-ea"/>
            </a:endParaRPr>
          </a:p>
        </p:txBody>
      </p:sp>
      <p:sp>
        <p:nvSpPr>
          <p:cNvPr id="9" name="文本框 8"/>
          <p:cNvSpPr txBox="1"/>
          <p:nvPr/>
        </p:nvSpPr>
        <p:spPr>
          <a:xfrm>
            <a:off x="1347343" y="1561337"/>
            <a:ext cx="10305682" cy="872034"/>
          </a:xfrm>
          <a:prstGeom prst="rect">
            <a:avLst/>
          </a:prstGeom>
          <a:noFill/>
        </p:spPr>
        <p:txBody>
          <a:bodyPr wrap="square" rtlCol="0" anchor="ctr" anchorCtr="0">
            <a:spAutoFit/>
          </a:bodyPr>
          <a:lstStyle/>
          <a:p>
            <a:pPr fontAlgn="auto">
              <a:lnSpc>
                <a:spcPct val="150000"/>
              </a:lnSpc>
            </a:pPr>
            <a:r>
              <a:rPr lang="zh-CN" altLang="en-US" dirty="0"/>
              <a:t>对已有列进行数据运算并添加为新列</a:t>
            </a:r>
            <a:r>
              <a:rPr lang="en-US" altLang="zh-CN" dirty="0"/>
              <a:t>:</a:t>
            </a:r>
          </a:p>
          <a:p>
            <a:pPr fontAlgn="auto">
              <a:lnSpc>
                <a:spcPct val="150000"/>
              </a:lnSpc>
            </a:pPr>
            <a:r>
              <a:rPr lang="en-US" altLang="zh-CN" dirty="0"/>
              <a:t>mutate(</a:t>
            </a:r>
            <a:r>
              <a:rPr lang="en-US" altLang="zh-CN" dirty="0" err="1"/>
              <a:t>mtcars_df</a:t>
            </a:r>
            <a:r>
              <a:rPr lang="en-US" altLang="zh-CN" dirty="0"/>
              <a:t>, NO = 1:dim(</a:t>
            </a:r>
            <a:r>
              <a:rPr lang="en-US" altLang="zh-CN" dirty="0" err="1"/>
              <a:t>mtcars_df</a:t>
            </a:r>
            <a:r>
              <a:rPr lang="en-US" altLang="zh-CN" dirty="0"/>
              <a:t>)[1]) </a:t>
            </a:r>
          </a:p>
        </p:txBody>
      </p:sp>
    </p:spTree>
    <p:extLst>
      <p:ext uri="{BB962C8B-B14F-4D97-AF65-F5344CB8AC3E}">
        <p14:creationId xmlns:p14="http://schemas.microsoft.com/office/powerpoint/2010/main" val="285190878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5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5</a:t>
            </a:r>
            <a:r>
              <a:rPr lang="en-US" altLang="zh-CN" sz="2400" spc="300" dirty="0" smtClean="0">
                <a:solidFill>
                  <a:schemeClr val="accent1"/>
                </a:solidFill>
                <a:latin typeface="+mj-ea"/>
                <a:ea typeface="+mj-ea"/>
              </a:rPr>
              <a:t>.6 </a:t>
            </a:r>
            <a:r>
              <a:rPr lang="zh-CN" altLang="en-US" sz="2400" spc="300" dirty="0" smtClean="0">
                <a:solidFill>
                  <a:schemeClr val="accent1"/>
                </a:solidFill>
                <a:latin typeface="+mj-ea"/>
                <a:ea typeface="+mj-ea"/>
              </a:rPr>
              <a:t>汇总</a:t>
            </a:r>
            <a:r>
              <a:rPr lang="en-US" altLang="zh-CN" sz="2400" spc="300" dirty="0">
                <a:solidFill>
                  <a:schemeClr val="accent1"/>
                </a:solidFill>
                <a:latin typeface="+mj-ea"/>
                <a:ea typeface="+mj-ea"/>
              </a:rPr>
              <a:t>: </a:t>
            </a:r>
            <a:r>
              <a:rPr lang="en-US" altLang="zh-CN" sz="2400" spc="300" dirty="0" err="1">
                <a:solidFill>
                  <a:schemeClr val="accent1"/>
                </a:solidFill>
                <a:latin typeface="+mj-ea"/>
                <a:ea typeface="+mj-ea"/>
              </a:rPr>
              <a:t>summarise</a:t>
            </a:r>
            <a:r>
              <a:rPr lang="en-US" altLang="zh-CN" sz="2400" spc="300" dirty="0">
                <a:solidFill>
                  <a:schemeClr val="accent1"/>
                </a:solidFill>
                <a:latin typeface="+mj-ea"/>
                <a:ea typeface="+mj-ea"/>
              </a:rPr>
              <a:t>()</a:t>
            </a:r>
            <a:endParaRPr sz="2400" spc="300" dirty="0">
              <a:solidFill>
                <a:schemeClr val="accent1"/>
              </a:solidFill>
              <a:latin typeface="+mj-ea"/>
              <a:ea typeface="+mj-ea"/>
            </a:endParaRPr>
          </a:p>
        </p:txBody>
      </p:sp>
      <p:sp>
        <p:nvSpPr>
          <p:cNvPr id="9" name="文本框 8"/>
          <p:cNvSpPr txBox="1"/>
          <p:nvPr/>
        </p:nvSpPr>
        <p:spPr>
          <a:xfrm>
            <a:off x="1258133" y="1279128"/>
            <a:ext cx="10305682" cy="2534027"/>
          </a:xfrm>
          <a:prstGeom prst="rect">
            <a:avLst/>
          </a:prstGeom>
          <a:noFill/>
        </p:spPr>
        <p:txBody>
          <a:bodyPr wrap="square" rtlCol="0" anchor="ctr" anchorCtr="0">
            <a:spAutoFit/>
          </a:bodyPr>
          <a:lstStyle/>
          <a:p>
            <a:pPr fontAlgn="auto">
              <a:lnSpc>
                <a:spcPct val="150000"/>
              </a:lnSpc>
            </a:pPr>
            <a:r>
              <a:rPr lang="zh-CN" altLang="en-US" dirty="0"/>
              <a:t>对数据框调用其它函数进行汇总操作</a:t>
            </a:r>
            <a:r>
              <a:rPr lang="en-US" altLang="zh-CN" dirty="0"/>
              <a:t>, </a:t>
            </a:r>
            <a:r>
              <a:rPr lang="zh-CN" altLang="en-US" dirty="0"/>
              <a:t>返回一维的结果</a:t>
            </a:r>
            <a:r>
              <a:rPr lang="en-US" altLang="zh-CN" dirty="0"/>
              <a:t>:</a:t>
            </a:r>
          </a:p>
          <a:p>
            <a:pPr fontAlgn="auto">
              <a:lnSpc>
                <a:spcPct val="150000"/>
              </a:lnSpc>
            </a:pPr>
            <a:r>
              <a:rPr lang="en-US" altLang="zh-CN" dirty="0" err="1"/>
              <a:t>summarise</a:t>
            </a:r>
            <a:r>
              <a:rPr lang="en-US" altLang="zh-CN" dirty="0"/>
              <a:t>(</a:t>
            </a:r>
            <a:r>
              <a:rPr lang="en-US" altLang="zh-CN" dirty="0" err="1"/>
              <a:t>mtcars_df</a:t>
            </a:r>
            <a:r>
              <a:rPr lang="en-US" altLang="zh-CN" dirty="0"/>
              <a:t>, </a:t>
            </a:r>
            <a:r>
              <a:rPr lang="en-US" altLang="zh-CN" dirty="0" err="1"/>
              <a:t>mdisp</a:t>
            </a:r>
            <a:r>
              <a:rPr lang="en-US" altLang="zh-CN" dirty="0"/>
              <a:t> = mean(</a:t>
            </a:r>
            <a:r>
              <a:rPr lang="en-US" altLang="zh-CN" dirty="0" err="1"/>
              <a:t>disp</a:t>
            </a:r>
            <a:r>
              <a:rPr lang="en-US" altLang="zh-CN" dirty="0"/>
              <a:t>, na.rm = TRUE))</a:t>
            </a:r>
          </a:p>
          <a:p>
            <a:pPr fontAlgn="auto">
              <a:lnSpc>
                <a:spcPct val="150000"/>
              </a:lnSpc>
            </a:pPr>
            <a:r>
              <a:rPr lang="en-US" altLang="zh-CN" dirty="0"/>
              <a:t># A </a:t>
            </a:r>
            <a:r>
              <a:rPr lang="en-US" altLang="zh-CN" dirty="0" err="1"/>
              <a:t>tibble</a:t>
            </a:r>
            <a:r>
              <a:rPr lang="en-US" altLang="zh-CN" dirty="0"/>
              <a:t>: 1 x 1</a:t>
            </a:r>
          </a:p>
          <a:p>
            <a:pPr fontAlgn="auto">
              <a:lnSpc>
                <a:spcPct val="150000"/>
              </a:lnSpc>
            </a:pPr>
            <a:r>
              <a:rPr lang="en-US" altLang="zh-CN" dirty="0"/>
              <a:t>     </a:t>
            </a:r>
            <a:r>
              <a:rPr lang="en-US" altLang="zh-CN" dirty="0" err="1"/>
              <a:t>mdisp</a:t>
            </a:r>
            <a:endParaRPr lang="en-US" altLang="zh-CN" dirty="0"/>
          </a:p>
          <a:p>
            <a:pPr fontAlgn="auto">
              <a:lnSpc>
                <a:spcPct val="150000"/>
              </a:lnSpc>
            </a:pPr>
            <a:r>
              <a:rPr lang="en-US" altLang="zh-CN" dirty="0"/>
              <a:t>     &lt;</a:t>
            </a:r>
            <a:r>
              <a:rPr lang="en-US" altLang="zh-CN" dirty="0" err="1"/>
              <a:t>dbl</a:t>
            </a:r>
            <a:r>
              <a:rPr lang="en-US" altLang="zh-CN" dirty="0"/>
              <a:t>&gt;</a:t>
            </a:r>
          </a:p>
          <a:p>
            <a:pPr fontAlgn="auto">
              <a:lnSpc>
                <a:spcPct val="150000"/>
              </a:lnSpc>
            </a:pPr>
            <a:r>
              <a:rPr lang="en-US" altLang="zh-CN" dirty="0"/>
              <a:t>1 230.7219</a:t>
            </a:r>
          </a:p>
        </p:txBody>
      </p:sp>
    </p:spTree>
    <p:extLst>
      <p:ext uri="{BB962C8B-B14F-4D97-AF65-F5344CB8AC3E}">
        <p14:creationId xmlns:p14="http://schemas.microsoft.com/office/powerpoint/2010/main" val="120155121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8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5</a:t>
            </a:r>
            <a:r>
              <a:rPr lang="en-US" altLang="zh-CN" sz="2400" spc="300" dirty="0" smtClean="0">
                <a:solidFill>
                  <a:schemeClr val="accent1"/>
                </a:solidFill>
                <a:latin typeface="+mj-ea"/>
                <a:ea typeface="+mj-ea"/>
              </a:rPr>
              <a:t>.7 </a:t>
            </a:r>
            <a:r>
              <a:rPr lang="zh-CN" altLang="en-US" sz="2400" spc="300" dirty="0" smtClean="0">
                <a:solidFill>
                  <a:schemeClr val="accent1"/>
                </a:solidFill>
                <a:latin typeface="+mj-ea"/>
                <a:ea typeface="+mj-ea"/>
              </a:rPr>
              <a:t>分组</a:t>
            </a:r>
            <a:r>
              <a:rPr lang="en-US" altLang="zh-CN" sz="2400" spc="300" dirty="0">
                <a:solidFill>
                  <a:schemeClr val="accent1"/>
                </a:solidFill>
                <a:latin typeface="+mj-ea"/>
                <a:ea typeface="+mj-ea"/>
              </a:rPr>
              <a:t>: </a:t>
            </a:r>
            <a:r>
              <a:rPr lang="en-US" altLang="zh-CN" sz="2400" spc="300" dirty="0" err="1">
                <a:solidFill>
                  <a:schemeClr val="accent1"/>
                </a:solidFill>
                <a:latin typeface="+mj-ea"/>
                <a:ea typeface="+mj-ea"/>
              </a:rPr>
              <a:t>group_by</a:t>
            </a:r>
            <a:r>
              <a:rPr lang="en-US" altLang="zh-CN" sz="2400" spc="300" dirty="0">
                <a:solidFill>
                  <a:schemeClr val="accent1"/>
                </a:solidFill>
                <a:latin typeface="+mj-ea"/>
                <a:ea typeface="+mj-ea"/>
              </a:rPr>
              <a:t>()</a:t>
            </a:r>
            <a:endParaRPr sz="2400" spc="300" dirty="0">
              <a:solidFill>
                <a:schemeClr val="accent1"/>
              </a:solidFill>
              <a:latin typeface="+mj-ea"/>
              <a:ea typeface="+mj-ea"/>
            </a:endParaRPr>
          </a:p>
        </p:txBody>
      </p:sp>
      <p:sp>
        <p:nvSpPr>
          <p:cNvPr id="9" name="文本框 8"/>
          <p:cNvSpPr txBox="1"/>
          <p:nvPr/>
        </p:nvSpPr>
        <p:spPr>
          <a:xfrm>
            <a:off x="1272840" y="1262410"/>
            <a:ext cx="10305682" cy="4611519"/>
          </a:xfrm>
          <a:prstGeom prst="rect">
            <a:avLst/>
          </a:prstGeom>
          <a:noFill/>
        </p:spPr>
        <p:txBody>
          <a:bodyPr wrap="square" rtlCol="0" anchor="ctr" anchorCtr="0">
            <a:spAutoFit/>
          </a:bodyPr>
          <a:lstStyle/>
          <a:p>
            <a:pPr fontAlgn="auto">
              <a:lnSpc>
                <a:spcPct val="150000"/>
              </a:lnSpc>
            </a:pPr>
            <a:r>
              <a:rPr lang="zh-CN" altLang="en-US" dirty="0"/>
              <a:t>当对数据集通过</a:t>
            </a:r>
            <a:r>
              <a:rPr lang="en-US" altLang="zh-CN" dirty="0" err="1"/>
              <a:t>group_by</a:t>
            </a:r>
            <a:r>
              <a:rPr lang="en-US" altLang="zh-CN" dirty="0"/>
              <a:t>()</a:t>
            </a:r>
            <a:r>
              <a:rPr lang="zh-CN" altLang="en-US" dirty="0"/>
              <a:t>添加了分组信息后，</a:t>
            </a:r>
            <a:r>
              <a:rPr lang="en-US" altLang="zh-CN" dirty="0"/>
              <a:t>mutate()</a:t>
            </a:r>
            <a:r>
              <a:rPr lang="zh-CN" altLang="en-US" dirty="0"/>
              <a:t>，</a:t>
            </a:r>
            <a:r>
              <a:rPr lang="en-US" altLang="zh-CN" dirty="0"/>
              <a:t>arrange() </a:t>
            </a:r>
            <a:r>
              <a:rPr lang="zh-CN" altLang="en-US" dirty="0"/>
              <a:t>和 </a:t>
            </a:r>
            <a:r>
              <a:rPr lang="en-US" altLang="zh-CN" dirty="0" err="1"/>
              <a:t>summarise</a:t>
            </a:r>
            <a:r>
              <a:rPr lang="en-US" altLang="zh-CN" dirty="0"/>
              <a:t>() </a:t>
            </a:r>
            <a:r>
              <a:rPr lang="zh-CN" altLang="en-US" dirty="0"/>
              <a:t>函数会自动对这些 </a:t>
            </a:r>
            <a:r>
              <a:rPr lang="en-US" altLang="zh-CN" dirty="0" err="1"/>
              <a:t>tbl</a:t>
            </a:r>
            <a:r>
              <a:rPr lang="en-US" altLang="zh-CN" dirty="0"/>
              <a:t> </a:t>
            </a:r>
            <a:r>
              <a:rPr lang="zh-CN" altLang="en-US" dirty="0"/>
              <a:t>类数据执行分组操作。</a:t>
            </a:r>
          </a:p>
          <a:p>
            <a:pPr fontAlgn="auto">
              <a:lnSpc>
                <a:spcPct val="150000"/>
              </a:lnSpc>
            </a:pPr>
            <a:endParaRPr lang="zh-CN" altLang="en-US" dirty="0"/>
          </a:p>
          <a:p>
            <a:pPr fontAlgn="auto">
              <a:lnSpc>
                <a:spcPct val="150000"/>
              </a:lnSpc>
            </a:pPr>
            <a:r>
              <a:rPr lang="en-US" altLang="zh-CN" dirty="0"/>
              <a:t>cars &lt;- </a:t>
            </a:r>
            <a:r>
              <a:rPr lang="en-US" altLang="zh-CN" dirty="0" err="1"/>
              <a:t>group_by</a:t>
            </a:r>
            <a:r>
              <a:rPr lang="en-US" altLang="zh-CN" dirty="0"/>
              <a:t>(</a:t>
            </a:r>
            <a:r>
              <a:rPr lang="en-US" altLang="zh-CN" dirty="0" err="1"/>
              <a:t>mtcars_df</a:t>
            </a:r>
            <a:r>
              <a:rPr lang="en-US" altLang="zh-CN" dirty="0"/>
              <a:t>, </a:t>
            </a:r>
            <a:r>
              <a:rPr lang="en-US" altLang="zh-CN" dirty="0" err="1"/>
              <a:t>cyl</a:t>
            </a:r>
            <a:r>
              <a:rPr lang="en-US" altLang="zh-CN" dirty="0"/>
              <a:t>)</a:t>
            </a:r>
          </a:p>
          <a:p>
            <a:pPr fontAlgn="auto">
              <a:lnSpc>
                <a:spcPct val="150000"/>
              </a:lnSpc>
            </a:pPr>
            <a:r>
              <a:rPr lang="en-US" altLang="zh-CN" dirty="0" err="1"/>
              <a:t>countcars</a:t>
            </a:r>
            <a:r>
              <a:rPr lang="en-US" altLang="zh-CN" dirty="0"/>
              <a:t> &lt;- </a:t>
            </a:r>
            <a:r>
              <a:rPr lang="en-US" altLang="zh-CN" dirty="0" err="1"/>
              <a:t>summarise</a:t>
            </a:r>
            <a:r>
              <a:rPr lang="en-US" altLang="zh-CN" dirty="0"/>
              <a:t>(cars, count = n()) # count = n()</a:t>
            </a:r>
            <a:r>
              <a:rPr lang="zh-CN" altLang="en-US" dirty="0"/>
              <a:t>用来计算次数</a:t>
            </a:r>
          </a:p>
          <a:p>
            <a:pPr fontAlgn="auto">
              <a:lnSpc>
                <a:spcPct val="150000"/>
              </a:lnSpc>
            </a:pPr>
            <a:r>
              <a:rPr lang="en-US" altLang="zh-CN" dirty="0" smtClean="0"/>
              <a:t># </a:t>
            </a:r>
            <a:r>
              <a:rPr lang="en-US" altLang="zh-CN" dirty="0"/>
              <a:t>A </a:t>
            </a:r>
            <a:r>
              <a:rPr lang="en-US" altLang="zh-CN" dirty="0" err="1"/>
              <a:t>tibble</a:t>
            </a:r>
            <a:r>
              <a:rPr lang="en-US" altLang="zh-CN" dirty="0"/>
              <a:t>: 3 x 2</a:t>
            </a:r>
          </a:p>
          <a:p>
            <a:pPr fontAlgn="auto">
              <a:lnSpc>
                <a:spcPct val="150000"/>
              </a:lnSpc>
            </a:pPr>
            <a:r>
              <a:rPr lang="en-US" altLang="zh-CN" dirty="0"/>
              <a:t>    </a:t>
            </a:r>
            <a:r>
              <a:rPr lang="en-US" altLang="zh-CN" dirty="0" err="1"/>
              <a:t>cyl</a:t>
            </a:r>
            <a:r>
              <a:rPr lang="en-US" altLang="zh-CN" dirty="0"/>
              <a:t> count</a:t>
            </a:r>
          </a:p>
          <a:p>
            <a:pPr fontAlgn="auto">
              <a:lnSpc>
                <a:spcPct val="150000"/>
              </a:lnSpc>
            </a:pPr>
            <a:r>
              <a:rPr lang="en-US" altLang="zh-CN" dirty="0"/>
              <a:t>  &lt;</a:t>
            </a:r>
            <a:r>
              <a:rPr lang="en-US" altLang="zh-CN" dirty="0" err="1"/>
              <a:t>dbl</a:t>
            </a:r>
            <a:r>
              <a:rPr lang="en-US" altLang="zh-CN" dirty="0"/>
              <a:t>&gt; &lt;</a:t>
            </a:r>
            <a:r>
              <a:rPr lang="en-US" altLang="zh-CN" dirty="0" err="1"/>
              <a:t>int</a:t>
            </a:r>
            <a:r>
              <a:rPr lang="en-US" altLang="zh-CN" dirty="0"/>
              <a:t>&gt;</a:t>
            </a:r>
          </a:p>
          <a:p>
            <a:pPr fontAlgn="auto">
              <a:lnSpc>
                <a:spcPct val="150000"/>
              </a:lnSpc>
            </a:pPr>
            <a:r>
              <a:rPr lang="en-US" altLang="zh-CN" dirty="0"/>
              <a:t>1     4    11</a:t>
            </a:r>
          </a:p>
          <a:p>
            <a:pPr fontAlgn="auto">
              <a:lnSpc>
                <a:spcPct val="150000"/>
              </a:lnSpc>
            </a:pPr>
            <a:r>
              <a:rPr lang="en-US" altLang="zh-CN" dirty="0"/>
              <a:t>2     6     7</a:t>
            </a:r>
          </a:p>
          <a:p>
            <a:pPr fontAlgn="auto">
              <a:lnSpc>
                <a:spcPct val="150000"/>
              </a:lnSpc>
            </a:pPr>
            <a:r>
              <a:rPr lang="en-US" altLang="zh-CN" dirty="0"/>
              <a:t>3     8    14</a:t>
            </a:r>
          </a:p>
        </p:txBody>
      </p:sp>
    </p:spTree>
    <p:extLst>
      <p:ext uri="{BB962C8B-B14F-4D97-AF65-F5344CB8AC3E}">
        <p14:creationId xmlns:p14="http://schemas.microsoft.com/office/powerpoint/2010/main" val="337203990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7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5</a:t>
            </a:r>
            <a:r>
              <a:rPr lang="en-US" altLang="zh-CN" sz="2400" spc="300" dirty="0">
                <a:solidFill>
                  <a:schemeClr val="accent1"/>
                </a:solidFill>
                <a:latin typeface="+mj-ea"/>
                <a:ea typeface="+mj-ea"/>
              </a:rPr>
              <a:t>.8 </a:t>
            </a:r>
            <a:r>
              <a:rPr lang="en-US" altLang="zh-CN" sz="2400" spc="300" dirty="0" err="1">
                <a:solidFill>
                  <a:schemeClr val="accent1"/>
                </a:solidFill>
                <a:latin typeface="+mj-ea"/>
                <a:ea typeface="+mj-ea"/>
              </a:rPr>
              <a:t>dply</a:t>
            </a:r>
            <a:r>
              <a:rPr lang="zh-CN" altLang="en-US" sz="2400" spc="300" dirty="0">
                <a:solidFill>
                  <a:schemeClr val="accent1"/>
                </a:solidFill>
                <a:latin typeface="+mj-ea"/>
                <a:ea typeface="+mj-ea"/>
              </a:rPr>
              <a:t>使用数据库</a:t>
            </a:r>
            <a:endParaRPr sz="2400" spc="300" dirty="0">
              <a:solidFill>
                <a:schemeClr val="accent1"/>
              </a:solidFill>
              <a:latin typeface="+mj-ea"/>
              <a:ea typeface="+mj-ea"/>
            </a:endParaRPr>
          </a:p>
        </p:txBody>
      </p:sp>
      <p:sp>
        <p:nvSpPr>
          <p:cNvPr id="9" name="文本框 8"/>
          <p:cNvSpPr txBox="1"/>
          <p:nvPr/>
        </p:nvSpPr>
        <p:spPr>
          <a:xfrm>
            <a:off x="1272840" y="1287954"/>
            <a:ext cx="10305682" cy="3416320"/>
          </a:xfrm>
          <a:prstGeom prst="rect">
            <a:avLst/>
          </a:prstGeom>
          <a:noFill/>
        </p:spPr>
        <p:txBody>
          <a:bodyPr wrap="square" rtlCol="0" anchor="ctr" anchorCtr="0">
            <a:spAutoFit/>
          </a:bodyPr>
          <a:lstStyle/>
          <a:p>
            <a:pPr fontAlgn="auto">
              <a:lnSpc>
                <a:spcPct val="150000"/>
              </a:lnSpc>
            </a:pPr>
            <a:r>
              <a:rPr lang="zh-CN" altLang="en-US" dirty="0"/>
              <a:t>要用</a:t>
            </a:r>
            <a:r>
              <a:rPr lang="en-US" altLang="zh-CN" dirty="0" err="1"/>
              <a:t>dplyr</a:t>
            </a:r>
            <a:r>
              <a:rPr lang="zh-CN" altLang="en-US" dirty="0"/>
              <a:t>先安装</a:t>
            </a:r>
            <a:r>
              <a:rPr lang="en-US" altLang="zh-CN" dirty="0" err="1"/>
              <a:t>dbplyr</a:t>
            </a:r>
            <a:r>
              <a:rPr lang="zh-CN" altLang="en-US" dirty="0"/>
              <a:t>。</a:t>
            </a:r>
          </a:p>
          <a:p>
            <a:pPr fontAlgn="auto">
              <a:lnSpc>
                <a:spcPct val="150000"/>
              </a:lnSpc>
            </a:pPr>
            <a:r>
              <a:rPr lang="en-US" altLang="zh-CN" dirty="0" err="1"/>
              <a:t>install.packages</a:t>
            </a:r>
            <a:r>
              <a:rPr lang="en-US" altLang="zh-CN" dirty="0"/>
              <a:t>("</a:t>
            </a:r>
            <a:r>
              <a:rPr lang="en-US" altLang="zh-CN" dirty="0" err="1"/>
              <a:t>dbplyr</a:t>
            </a:r>
            <a:r>
              <a:rPr lang="en-US" altLang="zh-CN" dirty="0"/>
              <a:t>")</a:t>
            </a:r>
          </a:p>
          <a:p>
            <a:pPr fontAlgn="auto">
              <a:lnSpc>
                <a:spcPct val="150000"/>
              </a:lnSpc>
            </a:pPr>
            <a:r>
              <a:rPr lang="zh-CN" altLang="en-US" dirty="0"/>
              <a:t>您还需要安装一个</a:t>
            </a:r>
            <a:r>
              <a:rPr lang="en-US" altLang="zh-CN" dirty="0"/>
              <a:t>DBI</a:t>
            </a:r>
            <a:r>
              <a:rPr lang="zh-CN" altLang="en-US" dirty="0"/>
              <a:t>后端包。</a:t>
            </a:r>
            <a:r>
              <a:rPr lang="en-US" altLang="zh-CN" dirty="0" err="1"/>
              <a:t>dbi</a:t>
            </a:r>
            <a:r>
              <a:rPr lang="zh-CN" altLang="en-US" dirty="0"/>
              <a:t>包提供了一个公共接口，允许</a:t>
            </a:r>
            <a:r>
              <a:rPr lang="en-US" altLang="zh-CN" dirty="0" err="1"/>
              <a:t>dplyr</a:t>
            </a:r>
            <a:r>
              <a:rPr lang="zh-CN" altLang="en-US" dirty="0"/>
              <a:t>使用相同的代码处理许多不同的数据库。</a:t>
            </a:r>
            <a:r>
              <a:rPr lang="en-US" altLang="zh-CN" dirty="0"/>
              <a:t>DBI</a:t>
            </a:r>
            <a:r>
              <a:rPr lang="zh-CN" altLang="en-US" dirty="0"/>
              <a:t>与</a:t>
            </a:r>
            <a:r>
              <a:rPr lang="en-US" altLang="zh-CN" dirty="0"/>
              <a:t>DBPLYR</a:t>
            </a:r>
            <a:r>
              <a:rPr lang="zh-CN" altLang="en-US" dirty="0"/>
              <a:t>一起自动安装，但您需要为要连接的数据库安装特定的</a:t>
            </a:r>
            <a:r>
              <a:rPr lang="zh-CN" altLang="en-US" dirty="0" smtClean="0"/>
              <a:t>后端</a:t>
            </a:r>
            <a:endParaRPr lang="en-US" altLang="zh-CN" dirty="0" smtClean="0"/>
          </a:p>
          <a:p>
            <a:pPr fontAlgn="auto">
              <a:lnSpc>
                <a:spcPct val="150000"/>
              </a:lnSpc>
            </a:pPr>
            <a:endParaRPr lang="en-US" altLang="zh-CN" dirty="0"/>
          </a:p>
          <a:p>
            <a:pPr fontAlgn="auto">
              <a:lnSpc>
                <a:spcPct val="150000"/>
              </a:lnSpc>
            </a:pPr>
            <a:r>
              <a:rPr lang="zh-CN" altLang="en-US" dirty="0"/>
              <a:t>在安装</a:t>
            </a:r>
            <a:r>
              <a:rPr lang="en-US" altLang="zh-CN" dirty="0" err="1"/>
              <a:t>dbplyr</a:t>
            </a:r>
            <a:r>
              <a:rPr lang="zh-CN" altLang="en-US" dirty="0"/>
              <a:t>时，自动安装</a:t>
            </a:r>
            <a:r>
              <a:rPr lang="en-US" altLang="zh-CN" dirty="0"/>
              <a:t>DBI</a:t>
            </a:r>
            <a:r>
              <a:rPr lang="zh-CN" altLang="en-US" dirty="0"/>
              <a:t>，所以只需要额外安装</a:t>
            </a:r>
            <a:r>
              <a:rPr lang="en-US" altLang="zh-CN" dirty="0" err="1"/>
              <a:t>RMySQL</a:t>
            </a:r>
            <a:r>
              <a:rPr lang="zh-CN" altLang="en-US" dirty="0"/>
              <a:t>即可</a:t>
            </a:r>
          </a:p>
          <a:p>
            <a:pPr fontAlgn="auto">
              <a:lnSpc>
                <a:spcPct val="150000"/>
              </a:lnSpc>
            </a:pPr>
            <a:r>
              <a:rPr lang="en-US" altLang="zh-CN" dirty="0" err="1"/>
              <a:t>install.packages</a:t>
            </a:r>
            <a:r>
              <a:rPr lang="en-US" altLang="zh-CN" dirty="0"/>
              <a:t>("</a:t>
            </a:r>
            <a:r>
              <a:rPr lang="en-US" altLang="zh-CN" dirty="0" err="1"/>
              <a:t>RMySQL</a:t>
            </a:r>
            <a:r>
              <a:rPr lang="en-US" altLang="zh-CN" dirty="0"/>
              <a:t>")</a:t>
            </a:r>
          </a:p>
          <a:p>
            <a:pPr fontAlgn="auto">
              <a:lnSpc>
                <a:spcPct val="150000"/>
              </a:lnSpc>
            </a:pPr>
            <a:endParaRPr lang="zh-CN" altLang="en-US" dirty="0"/>
          </a:p>
        </p:txBody>
      </p:sp>
    </p:spTree>
    <p:extLst>
      <p:ext uri="{BB962C8B-B14F-4D97-AF65-F5344CB8AC3E}">
        <p14:creationId xmlns:p14="http://schemas.microsoft.com/office/powerpoint/2010/main" val="190086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3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2236510" cy="707886"/>
          </a:xfrm>
          <a:prstGeom prst="rect">
            <a:avLst/>
          </a:prstGeom>
          <a:noFill/>
        </p:spPr>
        <p:txBody>
          <a:bodyPr wrap="none" rtlCol="0">
            <a:spAutoFit/>
            <a:scene3d>
              <a:camera prst="orthographicFront"/>
              <a:lightRig rig="threePt" dir="t"/>
            </a:scene3d>
            <a:sp3d contourW="12700"/>
          </a:bodyPr>
          <a:lstStyle/>
          <a:p>
            <a:r>
              <a:rPr lang="zh-CN" altLang="en-US" sz="4000" b="1" dirty="0" smtClean="0">
                <a:solidFill>
                  <a:schemeClr val="tx1">
                    <a:lumMod val="85000"/>
                    <a:lumOff val="15000"/>
                  </a:schemeClr>
                </a:solidFill>
                <a:cs typeface="+mn-ea"/>
                <a:sym typeface="+mn-lt"/>
              </a:rPr>
              <a:t>数据迭代</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dirty="0" smtClean="0">
                <a:solidFill>
                  <a:schemeClr val="accent1">
                    <a:lumMod val="75000"/>
                  </a:schemeClr>
                </a:solidFill>
                <a:cs typeface="+mn-ea"/>
                <a:sym typeface="+mn-lt"/>
              </a:rPr>
              <a:t>06</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
        <p:nvSpPr>
          <p:cNvPr id="8" name="文本框 1"/>
          <p:cNvSpPr txBox="1"/>
          <p:nvPr/>
        </p:nvSpPr>
        <p:spPr>
          <a:xfrm>
            <a:off x="4256829" y="4073617"/>
            <a:ext cx="6585343" cy="738664"/>
          </a:xfrm>
          <a:prstGeom prst="rect">
            <a:avLst/>
          </a:prstGeom>
          <a:noFill/>
        </p:spPr>
        <p:txBody>
          <a:bodyPr wrap="square" rtlCol="0">
            <a:spAutoFit/>
            <a:scene3d>
              <a:camera prst="orthographicFront"/>
              <a:lightRig rig="threePt" dir="t"/>
            </a:scene3d>
            <a:sp3d contourW="12700"/>
          </a:bodyPr>
          <a:lstStyle/>
          <a:p>
            <a:r>
              <a:rPr lang="zh-CN" altLang="en-US" sz="1400" dirty="0">
                <a:solidFill>
                  <a:schemeClr val="tx1">
                    <a:lumMod val="65000"/>
                    <a:lumOff val="35000"/>
                  </a:schemeClr>
                </a:solidFill>
                <a:cs typeface="+mn-ea"/>
                <a:sym typeface="+mn-lt"/>
              </a:rPr>
              <a:t>虽然对于</a:t>
            </a:r>
            <a:r>
              <a:rPr lang="en-US" altLang="zh-CN" sz="1400" dirty="0">
                <a:solidFill>
                  <a:schemeClr val="tx1">
                    <a:lumMod val="65000"/>
                    <a:lumOff val="35000"/>
                  </a:schemeClr>
                </a:solidFill>
                <a:cs typeface="+mn-ea"/>
                <a:sym typeface="+mn-lt"/>
              </a:rPr>
              <a:t>R</a:t>
            </a:r>
            <a:r>
              <a:rPr lang="zh-CN" altLang="en-US" sz="1400" dirty="0">
                <a:solidFill>
                  <a:schemeClr val="tx1">
                    <a:lumMod val="65000"/>
                    <a:lumOff val="35000"/>
                  </a:schemeClr>
                </a:solidFill>
                <a:cs typeface="+mn-ea"/>
                <a:sym typeface="+mn-lt"/>
              </a:rPr>
              <a:t>语言的使用者来说，</a:t>
            </a:r>
            <a:r>
              <a:rPr lang="en-US" altLang="zh-CN" sz="1400" dirty="0">
                <a:solidFill>
                  <a:schemeClr val="tx1">
                    <a:lumMod val="65000"/>
                    <a:lumOff val="35000"/>
                  </a:schemeClr>
                </a:solidFill>
                <a:cs typeface="+mn-ea"/>
                <a:sym typeface="+mn-lt"/>
              </a:rPr>
              <a:t>For</a:t>
            </a:r>
            <a:r>
              <a:rPr lang="zh-CN" altLang="en-US" sz="1400" dirty="0">
                <a:solidFill>
                  <a:schemeClr val="tx1">
                    <a:lumMod val="65000"/>
                    <a:lumOff val="35000"/>
                  </a:schemeClr>
                </a:solidFill>
                <a:cs typeface="+mn-ea"/>
                <a:sym typeface="+mn-lt"/>
              </a:rPr>
              <a:t>循环函数比较容易理解也比较容易写，但是对于其他阅读这一脚本的人来说，</a:t>
            </a:r>
            <a:r>
              <a:rPr lang="en-US" altLang="zh-CN" sz="1400" dirty="0">
                <a:solidFill>
                  <a:schemeClr val="tx1">
                    <a:lumMod val="65000"/>
                    <a:lumOff val="35000"/>
                  </a:schemeClr>
                </a:solidFill>
                <a:cs typeface="+mn-ea"/>
                <a:sym typeface="+mn-lt"/>
              </a:rPr>
              <a:t>For</a:t>
            </a:r>
            <a:r>
              <a:rPr lang="zh-CN" altLang="en-US" sz="1400" dirty="0">
                <a:solidFill>
                  <a:schemeClr val="tx1">
                    <a:lumMod val="65000"/>
                    <a:lumOff val="35000"/>
                  </a:schemeClr>
                </a:solidFill>
                <a:cs typeface="+mn-ea"/>
                <a:sym typeface="+mn-lt"/>
              </a:rPr>
              <a:t>循环的可阅读性较差，可能会需要一点时间才能理解。</a:t>
            </a:r>
            <a:endParaRPr sz="14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37507139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6</a:t>
            </a:r>
            <a:r>
              <a:rPr lang="en-US" altLang="zh-CN" sz="2400" spc="300" dirty="0">
                <a:solidFill>
                  <a:schemeClr val="accent1"/>
                </a:solidFill>
                <a:latin typeface="+mj-ea"/>
                <a:ea typeface="+mj-ea"/>
              </a:rPr>
              <a:t>.1 map</a:t>
            </a:r>
            <a:r>
              <a:rPr lang="zh-CN" altLang="en-US" sz="2400" spc="300" dirty="0">
                <a:solidFill>
                  <a:schemeClr val="accent1"/>
                </a:solidFill>
                <a:latin typeface="+mj-ea"/>
                <a:ea typeface="+mj-ea"/>
              </a:rPr>
              <a:t>族函数</a:t>
            </a:r>
            <a:endParaRPr sz="2400" spc="300" dirty="0">
              <a:solidFill>
                <a:schemeClr val="accent1"/>
              </a:solidFill>
              <a:latin typeface="+mj-ea"/>
              <a:ea typeface="+mj-ea"/>
            </a:endParaRPr>
          </a:p>
        </p:txBody>
      </p:sp>
      <p:sp>
        <p:nvSpPr>
          <p:cNvPr id="9" name="文本框 8"/>
          <p:cNvSpPr txBox="1"/>
          <p:nvPr/>
        </p:nvSpPr>
        <p:spPr>
          <a:xfrm>
            <a:off x="1272840" y="1287954"/>
            <a:ext cx="10305682" cy="3416320"/>
          </a:xfrm>
          <a:prstGeom prst="rect">
            <a:avLst/>
          </a:prstGeom>
          <a:noFill/>
        </p:spPr>
        <p:txBody>
          <a:bodyPr wrap="square" rtlCol="0" anchor="ctr" anchorCtr="0">
            <a:spAutoFit/>
          </a:bodyPr>
          <a:lstStyle/>
          <a:p>
            <a:pPr fontAlgn="auto">
              <a:lnSpc>
                <a:spcPct val="150000"/>
              </a:lnSpc>
            </a:pPr>
            <a:r>
              <a:rPr lang="en-US" altLang="zh-CN" dirty="0"/>
              <a:t>map</a:t>
            </a:r>
            <a:r>
              <a:rPr lang="zh-CN" altLang="en-US" dirty="0"/>
              <a:t>族函数输入的数据类型是向量，函数将向量中的每一个元素带入运算，返回的也是一个具有同样长度、同样变量名的向量，返回的向量类型由函数的后缀决定。具体如下面</a:t>
            </a:r>
          </a:p>
          <a:p>
            <a:pPr fontAlgn="auto">
              <a:lnSpc>
                <a:spcPct val="150000"/>
              </a:lnSpc>
            </a:pPr>
            <a:r>
              <a:rPr lang="en-US" altLang="zh-CN" dirty="0"/>
              <a:t>map()    # </a:t>
            </a:r>
            <a:r>
              <a:rPr lang="zh-CN" altLang="en-US" dirty="0"/>
              <a:t>返回一个列表（</a:t>
            </a:r>
            <a:r>
              <a:rPr lang="en-US" altLang="zh-CN" dirty="0"/>
              <a:t>list</a:t>
            </a:r>
            <a:r>
              <a:rPr lang="zh-CN" altLang="en-US" dirty="0"/>
              <a:t>）</a:t>
            </a:r>
          </a:p>
          <a:p>
            <a:pPr fontAlgn="auto">
              <a:lnSpc>
                <a:spcPct val="150000"/>
              </a:lnSpc>
            </a:pPr>
            <a:r>
              <a:rPr lang="en-US" altLang="zh-CN" dirty="0" err="1"/>
              <a:t>map_lgl</a:t>
            </a:r>
            <a:r>
              <a:rPr lang="en-US" altLang="zh-CN" dirty="0"/>
              <a:t>()    # </a:t>
            </a:r>
            <a:r>
              <a:rPr lang="zh-CN" altLang="en-US" dirty="0"/>
              <a:t>返回一个逻辑型向量</a:t>
            </a:r>
          </a:p>
          <a:p>
            <a:pPr fontAlgn="auto">
              <a:lnSpc>
                <a:spcPct val="150000"/>
              </a:lnSpc>
            </a:pPr>
            <a:r>
              <a:rPr lang="en-US" altLang="zh-CN" dirty="0" err="1"/>
              <a:t>map_int</a:t>
            </a:r>
            <a:r>
              <a:rPr lang="en-US" altLang="zh-CN" dirty="0"/>
              <a:t>()    # </a:t>
            </a:r>
            <a:r>
              <a:rPr lang="zh-CN" altLang="en-US" dirty="0"/>
              <a:t>返回一个整数型向量</a:t>
            </a:r>
          </a:p>
          <a:p>
            <a:pPr fontAlgn="auto">
              <a:lnSpc>
                <a:spcPct val="150000"/>
              </a:lnSpc>
            </a:pPr>
            <a:r>
              <a:rPr lang="en-US" altLang="zh-CN" dirty="0" err="1"/>
              <a:t>map_dbl</a:t>
            </a:r>
            <a:r>
              <a:rPr lang="en-US" altLang="zh-CN" dirty="0"/>
              <a:t>()   # </a:t>
            </a:r>
            <a:r>
              <a:rPr lang="zh-CN" altLang="en-US" dirty="0"/>
              <a:t>返回双精度数值向量</a:t>
            </a:r>
          </a:p>
          <a:p>
            <a:pPr fontAlgn="auto">
              <a:lnSpc>
                <a:spcPct val="150000"/>
              </a:lnSpc>
            </a:pPr>
            <a:r>
              <a:rPr lang="en-US" altLang="zh-CN" dirty="0" err="1"/>
              <a:t>map_chr</a:t>
            </a:r>
            <a:r>
              <a:rPr lang="en-US" altLang="zh-CN" dirty="0"/>
              <a:t>()   # </a:t>
            </a:r>
            <a:r>
              <a:rPr lang="zh-CN" altLang="en-US" dirty="0"/>
              <a:t>返回字符串向量</a:t>
            </a:r>
          </a:p>
          <a:p>
            <a:pPr fontAlgn="auto">
              <a:lnSpc>
                <a:spcPct val="150000"/>
              </a:lnSpc>
            </a:pPr>
            <a:endParaRPr lang="zh-CN" altLang="en-US" dirty="0"/>
          </a:p>
        </p:txBody>
      </p:sp>
    </p:spTree>
    <p:extLst>
      <p:ext uri="{BB962C8B-B14F-4D97-AF65-F5344CB8AC3E}">
        <p14:creationId xmlns:p14="http://schemas.microsoft.com/office/powerpoint/2010/main" val="387512634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8" name="PA_矩形 1"/>
          <p:cNvSpPr/>
          <p:nvPr>
            <p:custDataLst>
              <p:tags r:id="rId1"/>
            </p:custDataLst>
          </p:nvPr>
        </p:nvSpPr>
        <p:spPr>
          <a:xfrm>
            <a:off x="1636587" y="450629"/>
            <a:ext cx="5168235" cy="460375"/>
          </a:xfrm>
          <a:prstGeom prst="rect">
            <a:avLst/>
          </a:prstGeom>
        </p:spPr>
        <p:txBody>
          <a:bodyPr wrap="square">
            <a:spAutoFit/>
          </a:bodyPr>
          <a:lstStyle/>
          <a:p>
            <a:r>
              <a:rPr lang="en-US" altLang="zh-CN" sz="2400" spc="300" dirty="0" smtClean="0">
                <a:solidFill>
                  <a:schemeClr val="accent1"/>
                </a:solidFill>
                <a:latin typeface="+mj-ea"/>
                <a:ea typeface="+mj-ea"/>
              </a:rPr>
              <a:t>9</a:t>
            </a:r>
            <a:r>
              <a:rPr sz="2400" spc="300" dirty="0" smtClean="0">
                <a:solidFill>
                  <a:schemeClr val="accent1"/>
                </a:solidFill>
                <a:latin typeface="+mj-ea"/>
                <a:ea typeface="+mj-ea"/>
              </a:rPr>
              <a:t>.</a:t>
            </a:r>
            <a:r>
              <a:rPr lang="en-US" altLang="zh-CN" sz="2400" spc="300" dirty="0" smtClean="0">
                <a:solidFill>
                  <a:schemeClr val="accent1"/>
                </a:solidFill>
                <a:latin typeface="+mj-ea"/>
                <a:ea typeface="+mj-ea"/>
              </a:rPr>
              <a:t>6</a:t>
            </a:r>
            <a:r>
              <a:rPr lang="en-US" altLang="zh-CN" sz="2400" spc="300" dirty="0">
                <a:solidFill>
                  <a:schemeClr val="accent1"/>
                </a:solidFill>
                <a:latin typeface="+mj-ea"/>
                <a:ea typeface="+mj-ea"/>
              </a:rPr>
              <a:t>.2 walk</a:t>
            </a:r>
            <a:r>
              <a:rPr lang="zh-CN" altLang="en-US" sz="2400" spc="300" dirty="0">
                <a:solidFill>
                  <a:schemeClr val="accent1"/>
                </a:solidFill>
                <a:latin typeface="+mj-ea"/>
                <a:ea typeface="+mj-ea"/>
              </a:rPr>
              <a:t>函数</a:t>
            </a:r>
            <a:endParaRPr sz="2400" spc="300" dirty="0">
              <a:solidFill>
                <a:schemeClr val="accent1"/>
              </a:solidFill>
              <a:latin typeface="+mj-ea"/>
              <a:ea typeface="+mj-ea"/>
            </a:endParaRPr>
          </a:p>
        </p:txBody>
      </p:sp>
      <p:sp>
        <p:nvSpPr>
          <p:cNvPr id="9" name="文本框 8"/>
          <p:cNvSpPr txBox="1"/>
          <p:nvPr/>
        </p:nvSpPr>
        <p:spPr>
          <a:xfrm>
            <a:off x="1272840" y="1105853"/>
            <a:ext cx="10305682" cy="3780522"/>
          </a:xfrm>
          <a:prstGeom prst="rect">
            <a:avLst/>
          </a:prstGeom>
          <a:noFill/>
        </p:spPr>
        <p:txBody>
          <a:bodyPr wrap="square" rtlCol="0" anchor="ctr" anchorCtr="0">
            <a:spAutoFit/>
          </a:bodyPr>
          <a:lstStyle/>
          <a:p>
            <a:pPr fontAlgn="auto">
              <a:lnSpc>
                <a:spcPct val="150000"/>
              </a:lnSpc>
            </a:pPr>
            <a:r>
              <a:rPr lang="zh-CN" altLang="en-US" dirty="0"/>
              <a:t>这个函数也是很有趣的函数，它在你特别只需要后续的例如保存，</a:t>
            </a:r>
            <a:r>
              <a:rPr lang="en-US" altLang="zh-CN" dirty="0"/>
              <a:t>print</a:t>
            </a:r>
            <a:r>
              <a:rPr lang="zh-CN" altLang="en-US" dirty="0"/>
              <a:t>等时比较有用。这也是一组函数，类似与</a:t>
            </a:r>
            <a:r>
              <a:rPr lang="en-US" altLang="zh-CN" dirty="0"/>
              <a:t>map2</a:t>
            </a:r>
            <a:r>
              <a:rPr lang="zh-CN" altLang="en-US" dirty="0"/>
              <a:t>和</a:t>
            </a:r>
            <a:r>
              <a:rPr lang="en-US" altLang="zh-CN" dirty="0" err="1"/>
              <a:t>pmap</a:t>
            </a:r>
            <a:r>
              <a:rPr lang="zh-CN" altLang="en-US" dirty="0"/>
              <a:t>，也有</a:t>
            </a:r>
            <a:r>
              <a:rPr lang="en-US" altLang="zh-CN" dirty="0"/>
              <a:t>walk2</a:t>
            </a:r>
            <a:r>
              <a:rPr lang="zh-CN" altLang="en-US" dirty="0"/>
              <a:t>和</a:t>
            </a:r>
            <a:r>
              <a:rPr lang="en-US" altLang="zh-CN" dirty="0" err="1"/>
              <a:t>pwalk</a:t>
            </a:r>
            <a:r>
              <a:rPr lang="zh-CN" altLang="en-US" dirty="0"/>
              <a:t>两个函数。举一个</a:t>
            </a:r>
            <a:r>
              <a:rPr lang="en-US" altLang="zh-CN" dirty="0" err="1"/>
              <a:t>pwalk</a:t>
            </a:r>
            <a:r>
              <a:rPr lang="zh-CN" altLang="en-US" dirty="0"/>
              <a:t>的例子，这个功能是经常用到的，可以用</a:t>
            </a:r>
            <a:r>
              <a:rPr lang="en-US" altLang="zh-CN" dirty="0"/>
              <a:t>for</a:t>
            </a:r>
            <a:r>
              <a:rPr lang="zh-CN" altLang="en-US" dirty="0"/>
              <a:t>循环书写，但是用</a:t>
            </a:r>
            <a:r>
              <a:rPr lang="en-US" altLang="zh-CN" dirty="0"/>
              <a:t>walk</a:t>
            </a:r>
            <a:r>
              <a:rPr lang="zh-CN" altLang="en-US" dirty="0"/>
              <a:t>函数书写也很有意思。</a:t>
            </a:r>
          </a:p>
          <a:p>
            <a:pPr fontAlgn="auto">
              <a:lnSpc>
                <a:spcPct val="150000"/>
              </a:lnSpc>
            </a:pPr>
            <a:endParaRPr lang="en-US" altLang="zh-CN" dirty="0" smtClean="0"/>
          </a:p>
          <a:p>
            <a:pPr fontAlgn="auto">
              <a:lnSpc>
                <a:spcPct val="150000"/>
              </a:lnSpc>
            </a:pPr>
            <a:r>
              <a:rPr lang="en-US" altLang="zh-CN" dirty="0" smtClean="0"/>
              <a:t>plots </a:t>
            </a:r>
            <a:r>
              <a:rPr lang="en-US" altLang="zh-CN" dirty="0"/>
              <a:t>&lt;- </a:t>
            </a:r>
            <a:r>
              <a:rPr lang="en-US" altLang="zh-CN" dirty="0" err="1"/>
              <a:t>mtcars</a:t>
            </a:r>
            <a:r>
              <a:rPr lang="en-US" altLang="zh-CN" dirty="0"/>
              <a:t> %&gt;% split(.$</a:t>
            </a:r>
            <a:r>
              <a:rPr lang="en-US" altLang="zh-CN" dirty="0" err="1"/>
              <a:t>cyl</a:t>
            </a:r>
            <a:r>
              <a:rPr lang="en-US" altLang="zh-CN" dirty="0"/>
              <a:t>) %&gt;% </a:t>
            </a:r>
          </a:p>
          <a:p>
            <a:pPr fontAlgn="auto">
              <a:lnSpc>
                <a:spcPct val="150000"/>
              </a:lnSpc>
            </a:pPr>
            <a:r>
              <a:rPr lang="en-US" altLang="zh-CN" dirty="0"/>
              <a:t>map(~ </a:t>
            </a:r>
            <a:r>
              <a:rPr lang="en-US" altLang="zh-CN" dirty="0" err="1"/>
              <a:t>ggplot</a:t>
            </a:r>
            <a:r>
              <a:rPr lang="en-US" altLang="zh-CN" dirty="0"/>
              <a:t>(data = ., </a:t>
            </a:r>
            <a:r>
              <a:rPr lang="en-US" altLang="zh-CN" dirty="0" err="1"/>
              <a:t>aes</a:t>
            </a:r>
            <a:r>
              <a:rPr lang="en-US" altLang="zh-CN" dirty="0"/>
              <a:t>(x = mpg, y = </a:t>
            </a:r>
            <a:r>
              <a:rPr lang="en-US" altLang="zh-CN" dirty="0" err="1"/>
              <a:t>wt</a:t>
            </a:r>
            <a:r>
              <a:rPr lang="en-US" altLang="zh-CN" dirty="0"/>
              <a:t>)) + </a:t>
            </a:r>
            <a:r>
              <a:rPr lang="en-US" altLang="zh-CN" dirty="0" err="1"/>
              <a:t>geom_point</a:t>
            </a:r>
            <a:r>
              <a:rPr lang="en-US" altLang="zh-CN" dirty="0"/>
              <a:t>())</a:t>
            </a:r>
          </a:p>
          <a:p>
            <a:pPr fontAlgn="auto">
              <a:lnSpc>
                <a:spcPct val="150000"/>
              </a:lnSpc>
            </a:pPr>
            <a:r>
              <a:rPr lang="en-US" altLang="zh-CN" dirty="0"/>
              <a:t>paths &lt;- </a:t>
            </a:r>
            <a:r>
              <a:rPr lang="en-US" altLang="zh-CN" dirty="0" err="1"/>
              <a:t>stringr</a:t>
            </a:r>
            <a:r>
              <a:rPr lang="en-US" altLang="zh-CN" dirty="0"/>
              <a:t>::</a:t>
            </a:r>
            <a:r>
              <a:rPr lang="en-US" altLang="zh-CN" dirty="0" err="1"/>
              <a:t>str_c</a:t>
            </a:r>
            <a:r>
              <a:rPr lang="en-US" altLang="zh-CN" dirty="0"/>
              <a:t>(names(plots), ".</a:t>
            </a:r>
            <a:r>
              <a:rPr lang="en-US" altLang="zh-CN" dirty="0" err="1"/>
              <a:t>pdf</a:t>
            </a:r>
            <a:r>
              <a:rPr lang="en-US" altLang="zh-CN" dirty="0"/>
              <a:t>")</a:t>
            </a:r>
          </a:p>
          <a:p>
            <a:pPr fontAlgn="auto">
              <a:lnSpc>
                <a:spcPct val="150000"/>
              </a:lnSpc>
            </a:pPr>
            <a:r>
              <a:rPr lang="en-US" altLang="zh-CN" dirty="0" err="1"/>
              <a:t>pwalk</a:t>
            </a:r>
            <a:r>
              <a:rPr lang="en-US" altLang="zh-CN" dirty="0"/>
              <a:t>(list(paths, plots), </a:t>
            </a:r>
            <a:r>
              <a:rPr lang="en-US" altLang="zh-CN" dirty="0" err="1"/>
              <a:t>ggsave</a:t>
            </a:r>
            <a:r>
              <a:rPr lang="en-US" altLang="zh-CN" dirty="0"/>
              <a:t>, path = </a:t>
            </a:r>
            <a:r>
              <a:rPr lang="en-US" altLang="zh-CN" dirty="0" err="1"/>
              <a:t>tempdir</a:t>
            </a:r>
            <a:r>
              <a:rPr lang="en-US" altLang="zh-CN" dirty="0"/>
              <a:t>())</a:t>
            </a:r>
          </a:p>
          <a:p>
            <a:pPr fontAlgn="auto">
              <a:lnSpc>
                <a:spcPct val="150000"/>
              </a:lnSpc>
            </a:pPr>
            <a:endParaRPr lang="zh-CN" altLang="en-US" dirty="0"/>
          </a:p>
        </p:txBody>
      </p:sp>
    </p:spTree>
    <p:extLst>
      <p:ext uri="{BB962C8B-B14F-4D97-AF65-F5344CB8AC3E}">
        <p14:creationId xmlns:p14="http://schemas.microsoft.com/office/powerpoint/2010/main" val="366903297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8152" y="2271164"/>
            <a:ext cx="9475693" cy="923330"/>
          </a:xfrm>
          <a:prstGeom prst="rect">
            <a:avLst/>
          </a:prstGeom>
          <a:noFill/>
        </p:spPr>
        <p:txBody>
          <a:bodyPr wrap="square" rtlCol="0" anchor="ctr" anchorCtr="0">
            <a:spAutoFit/>
          </a:bodyPr>
          <a:lstStyle/>
          <a:p>
            <a:pPr algn="ctr"/>
            <a:r>
              <a:rPr lang="zh-CN" altLang="en-US" sz="5400" spc="600" dirty="0">
                <a:solidFill>
                  <a:schemeClr val="accent1"/>
                </a:solidFill>
                <a:cs typeface="+mn-ea"/>
                <a:sym typeface="+mn-lt"/>
              </a:rPr>
              <a:t>感谢您的观看指导</a:t>
            </a:r>
          </a:p>
        </p:txBody>
      </p:sp>
      <p:grpSp>
        <p:nvGrpSpPr>
          <p:cNvPr id="4" name="PA_组合 12"/>
          <p:cNvGrpSpPr/>
          <p:nvPr>
            <p:custDataLst>
              <p:tags r:id="rId1"/>
            </p:custDataLst>
          </p:nvPr>
        </p:nvGrpSpPr>
        <p:grpSpPr>
          <a:xfrm>
            <a:off x="4857479" y="4117824"/>
            <a:ext cx="540395" cy="540394"/>
            <a:chOff x="7489371" y="4542971"/>
            <a:chExt cx="711200" cy="711200"/>
          </a:xfrm>
        </p:grpSpPr>
        <p:sp>
          <p:nvSpPr>
            <p:cNvPr id="5" name="椭圆 4"/>
            <p:cNvSpPr/>
            <p:nvPr/>
          </p:nvSpPr>
          <p:spPr>
            <a:xfrm>
              <a:off x="7489371"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 name="椭圆 8"/>
            <p:cNvSpPr/>
            <p:nvPr/>
          </p:nvSpPr>
          <p:spPr>
            <a:xfrm>
              <a:off x="7649029" y="4739974"/>
              <a:ext cx="391884" cy="31719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7" name="PA_组合 15"/>
          <p:cNvGrpSpPr/>
          <p:nvPr>
            <p:custDataLst>
              <p:tags r:id="rId2"/>
            </p:custDataLst>
          </p:nvPr>
        </p:nvGrpSpPr>
        <p:grpSpPr>
          <a:xfrm>
            <a:off x="5825803" y="4117824"/>
            <a:ext cx="540395" cy="540394"/>
            <a:chOff x="8638974" y="4542971"/>
            <a:chExt cx="711200" cy="711200"/>
          </a:xfrm>
        </p:grpSpPr>
        <p:sp>
          <p:nvSpPr>
            <p:cNvPr id="8" name="椭圆 7"/>
            <p:cNvSpPr/>
            <p:nvPr/>
          </p:nvSpPr>
          <p:spPr>
            <a:xfrm>
              <a:off x="8638974"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9" name="椭圆 9"/>
            <p:cNvSpPr/>
            <p:nvPr/>
          </p:nvSpPr>
          <p:spPr>
            <a:xfrm>
              <a:off x="8798632" y="4702918"/>
              <a:ext cx="391884" cy="39130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10" name="PA_组合 18"/>
          <p:cNvGrpSpPr/>
          <p:nvPr>
            <p:custDataLst>
              <p:tags r:id="rId3"/>
            </p:custDataLst>
          </p:nvPr>
        </p:nvGrpSpPr>
        <p:grpSpPr>
          <a:xfrm>
            <a:off x="6794128" y="4117824"/>
            <a:ext cx="540395" cy="540394"/>
            <a:chOff x="9788577" y="4542971"/>
            <a:chExt cx="711200" cy="711200"/>
          </a:xfrm>
        </p:grpSpPr>
        <p:sp>
          <p:nvSpPr>
            <p:cNvPr id="11" name="椭圆 10"/>
            <p:cNvSpPr/>
            <p:nvPr/>
          </p:nvSpPr>
          <p:spPr>
            <a:xfrm>
              <a:off x="9788577" y="4542971"/>
              <a:ext cx="711200" cy="711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椭圆 10"/>
            <p:cNvSpPr/>
            <p:nvPr/>
          </p:nvSpPr>
          <p:spPr>
            <a:xfrm>
              <a:off x="9948235" y="4702925"/>
              <a:ext cx="391884" cy="391292"/>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pic>
        <p:nvPicPr>
          <p:cNvPr id="13" name="图片 12"/>
          <p:cNvPicPr>
            <a:picLocks noChangeAspect="1"/>
          </p:cNvPicPr>
          <p:nvPr/>
        </p:nvPicPr>
        <p:blipFill>
          <a:blip r:embed="rId5" cstate="screen"/>
          <a:stretch>
            <a:fillRect/>
          </a:stretch>
        </p:blipFill>
        <p:spPr>
          <a:xfrm>
            <a:off x="3841" y="4307697"/>
            <a:ext cx="4760987" cy="2590805"/>
          </a:xfrm>
          <a:prstGeom prst="rect">
            <a:avLst/>
          </a:prstGeom>
        </p:spPr>
      </p:pic>
      <p:pic>
        <p:nvPicPr>
          <p:cNvPr id="14" name="图片 13"/>
          <p:cNvPicPr>
            <a:picLocks noChangeAspect="1"/>
          </p:cNvPicPr>
          <p:nvPr/>
        </p:nvPicPr>
        <p:blipFill>
          <a:blip r:embed="rId5" cstate="screen"/>
          <a:stretch>
            <a:fillRect/>
          </a:stretch>
        </p:blipFill>
        <p:spPr>
          <a:xfrm rot="10800000">
            <a:off x="7431013" y="2"/>
            <a:ext cx="4760987" cy="2590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56829" y="4073617"/>
            <a:ext cx="6585343" cy="521970"/>
          </a:xfrm>
          <a:prstGeom prst="rect">
            <a:avLst/>
          </a:prstGeom>
          <a:noFill/>
        </p:spPr>
        <p:txBody>
          <a:bodyPr wrap="square" rtlCol="0">
            <a:spAutoFit/>
            <a:scene3d>
              <a:camera prst="orthographicFront"/>
              <a:lightRig rig="threePt" dir="t"/>
            </a:scene3d>
            <a:sp3d contourW="12700"/>
          </a:bodyPr>
          <a:lstStyle/>
          <a:p>
            <a:r>
              <a:rPr lang="en-US" altLang="zh-CN" sz="1400" dirty="0">
                <a:solidFill>
                  <a:schemeClr val="tx1">
                    <a:lumMod val="65000"/>
                    <a:lumOff val="35000"/>
                  </a:schemeClr>
                </a:solidFill>
                <a:cs typeface="+mn-ea"/>
                <a:sym typeface="+mn-lt"/>
              </a:rPr>
              <a:t>R</a:t>
            </a:r>
            <a:r>
              <a:rPr lang="zh-CN" altLang="en-US" sz="1400" dirty="0">
                <a:solidFill>
                  <a:schemeClr val="tx1">
                    <a:lumMod val="65000"/>
                    <a:lumOff val="35000"/>
                  </a:schemeClr>
                </a:solidFill>
                <a:cs typeface="+mn-ea"/>
                <a:sym typeface="+mn-lt"/>
              </a:rPr>
              <a:t>可以很方便的指定任意长度的参数列表</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可以表示将额外的参数传递给另外的一个函数 </a:t>
            </a:r>
            <a:r>
              <a:rPr lang="en-US" altLang="zh-CN" sz="1400" dirty="0">
                <a:solidFill>
                  <a:schemeClr val="tx1">
                    <a:lumMod val="65000"/>
                    <a:lumOff val="35000"/>
                  </a:schemeClr>
                </a:solidFill>
                <a:cs typeface="+mn-ea"/>
                <a:sym typeface="+mn-lt"/>
              </a:rPr>
              <a:t>- </a:t>
            </a:r>
            <a:r>
              <a:rPr lang="zh-CN" altLang="en-US" sz="1400" dirty="0">
                <a:solidFill>
                  <a:schemeClr val="tx1">
                    <a:lumMod val="65000"/>
                    <a:lumOff val="35000"/>
                  </a:schemeClr>
                </a:solidFill>
                <a:cs typeface="+mn-ea"/>
                <a:sym typeface="+mn-lt"/>
              </a:rPr>
              <a:t>再有就是可以表示参数可变</a:t>
            </a:r>
            <a:endParaRPr sz="1400" dirty="0">
              <a:solidFill>
                <a:schemeClr val="tx1">
                  <a:lumMod val="65000"/>
                  <a:lumOff val="35000"/>
                </a:schemeClr>
              </a:solidFill>
              <a:cs typeface="+mn-ea"/>
              <a:sym typeface="+mn-lt"/>
            </a:endParaRPr>
          </a:p>
        </p:txBody>
      </p:sp>
      <p:sp>
        <p:nvSpPr>
          <p:cNvPr id="3" name="文本框 2"/>
          <p:cNvSpPr txBox="1"/>
          <p:nvPr/>
        </p:nvSpPr>
        <p:spPr>
          <a:xfrm>
            <a:off x="4256828" y="3314670"/>
            <a:ext cx="2236510" cy="707886"/>
          </a:xfrm>
          <a:prstGeom prst="rect">
            <a:avLst/>
          </a:prstGeom>
          <a:noFill/>
        </p:spPr>
        <p:txBody>
          <a:bodyPr wrap="none" rtlCol="0">
            <a:spAutoFit/>
            <a:scene3d>
              <a:camera prst="orthographicFront"/>
              <a:lightRig rig="threePt" dir="t"/>
            </a:scene3d>
            <a:sp3d contourW="12700"/>
          </a:bodyPr>
          <a:lstStyle/>
          <a:p>
            <a:pPr algn="l"/>
            <a:r>
              <a:rPr lang="zh-CN" altLang="en-US" sz="4000" b="1" dirty="0" smtClean="0">
                <a:solidFill>
                  <a:schemeClr val="tx1">
                    <a:lumMod val="85000"/>
                    <a:lumOff val="15000"/>
                  </a:schemeClr>
                </a:solidFill>
                <a:cs typeface="+mn-ea"/>
                <a:sym typeface="+mn-lt"/>
              </a:rPr>
              <a:t>函数参数</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dirty="0">
                <a:solidFill>
                  <a:schemeClr val="accent1">
                    <a:lumMod val="75000"/>
                  </a:schemeClr>
                </a:solidFill>
                <a:cs typeface="+mn-ea"/>
                <a:sym typeface="+mn-lt"/>
              </a:rPr>
              <a:t>01</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7" name="矩形 6"/>
          <p:cNvSpPr/>
          <p:nvPr/>
        </p:nvSpPr>
        <p:spPr>
          <a:xfrm>
            <a:off x="1286107" y="583304"/>
            <a:ext cx="9932020" cy="3416320"/>
          </a:xfrm>
          <a:prstGeom prst="rect">
            <a:avLst/>
          </a:prstGeom>
        </p:spPr>
        <p:txBody>
          <a:bodyPr wrap="square">
            <a:spAutoFit/>
          </a:bodyPr>
          <a:lstStyle/>
          <a:p>
            <a:r>
              <a:rPr lang="zh-CN" altLang="en-US" dirty="0"/>
              <a:t>例如下面程序段表示该计算会将 </a:t>
            </a:r>
            <a:r>
              <a:rPr lang="en-US" altLang="zh-CN" dirty="0"/>
              <a:t>… </a:t>
            </a:r>
            <a:r>
              <a:rPr lang="zh-CN" altLang="en-US" dirty="0"/>
              <a:t>额外的参数传给我们指定的函数计算</a:t>
            </a:r>
          </a:p>
          <a:p>
            <a:r>
              <a:rPr lang="en-US" altLang="zh-CN" dirty="0"/>
              <a:t>a=1</a:t>
            </a:r>
          </a:p>
          <a:p>
            <a:r>
              <a:rPr lang="en-US" altLang="zh-CN" dirty="0"/>
              <a:t>b=</a:t>
            </a:r>
            <a:r>
              <a:rPr lang="en-US" altLang="zh-CN" dirty="0" err="1"/>
              <a:t>seq</a:t>
            </a:r>
            <a:r>
              <a:rPr lang="en-US" altLang="zh-CN" dirty="0"/>
              <a:t>(1:20)</a:t>
            </a:r>
          </a:p>
          <a:p>
            <a:r>
              <a:rPr lang="en-US" altLang="zh-CN" dirty="0"/>
              <a:t>f&lt;-function(x,...){</a:t>
            </a:r>
          </a:p>
          <a:p>
            <a:r>
              <a:rPr lang="en-US" altLang="zh-CN" dirty="0"/>
              <a:t>  print(x)</a:t>
            </a:r>
          </a:p>
          <a:p>
            <a:r>
              <a:rPr lang="en-US" altLang="zh-CN" dirty="0"/>
              <a:t>  mean(...)</a:t>
            </a:r>
          </a:p>
          <a:p>
            <a:r>
              <a:rPr lang="en-US" altLang="zh-CN" dirty="0"/>
              <a:t>}</a:t>
            </a:r>
          </a:p>
          <a:p>
            <a:r>
              <a:rPr lang="en-US" altLang="zh-CN" dirty="0"/>
              <a:t>##</a:t>
            </a:r>
          </a:p>
          <a:p>
            <a:r>
              <a:rPr lang="en-US" altLang="zh-CN" dirty="0"/>
              <a:t>f(</a:t>
            </a:r>
            <a:r>
              <a:rPr lang="en-US" altLang="zh-CN" dirty="0" err="1"/>
              <a:t>a,b</a:t>
            </a:r>
            <a:r>
              <a:rPr lang="en-US" altLang="zh-CN" dirty="0"/>
              <a:t>)</a:t>
            </a:r>
          </a:p>
          <a:p>
            <a:r>
              <a:rPr lang="en-US" altLang="zh-CN" dirty="0"/>
              <a:t>## [1] 1</a:t>
            </a:r>
          </a:p>
          <a:p>
            <a:r>
              <a:rPr lang="en-US" altLang="zh-CN" dirty="0"/>
              <a:t>## [1] 10.5</a:t>
            </a:r>
          </a:p>
          <a:p>
            <a:r>
              <a:rPr lang="zh-CN" altLang="en-US" dirty="0"/>
              <a:t>从可变参数列表中得到所有参数，需要在函数内部将对象</a:t>
            </a:r>
            <a:r>
              <a:rPr lang="en-US" altLang="zh-CN" dirty="0"/>
              <a:t>…</a:t>
            </a:r>
            <a:r>
              <a:rPr lang="zh-CN" altLang="en-US" dirty="0"/>
              <a:t>转换成列表</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31794" y="616870"/>
            <a:ext cx="9541727" cy="5078313"/>
          </a:xfrm>
          <a:prstGeom prst="rect">
            <a:avLst/>
          </a:prstGeom>
        </p:spPr>
        <p:txBody>
          <a:bodyPr wrap="square">
            <a:spAutoFit/>
          </a:bodyPr>
          <a:lstStyle/>
          <a:p>
            <a:r>
              <a:rPr lang="zh-CN" altLang="en-US" dirty="0"/>
              <a:t>我们编写一个将所有参数相乘的函数 用</a:t>
            </a:r>
            <a:r>
              <a:rPr lang="en-US" altLang="zh-CN" dirty="0"/>
              <a:t>…</a:t>
            </a:r>
            <a:r>
              <a:rPr lang="zh-CN" altLang="en-US" dirty="0"/>
              <a:t>来获取所有参数 输入参数 </a:t>
            </a:r>
            <a:r>
              <a:rPr lang="en-US" altLang="zh-CN" dirty="0"/>
              <a:t>1,2,3</a:t>
            </a:r>
          </a:p>
          <a:p>
            <a:r>
              <a:rPr lang="en-US" altLang="zh-CN" dirty="0" err="1"/>
              <a:t>multip</a:t>
            </a:r>
            <a:r>
              <a:rPr lang="en-US" altLang="zh-CN" dirty="0"/>
              <a:t>&lt;-function(x,...){</a:t>
            </a:r>
          </a:p>
          <a:p>
            <a:r>
              <a:rPr lang="en-US" altLang="zh-CN" dirty="0"/>
              <a:t>  </a:t>
            </a:r>
            <a:r>
              <a:rPr lang="en-US" altLang="zh-CN" dirty="0" err="1"/>
              <a:t>args</a:t>
            </a:r>
            <a:r>
              <a:rPr lang="en-US" altLang="zh-CN" dirty="0"/>
              <a:t>&lt;-list(...)##</a:t>
            </a:r>
            <a:r>
              <a:rPr lang="zh-CN" altLang="en-US" dirty="0"/>
              <a:t>获取所有参数</a:t>
            </a:r>
          </a:p>
          <a:p>
            <a:r>
              <a:rPr lang="zh-CN" altLang="en-US" dirty="0"/>
              <a:t>  </a:t>
            </a:r>
            <a:r>
              <a:rPr lang="en-US" altLang="zh-CN" dirty="0"/>
              <a:t>for(a in </a:t>
            </a:r>
            <a:r>
              <a:rPr lang="en-US" altLang="zh-CN" dirty="0" err="1"/>
              <a:t>args</a:t>
            </a:r>
            <a:r>
              <a:rPr lang="en-US" altLang="zh-CN" dirty="0"/>
              <a:t>) x&lt;-x*a ##for</a:t>
            </a:r>
            <a:r>
              <a:rPr lang="zh-CN" altLang="en-US" dirty="0"/>
              <a:t>循环以名称循环</a:t>
            </a:r>
          </a:p>
          <a:p>
            <a:r>
              <a:rPr lang="zh-CN" altLang="en-US" dirty="0"/>
              <a:t>  </a:t>
            </a:r>
            <a:r>
              <a:rPr lang="en-US" altLang="zh-CN" dirty="0"/>
              <a:t>x</a:t>
            </a:r>
          </a:p>
          <a:p>
            <a:r>
              <a:rPr lang="en-US" altLang="zh-CN" dirty="0"/>
              <a:t>}</a:t>
            </a:r>
          </a:p>
          <a:p>
            <a:r>
              <a:rPr lang="en-US" altLang="zh-CN" dirty="0" err="1"/>
              <a:t>multip</a:t>
            </a:r>
            <a:r>
              <a:rPr lang="en-US" altLang="zh-CN" dirty="0"/>
              <a:t>(1,2,3) </a:t>
            </a:r>
          </a:p>
          <a:p>
            <a:r>
              <a:rPr lang="en-US" altLang="zh-CN" dirty="0"/>
              <a:t>## [1] 6</a:t>
            </a:r>
          </a:p>
          <a:p>
            <a:endParaRPr lang="en-US" altLang="zh-CN" dirty="0" smtClean="0"/>
          </a:p>
          <a:p>
            <a:r>
              <a:rPr lang="zh-CN" altLang="en-US" dirty="0" smtClean="0"/>
              <a:t>函数</a:t>
            </a:r>
            <a:r>
              <a:rPr lang="zh-CN" altLang="en-US" dirty="0"/>
              <a:t>可以作为参数被调用 实例说明，对</a:t>
            </a:r>
            <a:r>
              <a:rPr lang="en-US" altLang="zh-CN" dirty="0"/>
              <a:t>a</a:t>
            </a:r>
            <a:r>
              <a:rPr lang="zh-CN" altLang="en-US" dirty="0"/>
              <a:t>向量加</a:t>
            </a:r>
            <a:r>
              <a:rPr lang="en-US" altLang="zh-CN" dirty="0"/>
              <a:t>1</a:t>
            </a:r>
            <a:r>
              <a:rPr lang="zh-CN" altLang="en-US" dirty="0"/>
              <a:t>这个需求完全可以通过 </a:t>
            </a:r>
            <a:r>
              <a:rPr lang="en-US" altLang="zh-CN" dirty="0"/>
              <a:t>a+1</a:t>
            </a:r>
            <a:r>
              <a:rPr lang="zh-CN" altLang="en-US" dirty="0"/>
              <a:t>实现 这里通过</a:t>
            </a:r>
            <a:r>
              <a:rPr lang="en-US" altLang="zh-CN" dirty="0" err="1"/>
              <a:t>sapply</a:t>
            </a:r>
            <a:r>
              <a:rPr lang="zh-CN" altLang="en-US" dirty="0"/>
              <a:t>这个迭代器来完成，它的优势是能够调用函数作为参数来对每个元素</a:t>
            </a:r>
            <a:r>
              <a:rPr lang="zh-CN" altLang="en-US" dirty="0" smtClean="0"/>
              <a:t>处理</a:t>
            </a:r>
            <a:endParaRPr lang="en-US" altLang="zh-CN" dirty="0" smtClean="0"/>
          </a:p>
          <a:p>
            <a:r>
              <a:rPr lang="en-US" altLang="zh-CN" dirty="0"/>
              <a:t>a&lt;-1:10</a:t>
            </a:r>
          </a:p>
          <a:p>
            <a:r>
              <a:rPr lang="en-US" altLang="zh-CN" dirty="0" err="1"/>
              <a:t>sapply</a:t>
            </a:r>
            <a:r>
              <a:rPr lang="en-US" altLang="zh-CN" dirty="0"/>
              <a:t>(</a:t>
            </a:r>
            <a:r>
              <a:rPr lang="en-US" altLang="zh-CN" dirty="0" err="1"/>
              <a:t>a,function</a:t>
            </a:r>
            <a:r>
              <a:rPr lang="en-US" altLang="zh-CN" dirty="0"/>
              <a:t>(x){</a:t>
            </a:r>
          </a:p>
          <a:p>
            <a:r>
              <a:rPr lang="en-US" altLang="zh-CN" dirty="0"/>
              <a:t>  x&lt;-x+1</a:t>
            </a:r>
          </a:p>
          <a:p>
            <a:r>
              <a:rPr lang="en-US" altLang="zh-CN" dirty="0"/>
              <a:t>  x</a:t>
            </a:r>
          </a:p>
          <a:p>
            <a:r>
              <a:rPr lang="en-US" altLang="zh-CN" dirty="0"/>
              <a:t>})</a:t>
            </a:r>
          </a:p>
          <a:p>
            <a:r>
              <a:rPr lang="en-US" altLang="zh-CN" dirty="0"/>
              <a:t>##  [1]  2  3  4  5  6  7  8  9 10 11</a:t>
            </a:r>
          </a:p>
          <a:p>
            <a:endParaRPr lang="zh-CN" altLang="en-US" dirty="0"/>
          </a:p>
        </p:txBody>
      </p:sp>
    </p:spTree>
    <p:extLst>
      <p:ext uri="{BB962C8B-B14F-4D97-AF65-F5344CB8AC3E}">
        <p14:creationId xmlns:p14="http://schemas.microsoft.com/office/powerpoint/2010/main" val="43541530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86468" y="735969"/>
            <a:ext cx="9530576" cy="3139321"/>
          </a:xfrm>
          <a:prstGeom prst="rect">
            <a:avLst/>
          </a:prstGeom>
        </p:spPr>
        <p:txBody>
          <a:bodyPr wrap="square">
            <a:spAutoFit/>
          </a:bodyPr>
          <a:lstStyle/>
          <a:p>
            <a:r>
              <a:rPr lang="en-US" altLang="zh-CN" dirty="0" err="1"/>
              <a:t>args</a:t>
            </a:r>
            <a:r>
              <a:rPr lang="zh-CN" altLang="en-US" dirty="0"/>
              <a:t>函数用来查看函数有哪些参数</a:t>
            </a:r>
          </a:p>
          <a:p>
            <a:r>
              <a:rPr lang="en-US" altLang="zh-CN" dirty="0" err="1"/>
              <a:t>args</a:t>
            </a:r>
            <a:r>
              <a:rPr lang="en-US" altLang="zh-CN" dirty="0"/>
              <a:t>(paste)</a:t>
            </a:r>
          </a:p>
          <a:p>
            <a:r>
              <a:rPr lang="en-US" altLang="zh-CN" dirty="0"/>
              <a:t>## function (..., </a:t>
            </a:r>
            <a:r>
              <a:rPr lang="en-US" altLang="zh-CN" dirty="0" err="1"/>
              <a:t>sep</a:t>
            </a:r>
            <a:r>
              <a:rPr lang="en-US" altLang="zh-CN" dirty="0"/>
              <a:t> = " ", collapse = NULL) </a:t>
            </a:r>
          </a:p>
          <a:p>
            <a:r>
              <a:rPr lang="en-US" altLang="zh-CN" dirty="0"/>
              <a:t>## NULL</a:t>
            </a:r>
          </a:p>
          <a:p>
            <a:r>
              <a:rPr lang="en-US" altLang="zh-CN" dirty="0"/>
              <a:t># </a:t>
            </a:r>
            <a:r>
              <a:rPr lang="zh-CN" altLang="en-US" dirty="0"/>
              <a:t>例如我们熟悉的</a:t>
            </a:r>
            <a:r>
              <a:rPr lang="en-US" altLang="zh-CN" dirty="0"/>
              <a:t>paste</a:t>
            </a:r>
            <a:r>
              <a:rPr lang="zh-CN" altLang="en-US" dirty="0"/>
              <a:t>函数</a:t>
            </a:r>
          </a:p>
          <a:p>
            <a:r>
              <a:rPr lang="en-US" altLang="zh-CN" dirty="0" err="1"/>
              <a:t>args</a:t>
            </a:r>
            <a:r>
              <a:rPr lang="en-US" altLang="zh-CN" dirty="0"/>
              <a:t>(apply)</a:t>
            </a:r>
          </a:p>
          <a:p>
            <a:r>
              <a:rPr lang="en-US" altLang="zh-CN" dirty="0"/>
              <a:t>## function (X, MARGIN, FUN, ...) </a:t>
            </a:r>
          </a:p>
          <a:p>
            <a:r>
              <a:rPr lang="en-US" altLang="zh-CN" dirty="0"/>
              <a:t>## </a:t>
            </a:r>
            <a:r>
              <a:rPr lang="en-US" altLang="zh-CN" dirty="0" smtClean="0"/>
              <a:t>NULL</a:t>
            </a:r>
          </a:p>
          <a:p>
            <a:endParaRPr lang="en-US" altLang="zh-CN" dirty="0"/>
          </a:p>
          <a:p>
            <a:r>
              <a:rPr lang="en-US" altLang="zh-CN" dirty="0"/>
              <a:t>formals</a:t>
            </a:r>
            <a:r>
              <a:rPr lang="zh-CN" altLang="en-US" dirty="0"/>
              <a:t>函数对函数的参数列表操作，返回一个配对列表 </a:t>
            </a:r>
            <a:r>
              <a:rPr lang="en-US" altLang="zh-CN" dirty="0" err="1"/>
              <a:t>alist</a:t>
            </a:r>
            <a:r>
              <a:rPr lang="zh-CN" altLang="en-US" dirty="0"/>
              <a:t>函数可以用于方便的构建参数列表</a:t>
            </a:r>
            <a:endParaRPr lang="en-US" altLang="zh-CN" dirty="0"/>
          </a:p>
        </p:txBody>
      </p:sp>
    </p:spTree>
    <p:extLst>
      <p:ext uri="{BB962C8B-B14F-4D97-AF65-F5344CB8AC3E}">
        <p14:creationId xmlns:p14="http://schemas.microsoft.com/office/powerpoint/2010/main" val="217816192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1723549" cy="707886"/>
          </a:xfrm>
          <a:prstGeom prst="rect">
            <a:avLst/>
          </a:prstGeom>
          <a:noFill/>
        </p:spPr>
        <p:txBody>
          <a:bodyPr wrap="none" rtlCol="0">
            <a:spAutoFit/>
            <a:scene3d>
              <a:camera prst="orthographicFront"/>
              <a:lightRig rig="threePt" dir="t"/>
            </a:scene3d>
            <a:sp3d contourW="12700"/>
          </a:bodyPr>
          <a:lstStyle/>
          <a:p>
            <a:pPr algn="l"/>
            <a:r>
              <a:rPr lang="zh-CN" altLang="en-US" sz="4000" b="1" dirty="0" smtClean="0">
                <a:solidFill>
                  <a:schemeClr val="tx1">
                    <a:lumMod val="85000"/>
                    <a:lumOff val="15000"/>
                  </a:schemeClr>
                </a:solidFill>
                <a:cs typeface="+mn-ea"/>
                <a:sym typeface="+mn-lt"/>
              </a:rPr>
              <a:t>返回值</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a:solidFill>
                  <a:schemeClr val="accent1">
                    <a:lumMod val="75000"/>
                  </a:schemeClr>
                </a:solidFill>
                <a:cs typeface="+mn-ea"/>
                <a:sym typeface="+mn-lt"/>
              </a:rPr>
              <a:t>02</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
        <p:nvSpPr>
          <p:cNvPr id="8" name="文本框 1"/>
          <p:cNvSpPr txBox="1"/>
          <p:nvPr/>
        </p:nvSpPr>
        <p:spPr>
          <a:xfrm>
            <a:off x="4256829" y="4073617"/>
            <a:ext cx="6585343" cy="521970"/>
          </a:xfrm>
          <a:prstGeom prst="rect">
            <a:avLst/>
          </a:prstGeom>
          <a:noFill/>
        </p:spPr>
        <p:txBody>
          <a:bodyPr wrap="square" rtlCol="0">
            <a:spAutoFit/>
            <a:scene3d>
              <a:camera prst="orthographicFront"/>
              <a:lightRig rig="threePt" dir="t"/>
            </a:scene3d>
            <a:sp3d contourW="12700"/>
          </a:bodyPr>
          <a:lstStyle/>
          <a:p>
            <a:r>
              <a:rPr lang="zh-CN" altLang="en-US" sz="1400" dirty="0">
                <a:solidFill>
                  <a:schemeClr val="tx1">
                    <a:lumMod val="65000"/>
                    <a:lumOff val="35000"/>
                  </a:schemeClr>
                </a:solidFill>
                <a:cs typeface="+mn-ea"/>
                <a:sym typeface="+mn-lt"/>
              </a:rPr>
              <a:t>函数的返回值可以是任何</a:t>
            </a:r>
            <a:r>
              <a:rPr lang="en-US" altLang="zh-CN" sz="1400" dirty="0">
                <a:solidFill>
                  <a:schemeClr val="tx1">
                    <a:lumMod val="65000"/>
                    <a:lumOff val="35000"/>
                  </a:schemeClr>
                </a:solidFill>
                <a:cs typeface="+mn-ea"/>
                <a:sym typeface="+mn-lt"/>
              </a:rPr>
              <a:t>R</a:t>
            </a:r>
            <a:r>
              <a:rPr lang="zh-CN" altLang="en-US" sz="1400" dirty="0">
                <a:solidFill>
                  <a:schemeClr val="tx1">
                    <a:lumMod val="65000"/>
                    <a:lumOff val="35000"/>
                  </a:schemeClr>
                </a:solidFill>
                <a:cs typeface="+mn-ea"/>
                <a:sym typeface="+mn-lt"/>
              </a:rPr>
              <a:t>对象。尽管返回值通常为列表形式，其实返回值甚至可以说另一个函数。</a:t>
            </a:r>
            <a:endParaRPr sz="1400" dirty="0">
              <a:solidFill>
                <a:schemeClr val="tx1">
                  <a:lumMod val="65000"/>
                  <a:lumOff val="35000"/>
                </a:schemeClr>
              </a:solidFill>
              <a:cs typeface="+mn-ea"/>
              <a:sym typeface="+mn-lt"/>
            </a:endParaRPr>
          </a:p>
        </p:txBody>
      </p:sp>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p:nvPr/>
        </p:nvSpPr>
        <p:spPr>
          <a:xfrm>
            <a:off x="1953609" y="2921685"/>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4" name="TextBox 6"/>
          <p:cNvSpPr txBox="1"/>
          <p:nvPr/>
        </p:nvSpPr>
        <p:spPr>
          <a:xfrm>
            <a:off x="1510791" y="2765282"/>
            <a:ext cx="3684021"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6" name="Rectangle 11"/>
          <p:cNvSpPr/>
          <p:nvPr/>
        </p:nvSpPr>
        <p:spPr>
          <a:xfrm>
            <a:off x="1618992" y="3796492"/>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2" name="矩形 1"/>
          <p:cNvSpPr/>
          <p:nvPr/>
        </p:nvSpPr>
        <p:spPr>
          <a:xfrm>
            <a:off x="1581826" y="837452"/>
            <a:ext cx="10048895" cy="3416320"/>
          </a:xfrm>
          <a:prstGeom prst="rect">
            <a:avLst/>
          </a:prstGeom>
        </p:spPr>
        <p:txBody>
          <a:bodyPr wrap="square">
            <a:spAutoFit/>
          </a:bodyPr>
          <a:lstStyle/>
          <a:p>
            <a:r>
              <a:rPr lang="zh-CN" altLang="en-US" dirty="0"/>
              <a:t>可以通过显示地调用</a:t>
            </a:r>
            <a:r>
              <a:rPr lang="en-US" altLang="zh-CN" dirty="0"/>
              <a:t>return()</a:t>
            </a:r>
            <a:r>
              <a:rPr lang="zh-CN" altLang="en-US" dirty="0"/>
              <a:t>，把一个值返回给主调函数。如果不是用这条语句，默认将会把最后执行的语句的值作为返回值</a:t>
            </a:r>
            <a:r>
              <a:rPr lang="zh-CN" altLang="en-US" dirty="0" smtClean="0"/>
              <a:t>。</a:t>
            </a:r>
            <a:endParaRPr lang="en-US" altLang="zh-CN" dirty="0" smtClean="0"/>
          </a:p>
          <a:p>
            <a:endParaRPr lang="en-US" altLang="zh-CN" dirty="0"/>
          </a:p>
          <a:p>
            <a:r>
              <a:rPr lang="zh-CN" altLang="en-US" dirty="0"/>
              <a:t>决定是否显示调用</a:t>
            </a:r>
            <a:r>
              <a:rPr lang="en-US" altLang="zh-CN" dirty="0"/>
              <a:t>return()</a:t>
            </a:r>
          </a:p>
          <a:p>
            <a:r>
              <a:rPr lang="zh-CN" altLang="en-US" dirty="0"/>
              <a:t>现在</a:t>
            </a:r>
            <a:r>
              <a:rPr lang="en-US" altLang="zh-CN" dirty="0"/>
              <a:t>R</a:t>
            </a:r>
            <a:r>
              <a:rPr lang="zh-CN" altLang="en-US" dirty="0"/>
              <a:t>语言普遍的习惯用法是避免显式调用</a:t>
            </a:r>
            <a:r>
              <a:rPr lang="en-US" altLang="zh-CN" dirty="0"/>
              <a:t>return()</a:t>
            </a:r>
            <a:r>
              <a:rPr lang="zh-CN" altLang="en-US" dirty="0"/>
              <a:t>。其中一个原因是，调用这个函数会延长执行时间。然而，除非函数非常短，否则避免显式调用</a:t>
            </a:r>
            <a:r>
              <a:rPr lang="en-US" altLang="zh-CN" dirty="0"/>
              <a:t>return()</a:t>
            </a:r>
            <a:r>
              <a:rPr lang="zh-CN" altLang="en-US" dirty="0"/>
              <a:t>所省略的时间是微不足道的，所以这并不是避免使用</a:t>
            </a:r>
            <a:r>
              <a:rPr lang="en-US" altLang="zh-CN" dirty="0"/>
              <a:t>return()</a:t>
            </a:r>
            <a:r>
              <a:rPr lang="zh-CN" altLang="en-US" dirty="0"/>
              <a:t>的最主要原因。尽管如此，</a:t>
            </a:r>
            <a:r>
              <a:rPr lang="en-US" altLang="zh-CN" dirty="0"/>
              <a:t>return()</a:t>
            </a:r>
            <a:r>
              <a:rPr lang="zh-CN" altLang="en-US" dirty="0"/>
              <a:t>常常不是必要的。</a:t>
            </a:r>
          </a:p>
          <a:p>
            <a:endParaRPr lang="en-US" altLang="zh-CN" dirty="0" smtClean="0"/>
          </a:p>
          <a:p>
            <a:r>
              <a:rPr lang="zh-CN" altLang="en-US" dirty="0" smtClean="0"/>
              <a:t>返回</a:t>
            </a:r>
            <a:r>
              <a:rPr lang="zh-CN" altLang="en-US" dirty="0"/>
              <a:t>复杂对象</a:t>
            </a:r>
          </a:p>
          <a:p>
            <a:r>
              <a:rPr lang="zh-CN" altLang="en-US" dirty="0"/>
              <a:t>函数的返回值可以说任何对象，也就可以返回复杂对象。如果你的函数有多个返回值，可以把它们存储在一个列表或其他容器变量中。</a:t>
            </a: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828" y="3314670"/>
            <a:ext cx="2834430" cy="707886"/>
          </a:xfrm>
          <a:prstGeom prst="rect">
            <a:avLst/>
          </a:prstGeom>
          <a:noFill/>
        </p:spPr>
        <p:txBody>
          <a:bodyPr wrap="none" rtlCol="0">
            <a:spAutoFit/>
            <a:scene3d>
              <a:camera prst="orthographicFront"/>
              <a:lightRig rig="threePt" dir="t"/>
            </a:scene3d>
            <a:sp3d contourW="12700"/>
          </a:bodyPr>
          <a:lstStyle/>
          <a:p>
            <a:r>
              <a:rPr lang="en-US" altLang="zh-CN" sz="4000" b="1" dirty="0" err="1">
                <a:solidFill>
                  <a:schemeClr val="tx1">
                    <a:lumMod val="85000"/>
                    <a:lumOff val="15000"/>
                  </a:schemeClr>
                </a:solidFill>
                <a:cs typeface="+mn-ea"/>
                <a:sym typeface="+mn-lt"/>
              </a:rPr>
              <a:t>do.call</a:t>
            </a:r>
            <a:r>
              <a:rPr lang="zh-CN" altLang="en-US" sz="4000" b="1" dirty="0">
                <a:solidFill>
                  <a:schemeClr val="tx1">
                    <a:lumMod val="85000"/>
                    <a:lumOff val="15000"/>
                  </a:schemeClr>
                </a:solidFill>
                <a:cs typeface="+mn-ea"/>
                <a:sym typeface="+mn-lt"/>
              </a:rPr>
              <a:t>函数</a:t>
            </a:r>
            <a:endParaRPr lang="zh-CN" altLang="en-US" sz="4000" b="1" dirty="0">
              <a:solidFill>
                <a:schemeClr val="tx1">
                  <a:lumMod val="85000"/>
                  <a:lumOff val="15000"/>
                </a:schemeClr>
              </a:solidFill>
              <a:cs typeface="+mn-ea"/>
              <a:sym typeface="+mn-lt"/>
            </a:endParaRPr>
          </a:p>
        </p:txBody>
      </p:sp>
      <p:sp>
        <p:nvSpPr>
          <p:cNvPr id="4" name="文本框 3"/>
          <p:cNvSpPr txBox="1"/>
          <p:nvPr/>
        </p:nvSpPr>
        <p:spPr>
          <a:xfrm>
            <a:off x="821086" y="1544955"/>
            <a:ext cx="3943743" cy="2123658"/>
          </a:xfrm>
          <a:prstGeom prst="rect">
            <a:avLst/>
          </a:prstGeom>
          <a:noFill/>
        </p:spPr>
        <p:txBody>
          <a:bodyPr wrap="square" rtlCol="0">
            <a:spAutoFit/>
            <a:scene3d>
              <a:camera prst="orthographicFront"/>
              <a:lightRig rig="threePt" dir="t"/>
            </a:scene3d>
            <a:sp3d contourW="12700"/>
          </a:bodyPr>
          <a:lstStyle/>
          <a:p>
            <a:pPr algn="ctr"/>
            <a:r>
              <a:rPr lang="en-US" altLang="zh-CN" sz="6600" b="1" dirty="0">
                <a:solidFill>
                  <a:schemeClr val="accent1">
                    <a:lumMod val="75000"/>
                  </a:schemeClr>
                </a:solidFill>
                <a:cs typeface="+mn-ea"/>
                <a:sym typeface="+mn-lt"/>
              </a:rPr>
              <a:t>PART </a:t>
            </a:r>
          </a:p>
          <a:p>
            <a:pPr algn="ctr"/>
            <a:r>
              <a:rPr lang="en-US" altLang="zh-CN" sz="6600" b="1">
                <a:solidFill>
                  <a:schemeClr val="accent1">
                    <a:lumMod val="75000"/>
                  </a:schemeClr>
                </a:solidFill>
                <a:cs typeface="+mn-ea"/>
                <a:sym typeface="+mn-lt"/>
              </a:rPr>
              <a:t>03</a:t>
            </a:r>
            <a:endParaRPr lang="zh-CN" altLang="en-US" sz="6600" b="1" dirty="0">
              <a:solidFill>
                <a:schemeClr val="accent1">
                  <a:lumMod val="75000"/>
                </a:schemeClr>
              </a:solidFill>
              <a:cs typeface="+mn-ea"/>
              <a:sym typeface="+mn-lt"/>
            </a:endParaRPr>
          </a:p>
        </p:txBody>
      </p:sp>
      <p:pic>
        <p:nvPicPr>
          <p:cNvPr id="6" name="图片 5"/>
          <p:cNvPicPr>
            <a:picLocks noChangeAspect="1"/>
          </p:cNvPicPr>
          <p:nvPr/>
        </p:nvPicPr>
        <p:blipFill>
          <a:blip r:embed="rId2" cstate="screen"/>
          <a:stretch>
            <a:fillRect/>
          </a:stretch>
        </p:blipFill>
        <p:spPr>
          <a:xfrm rot="10800000">
            <a:off x="7441673" y="2"/>
            <a:ext cx="4760987" cy="2590805"/>
          </a:xfrm>
          <a:prstGeom prst="rect">
            <a:avLst/>
          </a:prstGeom>
        </p:spPr>
      </p:pic>
      <p:pic>
        <p:nvPicPr>
          <p:cNvPr id="7" name="图片 6"/>
          <p:cNvPicPr>
            <a:picLocks noChangeAspect="1"/>
          </p:cNvPicPr>
          <p:nvPr/>
        </p:nvPicPr>
        <p:blipFill>
          <a:blip r:embed="rId2" cstate="screen"/>
          <a:stretch>
            <a:fillRect/>
          </a:stretch>
        </p:blipFill>
        <p:spPr>
          <a:xfrm>
            <a:off x="3841" y="4307697"/>
            <a:ext cx="4760987" cy="2590805"/>
          </a:xfrm>
          <a:prstGeom prst="rect">
            <a:avLst/>
          </a:prstGeom>
        </p:spPr>
      </p:pic>
    </p:spTree>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10.xml><?xml version="1.0" encoding="utf-8"?>
<p:tagLst xmlns:a="http://schemas.openxmlformats.org/drawingml/2006/main" xmlns:r="http://schemas.openxmlformats.org/officeDocument/2006/relationships" xmlns:p="http://schemas.openxmlformats.org/presentationml/2006/main">
  <p:tag name="PA" val="v4.2.3"/>
</p:tagLst>
</file>

<file path=ppt/tags/tag11.xml><?xml version="1.0" encoding="utf-8"?>
<p:tagLst xmlns:a="http://schemas.openxmlformats.org/drawingml/2006/main" xmlns:r="http://schemas.openxmlformats.org/officeDocument/2006/relationships" xmlns:p="http://schemas.openxmlformats.org/presentationml/2006/main">
  <p:tag name="PA" val="v4.2.2"/>
</p:tagLst>
</file>

<file path=ppt/tags/tag12.xml><?xml version="1.0" encoding="utf-8"?>
<p:tagLst xmlns:a="http://schemas.openxmlformats.org/drawingml/2006/main" xmlns:r="http://schemas.openxmlformats.org/officeDocument/2006/relationships" xmlns:p="http://schemas.openxmlformats.org/presentationml/2006/main">
  <p:tag name="PA" val="v4.2.2"/>
</p:tagLst>
</file>

<file path=ppt/tags/tag13.xml><?xml version="1.0" encoding="utf-8"?>
<p:tagLst xmlns:a="http://schemas.openxmlformats.org/drawingml/2006/main" xmlns:r="http://schemas.openxmlformats.org/officeDocument/2006/relationships" xmlns:p="http://schemas.openxmlformats.org/presentationml/2006/main">
  <p:tag name="PA" val="v4.2.3"/>
</p:tagLst>
</file>

<file path=ppt/tags/tag14.xml><?xml version="1.0" encoding="utf-8"?>
<p:tagLst xmlns:a="http://schemas.openxmlformats.org/drawingml/2006/main" xmlns:r="http://schemas.openxmlformats.org/officeDocument/2006/relationships" xmlns:p="http://schemas.openxmlformats.org/presentationml/2006/main">
  <p:tag name="PA" val="v4.2.3"/>
</p:tagLst>
</file>

<file path=ppt/tags/tag15.xml><?xml version="1.0" encoding="utf-8"?>
<p:tagLst xmlns:a="http://schemas.openxmlformats.org/drawingml/2006/main" xmlns:r="http://schemas.openxmlformats.org/officeDocument/2006/relationships" xmlns:p="http://schemas.openxmlformats.org/presentationml/2006/main">
  <p:tag name="PA" val="v4.2.3"/>
</p:tagLst>
</file>

<file path=ppt/tags/tag16.xml><?xml version="1.0" encoding="utf-8"?>
<p:tagLst xmlns:a="http://schemas.openxmlformats.org/drawingml/2006/main" xmlns:r="http://schemas.openxmlformats.org/officeDocument/2006/relationships" xmlns:p="http://schemas.openxmlformats.org/presentationml/2006/main">
  <p:tag name="PA" val="v4.2.2"/>
</p:tagLst>
</file>

<file path=ppt/tags/tag17.xml><?xml version="1.0" encoding="utf-8"?>
<p:tagLst xmlns:a="http://schemas.openxmlformats.org/drawingml/2006/main" xmlns:r="http://schemas.openxmlformats.org/officeDocument/2006/relationships" xmlns:p="http://schemas.openxmlformats.org/presentationml/2006/main">
  <p:tag name="PA" val="v4.2.2"/>
</p:tagLst>
</file>

<file path=ppt/tags/tag18.xml><?xml version="1.0" encoding="utf-8"?>
<p:tagLst xmlns:a="http://schemas.openxmlformats.org/drawingml/2006/main" xmlns:r="http://schemas.openxmlformats.org/officeDocument/2006/relationships" xmlns:p="http://schemas.openxmlformats.org/presentationml/2006/main">
  <p:tag name="PA" val="v4.2.2"/>
</p:tagLst>
</file>

<file path=ppt/tags/tag19.xml><?xml version="1.0" encoding="utf-8"?>
<p:tagLst xmlns:a="http://schemas.openxmlformats.org/drawingml/2006/main" xmlns:r="http://schemas.openxmlformats.org/officeDocument/2006/relationships" xmlns:p="http://schemas.openxmlformats.org/presentationml/2006/main">
  <p:tag name="PA" val="v4.2.2"/>
</p:tagLst>
</file>

<file path=ppt/tags/tag2.xml><?xml version="1.0" encoding="utf-8"?>
<p:tagLst xmlns:a="http://schemas.openxmlformats.org/drawingml/2006/main" xmlns:r="http://schemas.openxmlformats.org/officeDocument/2006/relationships" xmlns:p="http://schemas.openxmlformats.org/presentationml/2006/main">
  <p:tag name="PA" val="v4.2.2"/>
</p:tagLst>
</file>

<file path=ppt/tags/tag20.xml><?xml version="1.0" encoding="utf-8"?>
<p:tagLst xmlns:a="http://schemas.openxmlformats.org/drawingml/2006/main" xmlns:r="http://schemas.openxmlformats.org/officeDocument/2006/relationships" xmlns:p="http://schemas.openxmlformats.org/presentationml/2006/main">
  <p:tag name="PA" val="v4.2.2"/>
</p:tagLst>
</file>

<file path=ppt/tags/tag21.xml><?xml version="1.0" encoding="utf-8"?>
<p:tagLst xmlns:a="http://schemas.openxmlformats.org/drawingml/2006/main" xmlns:r="http://schemas.openxmlformats.org/officeDocument/2006/relationships" xmlns:p="http://schemas.openxmlformats.org/presentationml/2006/main">
  <p:tag name="PA" val="v4.2.2"/>
</p:tagLst>
</file>

<file path=ppt/tags/tag22.xml><?xml version="1.0" encoding="utf-8"?>
<p:tagLst xmlns:a="http://schemas.openxmlformats.org/drawingml/2006/main" xmlns:r="http://schemas.openxmlformats.org/officeDocument/2006/relationships" xmlns:p="http://schemas.openxmlformats.org/presentationml/2006/main">
  <p:tag name="PA" val="v4.2.2"/>
</p:tagLst>
</file>

<file path=ppt/tags/tag23.xml><?xml version="1.0" encoding="utf-8"?>
<p:tagLst xmlns:a="http://schemas.openxmlformats.org/drawingml/2006/main" xmlns:r="http://schemas.openxmlformats.org/officeDocument/2006/relationships" xmlns:p="http://schemas.openxmlformats.org/presentationml/2006/main">
  <p:tag name="PA" val="v4.2.2"/>
</p:tagLst>
</file>

<file path=ppt/tags/tag24.xml><?xml version="1.0" encoding="utf-8"?>
<p:tagLst xmlns:a="http://schemas.openxmlformats.org/drawingml/2006/main" xmlns:r="http://schemas.openxmlformats.org/officeDocument/2006/relationships" xmlns:p="http://schemas.openxmlformats.org/presentationml/2006/main">
  <p:tag name="PA" val="v4.2.2"/>
</p:tagLst>
</file>

<file path=ppt/tags/tag25.xml><?xml version="1.0" encoding="utf-8"?>
<p:tagLst xmlns:a="http://schemas.openxmlformats.org/drawingml/2006/main" xmlns:r="http://schemas.openxmlformats.org/officeDocument/2006/relationships" xmlns:p="http://schemas.openxmlformats.org/presentationml/2006/main">
  <p:tag name="PA" val="v4.2.2"/>
</p:tagLst>
</file>

<file path=ppt/tags/tag26.xml><?xml version="1.0" encoding="utf-8"?>
<p:tagLst xmlns:a="http://schemas.openxmlformats.org/drawingml/2006/main" xmlns:r="http://schemas.openxmlformats.org/officeDocument/2006/relationships" xmlns:p="http://schemas.openxmlformats.org/presentationml/2006/main">
  <p:tag name="PA" val="v4.2.2"/>
</p:tagLst>
</file>

<file path=ppt/tags/tag27.xml><?xml version="1.0" encoding="utf-8"?>
<p:tagLst xmlns:a="http://schemas.openxmlformats.org/drawingml/2006/main" xmlns:r="http://schemas.openxmlformats.org/officeDocument/2006/relationships" xmlns:p="http://schemas.openxmlformats.org/presentationml/2006/main">
  <p:tag name="PA" val="v4.2.2"/>
</p:tagLst>
</file>

<file path=ppt/tags/tag28.xml><?xml version="1.0" encoding="utf-8"?>
<p:tagLst xmlns:a="http://schemas.openxmlformats.org/drawingml/2006/main" xmlns:r="http://schemas.openxmlformats.org/officeDocument/2006/relationships" xmlns:p="http://schemas.openxmlformats.org/presentationml/2006/main">
  <p:tag name="PA" val="v4.2.2"/>
</p:tagLst>
</file>

<file path=ppt/tags/tag29.xml><?xml version="1.0" encoding="utf-8"?>
<p:tagLst xmlns:a="http://schemas.openxmlformats.org/drawingml/2006/main" xmlns:r="http://schemas.openxmlformats.org/officeDocument/2006/relationships" xmlns:p="http://schemas.openxmlformats.org/presentationml/2006/main">
  <p:tag name="PA" val="v4.2.3"/>
</p:tagLst>
</file>

<file path=ppt/tags/tag3.xml><?xml version="1.0" encoding="utf-8"?>
<p:tagLst xmlns:a="http://schemas.openxmlformats.org/drawingml/2006/main" xmlns:r="http://schemas.openxmlformats.org/officeDocument/2006/relationships" xmlns:p="http://schemas.openxmlformats.org/presentationml/2006/main">
  <p:tag name="PA" val="v4.2.2"/>
</p:tagLst>
</file>

<file path=ppt/tags/tag30.xml><?xml version="1.0" encoding="utf-8"?>
<p:tagLst xmlns:a="http://schemas.openxmlformats.org/drawingml/2006/main" xmlns:r="http://schemas.openxmlformats.org/officeDocument/2006/relationships" xmlns:p="http://schemas.openxmlformats.org/presentationml/2006/main">
  <p:tag name="PA" val="v4.2.3"/>
</p:tagLst>
</file>

<file path=ppt/tags/tag31.xml><?xml version="1.0" encoding="utf-8"?>
<p:tagLst xmlns:a="http://schemas.openxmlformats.org/drawingml/2006/main" xmlns:r="http://schemas.openxmlformats.org/officeDocument/2006/relationships" xmlns:p="http://schemas.openxmlformats.org/presentationml/2006/main">
  <p:tag name="PA" val="v4.2.3"/>
</p:tagLst>
</file>

<file path=ppt/tags/tag4.xml><?xml version="1.0" encoding="utf-8"?>
<p:tagLst xmlns:a="http://schemas.openxmlformats.org/drawingml/2006/main" xmlns:r="http://schemas.openxmlformats.org/officeDocument/2006/relationships" xmlns:p="http://schemas.openxmlformats.org/presentationml/2006/main">
  <p:tag name="PA" val="v4.2.2"/>
</p:tagLst>
</file>

<file path=ppt/tags/tag5.xml><?xml version="1.0" encoding="utf-8"?>
<p:tagLst xmlns:a="http://schemas.openxmlformats.org/drawingml/2006/main" xmlns:r="http://schemas.openxmlformats.org/officeDocument/2006/relationships" xmlns:p="http://schemas.openxmlformats.org/presentationml/2006/main">
  <p:tag name="PA" val="v4.2.2"/>
</p:tagLst>
</file>

<file path=ppt/tags/tag6.xml><?xml version="1.0" encoding="utf-8"?>
<p:tagLst xmlns:a="http://schemas.openxmlformats.org/drawingml/2006/main" xmlns:r="http://schemas.openxmlformats.org/officeDocument/2006/relationships" xmlns:p="http://schemas.openxmlformats.org/presentationml/2006/main">
  <p:tag name="PA" val="v4.2.2"/>
</p:tagLst>
</file>

<file path=ppt/tags/tag7.xml><?xml version="1.0" encoding="utf-8"?>
<p:tagLst xmlns:a="http://schemas.openxmlformats.org/drawingml/2006/main" xmlns:r="http://schemas.openxmlformats.org/officeDocument/2006/relationships" xmlns:p="http://schemas.openxmlformats.org/presentationml/2006/main">
  <p:tag name="PA" val="v4.2.2"/>
</p:tagLst>
</file>

<file path=ppt/tags/tag8.xml><?xml version="1.0" encoding="utf-8"?>
<p:tagLst xmlns:a="http://schemas.openxmlformats.org/drawingml/2006/main" xmlns:r="http://schemas.openxmlformats.org/officeDocument/2006/relationships" xmlns:p="http://schemas.openxmlformats.org/presentationml/2006/main">
  <p:tag name="PA" val="v4.2.3"/>
</p:tagLst>
</file>

<file path=ppt/tags/tag9.xml><?xml version="1.0" encoding="utf-8"?>
<p:tagLst xmlns:a="http://schemas.openxmlformats.org/drawingml/2006/main" xmlns:r="http://schemas.openxmlformats.org/officeDocument/2006/relationships" xmlns:p="http://schemas.openxmlformats.org/presentationml/2006/main">
  <p:tag name="PA" val="v4.2.3"/>
</p:tagLst>
</file>

<file path=ppt/theme/theme1.xml><?xml version="1.0" encoding="utf-8"?>
<a:theme xmlns:a="http://schemas.openxmlformats.org/drawingml/2006/main" name="第一PPT，www.1ppt.com">
  <a:themeElements>
    <a:clrScheme name="LvyhTools保存的主题色-20171125-171832">
      <a:dk1>
        <a:srgbClr val="000000"/>
      </a:dk1>
      <a:lt1>
        <a:srgbClr val="FFFFFF"/>
      </a:lt1>
      <a:dk2>
        <a:srgbClr val="778495"/>
      </a:dk2>
      <a:lt2>
        <a:srgbClr val="F0F0F0"/>
      </a:lt2>
      <a:accent1>
        <a:srgbClr val="18459C"/>
      </a:accent1>
      <a:accent2>
        <a:srgbClr val="396AB0"/>
      </a:accent2>
      <a:accent3>
        <a:srgbClr val="235F90"/>
      </a:accent3>
      <a:accent4>
        <a:srgbClr val="18459C"/>
      </a:accent4>
      <a:accent5>
        <a:srgbClr val="396AB0"/>
      </a:accent5>
      <a:accent6>
        <a:srgbClr val="235F90"/>
      </a:accent6>
      <a:hlink>
        <a:srgbClr val="4276AA"/>
      </a:hlink>
      <a:folHlink>
        <a:srgbClr val="BFBFBF"/>
      </a:folHlink>
    </a:clrScheme>
    <a:fontScheme name="qye2rwp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BAOTU</Template>
  <TotalTime>202</TotalTime>
  <Words>2663</Words>
  <Application>Microsoft Office PowerPoint</Application>
  <PresentationFormat>自定义</PresentationFormat>
  <Paragraphs>229</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彩色点线多边形</dc:title>
  <dc:creator>第一PPT</dc:creator>
  <cp:keywords>www.1ppt.com</cp:keywords>
  <dc:description>www.1ppt.com</dc:description>
  <cp:lastModifiedBy>xbany</cp:lastModifiedBy>
  <cp:revision>59</cp:revision>
  <dcterms:created xsi:type="dcterms:W3CDTF">2018-03-10T07:16:00Z</dcterms:created>
  <dcterms:modified xsi:type="dcterms:W3CDTF">2020-09-11T06:05:31Z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