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81" r:id="rId7"/>
    <p:sldId id="282" r:id="rId8"/>
    <p:sldId id="326" r:id="rId9"/>
    <p:sldId id="327" r:id="rId10"/>
    <p:sldId id="328" r:id="rId11"/>
    <p:sldId id="283" r:id="rId12"/>
    <p:sldId id="284" r:id="rId13"/>
    <p:sldId id="285" r:id="rId14"/>
    <p:sldId id="286" r:id="rId15"/>
    <p:sldId id="287" r:id="rId16"/>
    <p:sldId id="292" r:id="rId17"/>
    <p:sldId id="329" r:id="rId18"/>
    <p:sldId id="293" r:id="rId19"/>
    <p:sldId id="331" r:id="rId20"/>
    <p:sldId id="332" r:id="rId21"/>
    <p:sldId id="333" r:id="rId22"/>
    <p:sldId id="341" r:id="rId23"/>
    <p:sldId id="336" r:id="rId24"/>
    <p:sldId id="337" r:id="rId25"/>
    <p:sldId id="338" r:id="rId26"/>
    <p:sldId id="339" r:id="rId27"/>
    <p:sldId id="340" r:id="rId28"/>
    <p:sldId id="261"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000000"/>
    <a:srgbClr val="E6E6E6"/>
    <a:srgbClr val="FFFFFF"/>
    <a:srgbClr val="FFFFFC"/>
    <a:srgbClr val="F7FCFE"/>
    <a:srgbClr val="F3F3F3"/>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2714" autoAdjust="0"/>
  </p:normalViewPr>
  <p:slideViewPr>
    <p:cSldViewPr snapToGrid="0" showGuides="1">
      <p:cViewPr varScale="1">
        <p:scale>
          <a:sx n="48" d="100"/>
          <a:sy n="48" d="100"/>
        </p:scale>
        <p:origin x="67" y="888"/>
      </p:cViewPr>
      <p:guideLst>
        <p:guide orient="horz" pos="125"/>
        <p:guide orient="horz" pos="4190"/>
        <p:guide orient="horz" pos="574"/>
        <p:guide orient="horz" pos="4017"/>
        <p:guide orient="horz" pos="3888"/>
        <p:guide pos="220"/>
        <p:guide pos="7449"/>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gs" Target="tags/tag33.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母板空白（英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10125" y="1549598"/>
            <a:ext cx="4881879" cy="2332181"/>
          </a:xfrm>
          <a:custGeom>
            <a:avLst/>
            <a:gdLst>
              <a:gd name="connsiteX0" fmla="*/ 0 w 4881879"/>
              <a:gd name="connsiteY0" fmla="*/ 0 h 2332181"/>
              <a:gd name="connsiteX1" fmla="*/ 4881879 w 4881879"/>
              <a:gd name="connsiteY1" fmla="*/ 0 h 2332181"/>
              <a:gd name="connsiteX2" fmla="*/ 4881879 w 4881879"/>
              <a:gd name="connsiteY2" fmla="*/ 2332181 h 2332181"/>
              <a:gd name="connsiteX3" fmla="*/ 0 w 4881879"/>
              <a:gd name="connsiteY3" fmla="*/ 2332181 h 2332181"/>
            </a:gdLst>
            <a:ahLst/>
            <a:cxnLst>
              <a:cxn ang="0">
                <a:pos x="connsiteX0" y="connsiteY0"/>
              </a:cxn>
              <a:cxn ang="0">
                <a:pos x="connsiteX1" y="connsiteY1"/>
              </a:cxn>
              <a:cxn ang="0">
                <a:pos x="connsiteX2" y="connsiteY2"/>
              </a:cxn>
              <a:cxn ang="0">
                <a:pos x="connsiteX3" y="connsiteY3"/>
              </a:cxn>
            </a:cxnLst>
            <a:rect l="l" t="t" r="r" b="b"/>
            <a:pathLst>
              <a:path w="4881879" h="2332181">
                <a:moveTo>
                  <a:pt x="0" y="0"/>
                </a:moveTo>
                <a:lnTo>
                  <a:pt x="4881879" y="0"/>
                </a:lnTo>
                <a:lnTo>
                  <a:pt x="4881879" y="2332181"/>
                </a:lnTo>
                <a:lnTo>
                  <a:pt x="0" y="2332181"/>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878359" y="1678062"/>
            <a:ext cx="7345619" cy="4218037"/>
          </a:xfrm>
          <a:custGeom>
            <a:avLst/>
            <a:gdLst>
              <a:gd name="connsiteX0" fmla="*/ 0 w 7345618"/>
              <a:gd name="connsiteY0" fmla="*/ 0 h 4218037"/>
              <a:gd name="connsiteX1" fmla="*/ 7345618 w 7345618"/>
              <a:gd name="connsiteY1" fmla="*/ 0 h 4218037"/>
              <a:gd name="connsiteX2" fmla="*/ 7345618 w 7345618"/>
              <a:gd name="connsiteY2" fmla="*/ 4218037 h 4218037"/>
              <a:gd name="connsiteX3" fmla="*/ 2604652 w 7345618"/>
              <a:gd name="connsiteY3" fmla="*/ 4218037 h 4218037"/>
            </a:gdLst>
            <a:ahLst/>
            <a:cxnLst>
              <a:cxn ang="0">
                <a:pos x="connsiteX0" y="connsiteY0"/>
              </a:cxn>
              <a:cxn ang="0">
                <a:pos x="connsiteX1" y="connsiteY1"/>
              </a:cxn>
              <a:cxn ang="0">
                <a:pos x="connsiteX2" y="connsiteY2"/>
              </a:cxn>
              <a:cxn ang="0">
                <a:pos x="connsiteX3" y="connsiteY3"/>
              </a:cxn>
            </a:cxnLst>
            <a:rect l="l" t="t" r="r" b="b"/>
            <a:pathLst>
              <a:path w="7345618" h="4218037">
                <a:moveTo>
                  <a:pt x="0" y="0"/>
                </a:moveTo>
                <a:lnTo>
                  <a:pt x="7345618" y="0"/>
                </a:lnTo>
                <a:lnTo>
                  <a:pt x="7345618" y="4218037"/>
                </a:lnTo>
                <a:lnTo>
                  <a:pt x="2604652" y="4218037"/>
                </a:lnTo>
                <a:close/>
              </a:path>
            </a:pathLst>
          </a:custGeom>
          <a:blipFill dpi="0" rotWithShape="1">
            <a:blip r:embed="rId2"/>
            <a:srcRect/>
            <a:tile tx="0" ty="0" sx="100000" sy="100000" flip="none" algn="tl"/>
          </a:blipFill>
          <a:effectLst>
            <a:outerShdw blurRad="50800" dist="38100" dir="18900000" algn="b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4" name="矩形 3"/>
          <p:cNvSpPr/>
          <p:nvPr userDrawn="1"/>
        </p:nvSpPr>
        <p:spPr>
          <a:xfrm>
            <a:off x="8325228" y="6545426"/>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61886" y="2049868"/>
            <a:ext cx="4055511" cy="1789679"/>
          </a:xfrm>
          <a:custGeom>
            <a:avLst/>
            <a:gdLst>
              <a:gd name="connsiteX0" fmla="*/ 298286 w 4055511"/>
              <a:gd name="connsiteY0" fmla="*/ 0 h 1789679"/>
              <a:gd name="connsiteX1" fmla="*/ 4055511 w 4055511"/>
              <a:gd name="connsiteY1" fmla="*/ 0 h 1789679"/>
              <a:gd name="connsiteX2" fmla="*/ 4055511 w 4055511"/>
              <a:gd name="connsiteY2" fmla="*/ 1491393 h 1789679"/>
              <a:gd name="connsiteX3" fmla="*/ 3757225 w 4055511"/>
              <a:gd name="connsiteY3" fmla="*/ 1789679 h 1789679"/>
              <a:gd name="connsiteX4" fmla="*/ 0 w 4055511"/>
              <a:gd name="connsiteY4" fmla="*/ 1789679 h 1789679"/>
              <a:gd name="connsiteX5" fmla="*/ 0 w 4055511"/>
              <a:gd name="connsiteY5" fmla="*/ 298286 h 1789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5511" h="1789679">
                <a:moveTo>
                  <a:pt x="298286" y="0"/>
                </a:moveTo>
                <a:lnTo>
                  <a:pt x="4055511" y="0"/>
                </a:lnTo>
                <a:lnTo>
                  <a:pt x="4055511" y="1491393"/>
                </a:lnTo>
                <a:lnTo>
                  <a:pt x="3757225" y="1789679"/>
                </a:lnTo>
                <a:lnTo>
                  <a:pt x="0" y="1789679"/>
                </a:lnTo>
                <a:lnTo>
                  <a:pt x="0" y="298286"/>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280835" y="1756591"/>
            <a:ext cx="3376084" cy="3524249"/>
          </a:xfrm>
          <a:custGeom>
            <a:avLst/>
            <a:gdLst>
              <a:gd name="connsiteX0" fmla="*/ 0 w 3376084"/>
              <a:gd name="connsiteY0" fmla="*/ 0 h 3524249"/>
              <a:gd name="connsiteX1" fmla="*/ 3376084 w 3376084"/>
              <a:gd name="connsiteY1" fmla="*/ 0 h 3524249"/>
              <a:gd name="connsiteX2" fmla="*/ 3376084 w 3376084"/>
              <a:gd name="connsiteY2" fmla="*/ 3524249 h 3524249"/>
              <a:gd name="connsiteX3" fmla="*/ 0 w 3376084"/>
              <a:gd name="connsiteY3" fmla="*/ 3524249 h 3524249"/>
            </a:gdLst>
            <a:ahLst/>
            <a:cxnLst>
              <a:cxn ang="0">
                <a:pos x="connsiteX0" y="connsiteY0"/>
              </a:cxn>
              <a:cxn ang="0">
                <a:pos x="connsiteX1" y="connsiteY1"/>
              </a:cxn>
              <a:cxn ang="0">
                <a:pos x="connsiteX2" y="connsiteY2"/>
              </a:cxn>
              <a:cxn ang="0">
                <a:pos x="connsiteX3" y="connsiteY3"/>
              </a:cxn>
            </a:cxnLst>
            <a:rect l="l" t="t" r="r" b="b"/>
            <a:pathLst>
              <a:path w="3376084" h="3524249">
                <a:moveTo>
                  <a:pt x="0" y="0"/>
                </a:moveTo>
                <a:lnTo>
                  <a:pt x="3376084" y="0"/>
                </a:lnTo>
                <a:lnTo>
                  <a:pt x="3376084" y="3524249"/>
                </a:lnTo>
                <a:lnTo>
                  <a:pt x="0" y="352424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000">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14:bounceEnd="66000">
                                          <p:cBhvr additive="base">
                                            <p:cTn id="7" dur="600" fill="hold"/>
                                            <p:tgtEl>
                                              <p:spTgt spid="5"/>
                                            </p:tgtEl>
                                            <p:attrNameLst>
                                              <p:attrName>ppt_x</p:attrName>
                                            </p:attrNameLst>
                                          </p:cBhvr>
                                          <p:tavLst>
                                            <p:tav tm="0">
                                              <p:val>
                                                <p:strVal val="#ppt_x"/>
                                              </p:val>
                                            </p:tav>
                                            <p:tav tm="100000">
                                              <p:val>
                                                <p:strVal val="#ppt_x"/>
                                              </p:val>
                                            </p:tav>
                                          </p:tavLst>
                                        </p:anim>
                                        <p:anim calcmode="lin" valueType="num" p14:bounceEnd="66000">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600" fill="hold"/>
                                            <p:tgtEl>
                                              <p:spTgt spid="5"/>
                                            </p:tgtEl>
                                            <p:attrNameLst>
                                              <p:attrName>ppt_x</p:attrName>
                                            </p:attrNameLst>
                                          </p:cBhvr>
                                          <p:tavLst>
                                            <p:tav tm="0">
                                              <p:val>
                                                <p:strVal val="#ppt_x"/>
                                              </p:val>
                                            </p:tav>
                                            <p:tav tm="100000">
                                              <p:val>
                                                <p:strVal val="#ppt_x"/>
                                              </p:val>
                                            </p:tav>
                                          </p:tavLst>
                                        </p:anim>
                                        <p:anim calcmode="lin" valueType="num">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2">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二、工作目标展示</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3">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三、工作措施实施</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4">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四、工作具体要求</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5">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png"/><Relationship Id="rId1" Type="http://schemas.openxmlformats.org/officeDocument/2006/relationships/tags" Target="../tags/tag2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png"/><Relationship Id="rId1" Type="http://schemas.openxmlformats.org/officeDocument/2006/relationships/tags" Target="../tags/tag2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png"/><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png"/><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3.png"/><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176569"/>
            <a:ext cx="9475693" cy="922020"/>
          </a:xfrm>
          <a:prstGeom prst="rect">
            <a:avLst/>
          </a:prstGeom>
          <a:noFill/>
        </p:spPr>
        <p:txBody>
          <a:bodyPr wrap="square" rtlCol="0" anchor="ctr" anchorCtr="0">
            <a:spAutoFit/>
          </a:bodyPr>
          <a:lstStyle/>
          <a:p>
            <a:pPr algn="ctr"/>
            <a:r>
              <a:rPr sz="5400" spc="600">
                <a:solidFill>
                  <a:schemeClr val="accent1"/>
                </a:solidFill>
                <a:latin typeface="汉仪大宋简" panose="02010609000101010101" pitchFamily="49" charset="-122"/>
                <a:ea typeface="汉仪大宋简" panose="02010609000101010101" pitchFamily="49" charset="-122"/>
                <a:cs typeface="+mn-ea"/>
                <a:sym typeface="+mn-lt"/>
              </a:rPr>
              <a:t>第1章 初识R语言</a:t>
            </a:r>
            <a:endParaRPr sz="5400" spc="600">
              <a:solidFill>
                <a:schemeClr val="accent1"/>
              </a:solidFill>
              <a:latin typeface="汉仪大宋简" panose="02010609000101010101" pitchFamily="49" charset="-122"/>
              <a:ea typeface="汉仪大宋简" panose="02010609000101010101" pitchFamily="49" charset="-122"/>
              <a:cs typeface="+mn-ea"/>
              <a:sym typeface="+mn-lt"/>
            </a:endParaRPr>
          </a:p>
        </p:txBody>
      </p:sp>
      <p:grpSp>
        <p:nvGrpSpPr>
          <p:cNvPr id="13" name="PA_组合 12"/>
          <p:cNvGrpSpPr/>
          <p:nvPr>
            <p:custDataLst>
              <p:tags r:id="rId1"/>
            </p:custDataLst>
          </p:nvPr>
        </p:nvGrpSpPr>
        <p:grpSpPr>
          <a:xfrm>
            <a:off x="4857479" y="4346424"/>
            <a:ext cx="540395" cy="540394"/>
            <a:chOff x="7489371" y="4542971"/>
            <a:chExt cx="711200" cy="711200"/>
          </a:xfrm>
        </p:grpSpPr>
        <p:sp>
          <p:nvSpPr>
            <p:cNvPr id="14" name="椭圆 13"/>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5"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6" name="PA_组合 15"/>
          <p:cNvGrpSpPr/>
          <p:nvPr>
            <p:custDataLst>
              <p:tags r:id="rId2"/>
            </p:custDataLst>
          </p:nvPr>
        </p:nvGrpSpPr>
        <p:grpSpPr>
          <a:xfrm>
            <a:off x="5825803" y="4346424"/>
            <a:ext cx="540395" cy="540394"/>
            <a:chOff x="8638974" y="4542971"/>
            <a:chExt cx="711200" cy="711200"/>
          </a:xfrm>
        </p:grpSpPr>
        <p:sp>
          <p:nvSpPr>
            <p:cNvPr id="17" name="椭圆 16"/>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8"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9" name="PA_组合 18"/>
          <p:cNvGrpSpPr/>
          <p:nvPr>
            <p:custDataLst>
              <p:tags r:id="rId3"/>
            </p:custDataLst>
          </p:nvPr>
        </p:nvGrpSpPr>
        <p:grpSpPr>
          <a:xfrm>
            <a:off x="6794128" y="4346424"/>
            <a:ext cx="540395" cy="540394"/>
            <a:chOff x="9788577" y="4542971"/>
            <a:chExt cx="711200" cy="711200"/>
          </a:xfrm>
        </p:grpSpPr>
        <p:sp>
          <p:nvSpPr>
            <p:cNvPr id="20" name="椭圆 19"/>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1"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26" name="图片 25"/>
          <p:cNvPicPr>
            <a:picLocks noChangeAspect="1"/>
          </p:cNvPicPr>
          <p:nvPr/>
        </p:nvPicPr>
        <p:blipFill>
          <a:blip r:embed="rId4" cstate="screen"/>
          <a:stretch>
            <a:fillRect/>
          </a:stretch>
        </p:blipFill>
        <p:spPr>
          <a:xfrm>
            <a:off x="3841" y="4307697"/>
            <a:ext cx="4760987" cy="2590805"/>
          </a:xfrm>
          <a:prstGeom prst="rect">
            <a:avLst/>
          </a:prstGeom>
        </p:spPr>
      </p:pic>
      <p:pic>
        <p:nvPicPr>
          <p:cNvPr id="27" name="图片 26"/>
          <p:cNvPicPr>
            <a:picLocks noChangeAspect="1"/>
          </p:cNvPicPr>
          <p:nvPr/>
        </p:nvPicPr>
        <p:blipFill>
          <a:blip r:embed="rId4"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799"/>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par>
                                <p:cTn id="22" presetID="53" presetClass="entr" presetSubtype="16"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sz="2400" spc="300">
                <a:solidFill>
                  <a:schemeClr val="accent1"/>
                </a:solidFill>
                <a:latin typeface="+mj-ea"/>
                <a:ea typeface="+mj-ea"/>
              </a:rPr>
              <a:t>1.2.1 R语言手册 </a:t>
            </a:r>
            <a:endParaRPr sz="2400" spc="300">
              <a:solidFill>
                <a:schemeClr val="accent1"/>
              </a:solidFill>
              <a:latin typeface="+mj-ea"/>
              <a:ea typeface="+mj-ea"/>
            </a:endParaRPr>
          </a:p>
        </p:txBody>
      </p:sp>
      <p:sp>
        <p:nvSpPr>
          <p:cNvPr id="9" name="文本框 8"/>
          <p:cNvSpPr txBox="1"/>
          <p:nvPr/>
        </p:nvSpPr>
        <p:spPr>
          <a:xfrm>
            <a:off x="1313982" y="1212284"/>
            <a:ext cx="9721516" cy="2584450"/>
          </a:xfrm>
          <a:prstGeom prst="rect">
            <a:avLst/>
          </a:prstGeom>
          <a:noFill/>
        </p:spPr>
        <p:txBody>
          <a:bodyPr wrap="square" rtlCol="0" anchor="ctr" anchorCtr="0">
            <a:spAutoFit/>
          </a:bodyPr>
          <a:lstStyle/>
          <a:p>
            <a:pPr indent="0">
              <a:lnSpc>
                <a:spcPct val="150000"/>
              </a:lnSpc>
              <a:buFont typeface="Arial" panose="020B0604020202020204" pitchFamily="34" charset="0"/>
              <a:buNone/>
            </a:pPr>
            <a:r>
              <a:rPr altLang="zh-CN"/>
              <a:t>关于R语言手册，初学者或者英文水平不高的读者，可以借助于各个搜索引擎，搜索中文版的语言手册，这些资料很容易获得。但如果想更深入地学习，还是建议看官方的文档，因为翻译过来的内容，可能会有一些偏差。R语言的官方文档地址是：https://www.r-project.org/，官方文档中提供了R相关的学习手册，点击Manuals即可浏览，建议所有读都去看一看。另外如果有不会的函数，在寻找搜索引擎搜索之后，也可以看R函数在线帮助https://www.rdocumentation.org/，进而获得对某个函数或者包的帮助信息。</a:t>
            </a:r>
            <a:endParaRPr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099"/>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sz="2400" spc="300">
                <a:solidFill>
                  <a:schemeClr val="accent1"/>
                </a:solidFill>
                <a:latin typeface="+mj-ea"/>
                <a:ea typeface="+mj-ea"/>
              </a:rPr>
              <a:t>1.2.2 在线资源</a:t>
            </a:r>
            <a:endParaRPr sz="2400" spc="300">
              <a:solidFill>
                <a:schemeClr val="accent1"/>
              </a:solidFill>
              <a:latin typeface="+mj-ea"/>
              <a:ea typeface="+mj-ea"/>
            </a:endParaRPr>
          </a:p>
        </p:txBody>
      </p:sp>
      <p:sp>
        <p:nvSpPr>
          <p:cNvPr id="9" name="文本框 8"/>
          <p:cNvSpPr txBox="1"/>
          <p:nvPr/>
        </p:nvSpPr>
        <p:spPr>
          <a:xfrm>
            <a:off x="1011722" y="996384"/>
            <a:ext cx="9721516" cy="5631180"/>
          </a:xfrm>
          <a:prstGeom prst="rect">
            <a:avLst/>
          </a:prstGeom>
          <a:noFill/>
        </p:spPr>
        <p:txBody>
          <a:bodyPr wrap="square" rtlCol="0" anchor="ctr" anchorCtr="0">
            <a:spAutoFit/>
          </a:bodyPr>
          <a:lstStyle/>
          <a:p>
            <a:r>
              <a:rPr lang="zh-CN" altLang="zh-CN"/>
              <a:t>R语言的在线资源有很多，相信读者朋友在学习的过程中，也能搜集到很多的资源。常见的如菜鸟教程、w3cschool，以及慕课等学习网站上都有很多免费的学习资源。在此笔者为大家推荐如下资源网站，供大家学习使用。</a:t>
            </a:r>
            <a:endParaRPr lang="zh-CN" altLang="zh-CN"/>
          </a:p>
          <a:p>
            <a:endParaRPr lang="zh-CN" altLang="zh-CN"/>
          </a:p>
          <a:p>
            <a:r>
              <a:rPr lang="zh-CN" altLang="zh-CN"/>
              <a:t>·  R-blogger 丰富的R博客资源</a:t>
            </a:r>
            <a:endParaRPr lang="zh-CN" altLang="zh-CN"/>
          </a:p>
          <a:p>
            <a:r>
              <a:rPr lang="zh-CN" altLang="zh-CN">
                <a:solidFill>
                  <a:schemeClr val="accent1"/>
                </a:solidFill>
              </a:rPr>
              <a:t>http://www.r-bloggers.com/ </a:t>
            </a:r>
            <a:endParaRPr lang="zh-CN" altLang="zh-CN">
              <a:solidFill>
                <a:schemeClr val="accent1"/>
              </a:solidFill>
            </a:endParaRPr>
          </a:p>
          <a:p>
            <a:r>
              <a:rPr lang="zh-CN" altLang="zh-CN"/>
              <a:t>·  R语言资源汇总</a:t>
            </a:r>
            <a:endParaRPr lang="zh-CN" altLang="zh-CN"/>
          </a:p>
          <a:p>
            <a:pPr algn="l">
              <a:buClrTx/>
              <a:buSzTx/>
              <a:buFontTx/>
            </a:pPr>
            <a:r>
              <a:rPr lang="zh-CN" altLang="zh-CN">
                <a:solidFill>
                  <a:schemeClr val="accent1"/>
                </a:solidFill>
              </a:rPr>
              <a:t>https://github.com/qinwf/awesome-R </a:t>
            </a:r>
            <a:endParaRPr lang="zh-CN" altLang="zh-CN">
              <a:solidFill>
                <a:schemeClr val="accent1"/>
              </a:solidFill>
            </a:endParaRPr>
          </a:p>
          <a:p>
            <a:r>
              <a:rPr lang="zh-CN" altLang="zh-CN"/>
              <a:t>·  R语言搜索引擎</a:t>
            </a:r>
            <a:endParaRPr lang="zh-CN" altLang="zh-CN"/>
          </a:p>
          <a:p>
            <a:pPr algn="l">
              <a:buClrTx/>
              <a:buSzTx/>
              <a:buFontTx/>
            </a:pPr>
            <a:r>
              <a:rPr lang="zh-CN" altLang="zh-CN">
                <a:solidFill>
                  <a:schemeClr val="accent1"/>
                </a:solidFill>
              </a:rPr>
              <a:t>http://www.rseek.org/ </a:t>
            </a:r>
            <a:endParaRPr lang="zh-CN" altLang="zh-CN">
              <a:solidFill>
                <a:schemeClr val="accent1"/>
              </a:solidFill>
            </a:endParaRPr>
          </a:p>
          <a:p>
            <a:r>
              <a:rPr lang="zh-CN" altLang="zh-CN"/>
              <a:t>·  R函数在线帮助</a:t>
            </a:r>
            <a:endParaRPr lang="zh-CN" altLang="zh-CN"/>
          </a:p>
          <a:p>
            <a:pPr algn="l">
              <a:buClrTx/>
              <a:buSzTx/>
              <a:buFontTx/>
            </a:pPr>
            <a:r>
              <a:rPr lang="zh-CN" altLang="zh-CN">
                <a:solidFill>
                  <a:schemeClr val="accent1"/>
                </a:solidFill>
              </a:rPr>
              <a:t>http://www.rdocumentation.org/ </a:t>
            </a:r>
            <a:endParaRPr lang="zh-CN" altLang="zh-CN">
              <a:solidFill>
                <a:schemeClr val="accent1"/>
              </a:solidFill>
            </a:endParaRPr>
          </a:p>
          <a:p>
            <a:r>
              <a:rPr lang="zh-CN" altLang="zh-CN"/>
              <a:t>·  stackoverflow关于R的问答</a:t>
            </a:r>
            <a:endParaRPr lang="zh-CN" altLang="zh-CN"/>
          </a:p>
          <a:p>
            <a:pPr algn="l">
              <a:buClrTx/>
              <a:buSzTx/>
              <a:buFontTx/>
            </a:pPr>
            <a:r>
              <a:rPr lang="zh-CN" altLang="zh-CN">
                <a:solidFill>
                  <a:schemeClr val="accent1"/>
                </a:solidFill>
              </a:rPr>
              <a:t>http://stackoverflow.com/questions/tagged/r </a:t>
            </a:r>
            <a:endParaRPr lang="zh-CN" altLang="zh-CN">
              <a:solidFill>
                <a:schemeClr val="accent1"/>
              </a:solidFill>
            </a:endParaRPr>
          </a:p>
          <a:p>
            <a:r>
              <a:rPr lang="zh-CN" altLang="zh-CN"/>
              <a:t>·  一个入门级的R在线教程</a:t>
            </a:r>
            <a:endParaRPr lang="zh-CN" altLang="zh-CN"/>
          </a:p>
          <a:p>
            <a:pPr algn="l">
              <a:buClrTx/>
              <a:buSzTx/>
              <a:buFontTx/>
            </a:pPr>
            <a:r>
              <a:rPr lang="zh-CN" altLang="zh-CN">
                <a:solidFill>
                  <a:schemeClr val="accent1"/>
                </a:solidFill>
              </a:rPr>
              <a:t>http://tryr.codeschool.com/ </a:t>
            </a:r>
            <a:endParaRPr lang="zh-CN" altLang="zh-CN">
              <a:solidFill>
                <a:schemeClr val="accent1"/>
              </a:solidFill>
            </a:endParaRPr>
          </a:p>
          <a:p>
            <a:r>
              <a:rPr lang="zh-CN" altLang="zh-CN"/>
              <a:t>·  交互式的R在线教程</a:t>
            </a:r>
            <a:endParaRPr lang="zh-CN" altLang="zh-CN"/>
          </a:p>
          <a:p>
            <a:pPr algn="l">
              <a:buClrTx/>
              <a:buSzTx/>
              <a:buFontTx/>
            </a:pPr>
            <a:r>
              <a:rPr lang="zh-CN" altLang="zh-CN">
                <a:solidFill>
                  <a:schemeClr val="accent1"/>
                </a:solidFill>
              </a:rPr>
              <a:t>https://www.datacamp.com </a:t>
            </a:r>
            <a:endParaRPr lang="zh-CN" altLang="zh-CN">
              <a:solidFill>
                <a:schemeClr val="accent1"/>
              </a:solidFill>
            </a:endParaRPr>
          </a:p>
          <a:p>
            <a:r>
              <a:rPr lang="zh-CN" altLang="zh-CN"/>
              <a:t>·  统计之都</a:t>
            </a:r>
            <a:endParaRPr lang="zh-CN" altLang="zh-CN"/>
          </a:p>
          <a:p>
            <a:pPr algn="l">
              <a:buClrTx/>
              <a:buSzTx/>
              <a:buFontTx/>
            </a:pPr>
            <a:r>
              <a:rPr lang="zh-CN" altLang="zh-CN">
                <a:solidFill>
                  <a:schemeClr val="accent1"/>
                </a:solidFill>
              </a:rPr>
              <a:t>http://cos.name/</a:t>
            </a:r>
            <a:endParaRPr lang="zh-CN" altLang="zh-CN">
              <a:solidFill>
                <a:schemeClr val="accent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1899"/>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sz="2400" spc="300">
                <a:solidFill>
                  <a:schemeClr val="accent1"/>
                </a:solidFill>
                <a:latin typeface="+mj-ea"/>
                <a:ea typeface="+mj-ea"/>
              </a:rPr>
              <a:t>1.2.3 R语言联盟 </a:t>
            </a:r>
            <a:endParaRPr sz="2400" spc="300">
              <a:solidFill>
                <a:schemeClr val="accent1"/>
              </a:solidFill>
              <a:latin typeface="+mj-ea"/>
              <a:ea typeface="+mj-ea"/>
            </a:endParaRPr>
          </a:p>
        </p:txBody>
      </p:sp>
      <p:sp>
        <p:nvSpPr>
          <p:cNvPr id="9" name="文本框 8"/>
          <p:cNvSpPr txBox="1"/>
          <p:nvPr/>
        </p:nvSpPr>
        <p:spPr>
          <a:xfrm>
            <a:off x="1050457" y="1615827"/>
            <a:ext cx="9721516" cy="1476375"/>
          </a:xfrm>
          <a:prstGeom prst="rect">
            <a:avLst/>
          </a:prstGeom>
          <a:noFill/>
        </p:spPr>
        <p:txBody>
          <a:bodyPr wrap="square" rtlCol="0" anchor="ctr" anchorCtr="0">
            <a:spAutoFit/>
          </a:bodyPr>
          <a:lstStyle/>
          <a:p>
            <a:r>
              <a:rPr lang="zh-CN" altLang="zh-CN"/>
              <a:t>2015年7月，Linux基金会今天宣布成立了R语言联盟（R Consortium），这个新组织是Linux基金会用以加强技术和用户交流的合作计划，其宗旨是为 R 社区、R 基金会、团体以及个人使用、维护和分发 R 软件提供帮助。R语言联盟将与R基金会和其他组织共同工作和并向其提供开发、维护和分销R软件服务，以及为R用户社区提供统一框架。R语言联盟的创始公司和组织包括R基金会、微软、RStudio、谷歌和惠普等。</a:t>
            </a: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099"/>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sz="2400" spc="300">
                <a:solidFill>
                  <a:schemeClr val="accent1"/>
                </a:solidFill>
                <a:latin typeface="+mj-ea"/>
                <a:ea typeface="+mj-ea"/>
              </a:rPr>
              <a:t>1.2.4 用户活动</a:t>
            </a:r>
            <a:endParaRPr sz="2400" spc="300">
              <a:solidFill>
                <a:schemeClr val="accent1"/>
              </a:solidFill>
              <a:latin typeface="+mj-ea"/>
              <a:ea typeface="+mj-ea"/>
            </a:endParaRPr>
          </a:p>
        </p:txBody>
      </p:sp>
      <p:sp>
        <p:nvSpPr>
          <p:cNvPr id="9" name="文本框 8"/>
          <p:cNvSpPr txBox="1"/>
          <p:nvPr/>
        </p:nvSpPr>
        <p:spPr>
          <a:xfrm>
            <a:off x="1235242" y="1260227"/>
            <a:ext cx="9721516" cy="4246245"/>
          </a:xfrm>
          <a:prstGeom prst="rect">
            <a:avLst/>
          </a:prstGeom>
          <a:noFill/>
        </p:spPr>
        <p:txBody>
          <a:bodyPr wrap="square" rtlCol="0" anchor="ctr" anchorCtr="0">
            <a:spAutoFit/>
          </a:bodyPr>
          <a:lstStyle/>
          <a:p>
            <a:pPr fontAlgn="auto">
              <a:lnSpc>
                <a:spcPct val="150000"/>
              </a:lnSpc>
            </a:pPr>
            <a:r>
              <a:rPr lang="zh-CN" altLang="zh-CN"/>
              <a:t>R语言作为统计和数据挖掘界广泛应用的工具，每年R的官方机构都会举办多场R语言的学术会议，各个国家及地区也定期有R用户的交流活动。在中国的北京、上海、杭州、广州等地，每年都会有多场R语言会议，会议内容覆盖数据科学在各行各业的应用，包括天文、地理、医疗、生物、金融、能源、互联网等领域，在高校和业界均形成了深远影响，促进了R语言乃至数据科学在中国的推广和发展。如今R语言会议成为了R语言社区在国内影响力最大的交流盛会，聚学术专家、业界精英、技术大咖于一堂，让更多的数据人参与其中，促进社区内部的交流和进步。</a:t>
            </a:r>
            <a:endParaRPr lang="zh-CN" altLang="zh-CN"/>
          </a:p>
          <a:p>
            <a:pPr fontAlgn="auto">
              <a:lnSpc>
                <a:spcPct val="150000"/>
              </a:lnSpc>
            </a:pPr>
            <a:endParaRPr lang="zh-CN" altLang="zh-CN"/>
          </a:p>
          <a:p>
            <a:pPr fontAlgn="auto">
              <a:lnSpc>
                <a:spcPct val="150000"/>
              </a:lnSpc>
            </a:pPr>
            <a:r>
              <a:rPr lang="zh-CN" altLang="zh-CN"/>
              <a:t>比如在活动家网站上https://www.huodongjia.com/，可以搜索到近期将要举办的线上或线下的R语言学术活动，有兴趣的读者朋友可以去报名参加一下，当然大多数的学术会议都是收费的，也有部分是免费的。</a:t>
            </a: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1899"/>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3230880" cy="706755"/>
          </a:xfrm>
          <a:prstGeom prst="rect">
            <a:avLst/>
          </a:prstGeom>
          <a:noFill/>
        </p:spPr>
        <p:txBody>
          <a:bodyPr wrap="none" rtlCol="0">
            <a:spAutoFit/>
            <a:scene3d>
              <a:camera prst="orthographicFront"/>
              <a:lightRig rig="threePt" dir="t"/>
            </a:scene3d>
            <a:sp3d contourW="12700"/>
          </a:bodyPr>
          <a:lstStyle/>
          <a:p>
            <a:pPr algn="l"/>
            <a:r>
              <a:rPr lang="zh-CN" altLang="en-US" sz="4000" b="1">
                <a:solidFill>
                  <a:schemeClr val="tx1">
                    <a:lumMod val="85000"/>
                    <a:lumOff val="15000"/>
                  </a:schemeClr>
                </a:solidFill>
                <a:cs typeface="+mn-ea"/>
                <a:sym typeface="+mn-lt"/>
              </a:rPr>
              <a:t>集成开发环境 </a:t>
            </a:r>
            <a:endParaRPr lang="zh-CN" altLang="en-US" sz="4000" b="1">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a:solidFill>
                  <a:schemeClr val="accent1">
                    <a:lumMod val="75000"/>
                  </a:schemeClr>
                </a:solidFill>
                <a:cs typeface="+mn-ea"/>
                <a:sym typeface="+mn-lt"/>
              </a:rPr>
              <a:t>03</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sz="2400" spc="300">
                <a:solidFill>
                  <a:schemeClr val="accent1"/>
                </a:solidFill>
                <a:latin typeface="+mj-ea"/>
                <a:ea typeface="+mj-ea"/>
              </a:rPr>
              <a:t>1.3.1 R GUI</a:t>
            </a:r>
            <a:endParaRPr sz="2400" spc="300">
              <a:solidFill>
                <a:schemeClr val="accent1"/>
              </a:solidFill>
              <a:latin typeface="+mj-ea"/>
              <a:ea typeface="+mj-ea"/>
            </a:endParaRPr>
          </a:p>
        </p:txBody>
      </p:sp>
      <p:sp>
        <p:nvSpPr>
          <p:cNvPr id="9" name="文本框 8"/>
          <p:cNvSpPr txBox="1"/>
          <p:nvPr/>
        </p:nvSpPr>
        <p:spPr>
          <a:xfrm>
            <a:off x="1118402" y="1445647"/>
            <a:ext cx="9721516" cy="1753235"/>
          </a:xfrm>
          <a:prstGeom prst="rect">
            <a:avLst/>
          </a:prstGeom>
          <a:noFill/>
        </p:spPr>
        <p:txBody>
          <a:bodyPr wrap="square" rtlCol="0" anchor="ctr" anchorCtr="0">
            <a:spAutoFit/>
          </a:bodyPr>
          <a:lstStyle/>
          <a:p>
            <a:pPr fontAlgn="auto">
              <a:lnSpc>
                <a:spcPct val="150000"/>
              </a:lnSpc>
            </a:pPr>
            <a:r>
              <a:rPr lang="zh-CN" altLang="zh-CN"/>
              <a:t>本节中，我们以Windows X64系统为例子，安装R GUI，安装包R的官方网站是：https://cran.r-project.org/，打开后，如图1-1所示，首页中选择自己对应的电脑合适的版本，此处请点击“Download R for Windows”。同时我们注意到，当前最新的R版本是R-4.0.2，如果想了解最新版本的详细信息，请点击“what's new”查看。</a:t>
            </a: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pic>
        <p:nvPicPr>
          <p:cNvPr id="31" name="图片 31" descr="图2-1cran下载"/>
          <p:cNvPicPr>
            <a:picLocks noChangeAspect="1"/>
          </p:cNvPicPr>
          <p:nvPr/>
        </p:nvPicPr>
        <p:blipFill>
          <a:blip r:embed="rId1"/>
          <a:stretch>
            <a:fillRect/>
          </a:stretch>
        </p:blipFill>
        <p:spPr>
          <a:xfrm>
            <a:off x="0" y="822325"/>
            <a:ext cx="12191365" cy="59220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100" name="文本框 99"/>
          <p:cNvSpPr txBox="1"/>
          <p:nvPr/>
        </p:nvSpPr>
        <p:spPr>
          <a:xfrm>
            <a:off x="2329815" y="408305"/>
            <a:ext cx="7255510" cy="414020"/>
          </a:xfrm>
          <a:prstGeom prst="rect">
            <a:avLst/>
          </a:prstGeom>
          <a:noFill/>
          <a:ln w="9525">
            <a:noFill/>
          </a:ln>
        </p:spPr>
        <p:txBody>
          <a:bodyPr wrap="square">
            <a:spAutoFit/>
          </a:bodyPr>
          <a:p>
            <a:pPr indent="266700"/>
            <a:r>
              <a:rPr lang="zh-CN" altLang="zh-CN" sz="1800" b="0"/>
              <a:t>此时选择自己对应的电脑合适的版本。本节中，我们以Windows系统为例子，所以请点击“Download R for Windows”。进入下一界面，如图1-2所示。</a:t>
            </a:r>
            <a:endParaRPr lang="zh-CN" altLang="zh-CN"/>
          </a:p>
        </p:txBody>
      </p:sp>
      <p:pic>
        <p:nvPicPr>
          <p:cNvPr id="33" name="图片 33" descr="图2-2R for Windows"/>
          <p:cNvPicPr>
            <a:picLocks noChangeAspect="1"/>
          </p:cNvPicPr>
          <p:nvPr>
            <p:custDataLst>
              <p:tags r:id="rId1"/>
            </p:custDataLst>
          </p:nvPr>
        </p:nvPicPr>
        <p:blipFill>
          <a:blip r:embed="rId2"/>
          <a:stretch>
            <a:fillRect/>
          </a:stretch>
        </p:blipFill>
        <p:spPr>
          <a:xfrm>
            <a:off x="520700" y="1616075"/>
            <a:ext cx="11150600" cy="345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100" name="文本框 99"/>
          <p:cNvSpPr txBox="1"/>
          <p:nvPr/>
        </p:nvSpPr>
        <p:spPr>
          <a:xfrm>
            <a:off x="2329815" y="408305"/>
            <a:ext cx="7255510" cy="368300"/>
          </a:xfrm>
          <a:prstGeom prst="rect">
            <a:avLst/>
          </a:prstGeom>
          <a:noFill/>
          <a:ln w="9525">
            <a:noFill/>
          </a:ln>
        </p:spPr>
        <p:txBody>
          <a:bodyPr wrap="square">
            <a:spAutoFit/>
          </a:bodyPr>
          <a:p>
            <a:pPr indent="266700"/>
            <a:r>
              <a:rPr lang="zh-CN" altLang="zh-CN" sz="1800" b="0"/>
              <a:t>点击“install R the first time”，进入新的界面，如图1-3所示。</a:t>
            </a:r>
            <a:endParaRPr lang="zh-CN" altLang="zh-CN" sz="1800" b="0"/>
          </a:p>
        </p:txBody>
      </p:sp>
      <p:pic>
        <p:nvPicPr>
          <p:cNvPr id="36" name="图片 36" descr="图2-3"/>
          <p:cNvPicPr>
            <a:picLocks noChangeAspect="1"/>
          </p:cNvPicPr>
          <p:nvPr>
            <p:custDataLst>
              <p:tags r:id="rId1"/>
            </p:custDataLst>
          </p:nvPr>
        </p:nvPicPr>
        <p:blipFill>
          <a:blip r:embed="rId2"/>
          <a:stretch>
            <a:fillRect/>
          </a:stretch>
        </p:blipFill>
        <p:spPr>
          <a:xfrm>
            <a:off x="523240" y="1299210"/>
            <a:ext cx="11145520" cy="3162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100" name="文本框 99"/>
          <p:cNvSpPr txBox="1"/>
          <p:nvPr/>
        </p:nvSpPr>
        <p:spPr>
          <a:xfrm>
            <a:off x="1619250" y="398145"/>
            <a:ext cx="9013825" cy="1476375"/>
          </a:xfrm>
          <a:prstGeom prst="rect">
            <a:avLst/>
          </a:prstGeom>
          <a:noFill/>
          <a:ln w="9525">
            <a:noFill/>
          </a:ln>
        </p:spPr>
        <p:txBody>
          <a:bodyPr wrap="square">
            <a:spAutoFit/>
          </a:bodyPr>
          <a:p>
            <a:pPr indent="266700"/>
            <a:r>
              <a:rPr lang="zh-CN" altLang="zh-CN" sz="1800" b="0"/>
              <a:t>点击“Download R 4.0.2 for Windows (84 megabytes, 32/64 bit)”，弹出对话框中，点击“保存文件”，然后等几分钟，下载完成。</a:t>
            </a:r>
            <a:endParaRPr lang="zh-CN" altLang="zh-CN" sz="1800" b="0"/>
          </a:p>
          <a:p>
            <a:pPr indent="266700"/>
            <a:r>
              <a:rPr lang="zh-CN" altLang="zh-CN" sz="1800" b="0"/>
              <a:t>打开下载所在位置的“R-4.0.2-win.exe”。如打开时候出现问题，可以尝试点击鼠标右键，以管理员身份运行。选择语言对话框中，建议使用“中文（简体）”，如图1-4所示。</a:t>
            </a:r>
            <a:endParaRPr lang="zh-CN" altLang="zh-CN" sz="1800" b="0"/>
          </a:p>
        </p:txBody>
      </p:sp>
      <p:pic>
        <p:nvPicPr>
          <p:cNvPr id="37" name="图片 37" descr="图2-4"/>
          <p:cNvPicPr>
            <a:picLocks noChangeAspect="1"/>
          </p:cNvPicPr>
          <p:nvPr/>
        </p:nvPicPr>
        <p:blipFill>
          <a:blip r:embed="rId1"/>
          <a:stretch>
            <a:fillRect/>
          </a:stretch>
        </p:blipFill>
        <p:spPr>
          <a:xfrm>
            <a:off x="3886200" y="2195830"/>
            <a:ext cx="3905885" cy="1913890"/>
          </a:xfrm>
          <a:prstGeom prst="rect">
            <a:avLst/>
          </a:prstGeom>
        </p:spPr>
      </p:pic>
      <p:sp>
        <p:nvSpPr>
          <p:cNvPr id="2" name="文本框 1"/>
          <p:cNvSpPr txBox="1"/>
          <p:nvPr/>
        </p:nvSpPr>
        <p:spPr>
          <a:xfrm>
            <a:off x="1588770" y="4697730"/>
            <a:ext cx="9013825" cy="922020"/>
          </a:xfrm>
          <a:prstGeom prst="rect">
            <a:avLst/>
          </a:prstGeom>
          <a:noFill/>
          <a:ln w="9525">
            <a:noFill/>
          </a:ln>
        </p:spPr>
        <p:txBody>
          <a:bodyPr wrap="square">
            <a:spAutoFit/>
          </a:bodyPr>
          <a:p>
            <a:pPr indent="266700"/>
            <a:r>
              <a:rPr lang="zh-CN" altLang="zh-CN" sz="1800" b="0"/>
              <a:t>选择语言后，点击确定，在后边的安装向导对话框中，点击下一步，当需要选择安装的路径时，建议放置在D盘，比如，此处笔者将其装至“D:\Program Files (x86)\R-4.0.2”，接着点击右下角的“下一步”</a:t>
            </a:r>
            <a:r>
              <a:rPr lang="en-US" altLang="zh-CN" sz="1800" b="0"/>
              <a:t>……</a:t>
            </a:r>
            <a:endParaRPr lang="zh-CN" altLang="en-US" sz="1800" b="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970905" y="1196975"/>
            <a:ext cx="6472555" cy="3415030"/>
          </a:xfrm>
          <a:prstGeom prst="rect">
            <a:avLst/>
          </a:prstGeom>
          <a:noFill/>
        </p:spPr>
        <p:txBody>
          <a:bodyPr wrap="square" rtlCol="0">
            <a:spAutoFit/>
            <a:scene3d>
              <a:camera prst="orthographicFront"/>
              <a:lightRig rig="threePt" dir="t"/>
            </a:scene3d>
            <a:sp3d contourW="12700"/>
          </a:bodyPr>
          <a:lstStyle/>
          <a:p>
            <a:pPr marL="457200" indent="-457200" algn="l" fontAlgn="auto">
              <a:lnSpc>
                <a:spcPct val="150000"/>
              </a:lnSpc>
              <a:buAutoNum type="arabicPeriod"/>
            </a:pPr>
            <a:r>
              <a:rPr sz="2400" b="1">
                <a:solidFill>
                  <a:schemeClr val="tx1">
                    <a:lumMod val="75000"/>
                    <a:lumOff val="25000"/>
                  </a:schemeClr>
                </a:solidFill>
                <a:cs typeface="+mn-ea"/>
                <a:sym typeface="+mn-lt"/>
              </a:rPr>
              <a:t>了解R语言简史</a:t>
            </a:r>
            <a:endParaRPr sz="2400" b="1">
              <a:solidFill>
                <a:schemeClr val="tx1">
                  <a:lumMod val="75000"/>
                  <a:lumOff val="25000"/>
                </a:schemeClr>
              </a:solidFill>
              <a:cs typeface="+mn-ea"/>
              <a:sym typeface="+mn-lt"/>
            </a:endParaRPr>
          </a:p>
          <a:p>
            <a:pPr marL="457200" indent="-457200" algn="l" fontAlgn="auto">
              <a:lnSpc>
                <a:spcPct val="150000"/>
              </a:lnSpc>
              <a:buAutoNum type="arabicPeriod"/>
            </a:pPr>
            <a:r>
              <a:rPr sz="2400" b="1">
                <a:solidFill>
                  <a:schemeClr val="tx1">
                    <a:lumMod val="75000"/>
                    <a:lumOff val="25000"/>
                  </a:schemeClr>
                </a:solidFill>
                <a:cs typeface="+mn-ea"/>
                <a:sym typeface="+mn-lt"/>
              </a:rPr>
              <a:t>掌握R语言在大数据中的应用</a:t>
            </a:r>
            <a:endParaRPr sz="2400" b="1">
              <a:solidFill>
                <a:schemeClr val="tx1">
                  <a:lumMod val="75000"/>
                  <a:lumOff val="25000"/>
                </a:schemeClr>
              </a:solidFill>
              <a:cs typeface="+mn-ea"/>
              <a:sym typeface="+mn-lt"/>
            </a:endParaRPr>
          </a:p>
          <a:p>
            <a:pPr marL="457200" indent="-457200" algn="l" fontAlgn="auto">
              <a:lnSpc>
                <a:spcPct val="150000"/>
              </a:lnSpc>
              <a:buAutoNum type="arabicPeriod"/>
            </a:pPr>
            <a:r>
              <a:rPr sz="2400" b="1">
                <a:solidFill>
                  <a:schemeClr val="tx1">
                    <a:lumMod val="75000"/>
                    <a:lumOff val="25000"/>
                  </a:schemeClr>
                </a:solidFill>
                <a:cs typeface="+mn-ea"/>
                <a:sym typeface="+mn-lt"/>
              </a:rPr>
              <a:t>了解R语言在线资源</a:t>
            </a:r>
            <a:endParaRPr sz="2400" b="1">
              <a:solidFill>
                <a:schemeClr val="tx1">
                  <a:lumMod val="75000"/>
                  <a:lumOff val="25000"/>
                </a:schemeClr>
              </a:solidFill>
              <a:cs typeface="+mn-ea"/>
              <a:sym typeface="+mn-lt"/>
            </a:endParaRPr>
          </a:p>
          <a:p>
            <a:pPr marL="457200" indent="-457200" algn="l" fontAlgn="auto">
              <a:lnSpc>
                <a:spcPct val="150000"/>
              </a:lnSpc>
              <a:buAutoNum type="arabicPeriod"/>
            </a:pPr>
            <a:r>
              <a:rPr sz="2400" b="1">
                <a:solidFill>
                  <a:schemeClr val="tx1">
                    <a:lumMod val="75000"/>
                    <a:lumOff val="25000"/>
                  </a:schemeClr>
                </a:solidFill>
                <a:cs typeface="+mn-ea"/>
                <a:sym typeface="+mn-lt"/>
              </a:rPr>
              <a:t>了解R语言开发</a:t>
            </a:r>
            <a:endParaRPr sz="2400" b="1">
              <a:solidFill>
                <a:schemeClr val="tx1">
                  <a:lumMod val="75000"/>
                  <a:lumOff val="25000"/>
                </a:schemeClr>
              </a:solidFill>
              <a:cs typeface="+mn-ea"/>
              <a:sym typeface="+mn-lt"/>
            </a:endParaRPr>
          </a:p>
          <a:p>
            <a:pPr marL="457200" indent="-457200" algn="l" fontAlgn="auto">
              <a:lnSpc>
                <a:spcPct val="150000"/>
              </a:lnSpc>
              <a:buAutoNum type="arabicPeriod"/>
            </a:pPr>
            <a:r>
              <a:rPr sz="2400" b="1">
                <a:solidFill>
                  <a:schemeClr val="tx1">
                    <a:lumMod val="75000"/>
                    <a:lumOff val="25000"/>
                  </a:schemeClr>
                </a:solidFill>
                <a:cs typeface="+mn-ea"/>
                <a:sym typeface="+mn-lt"/>
              </a:rPr>
              <a:t>了解命令行界面</a:t>
            </a:r>
            <a:endParaRPr sz="2400" b="1">
              <a:solidFill>
                <a:schemeClr val="tx1">
                  <a:lumMod val="75000"/>
                  <a:lumOff val="25000"/>
                </a:schemeClr>
              </a:solidFill>
              <a:cs typeface="+mn-ea"/>
              <a:sym typeface="+mn-lt"/>
            </a:endParaRPr>
          </a:p>
          <a:p>
            <a:pPr marL="457200" indent="-457200" algn="l" fontAlgn="auto">
              <a:lnSpc>
                <a:spcPct val="150000"/>
              </a:lnSpc>
              <a:buAutoNum type="arabicPeriod"/>
            </a:pPr>
            <a:r>
              <a:rPr sz="2400" b="1">
                <a:solidFill>
                  <a:schemeClr val="tx1">
                    <a:lumMod val="75000"/>
                    <a:lumOff val="25000"/>
                  </a:schemeClr>
                </a:solidFill>
                <a:cs typeface="+mn-ea"/>
                <a:sym typeface="+mn-lt"/>
              </a:rPr>
              <a:t>掌握集成开发环境的安装</a:t>
            </a:r>
            <a:endParaRPr sz="2400" b="1">
              <a:solidFill>
                <a:schemeClr val="tx1">
                  <a:lumMod val="75000"/>
                  <a:lumOff val="25000"/>
                </a:schemeClr>
              </a:solidFill>
              <a:cs typeface="+mn-ea"/>
              <a:sym typeface="+mn-lt"/>
            </a:endParaRPr>
          </a:p>
        </p:txBody>
      </p:sp>
      <p:sp>
        <p:nvSpPr>
          <p:cNvPr id="14" name="PA_文本框 1"/>
          <p:cNvSpPr txBox="1"/>
          <p:nvPr>
            <p:custDataLst>
              <p:tags r:id="rId1"/>
            </p:custDataLst>
          </p:nvPr>
        </p:nvSpPr>
        <p:spPr>
          <a:xfrm>
            <a:off x="349626" y="198507"/>
            <a:ext cx="3686175" cy="707886"/>
          </a:xfrm>
          <a:prstGeom prst="rect">
            <a:avLst/>
          </a:prstGeom>
          <a:noFill/>
          <a:ln>
            <a:noFill/>
          </a:ln>
        </p:spPr>
        <p:txBody>
          <a:bodyPr wrap="square" rtlCol="0" anchor="ctr" anchorCtr="0">
            <a:spAutoFit/>
          </a:bodyPr>
          <a:lstStyle/>
          <a:p>
            <a:r>
              <a:rPr lang="zh-CN" altLang="en-US" sz="4000">
                <a:solidFill>
                  <a:schemeClr val="accent1"/>
                </a:solidFill>
                <a:cs typeface="+mn-ea"/>
                <a:sym typeface="+mn-lt"/>
              </a:rPr>
              <a:t>目录</a:t>
            </a:r>
            <a:endParaRPr lang="zh-CN" altLang="en-US" sz="4000" dirty="0">
              <a:cs typeface="+mn-ea"/>
              <a:sym typeface="+mn-lt"/>
            </a:endParaRPr>
          </a:p>
        </p:txBody>
      </p:sp>
      <p:cxnSp>
        <p:nvCxnSpPr>
          <p:cNvPr id="15" name="PA_直接连接符 2"/>
          <p:cNvCxnSpPr/>
          <p:nvPr>
            <p:custDataLst>
              <p:tags r:id="rId2"/>
            </p:custDataLst>
          </p:nvPr>
        </p:nvCxnSpPr>
        <p:spPr>
          <a:xfrm>
            <a:off x="349625" y="906393"/>
            <a:ext cx="1149275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PA_组合 12"/>
          <p:cNvGrpSpPr/>
          <p:nvPr>
            <p:custDataLst>
              <p:tags r:id="rId3"/>
            </p:custDataLst>
          </p:nvPr>
        </p:nvGrpSpPr>
        <p:grpSpPr>
          <a:xfrm>
            <a:off x="9348245" y="274075"/>
            <a:ext cx="540395" cy="540394"/>
            <a:chOff x="7489371" y="4542971"/>
            <a:chExt cx="711200" cy="711200"/>
          </a:xfrm>
        </p:grpSpPr>
        <p:sp>
          <p:nvSpPr>
            <p:cNvPr id="32" name="椭圆 31"/>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3"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4" name="PA_组合 15"/>
          <p:cNvGrpSpPr/>
          <p:nvPr>
            <p:custDataLst>
              <p:tags r:id="rId4"/>
            </p:custDataLst>
          </p:nvPr>
        </p:nvGrpSpPr>
        <p:grpSpPr>
          <a:xfrm>
            <a:off x="10316569" y="274075"/>
            <a:ext cx="540395" cy="540394"/>
            <a:chOff x="8638974" y="4542971"/>
            <a:chExt cx="711200" cy="711200"/>
          </a:xfrm>
        </p:grpSpPr>
        <p:sp>
          <p:nvSpPr>
            <p:cNvPr id="35" name="椭圆 34"/>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7" name="PA_组合 18"/>
          <p:cNvGrpSpPr/>
          <p:nvPr>
            <p:custDataLst>
              <p:tags r:id="rId5"/>
            </p:custDataLst>
          </p:nvPr>
        </p:nvGrpSpPr>
        <p:grpSpPr>
          <a:xfrm>
            <a:off x="11284893" y="274075"/>
            <a:ext cx="540395" cy="540394"/>
            <a:chOff x="9788577" y="4542971"/>
            <a:chExt cx="711200" cy="711200"/>
          </a:xfrm>
        </p:grpSpPr>
        <p:sp>
          <p:nvSpPr>
            <p:cNvPr id="38" name="椭圆 37"/>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9"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42" name="图片 41"/>
          <p:cNvPicPr>
            <a:picLocks noChangeAspect="1"/>
          </p:cNvPicPr>
          <p:nvPr/>
        </p:nvPicPr>
        <p:blipFill>
          <a:blip r:embed="rId6" cstate="screen"/>
          <a:stretch>
            <a:fillRect/>
          </a:stretch>
        </p:blipFill>
        <p:spPr>
          <a:xfrm>
            <a:off x="0" y="3316626"/>
            <a:ext cx="6730787" cy="3662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500" autoRev="1" fill="hold">
                                          <p:stCondLst>
                                            <p:cond delay="0"/>
                                          </p:stCondLst>
                                        </p:cTn>
                                        <p:tgtEl>
                                          <p:spTgt spid="14"/>
                                        </p:tgtEl>
                                        <p:attrNameLst>
                                          <p:attrName>ppt_w</p:attrName>
                                        </p:attrNameLst>
                                      </p:cBhvr>
                                    </p:anim>
                                    <p:anim by="(#ppt_w*0.50)" calcmode="lin" valueType="num">
                                      <p:cBhvr>
                                        <p:cTn id="8" dur="500" decel="50000" autoRev="1" fill="hold">
                                          <p:stCondLst>
                                            <p:cond delay="0"/>
                                          </p:stCondLst>
                                        </p:cTn>
                                        <p:tgtEl>
                                          <p:spTgt spid="14"/>
                                        </p:tgtEl>
                                        <p:attrNameLst>
                                          <p:attrName>ppt_x</p:attrName>
                                        </p:attrNameLst>
                                      </p:cBhvr>
                                    </p:anim>
                                    <p:anim from="(-#ppt_h/2)" to="(#ppt_y)" calcmode="lin" valueType="num">
                                      <p:cBhvr>
                                        <p:cTn id="9" dur="1000" fill="hold">
                                          <p:stCondLst>
                                            <p:cond delay="0"/>
                                          </p:stCondLst>
                                        </p:cTn>
                                        <p:tgtEl>
                                          <p:spTgt spid="14"/>
                                        </p:tgtEl>
                                        <p:attrNameLst>
                                          <p:attrName>ppt_y</p:attrName>
                                        </p:attrNameLst>
                                      </p:cBhvr>
                                    </p:anim>
                                    <p:animRot by="21600000">
                                      <p:cBhvr>
                                        <p:cTn id="10" dur="1000" fill="hold">
                                          <p:stCondLst>
                                            <p:cond delay="0"/>
                                          </p:stCondLst>
                                        </p:cTn>
                                        <p:tgtEl>
                                          <p:spTgt spid="14"/>
                                        </p:tgtEl>
                                        <p:attrNameLst>
                                          <p:attrName>r</p:attrName>
                                        </p:attrNameLst>
                                      </p:cBhvr>
                                    </p:animRot>
                                  </p:childTnLst>
                                </p:cTn>
                              </p:par>
                            </p:childTnLst>
                          </p:cTn>
                        </p:par>
                        <p:par>
                          <p:cTn id="11" fill="hold">
                            <p:stCondLst>
                              <p:cond delay="1100"/>
                            </p:stCondLst>
                            <p:childTnLst>
                              <p:par>
                                <p:cTn id="12" presetID="22" presetClass="entr" presetSubtype="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par>
                          <p:cTn id="15" fill="hold">
                            <p:stCondLst>
                              <p:cond delay="16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53" presetClass="entr" presetSubtype="16"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53" presetClass="entr" presetSubtype="16"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childTnLst>
                          </p:cTn>
                        </p:par>
                        <p:par>
                          <p:cTn id="31" fill="hold">
                            <p:stCondLst>
                              <p:cond delay="2100"/>
                            </p:stCondLst>
                            <p:childTnLst>
                              <p:par>
                                <p:cTn id="32" presetID="2" presetClass="entr" presetSubtype="4"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100" name="文本框 99"/>
          <p:cNvSpPr txBox="1"/>
          <p:nvPr/>
        </p:nvSpPr>
        <p:spPr>
          <a:xfrm>
            <a:off x="1619250" y="398145"/>
            <a:ext cx="9013825" cy="368300"/>
          </a:xfrm>
          <a:prstGeom prst="rect">
            <a:avLst/>
          </a:prstGeom>
          <a:noFill/>
          <a:ln w="9525">
            <a:noFill/>
          </a:ln>
        </p:spPr>
        <p:txBody>
          <a:bodyPr wrap="square">
            <a:spAutoFit/>
          </a:bodyPr>
          <a:p>
            <a:pPr indent="266700"/>
            <a:r>
              <a:rPr lang="zh-CN" altLang="en-US">
                <a:sym typeface="+mn-ea"/>
              </a:rPr>
              <a:t>后续步骤略，详细见教材。</a:t>
            </a:r>
            <a:endParaRPr lang="zh-CN" altLang="zh-CN" sz="1800" b="0"/>
          </a:p>
        </p:txBody>
      </p:sp>
      <p:pic>
        <p:nvPicPr>
          <p:cNvPr id="37" name="图片 37" descr="图2-4"/>
          <p:cNvPicPr>
            <a:picLocks noChangeAspect="1"/>
          </p:cNvPicPr>
          <p:nvPr/>
        </p:nvPicPr>
        <p:blipFill>
          <a:blip r:embed="rId1"/>
          <a:stretch>
            <a:fillRect/>
          </a:stretch>
        </p:blipFill>
        <p:spPr>
          <a:xfrm>
            <a:off x="3886200" y="2195830"/>
            <a:ext cx="3905885" cy="1913890"/>
          </a:xfrm>
          <a:prstGeom prst="rect">
            <a:avLst/>
          </a:prstGeom>
        </p:spPr>
      </p:pic>
      <p:pic>
        <p:nvPicPr>
          <p:cNvPr id="40" name="图片 40" descr="图2-7"/>
          <p:cNvPicPr>
            <a:picLocks noChangeAspect="1"/>
          </p:cNvPicPr>
          <p:nvPr/>
        </p:nvPicPr>
        <p:blipFill>
          <a:blip r:embed="rId2"/>
          <a:stretch>
            <a:fillRect/>
          </a:stretch>
        </p:blipFill>
        <p:spPr>
          <a:xfrm>
            <a:off x="3461385" y="1283653"/>
            <a:ext cx="5269230" cy="4290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sz="2400" spc="300">
                <a:solidFill>
                  <a:schemeClr val="accent1"/>
                </a:solidFill>
                <a:latin typeface="+mj-ea"/>
                <a:ea typeface="+mj-ea"/>
              </a:rPr>
              <a:t>1.3.2 RStudio IDE</a:t>
            </a:r>
            <a:endParaRPr sz="2400" spc="300">
              <a:solidFill>
                <a:schemeClr val="accent1"/>
              </a:solidFill>
              <a:latin typeface="+mj-ea"/>
              <a:ea typeface="+mj-ea"/>
            </a:endParaRPr>
          </a:p>
        </p:txBody>
      </p:sp>
      <p:sp>
        <p:nvSpPr>
          <p:cNvPr id="9" name="文本框 8"/>
          <p:cNvSpPr txBox="1"/>
          <p:nvPr/>
        </p:nvSpPr>
        <p:spPr>
          <a:xfrm>
            <a:off x="1148247" y="798899"/>
            <a:ext cx="9721516" cy="2584450"/>
          </a:xfrm>
          <a:prstGeom prst="rect">
            <a:avLst/>
          </a:prstGeom>
          <a:noFill/>
        </p:spPr>
        <p:txBody>
          <a:bodyPr wrap="square" rtlCol="0" anchor="ctr" anchorCtr="0">
            <a:spAutoFit/>
          </a:bodyPr>
          <a:lstStyle/>
          <a:p>
            <a:pPr fontAlgn="auto">
              <a:lnSpc>
                <a:spcPct val="150000"/>
              </a:lnSpc>
            </a:pPr>
            <a:r>
              <a:rPr lang="zh-CN" altLang="zh-CN"/>
              <a:t>RStudio是R语言的集成开发环境，是一款R语言的IDE，分为面向桌面用户 IDE 和 Linux R 服务器版编辑器两种编辑器，采用AGPL v3 与RStudio License Agreement 双协议授权。R是RStudio的基础，必须先安装R，再安装RStudio。即使只使用RStudio，还是需要事先为计算机安装好R。RStudio只是辅助你使用R进行编辑的工具，因为它自身并不附带R程序。</a:t>
            </a:r>
            <a:endParaRPr lang="zh-CN" altLang="zh-CN"/>
          </a:p>
          <a:p>
            <a:pPr fontAlgn="auto">
              <a:lnSpc>
                <a:spcPct val="150000"/>
              </a:lnSpc>
            </a:pPr>
            <a:endParaRPr lang="zh-CN" altLang="zh-CN"/>
          </a:p>
          <a:p>
            <a:pPr fontAlgn="auto">
              <a:lnSpc>
                <a:spcPct val="150000"/>
              </a:lnSpc>
            </a:pPr>
            <a:r>
              <a:rPr lang="zh-CN" altLang="zh-CN"/>
              <a:t>详细安装步骤见教材。</a:t>
            </a:r>
            <a:endParaRPr lang="zh-CN" altLang="zh-CN"/>
          </a:p>
        </p:txBody>
      </p:sp>
      <p:pic>
        <p:nvPicPr>
          <p:cNvPr id="44" name="图片 44" descr="图2-11"/>
          <p:cNvPicPr>
            <a:picLocks noChangeAspect="1"/>
          </p:cNvPicPr>
          <p:nvPr/>
        </p:nvPicPr>
        <p:blipFill>
          <a:blip r:embed="rId2"/>
          <a:stretch>
            <a:fillRect/>
          </a:stretch>
        </p:blipFill>
        <p:spPr>
          <a:xfrm>
            <a:off x="4752340" y="2557780"/>
            <a:ext cx="7171690" cy="4036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599"/>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sz="2400" spc="300">
                <a:solidFill>
                  <a:schemeClr val="accent1"/>
                </a:solidFill>
                <a:latin typeface="+mj-ea"/>
                <a:ea typeface="+mj-ea"/>
              </a:rPr>
              <a:t>1.3.3 Jupyter Notebook</a:t>
            </a:r>
            <a:endParaRPr sz="2400" spc="300">
              <a:solidFill>
                <a:schemeClr val="accent1"/>
              </a:solidFill>
              <a:latin typeface="+mj-ea"/>
              <a:ea typeface="+mj-ea"/>
            </a:endParaRPr>
          </a:p>
        </p:txBody>
      </p:sp>
      <p:sp>
        <p:nvSpPr>
          <p:cNvPr id="9" name="文本框 8"/>
          <p:cNvSpPr txBox="1"/>
          <p:nvPr/>
        </p:nvSpPr>
        <p:spPr>
          <a:xfrm>
            <a:off x="1118402" y="1366272"/>
            <a:ext cx="9721516" cy="3830955"/>
          </a:xfrm>
          <a:prstGeom prst="rect">
            <a:avLst/>
          </a:prstGeom>
          <a:noFill/>
        </p:spPr>
        <p:txBody>
          <a:bodyPr wrap="square" rtlCol="0" anchor="ctr" anchorCtr="0">
            <a:spAutoFit/>
          </a:bodyPr>
          <a:lstStyle/>
          <a:p>
            <a:pPr fontAlgn="auto">
              <a:lnSpc>
                <a:spcPct val="150000"/>
              </a:lnSpc>
            </a:pPr>
            <a:r>
              <a:rPr lang="zh-CN" altLang="zh-CN"/>
              <a:t>学过Python的同学，应该接触或使用过Jupyter Notebook，Notebook是一个交互式笔记本，支持运行 40 多种编程语言。按照 Jupyter 创始人的说法，起初他是想做一个综合 Ju（Julia）、Py（Python）和 R 三种科学运行语言的计算工具平台，所以将其命名为 Jupyter。</a:t>
            </a:r>
            <a:endParaRPr lang="zh-CN" altLang="zh-CN"/>
          </a:p>
          <a:p>
            <a:pPr fontAlgn="auto">
              <a:lnSpc>
                <a:spcPct val="150000"/>
              </a:lnSpc>
            </a:pPr>
            <a:endParaRPr lang="zh-CN" altLang="zh-CN"/>
          </a:p>
          <a:p>
            <a:pPr fontAlgn="auto">
              <a:lnSpc>
                <a:spcPct val="150000"/>
              </a:lnSpc>
            </a:pPr>
            <a:r>
              <a:rPr lang="zh-CN" altLang="zh-CN"/>
              <a:t>它里面可以内置很多编程语言kernel(内核)，默认的内核是Python，所以，当你安装了Notebook后，就可以直接跑Python代码。</a:t>
            </a:r>
            <a:endParaRPr lang="zh-CN" altLang="zh-CN"/>
          </a:p>
          <a:p>
            <a:pPr fontAlgn="auto">
              <a:lnSpc>
                <a:spcPct val="150000"/>
              </a:lnSpc>
            </a:pPr>
            <a:endParaRPr lang="zh-CN" altLang="zh-CN"/>
          </a:p>
          <a:p>
            <a:pPr fontAlgn="auto">
              <a:lnSpc>
                <a:spcPct val="150000"/>
              </a:lnSpc>
            </a:pPr>
            <a:r>
              <a:rPr lang="zh-CN" altLang="zh-CN"/>
              <a:t>Jupyter 发展到现在，已经成为了一个几乎支持所有语言，能够把软件代码、计算输出、解释文档、多媒体资源整合在一起的多功能科学运行平台。</a:t>
            </a: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3099"/>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100" name="文本框 99"/>
          <p:cNvSpPr txBox="1"/>
          <p:nvPr/>
        </p:nvSpPr>
        <p:spPr>
          <a:xfrm>
            <a:off x="2329815" y="408305"/>
            <a:ext cx="7255510" cy="922020"/>
          </a:xfrm>
          <a:prstGeom prst="rect">
            <a:avLst/>
          </a:prstGeom>
          <a:noFill/>
          <a:ln w="9525">
            <a:noFill/>
          </a:ln>
        </p:spPr>
        <p:txBody>
          <a:bodyPr wrap="square">
            <a:spAutoFit/>
          </a:bodyPr>
          <a:p>
            <a:pPr fontAlgn="auto">
              <a:lnSpc>
                <a:spcPct val="150000"/>
              </a:lnSpc>
            </a:pPr>
            <a:r>
              <a:rPr lang="zh-CN" altLang="zh-CN">
                <a:sym typeface="+mn-ea"/>
              </a:rPr>
              <a:t>Jupyter Notebook 的工作界面如下图所示。可以看出，当前还不支持创建R语言项目。</a:t>
            </a:r>
            <a:endParaRPr lang="zh-CN" altLang="zh-CN" sz="1800" b="0"/>
          </a:p>
        </p:txBody>
      </p:sp>
      <p:pic>
        <p:nvPicPr>
          <p:cNvPr id="53" name="图片 53" descr="微信截图_20200819152933"/>
          <p:cNvPicPr>
            <a:picLocks noChangeAspect="1"/>
          </p:cNvPicPr>
          <p:nvPr/>
        </p:nvPicPr>
        <p:blipFill>
          <a:blip r:embed="rId1"/>
          <a:stretch>
            <a:fillRect/>
          </a:stretch>
        </p:blipFill>
        <p:spPr>
          <a:xfrm>
            <a:off x="1332230" y="1684655"/>
            <a:ext cx="9732645" cy="2393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sz="2400" spc="300">
                <a:solidFill>
                  <a:schemeClr val="accent1"/>
                </a:solidFill>
                <a:latin typeface="+mj-ea"/>
                <a:ea typeface="+mj-ea"/>
              </a:rPr>
              <a:t>1.4 R语言的开发</a:t>
            </a:r>
            <a:endParaRPr sz="2400" spc="300">
              <a:solidFill>
                <a:schemeClr val="accent1"/>
              </a:solidFill>
              <a:latin typeface="+mj-ea"/>
              <a:ea typeface="+mj-ea"/>
            </a:endParaRPr>
          </a:p>
        </p:txBody>
      </p:sp>
      <p:sp>
        <p:nvSpPr>
          <p:cNvPr id="9" name="文本框 8"/>
          <p:cNvSpPr txBox="1"/>
          <p:nvPr/>
        </p:nvSpPr>
        <p:spPr>
          <a:xfrm>
            <a:off x="1157772" y="1061789"/>
            <a:ext cx="9721516" cy="2584450"/>
          </a:xfrm>
          <a:prstGeom prst="rect">
            <a:avLst/>
          </a:prstGeom>
          <a:noFill/>
        </p:spPr>
        <p:txBody>
          <a:bodyPr wrap="square" rtlCol="0" anchor="ctr" anchorCtr="0">
            <a:spAutoFit/>
          </a:bodyPr>
          <a:lstStyle/>
          <a:p>
            <a:pPr fontAlgn="auto">
              <a:lnSpc>
                <a:spcPct val="150000"/>
              </a:lnSpc>
            </a:pPr>
            <a:r>
              <a:rPr lang="zh-CN" altLang="zh-CN"/>
              <a:t>R语言的学习同样遵循二八定律，即百分之八十的精力需要花费在软件之外的统计学理论背景、业务知识，而需要使用R软件来实现的部分，不要干巴巴的去学R语言的基础语法，尽管这些很重要，但需要明确的是，统计学的理论背景更加重要，如果理论搞透了，那么很多事情就会水到渠成，迎刃而解了。这一点特别体现在对于统计与数据分析的学习上。</a:t>
            </a:r>
            <a:endParaRPr lang="zh-CN" altLang="zh-CN"/>
          </a:p>
          <a:p>
            <a:pPr fontAlgn="auto">
              <a:lnSpc>
                <a:spcPct val="150000"/>
              </a:lnSpc>
            </a:pPr>
            <a:endParaRPr lang="zh-CN" altLang="zh-CN"/>
          </a:p>
          <a:p>
            <a:pPr fontAlgn="auto">
              <a:lnSpc>
                <a:spcPct val="150000"/>
              </a:lnSpc>
            </a:pP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1899"/>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sz="2400" spc="300">
                <a:solidFill>
                  <a:schemeClr val="accent1"/>
                </a:solidFill>
                <a:latin typeface="+mj-ea"/>
                <a:ea typeface="+mj-ea"/>
              </a:rPr>
              <a:t>1.4 R语言的开发</a:t>
            </a:r>
            <a:endParaRPr sz="2400" spc="300">
              <a:solidFill>
                <a:schemeClr val="accent1"/>
              </a:solidFill>
              <a:latin typeface="+mj-ea"/>
              <a:ea typeface="+mj-ea"/>
            </a:endParaRPr>
          </a:p>
        </p:txBody>
      </p:sp>
      <p:sp>
        <p:nvSpPr>
          <p:cNvPr id="9" name="文本框 8"/>
          <p:cNvSpPr txBox="1"/>
          <p:nvPr/>
        </p:nvSpPr>
        <p:spPr>
          <a:xfrm>
            <a:off x="1157772" y="1029087"/>
            <a:ext cx="9721516" cy="4246245"/>
          </a:xfrm>
          <a:prstGeom prst="rect">
            <a:avLst/>
          </a:prstGeom>
          <a:noFill/>
        </p:spPr>
        <p:txBody>
          <a:bodyPr wrap="square" rtlCol="0" anchor="ctr" anchorCtr="0">
            <a:spAutoFit/>
          </a:bodyPr>
          <a:lstStyle/>
          <a:p>
            <a:pPr fontAlgn="auto">
              <a:lnSpc>
                <a:spcPct val="150000"/>
              </a:lnSpc>
            </a:pPr>
            <a:r>
              <a:rPr lang="zh-CN" altLang="zh-CN"/>
              <a:t>R包是R的精髓，说是R的全部，一点也不为过。2006年03月15日，第一个R包（coxrobust）正式上线CRAN，近年来，R包出现了井喷的趋势。目前已经有超过20000+个R包，如果再算上GitHub上 托管的个人开发的小众包，可能有好几万了，而且还在不断增长，每天都在增长，每一个R包都有各自的功能，R的强大，正是因为这些程序包。对于这两个方向而言，统计计算的学习，基础都在课堂理论与专业背景上，说实话，R语言只是提供了一个实现的平台而已，它并不该改变或者创造新的理论、模型。</a:t>
            </a:r>
            <a:endParaRPr lang="zh-CN" altLang="zh-CN"/>
          </a:p>
          <a:p>
            <a:pPr fontAlgn="auto">
              <a:lnSpc>
                <a:spcPct val="150000"/>
              </a:lnSpc>
            </a:pPr>
            <a:endParaRPr lang="zh-CN" altLang="zh-CN"/>
          </a:p>
          <a:p>
            <a:pPr fontAlgn="auto">
              <a:lnSpc>
                <a:spcPct val="150000"/>
              </a:lnSpc>
            </a:pPr>
            <a:r>
              <a:rPr lang="zh-CN" altLang="zh-CN"/>
              <a:t>虽然这些包里面的函数为数众多，使初学者眼花瞭乱，但实际上，随着学习的深入，你会发现，这些统计计算所使用的公式、用到的模型算法，大部分都被封装成一个个扩展包里，导入包之后，仅需调用对应函数、设置对应参数即可，这些函数与Excel里面的函数本无区别，无需恐惧。</a:t>
            </a:r>
            <a:endParaRPr lang="zh-CN" altLang="zh-CN"/>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1899"/>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271164"/>
            <a:ext cx="9475693" cy="923330"/>
          </a:xfrm>
          <a:prstGeom prst="rect">
            <a:avLst/>
          </a:prstGeom>
          <a:noFill/>
        </p:spPr>
        <p:txBody>
          <a:bodyPr wrap="square" rtlCol="0" anchor="ctr" anchorCtr="0">
            <a:spAutoFit/>
          </a:bodyPr>
          <a:lstStyle/>
          <a:p>
            <a:pPr algn="ctr"/>
            <a:r>
              <a:rPr lang="zh-CN" altLang="en-US" sz="5400" spc="600" dirty="0">
                <a:solidFill>
                  <a:schemeClr val="accent1"/>
                </a:solidFill>
                <a:cs typeface="+mn-ea"/>
                <a:sym typeface="+mn-lt"/>
              </a:rPr>
              <a:t>感谢您的观看指导</a:t>
            </a:r>
            <a:endParaRPr lang="zh-CN" altLang="en-US" sz="5400" spc="600" dirty="0">
              <a:solidFill>
                <a:schemeClr val="accent1"/>
              </a:solidFill>
              <a:cs typeface="+mn-ea"/>
              <a:sym typeface="+mn-lt"/>
            </a:endParaRPr>
          </a:p>
        </p:txBody>
      </p:sp>
      <p:grpSp>
        <p:nvGrpSpPr>
          <p:cNvPr id="4" name="PA_组合 12"/>
          <p:cNvGrpSpPr/>
          <p:nvPr>
            <p:custDataLst>
              <p:tags r:id="rId1"/>
            </p:custDataLst>
          </p:nvPr>
        </p:nvGrpSpPr>
        <p:grpSpPr>
          <a:xfrm>
            <a:off x="4857479" y="4117824"/>
            <a:ext cx="540395" cy="540394"/>
            <a:chOff x="7489371" y="4542971"/>
            <a:chExt cx="711200" cy="711200"/>
          </a:xfrm>
        </p:grpSpPr>
        <p:sp>
          <p:nvSpPr>
            <p:cNvPr id="5" name="椭圆 4"/>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6"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7" name="PA_组合 15"/>
          <p:cNvGrpSpPr/>
          <p:nvPr>
            <p:custDataLst>
              <p:tags r:id="rId2"/>
            </p:custDataLst>
          </p:nvPr>
        </p:nvGrpSpPr>
        <p:grpSpPr>
          <a:xfrm>
            <a:off x="5825803" y="4117824"/>
            <a:ext cx="540395" cy="540394"/>
            <a:chOff x="8638974" y="4542971"/>
            <a:chExt cx="711200" cy="711200"/>
          </a:xfrm>
        </p:grpSpPr>
        <p:sp>
          <p:nvSpPr>
            <p:cNvPr id="8" name="椭圆 7"/>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0" name="PA_组合 18"/>
          <p:cNvGrpSpPr/>
          <p:nvPr>
            <p:custDataLst>
              <p:tags r:id="rId3"/>
            </p:custDataLst>
          </p:nvPr>
        </p:nvGrpSpPr>
        <p:grpSpPr>
          <a:xfrm>
            <a:off x="6794128" y="4117824"/>
            <a:ext cx="540395" cy="540394"/>
            <a:chOff x="9788577" y="4542971"/>
            <a:chExt cx="711200" cy="711200"/>
          </a:xfrm>
        </p:grpSpPr>
        <p:sp>
          <p:nvSpPr>
            <p:cNvPr id="11" name="椭圆 10"/>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13" name="图片 12"/>
          <p:cNvPicPr>
            <a:picLocks noChangeAspect="1"/>
          </p:cNvPicPr>
          <p:nvPr/>
        </p:nvPicPr>
        <p:blipFill>
          <a:blip r:embed="rId4" cstate="screen"/>
          <a:stretch>
            <a:fillRect/>
          </a:stretch>
        </p:blipFill>
        <p:spPr>
          <a:xfrm>
            <a:off x="3841" y="4307697"/>
            <a:ext cx="4760987" cy="2590805"/>
          </a:xfrm>
          <a:prstGeom prst="rect">
            <a:avLst/>
          </a:prstGeom>
        </p:spPr>
      </p:pic>
      <p:pic>
        <p:nvPicPr>
          <p:cNvPr id="14" name="图片 13"/>
          <p:cNvPicPr>
            <a:picLocks noChangeAspect="1"/>
          </p:cNvPicPr>
          <p:nvPr/>
        </p:nvPicPr>
        <p:blipFill>
          <a:blip r:embed="rId4"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521970"/>
          </a:xfrm>
          <a:prstGeom prst="rect">
            <a:avLst/>
          </a:prstGeom>
          <a:noFill/>
        </p:spPr>
        <p:txBody>
          <a:bodyPr wrap="square" rtlCol="0">
            <a:spAutoFit/>
            <a:scene3d>
              <a:camera prst="orthographicFront"/>
              <a:lightRig rig="threePt" dir="t"/>
            </a:scene3d>
            <a:sp3d contourW="12700"/>
          </a:bodyPr>
          <a:lstStyle/>
          <a:p>
            <a:r>
              <a:rPr sz="1400">
                <a:solidFill>
                  <a:schemeClr val="tx1">
                    <a:lumMod val="65000"/>
                    <a:lumOff val="35000"/>
                  </a:schemeClr>
                </a:solidFill>
                <a:cs typeface="+mn-ea"/>
                <a:sym typeface="+mn-lt"/>
              </a:rPr>
              <a:t>R是一套完整的数据处理、计算和制图软件系统，R语言是世界上最广泛使用的统计编程语言，它是数据科学家的第一选择。</a:t>
            </a:r>
            <a:endParaRPr sz="1400">
              <a:solidFill>
                <a:schemeClr val="tx1">
                  <a:lumMod val="65000"/>
                  <a:lumOff val="35000"/>
                </a:schemeClr>
              </a:solidFill>
              <a:cs typeface="+mn-ea"/>
              <a:sym typeface="+mn-lt"/>
            </a:endParaRPr>
          </a:p>
        </p:txBody>
      </p:sp>
      <p:sp>
        <p:nvSpPr>
          <p:cNvPr id="3" name="文本框 2"/>
          <p:cNvSpPr txBox="1"/>
          <p:nvPr/>
        </p:nvSpPr>
        <p:spPr>
          <a:xfrm>
            <a:off x="4256828" y="3314670"/>
            <a:ext cx="2581910" cy="706755"/>
          </a:xfrm>
          <a:prstGeom prst="rect">
            <a:avLst/>
          </a:prstGeom>
          <a:noFill/>
        </p:spPr>
        <p:txBody>
          <a:bodyPr wrap="none" rtlCol="0">
            <a:spAutoFit/>
            <a:scene3d>
              <a:camera prst="orthographicFront"/>
              <a:lightRig rig="threePt" dir="t"/>
            </a:scene3d>
            <a:sp3d contourW="12700"/>
          </a:bodyPr>
          <a:lstStyle/>
          <a:p>
            <a:pPr algn="l"/>
            <a:r>
              <a:rPr lang="zh-CN" altLang="en-US" sz="4000" b="1">
                <a:solidFill>
                  <a:schemeClr val="tx1">
                    <a:lumMod val="85000"/>
                    <a:lumOff val="15000"/>
                  </a:schemeClr>
                </a:solidFill>
                <a:cs typeface="+mn-ea"/>
                <a:sym typeface="+mn-lt"/>
              </a:rPr>
              <a:t>认识R语言</a:t>
            </a:r>
            <a:endParaRPr lang="zh-CN" altLang="en-US" sz="4000" b="1">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01</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sz="2400" spc="300">
                <a:solidFill>
                  <a:schemeClr val="accent1"/>
                </a:solidFill>
                <a:latin typeface="+mj-ea"/>
                <a:ea typeface="+mj-ea"/>
              </a:rPr>
              <a:t>1.1.1 S语言的诞生</a:t>
            </a:r>
            <a:endParaRPr sz="2400" spc="300">
              <a:solidFill>
                <a:schemeClr val="accent1"/>
              </a:solidFill>
              <a:latin typeface="+mj-ea"/>
              <a:ea typeface="+mj-ea"/>
            </a:endParaRPr>
          </a:p>
        </p:txBody>
      </p:sp>
      <p:sp>
        <p:nvSpPr>
          <p:cNvPr id="9" name="文本框 8"/>
          <p:cNvSpPr txBox="1"/>
          <p:nvPr/>
        </p:nvSpPr>
        <p:spPr>
          <a:xfrm>
            <a:off x="1510791" y="1263961"/>
            <a:ext cx="9721516" cy="3415030"/>
          </a:xfrm>
          <a:prstGeom prst="rect">
            <a:avLst/>
          </a:prstGeom>
          <a:noFill/>
        </p:spPr>
        <p:txBody>
          <a:bodyPr wrap="square" rtlCol="0" anchor="ctr" anchorCtr="0">
            <a:spAutoFit/>
          </a:bodyPr>
          <a:lstStyle/>
          <a:p>
            <a:pPr marL="342900" indent="-342900">
              <a:lnSpc>
                <a:spcPct val="150000"/>
              </a:lnSpc>
              <a:buFont typeface="Arial" panose="020B0604020202020204" pitchFamily="34" charset="0"/>
              <a:buChar char="•"/>
            </a:pPr>
            <a:r>
              <a:t>S语言是一种用来进行数据探索、统计分析、作图的解释型语言，它于1975年至1976年间由贝尔实验室的RickBecker，JohnChambers和AllanWilks开发出来。</a:t>
            </a:r>
          </a:p>
          <a:p>
            <a:pPr marL="342900" indent="-342900">
              <a:lnSpc>
                <a:spcPct val="150000"/>
              </a:lnSpc>
              <a:buFont typeface="Arial" panose="020B0604020202020204" pitchFamily="34" charset="0"/>
              <a:buChar char="•"/>
            </a:pPr>
            <a:r>
              <a:t>第一个可运作的S语言版本在1976年发表，在GCOS 操作系统上运作。当时它还没有正式名称，曾经被人称为互动式SCS（Interactive SCS, ISCS）、统计运算系统（Statistical Computing System）、统计分析系统（Statistical Analysis System, SAS）。直到1979年，它才被正式定名为S语言。</a:t>
            </a:r>
          </a:p>
          <a:p>
            <a:pPr marL="342900" indent="-342900">
              <a:lnSpc>
                <a:spcPct val="150000"/>
              </a:lnSpc>
              <a:buFont typeface="Arial" panose="020B0604020202020204" pitchFamily="34" charset="0"/>
              <a:buChar char="•"/>
            </a:pPr>
            <a:r>
              <a:t>S语言的丰富的数据类型（向量、数组、列表、对象等）特别有利于实现新的统计算法，其交互式运行方式及强大的图形及交互图形功能使得我们可以方便的探索数据。</a:t>
            </a: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099"/>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9"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sz="2400" spc="300">
                <a:solidFill>
                  <a:schemeClr val="accent1"/>
                </a:solidFill>
                <a:latin typeface="+mj-ea"/>
                <a:ea typeface="+mj-ea"/>
              </a:rPr>
              <a:t>1.1.2 R语言简史</a:t>
            </a:r>
            <a:endParaRPr sz="2400" spc="300">
              <a:solidFill>
                <a:schemeClr val="accent1"/>
              </a:solidFill>
              <a:latin typeface="+mj-ea"/>
              <a:ea typeface="+mj-ea"/>
            </a:endParaRPr>
          </a:p>
        </p:txBody>
      </p:sp>
      <p:sp>
        <p:nvSpPr>
          <p:cNvPr id="9" name="文本框 8"/>
          <p:cNvSpPr txBox="1"/>
          <p:nvPr/>
        </p:nvSpPr>
        <p:spPr>
          <a:xfrm>
            <a:off x="1402206" y="1173791"/>
            <a:ext cx="9721516" cy="3415030"/>
          </a:xfrm>
          <a:prstGeom prst="rect">
            <a:avLst/>
          </a:prstGeom>
          <a:noFill/>
        </p:spPr>
        <p:txBody>
          <a:bodyPr wrap="square" rtlCol="0" anchor="ctr" anchorCtr="0">
            <a:spAutoFit/>
          </a:bodyPr>
          <a:lstStyle/>
          <a:p>
            <a:pPr indent="0">
              <a:lnSpc>
                <a:spcPct val="150000"/>
              </a:lnSpc>
              <a:buFont typeface="Arial" panose="020B0604020202020204" pitchFamily="34" charset="0"/>
              <a:buNone/>
            </a:pPr>
            <a:r>
              <a:rPr lang="zh-CN" altLang="en-US" dirty="0"/>
              <a:t>在S语言的基础上，新西兰奥克兰大学的Robert Gentleman和Ross Ihaka及其他志愿人员在S语言的基础上开始构思一种新的用于统计学分析的开源语言，因为他们名字的第一个字母都是R，所以这门语言就被叫做R语言。</a:t>
            </a:r>
            <a:endParaRPr lang="zh-CN" altLang="en-US" dirty="0"/>
          </a:p>
          <a:p>
            <a:pPr indent="0">
              <a:lnSpc>
                <a:spcPct val="150000"/>
              </a:lnSpc>
              <a:buFont typeface="Arial" panose="020B0604020202020204" pitchFamily="34" charset="0"/>
              <a:buNone/>
            </a:pPr>
            <a:endParaRPr lang="zh-CN" altLang="en-US" dirty="0"/>
          </a:p>
          <a:p>
            <a:pPr indent="0">
              <a:lnSpc>
                <a:spcPct val="150000"/>
              </a:lnSpc>
              <a:buFont typeface="Arial" panose="020B0604020202020204" pitchFamily="34" charset="0"/>
              <a:buNone/>
            </a:pPr>
            <a:r>
              <a:rPr lang="zh-CN" altLang="en-US" dirty="0"/>
              <a:t>R是S语言的一个分支，一般人认为R就是S语言的一种实现。我们在上一节了解到，S语言的实现版本主要是S-PLUS，这是一个由MathSoft公司开发的一种基于S 语言的统计学软件，而R也是S-Plus的基础，所以它们在程序语法上可以说是几乎一样的，可能只是在函数方面有细微差别，所以两门语言只要稍加修改，就可以非常容易地移植到对方程序中。</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sz="2400" spc="300">
                <a:solidFill>
                  <a:schemeClr val="accent1"/>
                </a:solidFill>
                <a:latin typeface="+mj-ea"/>
                <a:ea typeface="+mj-ea"/>
              </a:rPr>
              <a:t>1.1.3 关于大数据 </a:t>
            </a:r>
            <a:endParaRPr sz="2400" spc="300">
              <a:solidFill>
                <a:schemeClr val="accent1"/>
              </a:solidFill>
              <a:latin typeface="+mj-ea"/>
              <a:ea typeface="+mj-ea"/>
            </a:endParaRPr>
          </a:p>
        </p:txBody>
      </p:sp>
      <p:sp>
        <p:nvSpPr>
          <p:cNvPr id="9" name="文本框 8"/>
          <p:cNvSpPr txBox="1"/>
          <p:nvPr/>
        </p:nvSpPr>
        <p:spPr>
          <a:xfrm>
            <a:off x="1510791" y="1095051"/>
            <a:ext cx="9721516" cy="5077460"/>
          </a:xfrm>
          <a:prstGeom prst="rect">
            <a:avLst/>
          </a:prstGeom>
          <a:noFill/>
        </p:spPr>
        <p:txBody>
          <a:bodyPr wrap="square" rtlCol="0" anchor="ctr" anchorCtr="0">
            <a:spAutoFit/>
          </a:bodyPr>
          <a:lstStyle/>
          <a:p>
            <a:pPr indent="0">
              <a:lnSpc>
                <a:spcPct val="150000"/>
              </a:lnSpc>
              <a:buFont typeface="Arial" panose="020B0604020202020204" pitchFamily="34" charset="0"/>
              <a:buNone/>
            </a:pPr>
            <a:r>
              <a:rPr lang="zh-CN" altLang="en-US" dirty="0"/>
              <a:t>一般认为，大数据（big data）是指无法在一定时间范围内用常规软件工具进行捕捉、管理和处理的数据集合，是需要新处理模式才能具有更强的决策力、洞察发现力和流程优化能力的海量、高增长率和多样化的信息资产。</a:t>
            </a:r>
            <a:endParaRPr lang="zh-CN" altLang="en-US" dirty="0"/>
          </a:p>
          <a:p>
            <a:pPr indent="0">
              <a:lnSpc>
                <a:spcPct val="150000"/>
              </a:lnSpc>
              <a:buFont typeface="Arial" panose="020B0604020202020204" pitchFamily="34" charset="0"/>
              <a:buNone/>
            </a:pPr>
            <a:endParaRPr lang="zh-CN" altLang="en-US" dirty="0"/>
          </a:p>
          <a:p>
            <a:pPr indent="0">
              <a:lnSpc>
                <a:spcPct val="150000"/>
              </a:lnSpc>
              <a:buFont typeface="Arial" panose="020B0604020202020204" pitchFamily="34" charset="0"/>
              <a:buNone/>
            </a:pPr>
            <a:r>
              <a:rPr lang="zh-CN" altLang="en-US" dirty="0"/>
              <a:t>大数据的核心不在于掌握庞大的数据信息，而在于对这些含有意义的数据进行专业化处理。换而言之，如果把大数据比作一种产业，那么这种产业实现盈利的关键，在于提高对数据的“加工能力”，通过“加工”实现数据的“增值”。</a:t>
            </a:r>
            <a:endParaRPr lang="zh-CN" altLang="en-US" dirty="0"/>
          </a:p>
          <a:p>
            <a:pPr indent="0">
              <a:lnSpc>
                <a:spcPct val="150000"/>
              </a:lnSpc>
              <a:buFont typeface="Arial" panose="020B0604020202020204" pitchFamily="34" charset="0"/>
              <a:buNone/>
            </a:pPr>
            <a:endParaRPr lang="zh-CN" altLang="en-US" dirty="0"/>
          </a:p>
          <a:p>
            <a:pPr indent="0">
              <a:lnSpc>
                <a:spcPct val="150000"/>
              </a:lnSpc>
              <a:buFont typeface="Arial" panose="020B0604020202020204" pitchFamily="34" charset="0"/>
              <a:buNone/>
            </a:pPr>
            <a:r>
              <a:rPr lang="zh-CN" altLang="en-US" dirty="0"/>
              <a:t>如果把数据比喻为蕴藏能量的煤矿。煤炭按照性质有焦煤、无烟煤、肥煤、贫煤等分类，而露天煤矿、深山煤矿的挖掘成本又不一样。与此类似，大数据并不在“大”，而在于“有用”，在于让数据产生更高的价值。所以数据价值含量、挖掘成本比数据的量更为重要。对于很多行业而言，如何利用这些大规模数据是赢得竞争的关键。</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099"/>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9" name="文本框 8"/>
          <p:cNvSpPr txBox="1"/>
          <p:nvPr/>
        </p:nvSpPr>
        <p:spPr>
          <a:xfrm>
            <a:off x="1432686" y="170173"/>
            <a:ext cx="9721516" cy="6323965"/>
          </a:xfrm>
          <a:prstGeom prst="rect">
            <a:avLst/>
          </a:prstGeom>
          <a:noFill/>
        </p:spPr>
        <p:txBody>
          <a:bodyPr wrap="square" rtlCol="0" anchor="ctr" anchorCtr="0">
            <a:spAutoFit/>
          </a:bodyPr>
          <a:lstStyle/>
          <a:p>
            <a:pPr indent="0">
              <a:lnSpc>
                <a:spcPct val="150000"/>
              </a:lnSpc>
              <a:buFont typeface="Arial" panose="020B0604020202020204" pitchFamily="34" charset="0"/>
              <a:buNone/>
            </a:pPr>
            <a:r>
              <a:t>关于大数据的价值，主要体现在以下几个方面：</a:t>
            </a:r>
          </a:p>
          <a:p>
            <a:pPr indent="0">
              <a:lnSpc>
                <a:spcPct val="150000"/>
              </a:lnSpc>
              <a:buFont typeface="Arial" panose="020B0604020202020204" pitchFamily="34" charset="0"/>
              <a:buNone/>
            </a:pPr>
            <a:r>
              <a:t>（1）为企业提供基础的数据统计报表分析服务。分析师能够轻易获取数据产出分析报告指导产品和运营，产品经理能够通过统计数据完善产品功能和改善用户体验，运营人员可以通过数据发现运营问题并确定运营的策略和方向，管理层可以通过数据掌握公司业务运营状况，从而进行一些战略决策。</a:t>
            </a:r>
          </a:p>
          <a:p>
            <a:pPr indent="0">
              <a:lnSpc>
                <a:spcPct val="150000"/>
              </a:lnSpc>
              <a:buFont typeface="Arial" panose="020B0604020202020204" pitchFamily="34" charset="0"/>
              <a:buNone/>
            </a:pPr>
            <a:r>
              <a:t>（2）人工智能离不开数据。数据作为人工智能发展的重要基础，在未来的智能化时代也将扮演着重要的角色，所以数据的价值也必然会随着人工智能技术的发展而得到提升。由此可以预测，一家公司如果拥有海量的用户数据，那无异于拥有一个取之不尽的矿山。</a:t>
            </a:r>
          </a:p>
          <a:p>
            <a:pPr indent="0">
              <a:lnSpc>
                <a:spcPct val="150000"/>
              </a:lnSpc>
              <a:buFont typeface="Arial" panose="020B0604020202020204" pitchFamily="34" charset="0"/>
              <a:buNone/>
            </a:pPr>
            <a:r>
              <a:t>（3）未来的大数据除了将更好的解决社会，商业，科学各类问题。大部分的数据都与人类有关，要通过大数据解决人的问题。比如，建立个人的数据中心，将每个人的日常生活习惯，身体状态，社会网络，知识能力，爱好性情，情绪波动记录，这些数据可以被充分的利用，医疗机构将实时的监测用户的身体健康状况，教育机构针对用户制定培训计划，服务行业提供符合用户惯的服务，社交网络为志同道合的人群相识相知，政府能在用户心理健康出现问题时有防范自杀，刑事案件，金融机构能为用户的资金提供更有效的使用建议和规划，道路交通可以提供合适的出行线路。</a:t>
            </a: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sz="2400" spc="300">
                <a:solidFill>
                  <a:schemeClr val="accent1"/>
                </a:solidFill>
                <a:latin typeface="+mj-ea"/>
                <a:ea typeface="+mj-ea"/>
              </a:rPr>
              <a:t>1.1.4 R语言在大数据中的应用 </a:t>
            </a:r>
            <a:endParaRPr sz="2400" spc="300">
              <a:solidFill>
                <a:schemeClr val="accent1"/>
              </a:solidFill>
              <a:latin typeface="+mj-ea"/>
              <a:ea typeface="+mj-ea"/>
            </a:endParaRPr>
          </a:p>
        </p:txBody>
      </p:sp>
      <p:sp>
        <p:nvSpPr>
          <p:cNvPr id="9" name="文本框 8"/>
          <p:cNvSpPr txBox="1"/>
          <p:nvPr/>
        </p:nvSpPr>
        <p:spPr>
          <a:xfrm>
            <a:off x="1336166" y="1131246"/>
            <a:ext cx="9721516" cy="5492750"/>
          </a:xfrm>
          <a:prstGeom prst="rect">
            <a:avLst/>
          </a:prstGeom>
          <a:noFill/>
        </p:spPr>
        <p:txBody>
          <a:bodyPr wrap="square" rtlCol="0" anchor="ctr" anchorCtr="0">
            <a:spAutoFit/>
          </a:bodyPr>
          <a:lstStyle/>
          <a:p>
            <a:pPr indent="0">
              <a:lnSpc>
                <a:spcPct val="150000"/>
              </a:lnSpc>
              <a:buFont typeface="Arial" panose="020B0604020202020204" pitchFamily="34" charset="0"/>
              <a:buNone/>
            </a:pPr>
            <a:r>
              <a:t>R语言是专门为数据科学而生的软件，能帮你完成该领域内统计分析和开发与维护等等工作。R语言拥有15000多个成熟稳定的R包，几乎所有类型的数据分析任务都可以在R中完成，但更强大的是它还提供各种数学计算、统计计算的函数，从而使使用者能灵活机动的进行数据分析，甚至创造出符合需要的新的统计计算方法。R具有一套完整的数据处理、计算和制图软件系统。其功能包括：</a:t>
            </a:r>
          </a:p>
          <a:p>
            <a:pPr indent="0">
              <a:lnSpc>
                <a:spcPct val="150000"/>
              </a:lnSpc>
              <a:buFont typeface="Arial" panose="020B0604020202020204" pitchFamily="34" charset="0"/>
              <a:buNone/>
            </a:pPr>
            <a:r>
              <a:t>（1）完整连贯的统计分析工具：R内建多种统计学及数字分析功能，是统计分析、绘图功能的自由开源软件，拥有完整体系的数据分析和挖掘工具，能够有效的数据存储和处理。</a:t>
            </a:r>
          </a:p>
          <a:p>
            <a:pPr indent="0">
              <a:lnSpc>
                <a:spcPct val="150000"/>
              </a:lnSpc>
              <a:buFont typeface="Arial" panose="020B0604020202020204" pitchFamily="34" charset="0"/>
              <a:buNone/>
            </a:pPr>
            <a:r>
              <a:t>（2）向量、矩阵运算等强大的数组运算工具：虽然R主要用于统计分析或者开发统计相关的软体，但也有人用作矩阵计算。其分析速度可媲美GNU Octave甚至商业软件MATLAB。</a:t>
            </a:r>
          </a:p>
          <a:p>
            <a:pPr indent="0">
              <a:lnSpc>
                <a:spcPct val="150000"/>
              </a:lnSpc>
              <a:buFont typeface="Arial" panose="020B0604020202020204" pitchFamily="34" charset="0"/>
              <a:buNone/>
            </a:pPr>
            <a:r>
              <a:t>（3）优秀的统计制图功能：R具有丰富的数据挖掘工具包（Packages）方便使用。拥有完整体系的数据统计和分析工具，为数据分析和显示提供的强大图形功能。</a:t>
            </a:r>
          </a:p>
          <a:p>
            <a:pPr indent="0">
              <a:lnSpc>
                <a:spcPct val="150000"/>
              </a:lnSpc>
              <a:buFont typeface="Arial" panose="020B0604020202020204" pitchFamily="34" charset="0"/>
              <a:buNone/>
            </a:pPr>
            <a:r>
              <a:t>（4）简便而强大的编程语言：可操纵数据的输入和输出，可实现分支、循环，用户可自定义功能。</a:t>
            </a: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7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521970"/>
          </a:xfrm>
          <a:prstGeom prst="rect">
            <a:avLst/>
          </a:prstGeom>
          <a:noFill/>
        </p:spPr>
        <p:txBody>
          <a:bodyPr wrap="square" rtlCol="0">
            <a:spAutoFit/>
            <a:scene3d>
              <a:camera prst="orthographicFront"/>
              <a:lightRig rig="threePt" dir="t"/>
            </a:scene3d>
            <a:sp3d contourW="12700"/>
          </a:bodyPr>
          <a:lstStyle/>
          <a:p>
            <a:r>
              <a:rPr sz="1400">
                <a:solidFill>
                  <a:schemeClr val="tx1">
                    <a:lumMod val="65000"/>
                    <a:lumOff val="35000"/>
                  </a:schemeClr>
                </a:solidFill>
                <a:cs typeface="+mn-ea"/>
                <a:sym typeface="+mn-lt"/>
              </a:rPr>
              <a:t>R语言的在线资源有很多，相信读者朋友在学习的过程中，也能搜集到很多的资源。常见的如菜鸟教程、w3cschool，以及慕课等学习网站上都有很多免费的学习资源。</a:t>
            </a:r>
            <a:endParaRPr sz="1400">
              <a:solidFill>
                <a:schemeClr val="tx1">
                  <a:lumMod val="65000"/>
                  <a:lumOff val="35000"/>
                </a:schemeClr>
              </a:solidFill>
              <a:cs typeface="+mn-ea"/>
              <a:sym typeface="+mn-lt"/>
            </a:endParaRPr>
          </a:p>
        </p:txBody>
      </p:sp>
      <p:sp>
        <p:nvSpPr>
          <p:cNvPr id="3" name="文本框 2"/>
          <p:cNvSpPr txBox="1"/>
          <p:nvPr/>
        </p:nvSpPr>
        <p:spPr>
          <a:xfrm>
            <a:off x="4256828" y="3314670"/>
            <a:ext cx="2581910" cy="706755"/>
          </a:xfrm>
          <a:prstGeom prst="rect">
            <a:avLst/>
          </a:prstGeom>
          <a:noFill/>
        </p:spPr>
        <p:txBody>
          <a:bodyPr wrap="none" rtlCol="0">
            <a:spAutoFit/>
            <a:scene3d>
              <a:camera prst="orthographicFront"/>
              <a:lightRig rig="threePt" dir="t"/>
            </a:scene3d>
            <a:sp3d contourW="12700"/>
          </a:bodyPr>
          <a:lstStyle/>
          <a:p>
            <a:pPr algn="l"/>
            <a:r>
              <a:rPr lang="zh-CN" altLang="en-US" sz="4000" b="1">
                <a:solidFill>
                  <a:schemeClr val="tx1">
                    <a:lumMod val="85000"/>
                    <a:lumOff val="15000"/>
                  </a:schemeClr>
                </a:solidFill>
                <a:cs typeface="+mn-ea"/>
                <a:sym typeface="+mn-lt"/>
              </a:rPr>
              <a:t>R语言社区 </a:t>
            </a:r>
            <a:endParaRPr lang="zh-CN" altLang="en-US" sz="4000" b="1">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a:solidFill>
                  <a:schemeClr val="accent1">
                    <a:lumMod val="75000"/>
                  </a:schemeClr>
                </a:solidFill>
                <a:cs typeface="+mn-ea"/>
                <a:sym typeface="+mn-lt"/>
              </a:rPr>
              <a:t>02</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ags/tag1.xml><?xml version="1.0" encoding="utf-8"?>
<p:tagLst xmlns:p="http://schemas.openxmlformats.org/presentationml/2006/main">
  <p:tag name="PA" val="v4.2.2"/>
</p:tagLst>
</file>

<file path=ppt/tags/tag10.xml><?xml version="1.0" encoding="utf-8"?>
<p:tagLst xmlns:p="http://schemas.openxmlformats.org/presentationml/2006/main">
  <p:tag name="PA" val="v4.2.2"/>
</p:tagLst>
</file>

<file path=ppt/tags/tag11.xml><?xml version="1.0" encoding="utf-8"?>
<p:tagLst xmlns:p="http://schemas.openxmlformats.org/presentationml/2006/main">
  <p:tag name="PA" val="v4.2.2"/>
</p:tagLst>
</file>

<file path=ppt/tags/tag12.xml><?xml version="1.0" encoding="utf-8"?>
<p:tagLst xmlns:p="http://schemas.openxmlformats.org/presentationml/2006/main">
  <p:tag name="PA" val="v4.2.3"/>
</p:tagLst>
</file>

<file path=ppt/tags/tag13.xml><?xml version="1.0" encoding="utf-8"?>
<p:tagLst xmlns:p="http://schemas.openxmlformats.org/presentationml/2006/main">
  <p:tag name="PA" val="v4.2.3"/>
</p:tagLst>
</file>

<file path=ppt/tags/tag14.xml><?xml version="1.0" encoding="utf-8"?>
<p:tagLst xmlns:p="http://schemas.openxmlformats.org/presentationml/2006/main">
  <p:tag name="PA" val="v4.2.3"/>
</p:tagLst>
</file>

<file path=ppt/tags/tag15.xml><?xml version="1.0" encoding="utf-8"?>
<p:tagLst xmlns:p="http://schemas.openxmlformats.org/presentationml/2006/main">
  <p:tag name="PA" val="v4.2.2"/>
</p:tagLst>
</file>

<file path=ppt/tags/tag16.xml><?xml version="1.0" encoding="utf-8"?>
<p:tagLst xmlns:p="http://schemas.openxmlformats.org/presentationml/2006/main">
  <p:tag name="PA" val="v4.2.2"/>
</p:tagLst>
</file>

<file path=ppt/tags/tag17.xml><?xml version="1.0" encoding="utf-8"?>
<p:tagLst xmlns:p="http://schemas.openxmlformats.org/presentationml/2006/main">
  <p:tag name="PA" val="v4.2.2"/>
</p:tagLst>
</file>

<file path=ppt/tags/tag18.xml><?xml version="1.0" encoding="utf-8"?>
<p:tagLst xmlns:p="http://schemas.openxmlformats.org/presentationml/2006/main">
  <p:tag name="PA" val="v4.2.2"/>
</p:tagLst>
</file>

<file path=ppt/tags/tag19.xml><?xml version="1.0" encoding="utf-8"?>
<p:tagLst xmlns:p="http://schemas.openxmlformats.org/presentationml/2006/main">
  <p:tag name="PA" val="v4.2.2"/>
</p:tagLst>
</file>

<file path=ppt/tags/tag2.xml><?xml version="1.0" encoding="utf-8"?>
<p:tagLst xmlns:p="http://schemas.openxmlformats.org/presentationml/2006/main">
  <p:tag name="PA" val="v4.2.2"/>
</p:tagLst>
</file>

<file path=ppt/tags/tag20.xml><?xml version="1.0" encoding="utf-8"?>
<p:tagLst xmlns:p="http://schemas.openxmlformats.org/presentationml/2006/main">
  <p:tag name="PA" val="v4.2.2"/>
</p:tagLst>
</file>

<file path=ppt/tags/tag21.xml><?xml version="1.0" encoding="utf-8"?>
<p:tagLst xmlns:p="http://schemas.openxmlformats.org/presentationml/2006/main">
  <p:tag name="PA" val="v4.2.2"/>
</p:tagLst>
</file>

<file path=ppt/tags/tag22.xml><?xml version="1.0" encoding="utf-8"?>
<p:tagLst xmlns:p="http://schemas.openxmlformats.org/presentationml/2006/main">
  <p:tag name="PA" val="v4.2.2"/>
</p:tagLst>
</file>

<file path=ppt/tags/tag23.xml><?xml version="1.0" encoding="utf-8"?>
<p:tagLst xmlns:p="http://schemas.openxmlformats.org/presentationml/2006/main">
  <p:tag name="PA" val="v4.2.2"/>
</p:tagLst>
</file>

<file path=ppt/tags/tag24.xml><?xml version="1.0" encoding="utf-8"?>
<p:tagLst xmlns:p="http://schemas.openxmlformats.org/presentationml/2006/main">
  <p:tag name="KSO_WM_UNIT_PLACING_PICTURE_USER_VIEWPORT" val="{&quot;height&quot;:2566,&quot;width&quot;:8283}"/>
</p:tagLst>
</file>

<file path=ppt/tags/tag25.xml><?xml version="1.0" encoding="utf-8"?>
<p:tagLst xmlns:p="http://schemas.openxmlformats.org/presentationml/2006/main">
  <p:tag name="KSO_WM_UNIT_PLACING_PICTURE_USER_VIEWPORT" val="{&quot;height&quot;:2350,&quot;width&quot;:8281}"/>
</p:tagLst>
</file>

<file path=ppt/tags/tag26.xml><?xml version="1.0" encoding="utf-8"?>
<p:tagLst xmlns:p="http://schemas.openxmlformats.org/presentationml/2006/main">
  <p:tag name="PA" val="v4.2.2"/>
</p:tagLst>
</file>

<file path=ppt/tags/tag27.xml><?xml version="1.0" encoding="utf-8"?>
<p:tagLst xmlns:p="http://schemas.openxmlformats.org/presentationml/2006/main">
  <p:tag name="PA" val="v4.2.2"/>
</p:tagLst>
</file>

<file path=ppt/tags/tag28.xml><?xml version="1.0" encoding="utf-8"?>
<p:tagLst xmlns:p="http://schemas.openxmlformats.org/presentationml/2006/main">
  <p:tag name="PA" val="v4.2.2"/>
</p:tagLst>
</file>

<file path=ppt/tags/tag29.xml><?xml version="1.0" encoding="utf-8"?>
<p:tagLst xmlns:p="http://schemas.openxmlformats.org/presentationml/2006/main">
  <p:tag name="PA" val="v4.2.2"/>
</p:tagLst>
</file>

<file path=ppt/tags/tag3.xml><?xml version="1.0" encoding="utf-8"?>
<p:tagLst xmlns:p="http://schemas.openxmlformats.org/presentationml/2006/main">
  <p:tag name="PA" val="v4.2.2"/>
</p:tagLst>
</file>

<file path=ppt/tags/tag30.xml><?xml version="1.0" encoding="utf-8"?>
<p:tagLst xmlns:p="http://schemas.openxmlformats.org/presentationml/2006/main">
  <p:tag name="PA" val="v4.2.3"/>
</p:tagLst>
</file>

<file path=ppt/tags/tag31.xml><?xml version="1.0" encoding="utf-8"?>
<p:tagLst xmlns:p="http://schemas.openxmlformats.org/presentationml/2006/main">
  <p:tag name="PA" val="v4.2.3"/>
</p:tagLst>
</file>

<file path=ppt/tags/tag32.xml><?xml version="1.0" encoding="utf-8"?>
<p:tagLst xmlns:p="http://schemas.openxmlformats.org/presentationml/2006/main">
  <p:tag name="PA" val="v4.2.3"/>
</p:tagLst>
</file>

<file path=ppt/tags/tag33.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Lst>
</file>

<file path=ppt/tags/tag4.xml><?xml version="1.0" encoding="utf-8"?>
<p:tagLst xmlns:p="http://schemas.openxmlformats.org/presentationml/2006/main">
  <p:tag name="PA" val="v4.2.2"/>
</p:tagLst>
</file>

<file path=ppt/tags/tag5.xml><?xml version="1.0" encoding="utf-8"?>
<p:tagLst xmlns:p="http://schemas.openxmlformats.org/presentationml/2006/main">
  <p:tag name="PA" val="v4.2.2"/>
</p:tagLst>
</file>

<file path=ppt/tags/tag6.xml><?xml version="1.0" encoding="utf-8"?>
<p:tagLst xmlns:p="http://schemas.openxmlformats.org/presentationml/2006/main">
  <p:tag name="PA" val="v4.2.2"/>
</p:tagLst>
</file>

<file path=ppt/tags/tag7.xml><?xml version="1.0" encoding="utf-8"?>
<p:tagLst xmlns:p="http://schemas.openxmlformats.org/presentationml/2006/main">
  <p:tag name="PA" val="v4.2.3"/>
</p:tagLst>
</file>

<file path=ppt/tags/tag8.xml><?xml version="1.0" encoding="utf-8"?>
<p:tagLst xmlns:p="http://schemas.openxmlformats.org/presentationml/2006/main">
  <p:tag name="PA" val="v4.2.3"/>
</p:tagLst>
</file>

<file path=ppt/tags/tag9.xml><?xml version="1.0" encoding="utf-8"?>
<p:tagLst xmlns:p="http://schemas.openxmlformats.org/presentationml/2006/main">
  <p:tag name="PA" val="v4.2.3"/>
</p:tagLst>
</file>

<file path=ppt/theme/theme1.xml><?xml version="1.0" encoding="utf-8"?>
<a:theme xmlns:a="http://schemas.openxmlformats.org/drawingml/2006/main" name="第一PPT，www.1ppt.com">
  <a:themeElements>
    <a:clrScheme name="LvyhTools保存的主题色-20171125-171832">
      <a:dk1>
        <a:srgbClr val="000000"/>
      </a:dk1>
      <a:lt1>
        <a:srgbClr val="FFFFFF"/>
      </a:lt1>
      <a:dk2>
        <a:srgbClr val="778495"/>
      </a:dk2>
      <a:lt2>
        <a:srgbClr val="F0F0F0"/>
      </a:lt2>
      <a:accent1>
        <a:srgbClr val="18459C"/>
      </a:accent1>
      <a:accent2>
        <a:srgbClr val="396AB0"/>
      </a:accent2>
      <a:accent3>
        <a:srgbClr val="235F90"/>
      </a:accent3>
      <a:accent4>
        <a:srgbClr val="18459C"/>
      </a:accent4>
      <a:accent5>
        <a:srgbClr val="396AB0"/>
      </a:accent5>
      <a:accent6>
        <a:srgbClr val="235F90"/>
      </a:accent6>
      <a:hlink>
        <a:srgbClr val="4276AA"/>
      </a:hlink>
      <a:folHlink>
        <a:srgbClr val="BFBFBF"/>
      </a:folHlink>
    </a:clrScheme>
    <a:fontScheme name="qye2rwp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0">
          <a:noFill/>
        </a:ln>
      </a:spPr>
      <a:bodyPr rot="0" spcFirstLastPara="0" vertOverflow="overflow" horzOverflow="overflow" vert="horz" wrap="square" lIns="91440" tIns="45720" rIns="91440" bIns="45720" numCol="1" spcCol="0" rtlCol="0" fromWordArt="0" anchor="ctr" anchorCtr="0" forceAA="0" compatLnSpc="1">
        <a:norm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chor="ctr" anchorCtr="0">
        <a:spAutoFit/>
      </a:bodyPr>
      <a:lstStyle>
        <a:defPPr algn="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BAOTU</Template>
  <TotalTime>0</TotalTime>
  <Words>10926</Words>
  <Application>WPS 演示</Application>
  <PresentationFormat>宽屏</PresentationFormat>
  <Paragraphs>259</Paragraphs>
  <Slides>26</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26</vt:i4>
      </vt:variant>
    </vt:vector>
  </HeadingPairs>
  <TitlesOfParts>
    <vt:vector size="37" baseType="lpstr">
      <vt:lpstr>Arial</vt:lpstr>
      <vt:lpstr>宋体</vt:lpstr>
      <vt:lpstr>Wingdings</vt:lpstr>
      <vt:lpstr>Calibri</vt:lpstr>
      <vt:lpstr>汉仪大宋简</vt:lpstr>
      <vt:lpstr>微软雅黑</vt:lpstr>
      <vt:lpstr>Arial Unicode MS</vt:lpstr>
      <vt:lpstr>等线</vt:lpstr>
      <vt:lpstr>Calibri</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彩色点线多边形</dc:title>
  <dc:creator>第一PPT</dc:creator>
  <cp:keywords>www.1ppt.com</cp:keywords>
  <dc:description>www.1ppt.com</dc:description>
  <cp:lastModifiedBy>ZK</cp:lastModifiedBy>
  <cp:revision>48</cp:revision>
  <dcterms:created xsi:type="dcterms:W3CDTF">2018-03-10T07:16:00Z</dcterms:created>
  <dcterms:modified xsi:type="dcterms:W3CDTF">2020-09-08T05:12:47Z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