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6" r:id="rId6"/>
    <p:sldId id="258" r:id="rId7"/>
    <p:sldId id="287" r:id="rId8"/>
    <p:sldId id="288" r:id="rId9"/>
    <p:sldId id="289" r:id="rId10"/>
    <p:sldId id="290" r:id="rId11"/>
    <p:sldId id="291" r:id="rId12"/>
    <p:sldId id="292" r:id="rId13"/>
    <p:sldId id="293" r:id="rId14"/>
    <p:sldId id="309" r:id="rId15"/>
    <p:sldId id="308" r:id="rId16"/>
    <p:sldId id="294" r:id="rId17"/>
    <p:sldId id="295" r:id="rId18"/>
    <p:sldId id="310" r:id="rId19"/>
    <p:sldId id="311" r:id="rId20"/>
    <p:sldId id="312" r:id="rId21"/>
    <p:sldId id="313" r:id="rId22"/>
    <p:sldId id="296" r:id="rId23"/>
    <p:sldId id="297" r:id="rId24"/>
    <p:sldId id="314" r:id="rId25"/>
    <p:sldId id="315" r:id="rId26"/>
    <p:sldId id="298" r:id="rId27"/>
    <p:sldId id="299" r:id="rId28"/>
    <p:sldId id="316" r:id="rId29"/>
    <p:sldId id="300" r:id="rId30"/>
    <p:sldId id="301" r:id="rId31"/>
    <p:sldId id="302" r:id="rId32"/>
    <p:sldId id="303" r:id="rId33"/>
    <p:sldId id="318" r:id="rId34"/>
    <p:sldId id="320" r:id="rId35"/>
    <p:sldId id="317" r:id="rId36"/>
    <p:sldId id="319" r:id="rId37"/>
    <p:sldId id="304" r:id="rId38"/>
    <p:sldId id="305" r:id="rId39"/>
    <p:sldId id="325" r:id="rId40"/>
    <p:sldId id="321" r:id="rId41"/>
    <p:sldId id="326" r:id="rId42"/>
    <p:sldId id="322" r:id="rId43"/>
    <p:sldId id="323" r:id="rId44"/>
    <p:sldId id="327" r:id="rId45"/>
    <p:sldId id="324" r:id="rId46"/>
    <p:sldId id="329" r:id="rId47"/>
    <p:sldId id="306" r:id="rId48"/>
    <p:sldId id="330" r:id="rId49"/>
    <p:sldId id="261"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714" autoAdjust="0"/>
  </p:normalViewPr>
  <p:slideViewPr>
    <p:cSldViewPr snapToGrid="0" showGuides="1">
      <p:cViewPr varScale="1">
        <p:scale>
          <a:sx n="114" d="100"/>
          <a:sy n="114" d="100"/>
        </p:scale>
        <p:origin x="474" y="108"/>
      </p:cViewPr>
      <p:guideLst>
        <p:guide orient="horz" pos="129"/>
        <p:guide orient="horz" pos="4190"/>
        <p:guide orient="horz" pos="561"/>
        <p:guide orient="horz" pos="4017"/>
        <p:guide orient="horz" pos="3888"/>
        <p:guide pos="231"/>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2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png"/><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16307" y="2231800"/>
            <a:ext cx="9475693" cy="707886"/>
          </a:xfrm>
          <a:prstGeom prst="rect">
            <a:avLst/>
          </a:prstGeom>
          <a:noFill/>
        </p:spPr>
        <p:txBody>
          <a:bodyPr wrap="square" rtlCol="0" anchor="ctr" anchorCtr="0">
            <a:spAutoFit/>
          </a:bodyPr>
          <a:lstStyle/>
          <a:p>
            <a:r>
              <a:rPr lang="en-US" altLang="zh-CN" sz="4000" b="1" dirty="0"/>
              <a:t>     </a:t>
            </a:r>
            <a:r>
              <a:rPr lang="zh-CN" altLang="zh-CN" sz="4000" b="1" dirty="0"/>
              <a:t>第五章 </a:t>
            </a:r>
            <a:r>
              <a:rPr lang="en-US" altLang="zh-CN" sz="4000" b="1" dirty="0"/>
              <a:t>   </a:t>
            </a:r>
            <a:r>
              <a:rPr lang="zh-CN" altLang="zh-CN" sz="4000" b="1" dirty="0"/>
              <a:t>基本数据管理</a:t>
            </a:r>
            <a:endParaRPr lang="zh-CN" altLang="zh-CN" sz="4000" dirty="0"/>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7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8" y="4392475"/>
            <a:ext cx="6585343" cy="369332"/>
          </a:xfrm>
          <a:prstGeom prst="rect">
            <a:avLst/>
          </a:prstGeom>
          <a:noFill/>
        </p:spPr>
        <p:txBody>
          <a:bodyPr wrap="square" rtlCol="0">
            <a:spAutoFit/>
            <a:scene3d>
              <a:camera prst="orthographicFront"/>
              <a:lightRig rig="threePt" dir="t"/>
            </a:scene3d>
            <a:sp3d contourW="12700"/>
          </a:bodyPr>
          <a:lstStyle/>
          <a:p>
            <a:r>
              <a:rPr lang="zh-CN" altLang="zh-CN" dirty="0"/>
              <a:t>重编码是根据同一个变量或者其他变量的现有值创建新值的过程。</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变量的重编码</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415772"/>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比如：根据某些变量的基本情况来对这些观测值进行分组，将误编码的值替换成正确值，基于一组百分制的分数创建一个五级制表示的变量。重编码数据，可以使用</a:t>
            </a:r>
            <a:r>
              <a:rPr lang="en-US" altLang="zh-CN" dirty="0"/>
              <a:t>R</a:t>
            </a:r>
            <a:r>
              <a:rPr lang="zh-CN" altLang="zh-CN" dirty="0"/>
              <a:t>中的逻辑运算符。逻辑运算符表达式可返回</a:t>
            </a:r>
            <a:r>
              <a:rPr lang="en-US" altLang="zh-CN" dirty="0"/>
              <a:t>true</a:t>
            </a:r>
            <a:r>
              <a:rPr lang="zh-CN" altLang="zh-CN" dirty="0"/>
              <a:t>或</a:t>
            </a:r>
            <a:r>
              <a:rPr lang="en-US" altLang="zh-CN" dirty="0"/>
              <a:t>false</a:t>
            </a:r>
            <a:r>
              <a:rPr lang="zh-CN" altLang="zh-CN" dirty="0"/>
              <a:t>。</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变量的重编码</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56000" y="2121365"/>
            <a:ext cx="6585343" cy="4401205"/>
          </a:xfrm>
          <a:prstGeom prst="rect">
            <a:avLst/>
          </a:prstGeom>
          <a:noFill/>
        </p:spPr>
        <p:txBody>
          <a:bodyPr wrap="square" rtlCol="0">
            <a:spAutoFit/>
            <a:scene3d>
              <a:camera prst="orthographicFront"/>
              <a:lightRig rig="threePt" dir="t"/>
            </a:scene3d>
            <a:sp3d contourW="12700"/>
          </a:bodyPr>
          <a:lstStyle/>
          <a:p>
            <a:r>
              <a:rPr lang="zh-CN" altLang="en-US" dirty="0"/>
              <a:t>将</a:t>
            </a:r>
            <a:r>
              <a:rPr lang="en-US" altLang="zh-CN" dirty="0"/>
              <a:t>student</a:t>
            </a:r>
            <a:r>
              <a:rPr lang="zh-CN" altLang="en-US" dirty="0"/>
              <a:t>数据集中</a:t>
            </a:r>
            <a:r>
              <a:rPr lang="zh-CN" altLang="zh-CN" dirty="0"/>
              <a:t>分数不在</a:t>
            </a:r>
            <a:r>
              <a:rPr lang="en-US" altLang="zh-CN" dirty="0"/>
              <a:t>0-100</a:t>
            </a:r>
            <a:r>
              <a:rPr lang="zh-CN" altLang="zh-CN" dirty="0"/>
              <a:t>范围内的分数重编码为</a:t>
            </a:r>
            <a:r>
              <a:rPr lang="en-US" altLang="zh-CN" dirty="0"/>
              <a:t>NA</a:t>
            </a:r>
            <a:endParaRPr lang="en-US" altLang="zh-CN" dirty="0"/>
          </a:p>
          <a:p>
            <a:r>
              <a:rPr lang="en-US" altLang="zh-CN" dirty="0"/>
              <a:t>&gt; student</a:t>
            </a:r>
            <a:endParaRPr lang="zh-CN" altLang="zh-CN" dirty="0"/>
          </a:p>
          <a:p>
            <a:r>
              <a:rPr lang="en-US" altLang="zh-CN" dirty="0"/>
              <a:t>  id name score</a:t>
            </a:r>
            <a:endParaRPr lang="zh-CN" altLang="zh-CN" dirty="0"/>
          </a:p>
          <a:p>
            <a:r>
              <a:rPr lang="en-US" altLang="zh-CN" dirty="0"/>
              <a:t>1  1 </a:t>
            </a:r>
            <a:r>
              <a:rPr lang="zh-CN" altLang="zh-CN" dirty="0"/>
              <a:t>张三</a:t>
            </a:r>
            <a:r>
              <a:rPr lang="en-US" altLang="zh-CN" dirty="0"/>
              <a:t>    69</a:t>
            </a:r>
            <a:endParaRPr lang="zh-CN" altLang="zh-CN" dirty="0"/>
          </a:p>
          <a:p>
            <a:r>
              <a:rPr lang="en-US" altLang="zh-CN" dirty="0"/>
              <a:t>2  2 </a:t>
            </a:r>
            <a:r>
              <a:rPr lang="zh-CN" altLang="zh-CN" dirty="0"/>
              <a:t>李四</a:t>
            </a:r>
            <a:r>
              <a:rPr lang="en-US" altLang="zh-CN" dirty="0"/>
              <a:t>    20</a:t>
            </a:r>
            <a:endParaRPr lang="zh-CN" altLang="zh-CN" dirty="0"/>
          </a:p>
          <a:p>
            <a:r>
              <a:rPr lang="en-US" altLang="zh-CN" dirty="0"/>
              <a:t>3  3 </a:t>
            </a:r>
            <a:r>
              <a:rPr lang="zh-CN" altLang="zh-CN" dirty="0"/>
              <a:t>王五</a:t>
            </a:r>
            <a:r>
              <a:rPr lang="en-US" altLang="zh-CN" dirty="0"/>
              <a:t>    75</a:t>
            </a:r>
            <a:endParaRPr lang="zh-CN" altLang="zh-CN" dirty="0"/>
          </a:p>
          <a:p>
            <a:r>
              <a:rPr lang="en-US" altLang="zh-CN" dirty="0"/>
              <a:t>4  4 </a:t>
            </a:r>
            <a:r>
              <a:rPr lang="zh-CN" altLang="zh-CN" dirty="0"/>
              <a:t>赵六</a:t>
            </a:r>
            <a:r>
              <a:rPr lang="en-US" altLang="zh-CN" dirty="0"/>
              <a:t>   -65</a:t>
            </a:r>
            <a:endParaRPr lang="zh-CN" altLang="zh-CN" dirty="0"/>
          </a:p>
          <a:p>
            <a:endParaRPr lang="en-US" altLang="zh-CN" sz="1400" dirty="0">
              <a:solidFill>
                <a:schemeClr val="tx1">
                  <a:lumMod val="65000"/>
                  <a:lumOff val="35000"/>
                </a:schemeClr>
              </a:solidFill>
              <a:cs typeface="+mn-ea"/>
              <a:sym typeface="+mn-lt"/>
            </a:endParaRPr>
          </a:p>
          <a:p>
            <a:r>
              <a:rPr lang="en-US" altLang="zh-CN" dirty="0"/>
              <a:t>&gt; </a:t>
            </a:r>
            <a:r>
              <a:rPr lang="en-US" altLang="zh-CN" dirty="0" err="1"/>
              <a:t>student$score</a:t>
            </a:r>
            <a:r>
              <a:rPr lang="en-US" altLang="zh-CN" dirty="0"/>
              <a:t>[</a:t>
            </a:r>
            <a:r>
              <a:rPr lang="en-US" altLang="zh-CN" dirty="0" err="1"/>
              <a:t>student$score</a:t>
            </a:r>
            <a:r>
              <a:rPr lang="en-US" altLang="zh-CN" dirty="0"/>
              <a:t>&lt;0 | </a:t>
            </a:r>
            <a:r>
              <a:rPr lang="en-US" altLang="zh-CN" dirty="0" err="1"/>
              <a:t>student$score</a:t>
            </a:r>
            <a:r>
              <a:rPr lang="en-US" altLang="zh-CN" dirty="0"/>
              <a:t>&gt;100] &lt;- NA</a:t>
            </a:r>
            <a:endParaRPr lang="zh-CN" altLang="zh-CN" dirty="0"/>
          </a:p>
          <a:p>
            <a:r>
              <a:rPr lang="en-US" altLang="zh-CN" dirty="0"/>
              <a:t>&gt; student</a:t>
            </a:r>
            <a:endParaRPr lang="zh-CN" altLang="zh-CN" dirty="0"/>
          </a:p>
          <a:p>
            <a:r>
              <a:rPr lang="en-US" altLang="zh-CN" dirty="0"/>
              <a:t>  id name score </a:t>
            </a:r>
            <a:endParaRPr lang="zh-CN" altLang="zh-CN" dirty="0"/>
          </a:p>
          <a:p>
            <a:r>
              <a:rPr lang="en-US" altLang="zh-CN" dirty="0"/>
              <a:t>1  1 </a:t>
            </a:r>
            <a:r>
              <a:rPr lang="zh-CN" altLang="zh-CN" dirty="0"/>
              <a:t>张三</a:t>
            </a:r>
            <a:r>
              <a:rPr lang="en-US" altLang="zh-CN" dirty="0"/>
              <a:t>    69</a:t>
            </a:r>
            <a:endParaRPr lang="zh-CN" altLang="zh-CN" dirty="0"/>
          </a:p>
          <a:p>
            <a:r>
              <a:rPr lang="en-US" altLang="zh-CN" dirty="0"/>
              <a:t>2  2 </a:t>
            </a:r>
            <a:r>
              <a:rPr lang="zh-CN" altLang="zh-CN" dirty="0"/>
              <a:t>李四</a:t>
            </a:r>
            <a:r>
              <a:rPr lang="en-US" altLang="zh-CN" dirty="0"/>
              <a:t>    20</a:t>
            </a:r>
            <a:endParaRPr lang="zh-CN" altLang="zh-CN" dirty="0"/>
          </a:p>
          <a:p>
            <a:r>
              <a:rPr lang="en-US" altLang="zh-CN" dirty="0"/>
              <a:t>3  3 </a:t>
            </a:r>
            <a:r>
              <a:rPr lang="zh-CN" altLang="zh-CN" dirty="0"/>
              <a:t>王五</a:t>
            </a:r>
            <a:r>
              <a:rPr lang="en-US" altLang="zh-CN" dirty="0"/>
              <a:t>    75 </a:t>
            </a:r>
            <a:endParaRPr lang="zh-CN" altLang="zh-CN" dirty="0"/>
          </a:p>
          <a:p>
            <a:r>
              <a:rPr lang="en-US" altLang="zh-CN" dirty="0"/>
              <a:t>4  4 </a:t>
            </a:r>
            <a:r>
              <a:rPr lang="zh-CN" altLang="zh-CN" dirty="0"/>
              <a:t>赵六</a:t>
            </a:r>
            <a:r>
              <a:rPr lang="en-US" altLang="zh-CN" dirty="0"/>
              <a:t>    NA </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802918" cy="707886"/>
          </a:xfrm>
          <a:prstGeom prst="rect">
            <a:avLst/>
          </a:prstGeom>
          <a:noFill/>
        </p:spPr>
        <p:txBody>
          <a:bodyPr wrap="none" rtlCol="0">
            <a:spAutoFit/>
            <a:scene3d>
              <a:camera prst="orthographicFront"/>
              <a:lightRig rig="threePt" dir="t"/>
            </a:scene3d>
            <a:sp3d contourW="12700"/>
          </a:bodyPr>
          <a:lstStyle/>
          <a:p>
            <a:r>
              <a:rPr lang="zh-CN" altLang="zh-CN" sz="4000" dirty="0"/>
              <a:t>变量的重编码</a:t>
            </a:r>
            <a:r>
              <a:rPr lang="en-US" altLang="zh-CN" sz="4000" dirty="0"/>
              <a:t>---</a:t>
            </a:r>
            <a:r>
              <a:rPr lang="zh-CN" altLang="en-US" sz="4000" dirty="0"/>
              <a:t>举例</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3354765"/>
          </a:xfrm>
          <a:prstGeom prst="rect">
            <a:avLst/>
          </a:prstGeom>
          <a:noFill/>
        </p:spPr>
        <p:txBody>
          <a:bodyPr wrap="square" rtlCol="0">
            <a:spAutoFit/>
            <a:scene3d>
              <a:camera prst="orthographicFront"/>
              <a:lightRig rig="threePt" dir="t"/>
            </a:scene3d>
            <a:sp3d contourW="12700"/>
          </a:bodyPr>
          <a:lstStyle/>
          <a:p>
            <a:r>
              <a:rPr lang="zh-CN" altLang="en-US" dirty="0"/>
              <a:t>将</a:t>
            </a:r>
            <a:r>
              <a:rPr lang="en-US" altLang="zh-CN" dirty="0"/>
              <a:t>student</a:t>
            </a:r>
            <a:r>
              <a:rPr lang="zh-CN" altLang="en-US" dirty="0"/>
              <a:t>数据集中的</a:t>
            </a:r>
            <a:r>
              <a:rPr lang="zh-CN" altLang="zh-CN" dirty="0"/>
              <a:t>学生的成绩重编码为类别型变量</a:t>
            </a:r>
            <a:r>
              <a:rPr lang="en-US" altLang="zh-CN" dirty="0" err="1"/>
              <a:t>scorecat</a:t>
            </a:r>
            <a:r>
              <a:rPr lang="en-US" altLang="zh-CN" dirty="0"/>
              <a:t>(“</a:t>
            </a:r>
            <a:r>
              <a:rPr lang="zh-CN" altLang="zh-CN" dirty="0"/>
              <a:t>及格</a:t>
            </a:r>
            <a:r>
              <a:rPr lang="en-US" altLang="zh-CN" dirty="0"/>
              <a:t>”</a:t>
            </a:r>
            <a:r>
              <a:rPr lang="zh-CN" altLang="zh-CN" dirty="0"/>
              <a:t>，</a:t>
            </a:r>
            <a:r>
              <a:rPr lang="en-US" altLang="zh-CN" dirty="0"/>
              <a:t>”</a:t>
            </a:r>
            <a:r>
              <a:rPr lang="zh-CN" altLang="zh-CN" dirty="0"/>
              <a:t>不及格</a:t>
            </a:r>
            <a:r>
              <a:rPr lang="en-US" altLang="zh-CN" dirty="0"/>
              <a:t>”)</a:t>
            </a:r>
            <a:endParaRPr lang="en-US" altLang="zh-CN" dirty="0"/>
          </a:p>
          <a:p>
            <a:endParaRPr lang="en-US" altLang="zh-CN" dirty="0"/>
          </a:p>
          <a:p>
            <a:r>
              <a:rPr lang="en-US" altLang="zh-CN" dirty="0"/>
              <a:t>&gt; </a:t>
            </a:r>
            <a:r>
              <a:rPr lang="en-US" altLang="zh-CN" dirty="0" err="1"/>
              <a:t>student$scorecat</a:t>
            </a:r>
            <a:r>
              <a:rPr lang="en-US" altLang="zh-CN" dirty="0"/>
              <a:t>[</a:t>
            </a:r>
            <a:r>
              <a:rPr lang="en-US" altLang="zh-CN" dirty="0" err="1"/>
              <a:t>student$score</a:t>
            </a:r>
            <a:r>
              <a:rPr lang="en-US" altLang="zh-CN" dirty="0"/>
              <a:t>&gt;=60]&lt;-"</a:t>
            </a:r>
            <a:r>
              <a:rPr lang="zh-CN" altLang="zh-CN" dirty="0"/>
              <a:t>及格</a:t>
            </a:r>
            <a:r>
              <a:rPr lang="en-US" altLang="zh-CN" dirty="0"/>
              <a:t>"</a:t>
            </a:r>
            <a:endParaRPr lang="zh-CN" altLang="zh-CN" dirty="0"/>
          </a:p>
          <a:p>
            <a:r>
              <a:rPr lang="en-US" altLang="zh-CN" dirty="0"/>
              <a:t>&gt; </a:t>
            </a:r>
            <a:r>
              <a:rPr lang="en-US" altLang="zh-CN" dirty="0" err="1"/>
              <a:t>student$scorecat</a:t>
            </a:r>
            <a:r>
              <a:rPr lang="en-US" altLang="zh-CN" dirty="0"/>
              <a:t>[</a:t>
            </a:r>
            <a:r>
              <a:rPr lang="en-US" altLang="zh-CN" dirty="0" err="1"/>
              <a:t>student$score</a:t>
            </a:r>
            <a:r>
              <a:rPr lang="en-US" altLang="zh-CN" dirty="0"/>
              <a:t>&lt;60]&lt;-"</a:t>
            </a:r>
            <a:r>
              <a:rPr lang="zh-CN" altLang="zh-CN" dirty="0"/>
              <a:t>不及格</a:t>
            </a:r>
            <a:r>
              <a:rPr lang="en-US" altLang="zh-CN" dirty="0"/>
              <a:t>"</a:t>
            </a:r>
            <a:endParaRPr lang="zh-CN" altLang="zh-CN" dirty="0"/>
          </a:p>
          <a:p>
            <a:r>
              <a:rPr lang="en-US" altLang="zh-CN" dirty="0"/>
              <a:t>&gt; student</a:t>
            </a:r>
            <a:endParaRPr lang="zh-CN" altLang="zh-CN" dirty="0"/>
          </a:p>
          <a:p>
            <a:r>
              <a:rPr lang="en-US" altLang="zh-CN" dirty="0"/>
              <a:t>  id name score </a:t>
            </a:r>
            <a:r>
              <a:rPr lang="en-US" altLang="zh-CN" dirty="0" err="1"/>
              <a:t>scorecat</a:t>
            </a:r>
            <a:endParaRPr lang="zh-CN" altLang="zh-CN" dirty="0"/>
          </a:p>
          <a:p>
            <a:r>
              <a:rPr lang="en-US" altLang="zh-CN" dirty="0"/>
              <a:t>1  1 </a:t>
            </a:r>
            <a:r>
              <a:rPr lang="zh-CN" altLang="zh-CN" dirty="0"/>
              <a:t>张三</a:t>
            </a:r>
            <a:r>
              <a:rPr lang="en-US" altLang="zh-CN" dirty="0"/>
              <a:t>    69     </a:t>
            </a:r>
            <a:r>
              <a:rPr lang="zh-CN" altLang="zh-CN" dirty="0"/>
              <a:t>及格</a:t>
            </a:r>
            <a:endParaRPr lang="zh-CN" altLang="zh-CN" dirty="0"/>
          </a:p>
          <a:p>
            <a:r>
              <a:rPr lang="en-US" altLang="zh-CN" dirty="0"/>
              <a:t>2  2 </a:t>
            </a:r>
            <a:r>
              <a:rPr lang="zh-CN" altLang="zh-CN" dirty="0"/>
              <a:t>李四</a:t>
            </a:r>
            <a:r>
              <a:rPr lang="en-US" altLang="zh-CN" dirty="0"/>
              <a:t>    20   </a:t>
            </a:r>
            <a:r>
              <a:rPr lang="zh-CN" altLang="zh-CN" dirty="0"/>
              <a:t>不及格</a:t>
            </a:r>
            <a:endParaRPr lang="zh-CN" altLang="zh-CN" dirty="0"/>
          </a:p>
          <a:p>
            <a:r>
              <a:rPr lang="en-US" altLang="zh-CN" dirty="0"/>
              <a:t>3  3 </a:t>
            </a:r>
            <a:r>
              <a:rPr lang="zh-CN" altLang="zh-CN" dirty="0"/>
              <a:t>王五</a:t>
            </a:r>
            <a:r>
              <a:rPr lang="en-US" altLang="zh-CN" dirty="0"/>
              <a:t>    75     </a:t>
            </a:r>
            <a:r>
              <a:rPr lang="zh-CN" altLang="zh-CN" dirty="0"/>
              <a:t>及格</a:t>
            </a:r>
            <a:endParaRPr lang="zh-CN" altLang="zh-CN" dirty="0"/>
          </a:p>
          <a:p>
            <a:r>
              <a:rPr lang="en-US" altLang="zh-CN" dirty="0"/>
              <a:t>4  4 </a:t>
            </a:r>
            <a:r>
              <a:rPr lang="zh-CN" altLang="zh-CN" dirty="0"/>
              <a:t>赵六</a:t>
            </a:r>
            <a:r>
              <a:rPr lang="en-US" altLang="zh-CN" dirty="0"/>
              <a:t>    NA   </a:t>
            </a:r>
            <a:r>
              <a:rPr lang="zh-CN" altLang="zh-CN" dirty="0"/>
              <a:t>不及格</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802918" cy="707886"/>
          </a:xfrm>
          <a:prstGeom prst="rect">
            <a:avLst/>
          </a:prstGeom>
          <a:noFill/>
        </p:spPr>
        <p:txBody>
          <a:bodyPr wrap="none" rtlCol="0">
            <a:spAutoFit/>
            <a:scene3d>
              <a:camera prst="orthographicFront"/>
              <a:lightRig rig="threePt" dir="t"/>
            </a:scene3d>
            <a:sp3d contourW="12700"/>
          </a:bodyPr>
          <a:lstStyle/>
          <a:p>
            <a:r>
              <a:rPr lang="zh-CN" altLang="zh-CN" sz="4000" dirty="0"/>
              <a:t>变量的重编码</a:t>
            </a:r>
            <a:r>
              <a:rPr lang="en-US" altLang="zh-CN" sz="4000" dirty="0"/>
              <a:t>---</a:t>
            </a:r>
            <a:r>
              <a:rPr lang="zh-CN" altLang="en-US" sz="4000" dirty="0"/>
              <a:t>举例</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1415772"/>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如果变量名称输入有误，或者对原来的变量名称不满意，可以对变量进行重命名。</a:t>
            </a:r>
            <a:r>
              <a:rPr lang="en-US" altLang="zh-CN" dirty="0"/>
              <a:t>R</a:t>
            </a:r>
            <a:r>
              <a:rPr lang="zh-CN" altLang="zh-CN" dirty="0"/>
              <a:t>修改变量名称的方法有多种。可以用交互式编辑器，</a:t>
            </a:r>
            <a:r>
              <a:rPr lang="en-US" altLang="zh-CN" dirty="0"/>
              <a:t>rename</a:t>
            </a:r>
            <a:r>
              <a:rPr lang="zh-CN" altLang="zh-CN" dirty="0"/>
              <a:t>函数，</a:t>
            </a:r>
            <a:r>
              <a:rPr lang="en-US" altLang="zh-CN" dirty="0"/>
              <a:t>names</a:t>
            </a:r>
            <a:r>
              <a:rPr lang="zh-CN" altLang="zh-CN" dirty="0"/>
              <a:t>函数，</a:t>
            </a:r>
            <a:r>
              <a:rPr lang="en-US" altLang="zh-CN" dirty="0" err="1"/>
              <a:t>colnames</a:t>
            </a:r>
            <a:r>
              <a:rPr lang="zh-CN" altLang="zh-CN" dirty="0"/>
              <a:t>函数，</a:t>
            </a:r>
            <a:r>
              <a:rPr lang="en-US" altLang="zh-CN" dirty="0" err="1"/>
              <a:t>rownames</a:t>
            </a:r>
            <a:r>
              <a:rPr lang="zh-CN" altLang="zh-CN" dirty="0"/>
              <a:t>函数等来修改变量名称。</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变量的重命名</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415772"/>
          </a:xfrm>
          <a:prstGeom prst="rect">
            <a:avLst/>
          </a:prstGeom>
          <a:noFill/>
        </p:spPr>
        <p:txBody>
          <a:bodyPr wrap="square" rtlCol="0">
            <a:spAutoFit/>
            <a:scene3d>
              <a:camera prst="orthographicFront"/>
              <a:lightRig rig="threePt" dir="t"/>
            </a:scene3d>
            <a:sp3d contourW="12700"/>
          </a:bodyPr>
          <a:lstStyle/>
          <a:p>
            <a:r>
              <a:rPr lang="en-US" altLang="zh-CN" dirty="0"/>
              <a:t> fix()</a:t>
            </a:r>
            <a:r>
              <a:rPr lang="zh-CN" altLang="zh-CN" dirty="0"/>
              <a:t>函数可以调用交互式编辑器来修改变量名称。若要修改数据集</a:t>
            </a:r>
            <a:r>
              <a:rPr lang="en-US" altLang="zh-CN" dirty="0"/>
              <a:t>student</a:t>
            </a:r>
            <a:r>
              <a:rPr lang="zh-CN" altLang="zh-CN" dirty="0"/>
              <a:t>中的变量名，键入</a:t>
            </a:r>
            <a:r>
              <a:rPr lang="en-US" altLang="zh-CN" dirty="0"/>
              <a:t>fix(student)</a:t>
            </a:r>
            <a:r>
              <a:rPr lang="zh-CN" altLang="zh-CN" dirty="0"/>
              <a:t>即可打开交互式编辑器的界面。单击交互式编辑器界面中对应要修改的变量名称，可手动输入新的变量名。</a:t>
            </a:r>
            <a:endParaRPr lang="en-US"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570208" cy="461665"/>
          </a:xfrm>
          <a:prstGeom prst="rect">
            <a:avLst/>
          </a:prstGeom>
          <a:noFill/>
        </p:spPr>
        <p:txBody>
          <a:bodyPr wrap="none" rtlCol="0">
            <a:spAutoFit/>
            <a:scene3d>
              <a:camera prst="orthographicFront"/>
              <a:lightRig rig="threePt" dir="t"/>
            </a:scene3d>
            <a:sp3d contourW="12700"/>
          </a:bodyPr>
          <a:lstStyle/>
          <a:p>
            <a:r>
              <a:rPr lang="zh-CN" altLang="zh-CN" sz="2400" dirty="0"/>
              <a:t>交互式编辑器修改变量名</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pic>
        <p:nvPicPr>
          <p:cNvPr id="8" name="图片 7"/>
          <p:cNvPicPr/>
          <p:nvPr/>
        </p:nvPicPr>
        <p:blipFill>
          <a:blip r:embed="rId2" cstate="print"/>
          <a:stretch>
            <a:fillRect/>
          </a:stretch>
        </p:blipFill>
        <p:spPr>
          <a:xfrm>
            <a:off x="3839207" y="4230559"/>
            <a:ext cx="5268595" cy="235648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33305" y="1701482"/>
            <a:ext cx="6585343" cy="4893647"/>
          </a:xfrm>
          <a:prstGeom prst="rect">
            <a:avLst/>
          </a:prstGeom>
          <a:noFill/>
        </p:spPr>
        <p:txBody>
          <a:bodyPr wrap="square" rtlCol="0">
            <a:spAutoFit/>
            <a:scene3d>
              <a:camera prst="orthographicFront"/>
              <a:lightRig rig="threePt" dir="t"/>
            </a:scene3d>
            <a:sp3d contourW="12700"/>
          </a:bodyPr>
          <a:lstStyle/>
          <a:p>
            <a:r>
              <a:rPr lang="en-US" altLang="zh-CN" dirty="0"/>
              <a:t> reshape</a:t>
            </a:r>
            <a:r>
              <a:rPr lang="zh-CN" altLang="zh-CN" dirty="0"/>
              <a:t>包中的</a:t>
            </a:r>
            <a:r>
              <a:rPr lang="en-US" altLang="zh-CN" dirty="0"/>
              <a:t>rename()</a:t>
            </a:r>
            <a:r>
              <a:rPr lang="zh-CN" altLang="zh-CN" dirty="0"/>
              <a:t>函数可用于修改数据框和列表的变量名，但不能用于修改矩阵的变量名。</a:t>
            </a:r>
            <a:r>
              <a:rPr lang="en-US" altLang="zh-CN" dirty="0"/>
              <a:t>rename()</a:t>
            </a:r>
            <a:r>
              <a:rPr lang="zh-CN" altLang="zh-CN" dirty="0"/>
              <a:t>函数的使用格式为：</a:t>
            </a:r>
            <a:r>
              <a:rPr lang="en-US" altLang="zh-CN" dirty="0"/>
              <a:t>rename(</a:t>
            </a:r>
            <a:r>
              <a:rPr lang="en-US" altLang="zh-CN" dirty="0" err="1"/>
              <a:t>dataframe,c</a:t>
            </a:r>
            <a:r>
              <a:rPr lang="en-US" altLang="zh-CN" dirty="0"/>
              <a:t>(</a:t>
            </a:r>
            <a:r>
              <a:rPr lang="en-US" altLang="zh-CN" dirty="0" err="1"/>
              <a:t>oldname</a:t>
            </a:r>
            <a:r>
              <a:rPr lang="en-US" altLang="zh-CN" dirty="0"/>
              <a:t>=”newname”,……))</a:t>
            </a:r>
            <a:r>
              <a:rPr lang="zh-CN" altLang="zh-CN" dirty="0"/>
              <a:t>。</a:t>
            </a:r>
            <a:endParaRPr lang="zh-CN" altLang="zh-CN" dirty="0"/>
          </a:p>
          <a:p>
            <a:endParaRPr lang="en-US" altLang="zh-CN" sz="1400" dirty="0">
              <a:solidFill>
                <a:schemeClr val="tx1">
                  <a:lumMod val="65000"/>
                  <a:lumOff val="35000"/>
                </a:schemeClr>
              </a:solidFill>
              <a:cs typeface="+mn-ea"/>
              <a:sym typeface="+mn-lt"/>
            </a:endParaRPr>
          </a:p>
          <a:p>
            <a:r>
              <a:rPr lang="zh-CN" altLang="zh-CN" dirty="0"/>
              <a:t>例：将</a:t>
            </a:r>
            <a:r>
              <a:rPr lang="en-US" altLang="zh-CN" dirty="0"/>
              <a:t>student</a:t>
            </a:r>
            <a:r>
              <a:rPr lang="zh-CN" altLang="zh-CN" dirty="0"/>
              <a:t>数据集中的</a:t>
            </a:r>
            <a:r>
              <a:rPr lang="en-US" altLang="zh-CN" dirty="0"/>
              <a:t>name</a:t>
            </a:r>
            <a:r>
              <a:rPr lang="zh-CN" altLang="zh-CN" dirty="0"/>
              <a:t>修改成</a:t>
            </a:r>
            <a:r>
              <a:rPr lang="en-US" altLang="zh-CN" dirty="0" err="1"/>
              <a:t>xingming</a:t>
            </a:r>
            <a:r>
              <a:rPr lang="zh-CN" altLang="zh-CN" dirty="0"/>
              <a:t>，代码及运行结果如下所示：</a:t>
            </a:r>
            <a:endParaRPr lang="zh-CN" altLang="zh-CN" dirty="0"/>
          </a:p>
          <a:p>
            <a:endParaRPr lang="en-US" altLang="zh-CN" sz="1400" dirty="0">
              <a:solidFill>
                <a:schemeClr val="tx1">
                  <a:lumMod val="65000"/>
                  <a:lumOff val="35000"/>
                </a:schemeClr>
              </a:solidFill>
              <a:cs typeface="+mn-ea"/>
              <a:sym typeface="+mn-lt"/>
            </a:endParaRPr>
          </a:p>
          <a:p>
            <a:r>
              <a:rPr lang="en-US" altLang="zh-CN" dirty="0" err="1"/>
              <a:t>install.packages</a:t>
            </a:r>
            <a:r>
              <a:rPr lang="en-US" altLang="zh-CN" dirty="0"/>
              <a:t>("reshape")         #</a:t>
            </a:r>
            <a:r>
              <a:rPr lang="zh-CN" altLang="zh-CN" dirty="0"/>
              <a:t>如果没有安装</a:t>
            </a:r>
            <a:r>
              <a:rPr lang="en-US" altLang="zh-CN" dirty="0"/>
              <a:t>reshape</a:t>
            </a:r>
            <a:r>
              <a:rPr lang="zh-CN" altLang="zh-CN" dirty="0"/>
              <a:t>包，则应该先安装它</a:t>
            </a:r>
            <a:endParaRPr lang="zh-CN" altLang="zh-CN" dirty="0"/>
          </a:p>
          <a:p>
            <a:r>
              <a:rPr lang="en-US" altLang="zh-CN" dirty="0"/>
              <a:t>library(reshape)                    #</a:t>
            </a:r>
            <a:r>
              <a:rPr lang="zh-CN" altLang="zh-CN" dirty="0"/>
              <a:t>加载</a:t>
            </a:r>
            <a:r>
              <a:rPr lang="en-US" altLang="zh-CN" dirty="0"/>
              <a:t>reshape</a:t>
            </a:r>
            <a:r>
              <a:rPr lang="zh-CN" altLang="zh-CN" dirty="0"/>
              <a:t>包</a:t>
            </a:r>
            <a:endParaRPr lang="zh-CN" altLang="zh-CN" dirty="0"/>
          </a:p>
          <a:p>
            <a:r>
              <a:rPr lang="en-US" altLang="zh-CN" dirty="0"/>
              <a:t>rename(</a:t>
            </a:r>
            <a:r>
              <a:rPr lang="en-US" altLang="zh-CN" dirty="0" err="1"/>
              <a:t>student,c</a:t>
            </a:r>
            <a:r>
              <a:rPr lang="en-US" altLang="zh-CN" dirty="0"/>
              <a:t>(name="</a:t>
            </a:r>
            <a:r>
              <a:rPr lang="en-US" altLang="zh-CN" dirty="0" err="1"/>
              <a:t>xingming</a:t>
            </a:r>
            <a:r>
              <a:rPr lang="en-US" altLang="zh-CN" dirty="0"/>
              <a:t>"))  #</a:t>
            </a:r>
            <a:r>
              <a:rPr lang="zh-CN" altLang="zh-CN" dirty="0"/>
              <a:t>将</a:t>
            </a:r>
            <a:r>
              <a:rPr lang="en-US" altLang="zh-CN" dirty="0"/>
              <a:t>student</a:t>
            </a:r>
            <a:r>
              <a:rPr lang="zh-CN" altLang="zh-CN" dirty="0"/>
              <a:t>数据集中的</a:t>
            </a:r>
            <a:r>
              <a:rPr lang="en-US" altLang="zh-CN" dirty="0"/>
              <a:t>name</a:t>
            </a:r>
            <a:r>
              <a:rPr lang="zh-CN" altLang="zh-CN" dirty="0"/>
              <a:t>修改成</a:t>
            </a:r>
            <a:r>
              <a:rPr lang="en-US" altLang="zh-CN" dirty="0" err="1"/>
              <a:t>xingming</a:t>
            </a:r>
            <a:endParaRPr lang="zh-CN" altLang="zh-CN" dirty="0"/>
          </a:p>
          <a:p>
            <a:r>
              <a:rPr lang="en-US" altLang="zh-CN" dirty="0"/>
              <a:t>  id </a:t>
            </a:r>
            <a:r>
              <a:rPr lang="en-US" altLang="zh-CN" dirty="0" err="1"/>
              <a:t>xingming</a:t>
            </a:r>
            <a:r>
              <a:rPr lang="en-US" altLang="zh-CN" dirty="0"/>
              <a:t> score </a:t>
            </a:r>
            <a:r>
              <a:rPr lang="en-US" altLang="zh-CN" dirty="0" err="1"/>
              <a:t>scorecat</a:t>
            </a:r>
            <a:endParaRPr lang="zh-CN" altLang="zh-CN" dirty="0"/>
          </a:p>
          <a:p>
            <a:r>
              <a:rPr lang="en-US" altLang="zh-CN" dirty="0"/>
              <a:t>1  1     </a:t>
            </a:r>
            <a:r>
              <a:rPr lang="zh-CN" altLang="zh-CN" dirty="0"/>
              <a:t>张三</a:t>
            </a:r>
            <a:r>
              <a:rPr lang="en-US" altLang="zh-CN" dirty="0"/>
              <a:t>    69     </a:t>
            </a:r>
            <a:r>
              <a:rPr lang="zh-CN" altLang="zh-CN" dirty="0"/>
              <a:t>及格</a:t>
            </a:r>
            <a:endParaRPr lang="zh-CN" altLang="zh-CN" dirty="0"/>
          </a:p>
          <a:p>
            <a:r>
              <a:rPr lang="en-US" altLang="zh-CN" dirty="0"/>
              <a:t>2  2     </a:t>
            </a:r>
            <a:r>
              <a:rPr lang="zh-CN" altLang="zh-CN" dirty="0"/>
              <a:t>李四</a:t>
            </a:r>
            <a:r>
              <a:rPr lang="en-US" altLang="zh-CN" dirty="0"/>
              <a:t>    20   </a:t>
            </a:r>
            <a:r>
              <a:rPr lang="zh-CN" altLang="zh-CN" dirty="0"/>
              <a:t>不及格</a:t>
            </a:r>
            <a:endParaRPr lang="zh-CN" altLang="zh-CN" dirty="0"/>
          </a:p>
          <a:p>
            <a:r>
              <a:rPr lang="en-US" altLang="zh-CN" dirty="0"/>
              <a:t>3  3     </a:t>
            </a:r>
            <a:r>
              <a:rPr lang="zh-CN" altLang="zh-CN" dirty="0"/>
              <a:t>王五</a:t>
            </a:r>
            <a:r>
              <a:rPr lang="en-US" altLang="zh-CN" dirty="0"/>
              <a:t>    75     </a:t>
            </a:r>
            <a:r>
              <a:rPr lang="zh-CN" altLang="zh-CN" dirty="0"/>
              <a:t>及格</a:t>
            </a:r>
            <a:endParaRPr lang="zh-CN" altLang="zh-CN" dirty="0"/>
          </a:p>
          <a:p>
            <a:r>
              <a:rPr lang="en-US" altLang="zh-CN" dirty="0"/>
              <a:t>4  4     </a:t>
            </a:r>
            <a:r>
              <a:rPr lang="zh-CN" altLang="zh-CN" dirty="0"/>
              <a:t>赵六</a:t>
            </a:r>
            <a:r>
              <a:rPr lang="en-US" altLang="zh-CN" dirty="0"/>
              <a:t>    NA     &lt;NA&gt;</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384260" cy="461665"/>
          </a:xfrm>
          <a:prstGeom prst="rect">
            <a:avLst/>
          </a:prstGeom>
          <a:noFill/>
        </p:spPr>
        <p:txBody>
          <a:bodyPr wrap="none" rtlCol="0">
            <a:spAutoFit/>
            <a:scene3d>
              <a:camera prst="orthographicFront"/>
              <a:lightRig rig="threePt" dir="t"/>
            </a:scene3d>
            <a:sp3d contourW="12700"/>
          </a:bodyPr>
          <a:lstStyle/>
          <a:p>
            <a:r>
              <a:rPr lang="en-US" altLang="zh-CN" sz="2400" dirty="0"/>
              <a:t>rename</a:t>
            </a:r>
            <a:r>
              <a:rPr lang="zh-CN" altLang="zh-CN" sz="2400" dirty="0"/>
              <a:t>函数修改变量名</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7470" y="2550303"/>
            <a:ext cx="6585343" cy="3354765"/>
          </a:xfrm>
          <a:prstGeom prst="rect">
            <a:avLst/>
          </a:prstGeom>
          <a:noFill/>
        </p:spPr>
        <p:txBody>
          <a:bodyPr wrap="square" rtlCol="0">
            <a:spAutoFit/>
            <a:scene3d>
              <a:camera prst="orthographicFront"/>
              <a:lightRig rig="threePt" dir="t"/>
            </a:scene3d>
            <a:sp3d contourW="12700"/>
          </a:bodyPr>
          <a:lstStyle/>
          <a:p>
            <a:r>
              <a:rPr lang="en-US" altLang="zh-CN" dirty="0"/>
              <a:t> names()</a:t>
            </a:r>
            <a:r>
              <a:rPr lang="zh-CN" altLang="zh-CN" dirty="0"/>
              <a:t>函数的使用格式为：</a:t>
            </a:r>
            <a:r>
              <a:rPr lang="en-US" altLang="zh-CN" dirty="0"/>
              <a:t>names(x)&lt;-value</a:t>
            </a:r>
            <a:r>
              <a:rPr lang="zh-CN" altLang="zh-CN" dirty="0"/>
              <a:t>。</a:t>
            </a:r>
            <a:endParaRPr lang="en-US" altLang="zh-CN" dirty="0"/>
          </a:p>
          <a:p>
            <a:endParaRPr lang="zh-CN" altLang="zh-CN" dirty="0"/>
          </a:p>
          <a:p>
            <a:r>
              <a:rPr lang="zh-CN" altLang="zh-CN" dirty="0"/>
              <a:t>例：将</a:t>
            </a:r>
            <a:r>
              <a:rPr lang="en-US" altLang="zh-CN" dirty="0"/>
              <a:t>student</a:t>
            </a:r>
            <a:r>
              <a:rPr lang="zh-CN" altLang="zh-CN" dirty="0"/>
              <a:t>数据集中的</a:t>
            </a:r>
            <a:r>
              <a:rPr lang="en-US" altLang="zh-CN" dirty="0"/>
              <a:t> </a:t>
            </a:r>
            <a:r>
              <a:rPr lang="zh-CN" altLang="en-US" dirty="0"/>
              <a:t>“</a:t>
            </a:r>
            <a:r>
              <a:rPr lang="en-US" altLang="zh-CN" dirty="0" err="1"/>
              <a:t>xingming</a:t>
            </a:r>
            <a:r>
              <a:rPr lang="zh-CN" altLang="en-US" dirty="0"/>
              <a:t>”</a:t>
            </a:r>
            <a:r>
              <a:rPr lang="zh-CN" altLang="zh-CN" dirty="0"/>
              <a:t>修改成</a:t>
            </a:r>
            <a:r>
              <a:rPr lang="zh-CN" altLang="en-US" dirty="0"/>
              <a:t>“</a:t>
            </a:r>
            <a:r>
              <a:rPr lang="en-US" altLang="zh-CN" dirty="0"/>
              <a:t>name</a:t>
            </a:r>
            <a:r>
              <a:rPr lang="zh-CN" altLang="en-US" dirty="0"/>
              <a:t>”</a:t>
            </a:r>
            <a:r>
              <a:rPr lang="en-US" altLang="zh-CN" dirty="0"/>
              <a:t> </a:t>
            </a:r>
            <a:r>
              <a:rPr lang="zh-CN" altLang="zh-CN" dirty="0"/>
              <a:t>，代码及运行结果如下所示：</a:t>
            </a:r>
            <a:endParaRPr lang="zh-CN" altLang="zh-CN" dirty="0"/>
          </a:p>
          <a:p>
            <a:r>
              <a:rPr lang="en-US" altLang="zh-CN" dirty="0"/>
              <a:t>&gt; names(student)[2]&lt;-"name"</a:t>
            </a:r>
            <a:endParaRPr lang="zh-CN" altLang="zh-CN" dirty="0"/>
          </a:p>
          <a:p>
            <a:r>
              <a:rPr lang="en-US" altLang="zh-CN" dirty="0"/>
              <a:t>&gt; student</a:t>
            </a:r>
            <a:endParaRPr lang="zh-CN" altLang="zh-CN" dirty="0"/>
          </a:p>
          <a:p>
            <a:r>
              <a:rPr lang="en-US" altLang="zh-CN" dirty="0"/>
              <a:t>  id name score </a:t>
            </a:r>
            <a:r>
              <a:rPr lang="en-US" altLang="zh-CN" dirty="0" err="1"/>
              <a:t>scorecat</a:t>
            </a:r>
            <a:endParaRPr lang="zh-CN" altLang="zh-CN" dirty="0"/>
          </a:p>
          <a:p>
            <a:r>
              <a:rPr lang="en-US" altLang="zh-CN" dirty="0"/>
              <a:t>1  1 </a:t>
            </a:r>
            <a:r>
              <a:rPr lang="zh-CN" altLang="zh-CN" dirty="0"/>
              <a:t>张三</a:t>
            </a:r>
            <a:r>
              <a:rPr lang="en-US" altLang="zh-CN" dirty="0"/>
              <a:t>    69     </a:t>
            </a:r>
            <a:r>
              <a:rPr lang="zh-CN" altLang="zh-CN" dirty="0"/>
              <a:t>及格</a:t>
            </a:r>
            <a:endParaRPr lang="zh-CN" altLang="zh-CN" dirty="0"/>
          </a:p>
          <a:p>
            <a:r>
              <a:rPr lang="en-US" altLang="zh-CN" dirty="0"/>
              <a:t>2  2 </a:t>
            </a:r>
            <a:r>
              <a:rPr lang="zh-CN" altLang="zh-CN" dirty="0"/>
              <a:t>李四</a:t>
            </a:r>
            <a:r>
              <a:rPr lang="en-US" altLang="zh-CN" dirty="0"/>
              <a:t>    20   </a:t>
            </a:r>
            <a:r>
              <a:rPr lang="zh-CN" altLang="zh-CN" dirty="0"/>
              <a:t>不及格</a:t>
            </a:r>
            <a:endParaRPr lang="zh-CN" altLang="zh-CN" dirty="0"/>
          </a:p>
          <a:p>
            <a:r>
              <a:rPr lang="en-US" altLang="zh-CN" dirty="0"/>
              <a:t>3  3 </a:t>
            </a:r>
            <a:r>
              <a:rPr lang="zh-CN" altLang="zh-CN" dirty="0"/>
              <a:t>王五 </a:t>
            </a:r>
            <a:r>
              <a:rPr lang="en-US" altLang="zh-CN" dirty="0"/>
              <a:t>   75     </a:t>
            </a:r>
            <a:r>
              <a:rPr lang="zh-CN" altLang="zh-CN" dirty="0"/>
              <a:t>及格</a:t>
            </a:r>
            <a:endParaRPr lang="zh-CN" altLang="zh-CN" dirty="0"/>
          </a:p>
          <a:p>
            <a:r>
              <a:rPr lang="en-US" altLang="zh-CN" dirty="0"/>
              <a:t>4  4 </a:t>
            </a:r>
            <a:r>
              <a:rPr lang="zh-CN" altLang="zh-CN" dirty="0"/>
              <a:t>赵六</a:t>
            </a:r>
            <a:r>
              <a:rPr lang="en-US" altLang="zh-CN" dirty="0"/>
              <a:t>    NA     &lt;NA&gt;</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264035" cy="461665"/>
          </a:xfrm>
          <a:prstGeom prst="rect">
            <a:avLst/>
          </a:prstGeom>
          <a:noFill/>
        </p:spPr>
        <p:txBody>
          <a:bodyPr wrap="none" rtlCol="0">
            <a:spAutoFit/>
            <a:scene3d>
              <a:camera prst="orthographicFront"/>
              <a:lightRig rig="threePt" dir="t"/>
            </a:scene3d>
            <a:sp3d contourW="12700"/>
          </a:bodyPr>
          <a:lstStyle/>
          <a:p>
            <a:r>
              <a:rPr lang="en-US" altLang="zh-CN" sz="2400" dirty="0"/>
              <a:t>names</a:t>
            </a:r>
            <a:r>
              <a:rPr lang="zh-CN" altLang="zh-CN" sz="2400" dirty="0"/>
              <a:t>函数修改变量名</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7470" y="2550303"/>
            <a:ext cx="6585343" cy="1969770"/>
          </a:xfrm>
          <a:prstGeom prst="rect">
            <a:avLst/>
          </a:prstGeom>
          <a:noFill/>
        </p:spPr>
        <p:txBody>
          <a:bodyPr wrap="square" rtlCol="0">
            <a:spAutoFit/>
            <a:scene3d>
              <a:camera prst="orthographicFront"/>
              <a:lightRig rig="threePt" dir="t"/>
            </a:scene3d>
            <a:sp3d contourW="12700"/>
          </a:bodyPr>
          <a:lstStyle/>
          <a:p>
            <a:r>
              <a:rPr lang="en-US" altLang="zh-CN" dirty="0"/>
              <a:t>rename</a:t>
            </a:r>
            <a:r>
              <a:rPr lang="zh-CN" altLang="zh-CN" dirty="0"/>
              <a:t>函数和</a:t>
            </a:r>
            <a:r>
              <a:rPr lang="en-US" altLang="zh-CN" dirty="0"/>
              <a:t>names</a:t>
            </a:r>
            <a:r>
              <a:rPr lang="zh-CN" altLang="zh-CN" dirty="0"/>
              <a:t>函数都不能用于修改矩阵的变量名。</a:t>
            </a:r>
            <a:r>
              <a:rPr lang="en-US" altLang="zh-CN" dirty="0"/>
              <a:t>R</a:t>
            </a:r>
            <a:r>
              <a:rPr lang="zh-CN" altLang="zh-CN" dirty="0"/>
              <a:t>语言中用于修改矩阵列名和行名的函数分别是</a:t>
            </a:r>
            <a:r>
              <a:rPr lang="en-US" altLang="zh-CN" dirty="0" err="1"/>
              <a:t>colnames</a:t>
            </a:r>
            <a:r>
              <a:rPr lang="zh-CN" altLang="zh-CN" dirty="0"/>
              <a:t>函数和</a:t>
            </a:r>
            <a:r>
              <a:rPr lang="en-US" altLang="zh-CN" dirty="0" err="1"/>
              <a:t>rownames</a:t>
            </a:r>
            <a:r>
              <a:rPr lang="zh-CN" altLang="zh-CN" dirty="0"/>
              <a:t>函数，另外这两个函数也能够修改数据框的列名和行名。这两个函数不能用于修改列表的变量名。</a:t>
            </a:r>
            <a:r>
              <a:rPr lang="en-US" altLang="zh-CN" dirty="0" err="1"/>
              <a:t>colnames</a:t>
            </a:r>
            <a:r>
              <a:rPr lang="zh-CN" altLang="zh-CN" dirty="0"/>
              <a:t>函数和</a:t>
            </a:r>
            <a:r>
              <a:rPr lang="en-US" altLang="zh-CN" dirty="0" err="1"/>
              <a:t>rownames</a:t>
            </a:r>
            <a:r>
              <a:rPr lang="zh-CN" altLang="zh-CN" dirty="0"/>
              <a:t>函数的使用格式为：</a:t>
            </a:r>
            <a:r>
              <a:rPr lang="en-US" altLang="zh-CN" dirty="0" err="1"/>
              <a:t>colnames</a:t>
            </a:r>
            <a:r>
              <a:rPr lang="en-US" altLang="zh-CN" dirty="0"/>
              <a:t>(x)&lt;-value</a:t>
            </a:r>
            <a:r>
              <a:rPr lang="zh-CN" altLang="zh-CN" dirty="0"/>
              <a:t>； </a:t>
            </a:r>
            <a:r>
              <a:rPr lang="en-US" altLang="zh-CN" dirty="0" err="1"/>
              <a:t>rownames</a:t>
            </a:r>
            <a:r>
              <a:rPr lang="en-US" altLang="zh-CN" dirty="0"/>
              <a:t>(x)&lt;-value</a:t>
            </a:r>
            <a:r>
              <a:rPr lang="zh-CN" altLang="zh-CN" dirty="0"/>
              <a:t>。</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6003567" cy="461665"/>
          </a:xfrm>
          <a:prstGeom prst="rect">
            <a:avLst/>
          </a:prstGeom>
          <a:noFill/>
        </p:spPr>
        <p:txBody>
          <a:bodyPr wrap="none" rtlCol="0">
            <a:spAutoFit/>
            <a:scene3d>
              <a:camera prst="orthographicFront"/>
              <a:lightRig rig="threePt" dir="t"/>
            </a:scene3d>
            <a:sp3d contourW="12700"/>
          </a:bodyPr>
          <a:lstStyle/>
          <a:p>
            <a:r>
              <a:rPr lang="en-US" altLang="zh-CN" sz="2400" dirty="0" err="1"/>
              <a:t>colnames</a:t>
            </a:r>
            <a:r>
              <a:rPr lang="zh-CN" altLang="zh-CN" sz="2400" dirty="0"/>
              <a:t>函数和</a:t>
            </a:r>
            <a:r>
              <a:rPr lang="en-US" altLang="zh-CN" sz="2400" dirty="0" err="1"/>
              <a:t>rownames</a:t>
            </a:r>
            <a:r>
              <a:rPr lang="zh-CN" altLang="zh-CN" sz="2400" dirty="0"/>
              <a:t>函数修改变量名</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2971" y="1753349"/>
            <a:ext cx="6585343" cy="4739759"/>
          </a:xfrm>
          <a:prstGeom prst="rect">
            <a:avLst/>
          </a:prstGeom>
          <a:noFill/>
        </p:spPr>
        <p:txBody>
          <a:bodyPr wrap="square" rtlCol="0">
            <a:spAutoFit/>
            <a:scene3d>
              <a:camera prst="orthographicFront"/>
              <a:lightRig rig="threePt" dir="t"/>
            </a:scene3d>
            <a:sp3d contourW="12700"/>
          </a:bodyPr>
          <a:lstStyle/>
          <a:p>
            <a:r>
              <a:rPr lang="zh-CN" altLang="zh-CN" dirty="0"/>
              <a:t>例：将</a:t>
            </a:r>
            <a:r>
              <a:rPr lang="en-US" altLang="zh-CN" dirty="0"/>
              <a:t>student</a:t>
            </a:r>
            <a:r>
              <a:rPr lang="zh-CN" altLang="zh-CN" dirty="0"/>
              <a:t>数据集中的第一列</a:t>
            </a:r>
            <a:r>
              <a:rPr lang="en-US" altLang="zh-CN" dirty="0"/>
              <a:t>id</a:t>
            </a:r>
            <a:r>
              <a:rPr lang="zh-CN" altLang="zh-CN" dirty="0"/>
              <a:t>修改成</a:t>
            </a:r>
            <a:r>
              <a:rPr lang="en-US" altLang="zh-CN" dirty="0" err="1"/>
              <a:t>stuID</a:t>
            </a:r>
            <a:r>
              <a:rPr lang="zh-CN" altLang="zh-CN" dirty="0"/>
              <a:t>，行名改为</a:t>
            </a:r>
            <a:r>
              <a:rPr lang="en-US" altLang="zh-CN" dirty="0" err="1"/>
              <a:t>a,b,c,d</a:t>
            </a:r>
            <a:r>
              <a:rPr lang="zh-CN" altLang="zh-CN" dirty="0"/>
              <a:t>。代码及运行结果如下：</a:t>
            </a:r>
            <a:endParaRPr lang="zh-CN" altLang="zh-CN" dirty="0"/>
          </a:p>
          <a:p>
            <a:r>
              <a:rPr lang="en-US" altLang="zh-CN" dirty="0"/>
              <a:t>&gt; student</a:t>
            </a:r>
            <a:endParaRPr lang="zh-CN" altLang="zh-CN" dirty="0"/>
          </a:p>
          <a:p>
            <a:r>
              <a:rPr lang="en-US" altLang="zh-CN" dirty="0"/>
              <a:t>  id name score </a:t>
            </a:r>
            <a:r>
              <a:rPr lang="en-US" altLang="zh-CN" dirty="0" err="1"/>
              <a:t>scorecat</a:t>
            </a:r>
            <a:endParaRPr lang="zh-CN" altLang="zh-CN" dirty="0"/>
          </a:p>
          <a:p>
            <a:r>
              <a:rPr lang="en-US" altLang="zh-CN" dirty="0"/>
              <a:t>1  1 </a:t>
            </a:r>
            <a:r>
              <a:rPr lang="zh-CN" altLang="zh-CN" dirty="0"/>
              <a:t>张三</a:t>
            </a:r>
            <a:r>
              <a:rPr lang="en-US" altLang="zh-CN" dirty="0"/>
              <a:t>    69     </a:t>
            </a:r>
            <a:r>
              <a:rPr lang="zh-CN" altLang="zh-CN" dirty="0"/>
              <a:t>及格</a:t>
            </a:r>
            <a:endParaRPr lang="zh-CN" altLang="zh-CN" dirty="0"/>
          </a:p>
          <a:p>
            <a:r>
              <a:rPr lang="en-US" altLang="zh-CN" dirty="0"/>
              <a:t>2  2 </a:t>
            </a:r>
            <a:r>
              <a:rPr lang="zh-CN" altLang="zh-CN" dirty="0"/>
              <a:t>李四</a:t>
            </a:r>
            <a:r>
              <a:rPr lang="en-US" altLang="zh-CN" dirty="0"/>
              <a:t>    20   </a:t>
            </a:r>
            <a:r>
              <a:rPr lang="zh-CN" altLang="zh-CN" dirty="0"/>
              <a:t>不及格</a:t>
            </a:r>
            <a:endParaRPr lang="zh-CN" altLang="zh-CN" dirty="0"/>
          </a:p>
          <a:p>
            <a:r>
              <a:rPr lang="en-US" altLang="zh-CN" dirty="0"/>
              <a:t>3  3 </a:t>
            </a:r>
            <a:r>
              <a:rPr lang="zh-CN" altLang="zh-CN" dirty="0"/>
              <a:t>王五</a:t>
            </a:r>
            <a:r>
              <a:rPr lang="en-US" altLang="zh-CN" dirty="0"/>
              <a:t>    75     </a:t>
            </a:r>
            <a:r>
              <a:rPr lang="zh-CN" altLang="zh-CN" dirty="0"/>
              <a:t>及格</a:t>
            </a:r>
            <a:endParaRPr lang="zh-CN" altLang="zh-CN" dirty="0"/>
          </a:p>
          <a:p>
            <a:r>
              <a:rPr lang="en-US" altLang="zh-CN" dirty="0"/>
              <a:t>4  4 </a:t>
            </a:r>
            <a:r>
              <a:rPr lang="zh-CN" altLang="zh-CN" dirty="0"/>
              <a:t>赵六</a:t>
            </a:r>
            <a:r>
              <a:rPr lang="en-US" altLang="zh-CN" dirty="0"/>
              <a:t>    NA     &lt;NA&gt;</a:t>
            </a:r>
            <a:endParaRPr lang="zh-CN" altLang="zh-CN" dirty="0"/>
          </a:p>
          <a:p>
            <a:r>
              <a:rPr lang="en-US" altLang="zh-CN" dirty="0"/>
              <a:t>&gt; </a:t>
            </a:r>
            <a:r>
              <a:rPr lang="en-US" altLang="zh-CN" dirty="0" err="1"/>
              <a:t>colnames</a:t>
            </a:r>
            <a:r>
              <a:rPr lang="en-US" altLang="zh-CN" dirty="0"/>
              <a:t>(student)[1]&lt;-"</a:t>
            </a:r>
            <a:r>
              <a:rPr lang="en-US" altLang="zh-CN" dirty="0" err="1"/>
              <a:t>stuID</a:t>
            </a:r>
            <a:r>
              <a:rPr lang="en-US" altLang="zh-CN" dirty="0"/>
              <a:t>"</a:t>
            </a:r>
            <a:endParaRPr lang="zh-CN" altLang="zh-CN" dirty="0"/>
          </a:p>
          <a:p>
            <a:r>
              <a:rPr lang="en-US" altLang="zh-CN" dirty="0"/>
              <a:t>&gt; </a:t>
            </a:r>
            <a:r>
              <a:rPr lang="en-US" altLang="zh-CN" dirty="0" err="1"/>
              <a:t>rownames</a:t>
            </a:r>
            <a:r>
              <a:rPr lang="en-US" altLang="zh-CN" dirty="0"/>
              <a:t>(student)&lt;-letters[1:4]</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6003567" cy="461665"/>
          </a:xfrm>
          <a:prstGeom prst="rect">
            <a:avLst/>
          </a:prstGeom>
          <a:noFill/>
        </p:spPr>
        <p:txBody>
          <a:bodyPr wrap="none" rtlCol="0">
            <a:spAutoFit/>
            <a:scene3d>
              <a:camera prst="orthographicFront"/>
              <a:lightRig rig="threePt" dir="t"/>
            </a:scene3d>
            <a:sp3d contourW="12700"/>
          </a:bodyPr>
          <a:lstStyle/>
          <a:p>
            <a:r>
              <a:rPr lang="en-US" altLang="zh-CN" sz="2400" dirty="0" err="1"/>
              <a:t>colnames</a:t>
            </a:r>
            <a:r>
              <a:rPr lang="zh-CN" altLang="zh-CN" sz="2400" dirty="0"/>
              <a:t>函数和</a:t>
            </a:r>
            <a:r>
              <a:rPr lang="en-US" altLang="zh-CN" sz="2400" dirty="0" err="1"/>
              <a:t>rownames</a:t>
            </a:r>
            <a:r>
              <a:rPr lang="zh-CN" altLang="zh-CN" sz="2400" dirty="0"/>
              <a:t>函数修改变量名</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337" y="1892337"/>
            <a:ext cx="2351926" cy="369332"/>
          </a:xfrm>
          <a:prstGeom prst="rect">
            <a:avLst/>
          </a:prstGeom>
          <a:noFill/>
        </p:spPr>
        <p:txBody>
          <a:bodyPr wrap="none" rtlCol="0">
            <a:spAutoFit/>
            <a:scene3d>
              <a:camera prst="orthographicFront"/>
              <a:lightRig rig="threePt" dir="t"/>
            </a:scene3d>
            <a:sp3d contourW="12700"/>
          </a:bodyPr>
          <a:lstStyle/>
          <a:p>
            <a:r>
              <a:rPr lang="en-US" altLang="zh-CN" dirty="0"/>
              <a:t>5.1</a:t>
            </a:r>
            <a:r>
              <a:rPr lang="zh-CN" altLang="zh-CN" dirty="0"/>
              <a:t>数据管理基本概念</a:t>
            </a:r>
            <a:endParaRPr lang="zh-CN" altLang="zh-CN" dirty="0"/>
          </a:p>
        </p:txBody>
      </p:sp>
      <p:sp>
        <p:nvSpPr>
          <p:cNvPr id="7" name="文本框 6"/>
          <p:cNvSpPr txBox="1"/>
          <p:nvPr/>
        </p:nvSpPr>
        <p:spPr>
          <a:xfrm>
            <a:off x="6000337" y="2854961"/>
            <a:ext cx="1659429" cy="369332"/>
          </a:xfrm>
          <a:prstGeom prst="rect">
            <a:avLst/>
          </a:prstGeom>
          <a:noFill/>
        </p:spPr>
        <p:txBody>
          <a:bodyPr wrap="none" rtlCol="0">
            <a:spAutoFit/>
            <a:scene3d>
              <a:camera prst="orthographicFront"/>
              <a:lightRig rig="threePt" dir="t"/>
            </a:scene3d>
            <a:sp3d contourW="12700"/>
          </a:bodyPr>
          <a:lstStyle/>
          <a:p>
            <a:r>
              <a:rPr lang="en-US" altLang="zh-CN" dirty="0"/>
              <a:t>5.2</a:t>
            </a:r>
            <a:r>
              <a:rPr lang="zh-CN" altLang="zh-CN" dirty="0"/>
              <a:t>创建新变量</a:t>
            </a:r>
            <a:endParaRPr lang="zh-CN" altLang="zh-CN" dirty="0"/>
          </a:p>
        </p:txBody>
      </p:sp>
      <p:sp>
        <p:nvSpPr>
          <p:cNvPr id="10" name="文本框 9"/>
          <p:cNvSpPr txBox="1"/>
          <p:nvPr/>
        </p:nvSpPr>
        <p:spPr>
          <a:xfrm>
            <a:off x="6000337" y="3817585"/>
            <a:ext cx="1890261" cy="369332"/>
          </a:xfrm>
          <a:prstGeom prst="rect">
            <a:avLst/>
          </a:prstGeom>
          <a:noFill/>
        </p:spPr>
        <p:txBody>
          <a:bodyPr wrap="none" rtlCol="0">
            <a:spAutoFit/>
            <a:scene3d>
              <a:camera prst="orthographicFront"/>
              <a:lightRig rig="threePt" dir="t"/>
            </a:scene3d>
            <a:sp3d contourW="12700"/>
          </a:bodyPr>
          <a:lstStyle/>
          <a:p>
            <a:r>
              <a:rPr lang="en-US" altLang="zh-CN" dirty="0"/>
              <a:t>5.3</a:t>
            </a:r>
            <a:r>
              <a:rPr lang="zh-CN" altLang="zh-CN" dirty="0"/>
              <a:t>变量的重编码</a:t>
            </a:r>
            <a:endParaRPr lang="zh-CN" altLang="zh-CN" dirty="0"/>
          </a:p>
        </p:txBody>
      </p:sp>
      <p:sp>
        <p:nvSpPr>
          <p:cNvPr id="13" name="文本框 12"/>
          <p:cNvSpPr txBox="1"/>
          <p:nvPr/>
        </p:nvSpPr>
        <p:spPr>
          <a:xfrm>
            <a:off x="6000337" y="4780210"/>
            <a:ext cx="1890261" cy="369332"/>
          </a:xfrm>
          <a:prstGeom prst="rect">
            <a:avLst/>
          </a:prstGeom>
          <a:noFill/>
        </p:spPr>
        <p:txBody>
          <a:bodyPr wrap="none" rtlCol="0">
            <a:spAutoFit/>
            <a:scene3d>
              <a:camera prst="orthographicFront"/>
              <a:lightRig rig="threePt" dir="t"/>
            </a:scene3d>
            <a:sp3d contourW="12700"/>
          </a:bodyPr>
          <a:lstStyle/>
          <a:p>
            <a:r>
              <a:rPr lang="en-US" altLang="zh-CN" dirty="0"/>
              <a:t>5.4</a:t>
            </a:r>
            <a:r>
              <a:rPr lang="zh-CN" altLang="zh-CN" dirty="0"/>
              <a:t>变量的重命名</a:t>
            </a:r>
            <a:endParaRPr lang="zh-CN" altLang="en-US"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3841" y="3235781"/>
            <a:ext cx="6730787" cy="3662720"/>
          </a:xfrm>
          <a:prstGeom prst="rect">
            <a:avLst/>
          </a:prstGeom>
        </p:spPr>
      </p:pic>
      <p:sp>
        <p:nvSpPr>
          <p:cNvPr id="28" name="文本框 27"/>
          <p:cNvSpPr txBox="1"/>
          <p:nvPr/>
        </p:nvSpPr>
        <p:spPr>
          <a:xfrm>
            <a:off x="6007102" y="5754322"/>
            <a:ext cx="1197764" cy="369332"/>
          </a:xfrm>
          <a:prstGeom prst="rect">
            <a:avLst/>
          </a:prstGeom>
          <a:noFill/>
        </p:spPr>
        <p:txBody>
          <a:bodyPr wrap="none" rtlCol="0">
            <a:spAutoFit/>
            <a:scene3d>
              <a:camera prst="orthographicFront"/>
              <a:lightRig rig="threePt" dir="t"/>
            </a:scene3d>
            <a:sp3d contourW="12700"/>
          </a:bodyPr>
          <a:lstStyle/>
          <a:p>
            <a:r>
              <a:rPr lang="en-US" altLang="zh-CN" dirty="0"/>
              <a:t>5.5</a:t>
            </a:r>
            <a:r>
              <a:rPr lang="zh-CN" altLang="zh-CN" dirty="0"/>
              <a:t>缺失值</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1415772"/>
          </a:xfrm>
          <a:prstGeom prst="rect">
            <a:avLst/>
          </a:prstGeom>
          <a:noFill/>
        </p:spPr>
        <p:txBody>
          <a:bodyPr wrap="square" rtlCol="0">
            <a:spAutoFit/>
            <a:scene3d>
              <a:camera prst="orthographicFront"/>
              <a:lightRig rig="threePt" dir="t"/>
            </a:scene3d>
            <a:sp3d contourW="12700"/>
          </a:bodyPr>
          <a:lstStyle/>
          <a:p>
            <a:r>
              <a:rPr lang="zh-CN" altLang="zh-CN" dirty="0"/>
              <a:t>在数据分析过程中，数据都可能由于未作答问题，设备故障或其他原因导致的不完整。在</a:t>
            </a:r>
            <a:r>
              <a:rPr lang="en-US" altLang="zh-CN" dirty="0"/>
              <a:t>R</a:t>
            </a:r>
            <a:r>
              <a:rPr lang="zh-CN" altLang="zh-CN" dirty="0"/>
              <a:t>中，缺失值以</a:t>
            </a:r>
            <a:r>
              <a:rPr lang="en-US" altLang="zh-CN" dirty="0"/>
              <a:t>NA</a:t>
            </a:r>
            <a:r>
              <a:rPr lang="zh-CN" altLang="zh-CN" dirty="0"/>
              <a:t>（</a:t>
            </a:r>
            <a:r>
              <a:rPr lang="en-US" altLang="zh-CN" dirty="0"/>
              <a:t>Not Available</a:t>
            </a:r>
            <a:r>
              <a:rPr lang="zh-CN" altLang="zh-CN" dirty="0"/>
              <a:t>，不可用）表示。当数据集存在缺失值时，建模过程中就容易出现报错的情况。因此，缺失值分析是数据分析过程中最重要的一步。</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1723549" cy="707886"/>
          </a:xfrm>
          <a:prstGeom prst="rect">
            <a:avLst/>
          </a:prstGeom>
          <a:noFill/>
        </p:spPr>
        <p:txBody>
          <a:bodyPr wrap="none" rtlCol="0">
            <a:spAutoFit/>
            <a:scene3d>
              <a:camera prst="orthographicFront"/>
              <a:lightRig rig="threePt" dir="t"/>
            </a:scene3d>
            <a:sp3d contourW="12700"/>
          </a:bodyPr>
          <a:lstStyle/>
          <a:p>
            <a:r>
              <a:rPr lang="zh-CN" altLang="zh-CN" sz="4000" dirty="0"/>
              <a:t>缺失值</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05</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88461" y="941462"/>
            <a:ext cx="4185761" cy="461665"/>
          </a:xfrm>
          <a:prstGeom prst="rect">
            <a:avLst/>
          </a:prstGeom>
          <a:noFill/>
        </p:spPr>
        <p:txBody>
          <a:bodyPr wrap="none" rtlCol="0">
            <a:spAutoFit/>
            <a:scene3d>
              <a:camera prst="orthographicFront"/>
              <a:lightRig rig="threePt" dir="t"/>
            </a:scene3d>
            <a:sp3d contourW="12700"/>
          </a:bodyPr>
          <a:lstStyle/>
          <a:p>
            <a:r>
              <a:rPr lang="zh-CN" altLang="zh-CN" sz="2400" dirty="0"/>
              <a:t>常见的用于缺失值分析的函数</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graphicFrame>
        <p:nvGraphicFramePr>
          <p:cNvPr id="4" name="表格 3"/>
          <p:cNvGraphicFramePr>
            <a:graphicFrameLocks noGrp="1"/>
          </p:cNvGraphicFramePr>
          <p:nvPr/>
        </p:nvGraphicFramePr>
        <p:xfrm>
          <a:off x="3641934" y="2071024"/>
          <a:ext cx="5411470" cy="3845514"/>
        </p:xfrm>
        <a:graphic>
          <a:graphicData uri="http://schemas.openxmlformats.org/drawingml/2006/table">
            <a:tbl>
              <a:tblPr firstRow="1" firstCol="1" bandRow="1">
                <a:tableStyleId>{9D7B26C5-4107-4FEC-AEDC-1716B250A1EF}</a:tableStyleId>
              </a:tblPr>
              <a:tblGrid>
                <a:gridCol w="1868805"/>
                <a:gridCol w="3542665"/>
              </a:tblGrid>
              <a:tr h="276837">
                <a:tc>
                  <a:txBody>
                    <a:bodyPr/>
                    <a:lstStyle/>
                    <a:p>
                      <a:pPr algn="just">
                        <a:spcAft>
                          <a:spcPts val="0"/>
                        </a:spcAft>
                      </a:pPr>
                      <a:r>
                        <a:rPr lang="zh-CN" sz="1800" kern="100">
                          <a:effectLst/>
                        </a:rPr>
                        <a:t>函数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描述</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830509">
                <a:tc>
                  <a:txBody>
                    <a:bodyPr/>
                    <a:lstStyle/>
                    <a:p>
                      <a:pPr algn="just">
                        <a:spcAft>
                          <a:spcPts val="0"/>
                        </a:spcAft>
                      </a:pPr>
                      <a:r>
                        <a:rPr lang="en-US" sz="1800" kern="100">
                          <a:effectLst/>
                        </a:rPr>
                        <a:t>is.na(x)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返回一个与</a:t>
                      </a:r>
                      <a:r>
                        <a:rPr lang="en-US" sz="1800" kern="100">
                          <a:effectLst/>
                        </a:rPr>
                        <a:t>x</a:t>
                      </a:r>
                      <a:r>
                        <a:rPr lang="zh-CN" sz="1800" kern="100">
                          <a:effectLst/>
                        </a:rPr>
                        <a:t>等长的逻辑向量，并且由相应位置的元素是否是</a:t>
                      </a:r>
                      <a:r>
                        <a:rPr lang="en-US" sz="1800" kern="100">
                          <a:effectLst/>
                        </a:rPr>
                        <a:t>NA</a:t>
                      </a:r>
                      <a:r>
                        <a:rPr lang="zh-CN" sz="1800" kern="100">
                          <a:effectLst/>
                        </a:rPr>
                        <a:t>来决定这个逻辑向量相应位置的元素是</a:t>
                      </a:r>
                      <a:r>
                        <a:rPr lang="en-US" sz="1800" kern="100">
                          <a:effectLst/>
                        </a:rPr>
                        <a:t>TRUE</a:t>
                      </a:r>
                      <a:r>
                        <a:rPr lang="zh-CN" sz="1800" kern="100">
                          <a:effectLst/>
                        </a:rPr>
                        <a:t>还是</a:t>
                      </a:r>
                      <a:r>
                        <a:rPr lang="en-US" sz="1800" kern="100">
                          <a:effectLst/>
                        </a:rPr>
                        <a:t>FALSE</a:t>
                      </a:r>
                      <a:r>
                        <a:rPr lang="zh-CN" sz="1800" kern="100">
                          <a:effectLst/>
                        </a:rPr>
                        <a:t>。</a:t>
                      </a:r>
                      <a:r>
                        <a:rPr lang="en-US" sz="1800" kern="100">
                          <a:effectLst/>
                        </a:rPr>
                        <a:t>TRUE</a:t>
                      </a:r>
                      <a:r>
                        <a:rPr lang="zh-CN" sz="1800" kern="100">
                          <a:effectLst/>
                        </a:rPr>
                        <a:t>表示该位置的元素是缺失值</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53674">
                <a:tc>
                  <a:txBody>
                    <a:bodyPr/>
                    <a:lstStyle/>
                    <a:p>
                      <a:pPr algn="just">
                        <a:spcAft>
                          <a:spcPts val="0"/>
                        </a:spcAft>
                      </a:pPr>
                      <a:r>
                        <a:rPr lang="en-US" sz="1800" kern="100">
                          <a:effectLst/>
                        </a:rPr>
                        <a:t>anyNA(x,recursive=FALSE)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判断数据中是否存在缺失值，返回</a:t>
                      </a:r>
                      <a:r>
                        <a:rPr lang="en-US" sz="1800" kern="100">
                          <a:effectLst/>
                        </a:rPr>
                        <a:t>TRUE</a:t>
                      </a:r>
                      <a:r>
                        <a:rPr lang="zh-CN" sz="1800" kern="100">
                          <a:effectLst/>
                        </a:rPr>
                        <a:t>或</a:t>
                      </a:r>
                      <a:r>
                        <a:rPr lang="en-US" sz="1800" kern="100">
                          <a:effectLst/>
                        </a:rPr>
                        <a:t>FALSE</a:t>
                      </a:r>
                      <a:r>
                        <a:rPr lang="zh-CN" sz="1800" kern="100">
                          <a:effectLst/>
                        </a:rPr>
                        <a:t>值。若存在缺失值，则返回</a:t>
                      </a:r>
                      <a:r>
                        <a:rPr lang="en-US" sz="1800" kern="100">
                          <a:effectLst/>
                        </a:rPr>
                        <a:t>TRUE</a:t>
                      </a:r>
                      <a:r>
                        <a:rPr lang="zh-CN" sz="1800" kern="100">
                          <a:effectLst/>
                        </a:rPr>
                        <a:t>，否则返回</a:t>
                      </a:r>
                      <a:r>
                        <a:rPr lang="en-US" sz="1800" kern="100">
                          <a:effectLst/>
                        </a:rPr>
                        <a:t>FALSE</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76837">
                <a:tc>
                  <a:txBody>
                    <a:bodyPr/>
                    <a:lstStyle/>
                    <a:p>
                      <a:pPr algn="just">
                        <a:spcAft>
                          <a:spcPts val="0"/>
                        </a:spcAft>
                      </a:pPr>
                      <a:r>
                        <a:rPr lang="en-US" sz="1800" kern="100">
                          <a:effectLst/>
                        </a:rPr>
                        <a:t>na.omit(x)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a:effectLst/>
                        </a:rPr>
                        <a:t>删除含有缺失值的观测</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53674">
                <a:tc>
                  <a:txBody>
                    <a:bodyPr/>
                    <a:lstStyle/>
                    <a:p>
                      <a:pPr algn="just">
                        <a:spcAft>
                          <a:spcPts val="0"/>
                        </a:spcAft>
                      </a:pPr>
                      <a:r>
                        <a:rPr lang="en-US" sz="1800" kern="100">
                          <a:effectLst/>
                        </a:rPr>
                        <a:t>complete.cases(x)</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100" dirty="0">
                          <a:effectLst/>
                        </a:rPr>
                        <a:t>返回一个逻辑向量，不存在缺失值的行的值为</a:t>
                      </a:r>
                      <a:r>
                        <a:rPr lang="en-US" sz="1800" kern="100" dirty="0">
                          <a:effectLst/>
                        </a:rPr>
                        <a:t>TRUE</a:t>
                      </a:r>
                      <a:r>
                        <a:rPr lang="zh-CN" sz="1800" kern="100" dirty="0">
                          <a:effectLst/>
                        </a:rPr>
                        <a:t>，存在缺失值的行的值为</a:t>
                      </a:r>
                      <a:r>
                        <a:rPr lang="en-US" sz="1800" kern="100" dirty="0">
                          <a:effectLst/>
                        </a:rPr>
                        <a:t>FALSE</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2971" y="1753349"/>
            <a:ext cx="6585343" cy="3293209"/>
          </a:xfrm>
          <a:prstGeom prst="rect">
            <a:avLst/>
          </a:prstGeom>
          <a:noFill/>
        </p:spPr>
        <p:txBody>
          <a:bodyPr wrap="square" rtlCol="0">
            <a:spAutoFit/>
            <a:scene3d>
              <a:camera prst="orthographicFront"/>
              <a:lightRig rig="threePt" dir="t"/>
            </a:scene3d>
            <a:sp3d contourW="12700"/>
          </a:bodyPr>
          <a:lstStyle/>
          <a:p>
            <a:r>
              <a:rPr lang="zh-CN" altLang="zh-CN" dirty="0"/>
              <a:t>确定了缺失值的位置以后，需要在进一步分析数据之前以某种方式删除这些缺失值。原因是，含有缺失值的算术表达式和函数的计算结果也是缺失值。多数数值函数都有一个</a:t>
            </a:r>
            <a:r>
              <a:rPr lang="en-US" altLang="zh-CN" dirty="0"/>
              <a:t>na.rm=TRUE</a:t>
            </a:r>
            <a:r>
              <a:rPr lang="zh-CN" altLang="zh-CN" dirty="0"/>
              <a:t>选项，可以在计算之前移除缺失值并使用剩余值进行计算。</a:t>
            </a:r>
            <a:endParaRPr lang="zh-CN" altLang="zh-CN" dirty="0"/>
          </a:p>
          <a:p>
            <a:endParaRPr lang="en-US" altLang="zh-CN" sz="1400" dirty="0">
              <a:solidFill>
                <a:schemeClr val="tx1">
                  <a:lumMod val="65000"/>
                  <a:lumOff val="35000"/>
                </a:schemeClr>
              </a:solidFill>
              <a:cs typeface="+mn-ea"/>
              <a:sym typeface="+mn-lt"/>
            </a:endParaRPr>
          </a:p>
          <a:p>
            <a:r>
              <a:rPr lang="zh-CN" altLang="zh-CN" dirty="0"/>
              <a:t>例：计算</a:t>
            </a:r>
            <a:r>
              <a:rPr lang="en-US" altLang="zh-CN" dirty="0"/>
              <a:t>x</a:t>
            </a:r>
            <a:r>
              <a:rPr lang="zh-CN" altLang="zh-CN" dirty="0"/>
              <a:t>中元素的和，排除其中的缺失值。代码及运行结果如下所示：</a:t>
            </a:r>
            <a:endParaRPr lang="zh-CN" altLang="zh-CN" dirty="0"/>
          </a:p>
          <a:p>
            <a:r>
              <a:rPr lang="en-US" altLang="zh-CN" dirty="0"/>
              <a:t>&gt; x&lt;-c(1,3,NA,5)</a:t>
            </a:r>
            <a:endParaRPr lang="zh-CN" altLang="zh-CN" dirty="0"/>
          </a:p>
          <a:p>
            <a:r>
              <a:rPr lang="en-US" altLang="zh-CN" dirty="0"/>
              <a:t>&gt; y&lt;-sum(x,na.rm=TRUE)</a:t>
            </a:r>
            <a:endParaRPr lang="zh-CN" altLang="zh-CN" dirty="0"/>
          </a:p>
          <a:p>
            <a:r>
              <a:rPr lang="en-US" altLang="zh-CN" dirty="0"/>
              <a:t>&gt; y</a:t>
            </a:r>
            <a:endParaRPr lang="zh-CN" altLang="zh-CN" dirty="0"/>
          </a:p>
          <a:p>
            <a:r>
              <a:rPr lang="en-US" altLang="zh-CN" dirty="0"/>
              <a:t>[1] 9</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2954655" cy="461665"/>
          </a:xfrm>
          <a:prstGeom prst="rect">
            <a:avLst/>
          </a:prstGeom>
          <a:noFill/>
        </p:spPr>
        <p:txBody>
          <a:bodyPr wrap="none" rtlCol="0">
            <a:spAutoFit/>
            <a:scene3d>
              <a:camera prst="orthographicFront"/>
              <a:lightRig rig="threePt" dir="t"/>
            </a:scene3d>
            <a:sp3d contourW="12700"/>
          </a:bodyPr>
          <a:lstStyle/>
          <a:p>
            <a:r>
              <a:rPr lang="zh-CN" altLang="zh-CN" sz="2400" b="1" dirty="0"/>
              <a:t>在分析中排除缺失值</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1969" y="1673214"/>
            <a:ext cx="6585343" cy="4739759"/>
          </a:xfrm>
          <a:prstGeom prst="rect">
            <a:avLst/>
          </a:prstGeom>
          <a:noFill/>
        </p:spPr>
        <p:txBody>
          <a:bodyPr wrap="square" rtlCol="0">
            <a:spAutoFit/>
            <a:scene3d>
              <a:camera prst="orthographicFront"/>
              <a:lightRig rig="threePt" dir="t"/>
            </a:scene3d>
            <a:sp3d contourW="12700"/>
          </a:bodyPr>
          <a:lstStyle/>
          <a:p>
            <a:r>
              <a:rPr lang="zh-CN" altLang="zh-CN" dirty="0"/>
              <a:t>可以通过</a:t>
            </a:r>
            <a:r>
              <a:rPr lang="en-US" altLang="zh-CN" dirty="0" err="1"/>
              <a:t>na.omit</a:t>
            </a:r>
            <a:r>
              <a:rPr lang="en-US" altLang="zh-CN" dirty="0"/>
              <a:t>()</a:t>
            </a:r>
            <a:r>
              <a:rPr lang="zh-CN" altLang="zh-CN" dirty="0"/>
              <a:t>函数移除所有含有缺失值的观测。</a:t>
            </a:r>
            <a:r>
              <a:rPr lang="en-US" altLang="zh-CN" dirty="0" err="1"/>
              <a:t>na.omit</a:t>
            </a:r>
            <a:r>
              <a:rPr lang="en-US" altLang="zh-CN" dirty="0"/>
              <a:t>()</a:t>
            </a:r>
            <a:r>
              <a:rPr lang="zh-CN" altLang="zh-CN" dirty="0"/>
              <a:t>函数可以删除所有含有缺失数据的行。</a:t>
            </a:r>
            <a:endParaRPr lang="zh-CN" altLang="zh-CN" dirty="0"/>
          </a:p>
          <a:p>
            <a:r>
              <a:rPr lang="zh-CN" altLang="zh-CN" dirty="0"/>
              <a:t>例：把</a:t>
            </a:r>
            <a:r>
              <a:rPr lang="en-US" altLang="zh-CN" dirty="0" err="1"/>
              <a:t>na.omit</a:t>
            </a:r>
            <a:r>
              <a:rPr lang="en-US" altLang="zh-CN" dirty="0"/>
              <a:t>()</a:t>
            </a:r>
            <a:r>
              <a:rPr lang="zh-CN" altLang="zh-CN" dirty="0"/>
              <a:t>函数用在</a:t>
            </a:r>
            <a:r>
              <a:rPr lang="en-US" altLang="zh-CN" dirty="0"/>
              <a:t>student</a:t>
            </a:r>
            <a:r>
              <a:rPr lang="zh-CN" altLang="zh-CN" dirty="0"/>
              <a:t>数据集上，代码及运行结果如下所示：</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r>
              <a:rPr lang="en-US" altLang="zh-CN" dirty="0"/>
              <a:t>&gt; </a:t>
            </a:r>
            <a:r>
              <a:rPr lang="en-US" altLang="zh-CN" dirty="0" err="1"/>
              <a:t>newstudent</a:t>
            </a:r>
            <a:r>
              <a:rPr lang="en-US" altLang="zh-CN" dirty="0"/>
              <a:t>&lt;-</a:t>
            </a:r>
            <a:r>
              <a:rPr lang="en-US" altLang="zh-CN" dirty="0" err="1"/>
              <a:t>na.omit</a:t>
            </a:r>
            <a:r>
              <a:rPr lang="en-US" altLang="zh-CN" dirty="0"/>
              <a:t>(student)</a:t>
            </a:r>
            <a:endParaRPr lang="zh-CN" altLang="zh-CN" dirty="0"/>
          </a:p>
          <a:p>
            <a:r>
              <a:rPr lang="en-US" altLang="zh-CN" dirty="0"/>
              <a:t>&gt; </a:t>
            </a:r>
            <a:r>
              <a:rPr lang="en-US" altLang="zh-CN" dirty="0" err="1"/>
              <a:t>newstudent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2954655" cy="461665"/>
          </a:xfrm>
          <a:prstGeom prst="rect">
            <a:avLst/>
          </a:prstGeom>
          <a:noFill/>
        </p:spPr>
        <p:txBody>
          <a:bodyPr wrap="none" rtlCol="0">
            <a:spAutoFit/>
            <a:scene3d>
              <a:camera prst="orthographicFront"/>
              <a:lightRig rig="threePt" dir="t"/>
            </a:scene3d>
            <a:sp3d contourW="12700"/>
          </a:bodyPr>
          <a:lstStyle/>
          <a:p>
            <a:r>
              <a:rPr lang="zh-CN" altLang="zh-CN" sz="2400" b="1" dirty="0"/>
              <a:t>在分析中排除缺失值</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923330"/>
          </a:xfrm>
          <a:prstGeom prst="rect">
            <a:avLst/>
          </a:prstGeom>
          <a:noFill/>
        </p:spPr>
        <p:txBody>
          <a:bodyPr wrap="square" rtlCol="0">
            <a:spAutoFit/>
            <a:scene3d>
              <a:camera prst="orthographicFront"/>
              <a:lightRig rig="threePt" dir="t"/>
            </a:scene3d>
            <a:sp3d contourW="12700"/>
          </a:bodyPr>
          <a:lstStyle/>
          <a:p>
            <a:r>
              <a:rPr lang="zh-CN" altLang="zh-CN" dirty="0"/>
              <a:t>在转换、判断数据类型的时候，经常用到两类函数，一类是</a:t>
            </a:r>
            <a:r>
              <a:rPr lang="en-US" altLang="zh-CN" dirty="0"/>
              <a:t>”as+”.”+</a:t>
            </a:r>
            <a:r>
              <a:rPr lang="zh-CN" altLang="zh-CN" dirty="0"/>
              <a:t>数据类型</a:t>
            </a:r>
            <a:r>
              <a:rPr lang="en-US" altLang="zh-CN" dirty="0"/>
              <a:t>”</a:t>
            </a:r>
            <a:r>
              <a:rPr lang="zh-CN" altLang="zh-CN" dirty="0"/>
              <a:t>，一类是</a:t>
            </a:r>
            <a:r>
              <a:rPr lang="en-US" altLang="zh-CN" dirty="0"/>
              <a:t>”is+”.”+</a:t>
            </a:r>
            <a:r>
              <a:rPr lang="zh-CN" altLang="zh-CN" dirty="0"/>
              <a:t>数据类型</a:t>
            </a:r>
            <a:r>
              <a:rPr lang="en-US" altLang="zh-CN" dirty="0"/>
              <a:t>”</a:t>
            </a:r>
            <a:r>
              <a:rPr lang="zh-CN" altLang="zh-CN" dirty="0"/>
              <a:t>。根据这两类函数，就可以自由地根据具体的需要，来转换不同的数据类型。</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类型转换</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06</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88461" y="941462"/>
            <a:ext cx="3570208" cy="461665"/>
          </a:xfrm>
          <a:prstGeom prst="rect">
            <a:avLst/>
          </a:prstGeom>
          <a:noFill/>
        </p:spPr>
        <p:txBody>
          <a:bodyPr wrap="none" rtlCol="0">
            <a:spAutoFit/>
            <a:scene3d>
              <a:camera prst="orthographicFront"/>
              <a:lightRig rig="threePt" dir="t"/>
            </a:scene3d>
            <a:sp3d contourW="12700"/>
          </a:bodyPr>
          <a:lstStyle/>
          <a:p>
            <a:r>
              <a:rPr lang="zh-CN" altLang="en-US" sz="2400" dirty="0"/>
              <a:t>常用的数据</a:t>
            </a:r>
            <a:r>
              <a:rPr lang="zh-CN" altLang="zh-CN" sz="2400" dirty="0"/>
              <a:t>类型转换函数</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graphicFrame>
        <p:nvGraphicFramePr>
          <p:cNvPr id="4" name="表格 3"/>
          <p:cNvGraphicFramePr>
            <a:graphicFrameLocks noGrp="1"/>
          </p:cNvGraphicFramePr>
          <p:nvPr/>
        </p:nvGraphicFramePr>
        <p:xfrm>
          <a:off x="3665855" y="2281806"/>
          <a:ext cx="5553646" cy="2885814"/>
        </p:xfrm>
        <a:graphic>
          <a:graphicData uri="http://schemas.openxmlformats.org/drawingml/2006/table">
            <a:tbl>
              <a:tblPr firstRow="1" firstCol="1" bandRow="1">
                <a:tableStyleId>{3B4B98B0-60AC-42C2-AFA5-B58CD77FA1E5}</a:tableStyleId>
              </a:tblPr>
              <a:tblGrid>
                <a:gridCol w="2776823"/>
                <a:gridCol w="2776823"/>
              </a:tblGrid>
              <a:tr h="412716">
                <a:tc>
                  <a:txBody>
                    <a:bodyPr/>
                    <a:lstStyle/>
                    <a:p>
                      <a:pPr algn="l">
                        <a:lnSpc>
                          <a:spcPts val="1650"/>
                        </a:lnSpc>
                        <a:spcAft>
                          <a:spcPts val="0"/>
                        </a:spcAft>
                      </a:pPr>
                      <a:r>
                        <a:rPr lang="zh-CN" sz="2000" kern="100">
                          <a:effectLst/>
                        </a:rPr>
                        <a:t>判断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zh-CN" sz="2000" kern="100">
                          <a:effectLst/>
                        </a:rPr>
                        <a:t>转换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is.numeric()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a:effectLst/>
                        </a:rPr>
                        <a:t>as.numeric()</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is.logical()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a:effectLst/>
                        </a:rPr>
                        <a:t>as.logical()</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is.vector()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a:effectLst/>
                        </a:rPr>
                        <a:t>as.vector()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is.character()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a:effectLst/>
                        </a:rPr>
                        <a:t>as.character()</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is.matrix()</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a:effectLst/>
                        </a:rPr>
                        <a:t>as.matrix()</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412183">
                <a:tc>
                  <a:txBody>
                    <a:bodyPr/>
                    <a:lstStyle/>
                    <a:p>
                      <a:pPr algn="l">
                        <a:lnSpc>
                          <a:spcPts val="1650"/>
                        </a:lnSpc>
                        <a:spcAft>
                          <a:spcPts val="0"/>
                        </a:spcAft>
                      </a:pPr>
                      <a:r>
                        <a:rPr lang="en-US" sz="2000" kern="100">
                          <a:effectLst/>
                        </a:rPr>
                        <a:t>is.data.frame()</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1650"/>
                        </a:lnSpc>
                        <a:spcAft>
                          <a:spcPts val="0"/>
                        </a:spcAft>
                      </a:pPr>
                      <a:r>
                        <a:rPr lang="en-US" sz="2000" kern="100" dirty="0" err="1">
                          <a:effectLst/>
                        </a:rPr>
                        <a:t>as.data.frame</a:t>
                      </a:r>
                      <a:r>
                        <a:rPr lang="en-US" sz="2000" kern="100" dirty="0">
                          <a:effectLst/>
                        </a:rPr>
                        <a:t>()</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1969" y="1673214"/>
            <a:ext cx="6585343" cy="4185761"/>
          </a:xfrm>
          <a:prstGeom prst="rect">
            <a:avLst/>
          </a:prstGeom>
          <a:noFill/>
        </p:spPr>
        <p:txBody>
          <a:bodyPr wrap="square" rtlCol="0">
            <a:spAutoFit/>
            <a:scene3d>
              <a:camera prst="orthographicFront"/>
              <a:lightRig rig="threePt" dir="t"/>
            </a:scene3d>
            <a:sp3d contourW="12700"/>
          </a:bodyPr>
          <a:lstStyle/>
          <a:p>
            <a:r>
              <a:rPr lang="en-US" altLang="zh-CN" dirty="0"/>
              <a:t>&gt; x&lt;-c(1,2,3,4,5)</a:t>
            </a:r>
            <a:endParaRPr lang="zh-CN" altLang="zh-CN" dirty="0"/>
          </a:p>
          <a:p>
            <a:r>
              <a:rPr lang="en-US" altLang="zh-CN" dirty="0"/>
              <a:t>&gt; x</a:t>
            </a:r>
            <a:endParaRPr lang="zh-CN" altLang="zh-CN" dirty="0"/>
          </a:p>
          <a:p>
            <a:r>
              <a:rPr lang="en-US" altLang="zh-CN" dirty="0"/>
              <a:t>[1] 1 2 3 4 5</a:t>
            </a:r>
            <a:endParaRPr lang="zh-CN" altLang="zh-CN" dirty="0"/>
          </a:p>
          <a:p>
            <a:r>
              <a:rPr lang="en-US" altLang="zh-CN" dirty="0"/>
              <a:t>&gt; </a:t>
            </a:r>
            <a:r>
              <a:rPr lang="en-US" altLang="zh-CN" dirty="0" err="1"/>
              <a:t>is.numeric</a:t>
            </a:r>
            <a:r>
              <a:rPr lang="en-US" altLang="zh-CN" dirty="0"/>
              <a:t>(x)</a:t>
            </a:r>
            <a:endParaRPr lang="zh-CN" altLang="zh-CN" dirty="0"/>
          </a:p>
          <a:p>
            <a:r>
              <a:rPr lang="en-US" altLang="zh-CN" dirty="0"/>
              <a:t>[1] TRUE</a:t>
            </a:r>
            <a:endParaRPr lang="zh-CN" altLang="zh-CN" dirty="0"/>
          </a:p>
          <a:p>
            <a:r>
              <a:rPr lang="en-US" altLang="zh-CN" dirty="0"/>
              <a:t>&gt; x&lt;-</a:t>
            </a:r>
            <a:r>
              <a:rPr lang="en-US" altLang="zh-CN" dirty="0" err="1"/>
              <a:t>as.character</a:t>
            </a:r>
            <a:r>
              <a:rPr lang="en-US" altLang="zh-CN" dirty="0"/>
              <a:t>(x)</a:t>
            </a:r>
            <a:endParaRPr lang="zh-CN" altLang="zh-CN" dirty="0"/>
          </a:p>
          <a:p>
            <a:r>
              <a:rPr lang="en-US" altLang="zh-CN" dirty="0"/>
              <a:t>&gt; x</a:t>
            </a:r>
            <a:endParaRPr lang="zh-CN" altLang="zh-CN" dirty="0"/>
          </a:p>
          <a:p>
            <a:r>
              <a:rPr lang="en-US" altLang="zh-CN" dirty="0"/>
              <a:t>[1] "1" "2" "3" "4" "5"</a:t>
            </a:r>
            <a:endParaRPr lang="zh-CN" altLang="zh-CN" dirty="0"/>
          </a:p>
          <a:p>
            <a:r>
              <a:rPr lang="en-US" altLang="zh-CN" dirty="0"/>
              <a:t>&gt; </a:t>
            </a:r>
            <a:r>
              <a:rPr lang="en-US" altLang="zh-CN" dirty="0" err="1"/>
              <a:t>is.numeric</a:t>
            </a:r>
            <a:r>
              <a:rPr lang="en-US" altLang="zh-CN" dirty="0"/>
              <a:t>(x)</a:t>
            </a:r>
            <a:endParaRPr lang="zh-CN" altLang="zh-CN" dirty="0"/>
          </a:p>
          <a:p>
            <a:r>
              <a:rPr lang="en-US" altLang="zh-CN" dirty="0"/>
              <a:t>[1] FALSE</a:t>
            </a:r>
            <a:endParaRPr lang="zh-CN" altLang="zh-CN" dirty="0"/>
          </a:p>
          <a:p>
            <a:r>
              <a:rPr lang="en-US" altLang="zh-CN" dirty="0"/>
              <a:t>&gt; </a:t>
            </a:r>
            <a:r>
              <a:rPr lang="en-US" altLang="zh-CN" dirty="0" err="1"/>
              <a:t>is.vector</a:t>
            </a:r>
            <a:r>
              <a:rPr lang="en-US" altLang="zh-CN" dirty="0"/>
              <a:t>(x)</a:t>
            </a:r>
            <a:endParaRPr lang="zh-CN" altLang="zh-CN" dirty="0"/>
          </a:p>
          <a:p>
            <a:r>
              <a:rPr lang="en-US" altLang="zh-CN" dirty="0"/>
              <a:t>[1] TRUE</a:t>
            </a:r>
            <a:endParaRPr lang="zh-CN" altLang="zh-CN" dirty="0"/>
          </a:p>
          <a:p>
            <a:r>
              <a:rPr lang="en-US" altLang="zh-CN" dirty="0"/>
              <a:t>&gt; </a:t>
            </a:r>
            <a:r>
              <a:rPr lang="en-US" altLang="zh-CN" dirty="0" err="1"/>
              <a:t>is.character</a:t>
            </a:r>
            <a:r>
              <a:rPr lang="en-US" altLang="zh-CN" dirty="0"/>
              <a:t>(x)</a:t>
            </a:r>
            <a:endParaRPr lang="zh-CN" altLang="zh-CN" dirty="0"/>
          </a:p>
          <a:p>
            <a:r>
              <a:rPr lang="en-US" altLang="zh-CN" dirty="0"/>
              <a:t>[1] TRUE</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1107996" cy="461665"/>
          </a:xfrm>
          <a:prstGeom prst="rect">
            <a:avLst/>
          </a:prstGeom>
          <a:noFill/>
        </p:spPr>
        <p:txBody>
          <a:bodyPr wrap="none" rtlCol="0">
            <a:spAutoFit/>
            <a:scene3d>
              <a:camera prst="orthographicFront"/>
              <a:lightRig rig="threePt" dir="t"/>
            </a:scene3d>
            <a:sp3d contourW="12700"/>
          </a:bodyPr>
          <a:lstStyle/>
          <a:p>
            <a:r>
              <a:rPr lang="zh-CN" altLang="en-US" sz="2400" dirty="0"/>
              <a:t>举例：</a:t>
            </a:r>
            <a:endParaRPr lang="zh-CN" altLang="zh-CN" sz="24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646331"/>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数据排序作为一个重要的数据处理方法，在数据预处理和数据建模中都显得尤其重要。</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zh-CN" sz="4000" dirty="0"/>
              <a:t>数据</a:t>
            </a:r>
            <a:r>
              <a:rPr lang="zh-CN" altLang="en-US" sz="4000" dirty="0"/>
              <a:t>排序</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07</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24971" y="2076317"/>
            <a:ext cx="6585343" cy="4462760"/>
          </a:xfrm>
          <a:prstGeom prst="rect">
            <a:avLst/>
          </a:prstGeom>
          <a:noFill/>
        </p:spPr>
        <p:txBody>
          <a:bodyPr wrap="square" rtlCol="0">
            <a:spAutoFit/>
            <a:scene3d>
              <a:camera prst="orthographicFront"/>
              <a:lightRig rig="threePt" dir="t"/>
            </a:scene3d>
            <a:sp3d contourW="12700"/>
          </a:bodyPr>
          <a:lstStyle/>
          <a:p>
            <a:r>
              <a:rPr lang="zh-CN" altLang="zh-CN" dirty="0"/>
              <a:t>在</a:t>
            </a:r>
            <a:r>
              <a:rPr lang="en-US" altLang="zh-CN" dirty="0"/>
              <a:t>R</a:t>
            </a:r>
            <a:r>
              <a:rPr lang="zh-CN" altLang="zh-CN" dirty="0"/>
              <a:t>语言中，数据排序可以通过多种方式实现。常用的函数有三个，</a:t>
            </a:r>
            <a:r>
              <a:rPr lang="en-US" altLang="zh-CN" dirty="0"/>
              <a:t>sort()</a:t>
            </a:r>
            <a:r>
              <a:rPr lang="zh-CN" altLang="zh-CN" dirty="0"/>
              <a:t>函数、</a:t>
            </a:r>
            <a:r>
              <a:rPr lang="en-US" altLang="zh-CN" dirty="0"/>
              <a:t>rank()</a:t>
            </a:r>
            <a:r>
              <a:rPr lang="zh-CN" altLang="zh-CN" dirty="0"/>
              <a:t>函数和</a:t>
            </a:r>
            <a:r>
              <a:rPr lang="en-US" altLang="zh-CN" dirty="0"/>
              <a:t>order()</a:t>
            </a:r>
            <a:r>
              <a:rPr lang="zh-CN" altLang="zh-CN" dirty="0"/>
              <a:t>函数，需要注意的是，这三种函数的用法和返回结果是不同的。</a:t>
            </a:r>
            <a:endParaRPr lang="en-US" altLang="zh-CN" dirty="0"/>
          </a:p>
          <a:p>
            <a:endParaRPr lang="en-US" altLang="zh-CN" dirty="0"/>
          </a:p>
          <a:p>
            <a:r>
              <a:rPr lang="zh-CN" altLang="zh-CN" dirty="0"/>
              <a:t>三个函数的简单使用代码如下所示：</a:t>
            </a:r>
            <a:endParaRPr lang="en-US" altLang="zh-CN" sz="1400" dirty="0">
              <a:solidFill>
                <a:schemeClr val="tx1">
                  <a:lumMod val="65000"/>
                  <a:lumOff val="35000"/>
                </a:schemeClr>
              </a:solidFill>
              <a:cs typeface="+mn-ea"/>
              <a:sym typeface="+mn-lt"/>
            </a:endParaRPr>
          </a:p>
          <a:p>
            <a:r>
              <a:rPr lang="en-US" altLang="zh-CN" dirty="0"/>
              <a:t>&gt; x&lt;-c(10,20,5,60)</a:t>
            </a:r>
            <a:endParaRPr lang="zh-CN" altLang="zh-CN" dirty="0"/>
          </a:p>
          <a:p>
            <a:r>
              <a:rPr lang="en-US" altLang="zh-CN" dirty="0"/>
              <a:t>&gt; rank(x)</a:t>
            </a:r>
            <a:endParaRPr lang="zh-CN" altLang="zh-CN" dirty="0"/>
          </a:p>
          <a:p>
            <a:r>
              <a:rPr lang="en-US" altLang="zh-CN" dirty="0"/>
              <a:t>[1] 2 3 1 4</a:t>
            </a:r>
            <a:endParaRPr lang="zh-CN" altLang="zh-CN" dirty="0"/>
          </a:p>
          <a:p>
            <a:r>
              <a:rPr lang="en-US" altLang="zh-CN" dirty="0"/>
              <a:t>&gt; order(x)</a:t>
            </a:r>
            <a:endParaRPr lang="zh-CN" altLang="zh-CN" dirty="0"/>
          </a:p>
          <a:p>
            <a:r>
              <a:rPr lang="en-US" altLang="zh-CN" dirty="0"/>
              <a:t>[1] 3 1 2 4</a:t>
            </a:r>
            <a:endParaRPr lang="zh-CN" altLang="zh-CN" dirty="0"/>
          </a:p>
          <a:p>
            <a:r>
              <a:rPr lang="en-US" altLang="zh-CN" dirty="0"/>
              <a:t>&gt; sort(x)</a:t>
            </a:r>
            <a:endParaRPr lang="zh-CN" altLang="zh-CN" dirty="0"/>
          </a:p>
          <a:p>
            <a:r>
              <a:rPr lang="en-US" altLang="zh-CN" dirty="0"/>
              <a:t>[1]  5 10 20 60</a:t>
            </a:r>
            <a:endParaRPr lang="en-US" altLang="zh-CN" dirty="0"/>
          </a:p>
          <a:p>
            <a:r>
              <a:rPr lang="zh-CN" altLang="zh-CN" dirty="0"/>
              <a:t>从上面的结果中可以看出三个函数的区别，</a:t>
            </a:r>
            <a:r>
              <a:rPr lang="en-US" altLang="zh-CN" dirty="0"/>
              <a:t>rank</a:t>
            </a:r>
            <a:r>
              <a:rPr lang="zh-CN" altLang="zh-CN" dirty="0"/>
              <a:t>函数返回的是该值处于第几位，</a:t>
            </a:r>
            <a:r>
              <a:rPr lang="en-US" altLang="zh-CN" dirty="0"/>
              <a:t>order</a:t>
            </a:r>
            <a:r>
              <a:rPr lang="zh-CN" altLang="zh-CN" dirty="0"/>
              <a:t>函数返回的是排序数据所在向量中的索引，</a:t>
            </a:r>
            <a:r>
              <a:rPr lang="en-US" altLang="zh-CN" dirty="0"/>
              <a:t>sort</a:t>
            </a:r>
            <a:r>
              <a:rPr lang="zh-CN" altLang="zh-CN" dirty="0"/>
              <a:t>函数返回的是按次序排好的数据。</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2236510" cy="707886"/>
          </a:xfrm>
          <a:prstGeom prst="rect">
            <a:avLst/>
          </a:prstGeom>
          <a:noFill/>
        </p:spPr>
        <p:txBody>
          <a:bodyPr wrap="none" rtlCol="0">
            <a:spAutoFit/>
            <a:scene3d>
              <a:camera prst="orthographicFront"/>
              <a:lightRig rig="threePt" dir="t"/>
            </a:scene3d>
            <a:sp3d contourW="12700"/>
          </a:bodyPr>
          <a:lstStyle/>
          <a:p>
            <a:r>
              <a:rPr lang="zh-CN" altLang="en-US" sz="4000" dirty="0"/>
              <a:t>数据排序</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861774"/>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如果数据分散在多个地方，就需要在继续下一步之前将其合并，本节介绍向数据框中添加列和行的方法。</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数据</a:t>
            </a:r>
            <a:r>
              <a:rPr lang="zh-CN" altLang="en-US" sz="4000" dirty="0"/>
              <a:t>集的合并</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08</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00337" y="1892337"/>
            <a:ext cx="1428596" cy="369332"/>
          </a:xfrm>
          <a:prstGeom prst="rect">
            <a:avLst/>
          </a:prstGeom>
          <a:noFill/>
        </p:spPr>
        <p:txBody>
          <a:bodyPr wrap="none" rtlCol="0">
            <a:spAutoFit/>
            <a:scene3d>
              <a:camera prst="orthographicFront"/>
              <a:lightRig rig="threePt" dir="t"/>
            </a:scene3d>
            <a:sp3d contourW="12700"/>
          </a:bodyPr>
          <a:lstStyle/>
          <a:p>
            <a:r>
              <a:rPr lang="en-US" altLang="zh-CN" dirty="0"/>
              <a:t>5.6</a:t>
            </a:r>
            <a:r>
              <a:rPr lang="zh-CN" altLang="zh-CN" dirty="0"/>
              <a:t>类型转换</a:t>
            </a:r>
            <a:endParaRPr lang="zh-CN" altLang="zh-CN" dirty="0"/>
          </a:p>
        </p:txBody>
      </p:sp>
      <p:sp>
        <p:nvSpPr>
          <p:cNvPr id="7" name="文本框 6"/>
          <p:cNvSpPr txBox="1"/>
          <p:nvPr/>
        </p:nvSpPr>
        <p:spPr>
          <a:xfrm>
            <a:off x="6000337" y="2854961"/>
            <a:ext cx="1428596" cy="369332"/>
          </a:xfrm>
          <a:prstGeom prst="rect">
            <a:avLst/>
          </a:prstGeom>
          <a:noFill/>
        </p:spPr>
        <p:txBody>
          <a:bodyPr wrap="none" rtlCol="0">
            <a:spAutoFit/>
            <a:scene3d>
              <a:camera prst="orthographicFront"/>
              <a:lightRig rig="threePt" dir="t"/>
            </a:scene3d>
            <a:sp3d contourW="12700"/>
          </a:bodyPr>
          <a:lstStyle/>
          <a:p>
            <a:r>
              <a:rPr lang="en-US" altLang="zh-CN" dirty="0"/>
              <a:t>5.7</a:t>
            </a:r>
            <a:r>
              <a:rPr lang="zh-CN" altLang="zh-CN" dirty="0"/>
              <a:t>数据排序</a:t>
            </a:r>
            <a:endParaRPr lang="zh-CN" altLang="zh-CN" dirty="0"/>
          </a:p>
        </p:txBody>
      </p:sp>
      <p:sp>
        <p:nvSpPr>
          <p:cNvPr id="10" name="文本框 9"/>
          <p:cNvSpPr txBox="1"/>
          <p:nvPr/>
        </p:nvSpPr>
        <p:spPr>
          <a:xfrm>
            <a:off x="6007102" y="3810183"/>
            <a:ext cx="1890261" cy="369332"/>
          </a:xfrm>
          <a:prstGeom prst="rect">
            <a:avLst/>
          </a:prstGeom>
          <a:noFill/>
        </p:spPr>
        <p:txBody>
          <a:bodyPr wrap="none" rtlCol="0">
            <a:spAutoFit/>
            <a:scene3d>
              <a:camera prst="orthographicFront"/>
              <a:lightRig rig="threePt" dir="t"/>
            </a:scene3d>
            <a:sp3d contourW="12700"/>
          </a:bodyPr>
          <a:lstStyle/>
          <a:p>
            <a:r>
              <a:rPr lang="en-US" altLang="zh-CN" dirty="0"/>
              <a:t>5.8</a:t>
            </a:r>
            <a:r>
              <a:rPr lang="zh-CN" altLang="zh-CN" dirty="0"/>
              <a:t>数据集的合并</a:t>
            </a:r>
            <a:endParaRPr lang="zh-CN" altLang="zh-CN" dirty="0"/>
          </a:p>
        </p:txBody>
      </p:sp>
      <p:sp>
        <p:nvSpPr>
          <p:cNvPr id="13" name="文本框 12"/>
          <p:cNvSpPr txBox="1"/>
          <p:nvPr/>
        </p:nvSpPr>
        <p:spPr>
          <a:xfrm>
            <a:off x="6000337" y="4780210"/>
            <a:ext cx="1890261" cy="369332"/>
          </a:xfrm>
          <a:prstGeom prst="rect">
            <a:avLst/>
          </a:prstGeom>
          <a:noFill/>
        </p:spPr>
        <p:txBody>
          <a:bodyPr wrap="none" rtlCol="0">
            <a:spAutoFit/>
            <a:scene3d>
              <a:camera prst="orthographicFront"/>
              <a:lightRig rig="threePt" dir="t"/>
            </a:scene3d>
            <a:sp3d contourW="12700"/>
          </a:bodyPr>
          <a:lstStyle/>
          <a:p>
            <a:r>
              <a:rPr lang="en-US" altLang="zh-CN" dirty="0"/>
              <a:t>5.9</a:t>
            </a:r>
            <a:r>
              <a:rPr lang="zh-CN" altLang="zh-CN" dirty="0"/>
              <a:t>数据集取子集</a:t>
            </a:r>
            <a:endParaRPr lang="zh-CN" altLang="zh-CN" dirty="0"/>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0" y="3249301"/>
            <a:ext cx="6730787" cy="3662720"/>
          </a:xfrm>
          <a:prstGeom prst="rect">
            <a:avLst/>
          </a:prstGeom>
        </p:spPr>
      </p:pic>
      <p:sp>
        <p:nvSpPr>
          <p:cNvPr id="28" name="文本框 27"/>
          <p:cNvSpPr txBox="1"/>
          <p:nvPr/>
        </p:nvSpPr>
        <p:spPr>
          <a:xfrm>
            <a:off x="6007102" y="5754322"/>
            <a:ext cx="3172663" cy="369332"/>
          </a:xfrm>
          <a:prstGeom prst="rect">
            <a:avLst/>
          </a:prstGeom>
          <a:noFill/>
        </p:spPr>
        <p:txBody>
          <a:bodyPr wrap="none" rtlCol="0">
            <a:spAutoFit/>
            <a:scene3d>
              <a:camera prst="orthographicFront"/>
              <a:lightRig rig="threePt" dir="t"/>
            </a:scene3d>
            <a:sp3d contourW="12700"/>
          </a:bodyPr>
          <a:lstStyle/>
          <a:p>
            <a:r>
              <a:rPr lang="en-US" altLang="zh-CN" dirty="0"/>
              <a:t>5.10</a:t>
            </a:r>
            <a:r>
              <a:rPr lang="zh-CN" altLang="zh-CN" dirty="0"/>
              <a:t>使用</a:t>
            </a:r>
            <a:r>
              <a:rPr lang="en-US" altLang="zh-CN" dirty="0"/>
              <a:t>SQL</a:t>
            </a:r>
            <a:r>
              <a:rPr lang="zh-CN" altLang="zh-CN" dirty="0"/>
              <a:t>语句操作数据框</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2246769"/>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可以使用</a:t>
            </a:r>
            <a:r>
              <a:rPr lang="en-US" altLang="zh-CN" dirty="0"/>
              <a:t>merge()</a:t>
            </a:r>
            <a:r>
              <a:rPr lang="zh-CN" altLang="zh-CN" dirty="0"/>
              <a:t>函数来实现横向合并两个数据框。在大多数情况下，两个数据框是通过一个或多个共有变量进行联结的（即一种内联结，</a:t>
            </a:r>
            <a:r>
              <a:rPr lang="en-US" altLang="zh-CN" dirty="0"/>
              <a:t>inner join</a:t>
            </a:r>
            <a:r>
              <a:rPr lang="zh-CN" altLang="zh-CN" dirty="0"/>
              <a:t>）。</a:t>
            </a:r>
            <a:endParaRPr lang="en-US" altLang="zh-CN" dirty="0"/>
          </a:p>
          <a:p>
            <a:endParaRPr lang="zh-CN" altLang="zh-CN" dirty="0"/>
          </a:p>
          <a:p>
            <a:r>
              <a:rPr lang="en-US" altLang="zh-CN" dirty="0"/>
              <a:t>    </a:t>
            </a:r>
            <a:r>
              <a:rPr lang="zh-CN" altLang="zh-CN" dirty="0"/>
              <a:t>例如将</a:t>
            </a:r>
            <a:r>
              <a:rPr lang="en-US" altLang="zh-CN" dirty="0"/>
              <a:t>dataframe1</a:t>
            </a:r>
            <a:r>
              <a:rPr lang="zh-CN" altLang="zh-CN" dirty="0"/>
              <a:t>和</a:t>
            </a:r>
            <a:r>
              <a:rPr lang="en-US" altLang="zh-CN" dirty="0"/>
              <a:t>dataframe2</a:t>
            </a:r>
            <a:r>
              <a:rPr lang="zh-CN" altLang="zh-CN" dirty="0"/>
              <a:t>按照</a:t>
            </a:r>
            <a:r>
              <a:rPr lang="en-US" altLang="zh-CN" dirty="0"/>
              <a:t>ID</a:t>
            </a:r>
            <a:r>
              <a:rPr lang="zh-CN" altLang="zh-CN" dirty="0"/>
              <a:t>进行合并，可以用下面的语句</a:t>
            </a:r>
            <a:r>
              <a:rPr lang="zh-CN" altLang="en-US" dirty="0"/>
              <a:t>：</a:t>
            </a:r>
            <a:endParaRPr lang="zh-CN" altLang="zh-CN" dirty="0"/>
          </a:p>
          <a:p>
            <a:r>
              <a:rPr lang="en-US" altLang="zh-CN" dirty="0"/>
              <a:t>total&lt;-merge(dataframe1,dataframe2,by=”ID”)</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775393" cy="707886"/>
          </a:xfrm>
          <a:prstGeom prst="rect">
            <a:avLst/>
          </a:prstGeom>
          <a:noFill/>
        </p:spPr>
        <p:txBody>
          <a:bodyPr wrap="none" rtlCol="0">
            <a:spAutoFit/>
            <a:scene3d>
              <a:camera prst="orthographicFront"/>
              <a:lightRig rig="threePt" dir="t"/>
            </a:scene3d>
            <a:sp3d contourW="12700"/>
          </a:bodyPr>
          <a:lstStyle/>
          <a:p>
            <a:r>
              <a:rPr lang="zh-CN" altLang="zh-CN" sz="4000" b="1" dirty="0"/>
              <a:t>向数据框添加列</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90692" y="1827102"/>
            <a:ext cx="6585343" cy="4185761"/>
          </a:xfrm>
          <a:prstGeom prst="rect">
            <a:avLst/>
          </a:prstGeom>
          <a:noFill/>
        </p:spPr>
        <p:txBody>
          <a:bodyPr wrap="square" rtlCol="0">
            <a:spAutoFit/>
            <a:scene3d>
              <a:camera prst="orthographicFront"/>
              <a:lightRig rig="threePt" dir="t"/>
            </a:scene3d>
            <a:sp3d contourW="12700"/>
          </a:bodyPr>
          <a:lstStyle/>
          <a:p>
            <a:r>
              <a:rPr lang="zh-CN" altLang="zh-CN" dirty="0"/>
              <a:t>例：有下面两个数据框</a:t>
            </a:r>
            <a:r>
              <a:rPr lang="en-US" altLang="zh-CN" dirty="0"/>
              <a:t>student1</a:t>
            </a:r>
            <a:r>
              <a:rPr lang="zh-CN" altLang="zh-CN" dirty="0"/>
              <a:t>和</a:t>
            </a:r>
            <a:r>
              <a:rPr lang="en-US" altLang="zh-CN" dirty="0"/>
              <a:t>student2</a:t>
            </a:r>
            <a:r>
              <a:rPr lang="zh-CN" altLang="zh-CN" dirty="0"/>
              <a:t>，现在要按</a:t>
            </a:r>
            <a:r>
              <a:rPr lang="en-US" altLang="zh-CN" dirty="0"/>
              <a:t>names</a:t>
            </a:r>
            <a:r>
              <a:rPr lang="zh-CN" altLang="zh-CN" dirty="0"/>
              <a:t>列将它们合并为一个数据框。</a:t>
            </a:r>
            <a:r>
              <a:rPr lang="en-US" altLang="zh-CN" dirty="0"/>
              <a:t>&gt; student1</a:t>
            </a:r>
            <a:endParaRPr lang="zh-CN" altLang="zh-CN" dirty="0"/>
          </a:p>
          <a:p>
            <a:r>
              <a:rPr lang="en-US" altLang="zh-CN" dirty="0"/>
              <a:t>  names ages</a:t>
            </a:r>
            <a:endParaRPr lang="zh-CN" altLang="zh-CN" dirty="0"/>
          </a:p>
          <a:p>
            <a:r>
              <a:rPr lang="en-US" altLang="zh-CN" dirty="0"/>
              <a:t>1 </a:t>
            </a:r>
            <a:r>
              <a:rPr lang="zh-CN" altLang="zh-CN" dirty="0"/>
              <a:t>张三</a:t>
            </a:r>
            <a:r>
              <a:rPr lang="en-US" altLang="zh-CN" dirty="0"/>
              <a:t>   35</a:t>
            </a:r>
            <a:endParaRPr lang="zh-CN" altLang="zh-CN" dirty="0"/>
          </a:p>
          <a:p>
            <a:r>
              <a:rPr lang="en-US" altLang="zh-CN" dirty="0"/>
              <a:t>2 </a:t>
            </a:r>
            <a:r>
              <a:rPr lang="zh-CN" altLang="zh-CN" dirty="0"/>
              <a:t>李四</a:t>
            </a:r>
            <a:r>
              <a:rPr lang="en-US" altLang="zh-CN" dirty="0"/>
              <a:t>   26</a:t>
            </a:r>
            <a:endParaRPr lang="zh-CN" altLang="zh-CN" dirty="0"/>
          </a:p>
          <a:p>
            <a:r>
              <a:rPr lang="en-US" altLang="zh-CN" dirty="0"/>
              <a:t>3 </a:t>
            </a:r>
            <a:r>
              <a:rPr lang="zh-CN" altLang="zh-CN" dirty="0"/>
              <a:t>王五</a:t>
            </a:r>
            <a:r>
              <a:rPr lang="en-US" altLang="zh-CN" dirty="0"/>
              <a:t>   29</a:t>
            </a:r>
            <a:endParaRPr lang="zh-CN" altLang="zh-CN" dirty="0"/>
          </a:p>
          <a:p>
            <a:r>
              <a:rPr lang="en-US" altLang="zh-CN" dirty="0"/>
              <a:t>&gt; student2</a:t>
            </a:r>
            <a:endParaRPr lang="zh-CN" altLang="zh-CN" dirty="0"/>
          </a:p>
          <a:p>
            <a:r>
              <a:rPr lang="en-US" altLang="zh-CN" dirty="0"/>
              <a:t>  names gender</a:t>
            </a:r>
            <a:endParaRPr lang="zh-CN" altLang="zh-CN" dirty="0"/>
          </a:p>
          <a:p>
            <a:r>
              <a:rPr lang="en-US" altLang="zh-CN" dirty="0"/>
              <a:t>1 </a:t>
            </a:r>
            <a:r>
              <a:rPr lang="zh-CN" altLang="zh-CN" dirty="0"/>
              <a:t>张三</a:t>
            </a:r>
            <a:r>
              <a:rPr lang="en-US" altLang="zh-CN" dirty="0"/>
              <a:t>     </a:t>
            </a:r>
            <a:r>
              <a:rPr lang="zh-CN" altLang="zh-CN" dirty="0"/>
              <a:t>男</a:t>
            </a:r>
            <a:endParaRPr lang="zh-CN" altLang="zh-CN" dirty="0"/>
          </a:p>
          <a:p>
            <a:r>
              <a:rPr lang="en-US" altLang="zh-CN" dirty="0"/>
              <a:t>2 </a:t>
            </a:r>
            <a:r>
              <a:rPr lang="zh-CN" altLang="zh-CN" dirty="0"/>
              <a:t>李四</a:t>
            </a:r>
            <a:r>
              <a:rPr lang="en-US" altLang="zh-CN" dirty="0"/>
              <a:t>     </a:t>
            </a:r>
            <a:r>
              <a:rPr lang="zh-CN" altLang="zh-CN" dirty="0"/>
              <a:t>女</a:t>
            </a:r>
            <a:endParaRPr lang="zh-CN" altLang="zh-CN" dirty="0"/>
          </a:p>
          <a:p>
            <a:r>
              <a:rPr lang="en-US" altLang="zh-CN" dirty="0"/>
              <a:t>&gt; merge(student1,student2,by="names")</a:t>
            </a:r>
            <a:endParaRPr lang="zh-CN" altLang="zh-CN" dirty="0"/>
          </a:p>
          <a:p>
            <a:r>
              <a:rPr lang="en-US" altLang="zh-CN" dirty="0"/>
              <a:t>  name ages gender</a:t>
            </a:r>
            <a:endParaRPr lang="zh-CN" altLang="zh-CN" dirty="0"/>
          </a:p>
          <a:p>
            <a:r>
              <a:rPr lang="en-US" altLang="zh-CN" dirty="0"/>
              <a:t>1 </a:t>
            </a:r>
            <a:r>
              <a:rPr lang="zh-CN" altLang="zh-CN" dirty="0"/>
              <a:t>李四</a:t>
            </a:r>
            <a:r>
              <a:rPr lang="en-US" altLang="zh-CN" dirty="0"/>
              <a:t>   26     </a:t>
            </a:r>
            <a:r>
              <a:rPr lang="zh-CN" altLang="zh-CN" dirty="0"/>
              <a:t>女</a:t>
            </a:r>
            <a:endParaRPr lang="zh-CN" altLang="zh-CN" dirty="0"/>
          </a:p>
          <a:p>
            <a:r>
              <a:rPr lang="en-US" altLang="zh-CN" dirty="0"/>
              <a:t>2 </a:t>
            </a:r>
            <a:r>
              <a:rPr lang="zh-CN" altLang="zh-CN" dirty="0"/>
              <a:t>张三</a:t>
            </a:r>
            <a:r>
              <a:rPr lang="en-US" altLang="zh-CN" dirty="0"/>
              <a:t>   35     </a:t>
            </a:r>
            <a:r>
              <a:rPr lang="zh-CN" altLang="zh-CN" dirty="0"/>
              <a:t>男</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775393" cy="707886"/>
          </a:xfrm>
          <a:prstGeom prst="rect">
            <a:avLst/>
          </a:prstGeom>
          <a:noFill/>
        </p:spPr>
        <p:txBody>
          <a:bodyPr wrap="none" rtlCol="0">
            <a:spAutoFit/>
            <a:scene3d>
              <a:camera prst="orthographicFront"/>
              <a:lightRig rig="threePt" dir="t"/>
            </a:scene3d>
            <a:sp3d contourW="12700"/>
          </a:bodyPr>
          <a:lstStyle/>
          <a:p>
            <a:r>
              <a:rPr lang="zh-CN" altLang="zh-CN" sz="4000" b="1" dirty="0"/>
              <a:t>向数据框添加列</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90692" y="1827102"/>
            <a:ext cx="6585343" cy="4462760"/>
          </a:xfrm>
          <a:prstGeom prst="rect">
            <a:avLst/>
          </a:prstGeom>
          <a:noFill/>
        </p:spPr>
        <p:txBody>
          <a:bodyPr wrap="square" rtlCol="0">
            <a:spAutoFit/>
            <a:scene3d>
              <a:camera prst="orthographicFront"/>
              <a:lightRig rig="threePt" dir="t"/>
            </a:scene3d>
            <a:sp3d contourW="12700"/>
          </a:bodyPr>
          <a:lstStyle/>
          <a:p>
            <a:r>
              <a:rPr lang="zh-CN" altLang="zh-CN" dirty="0"/>
              <a:t>如果要直接横向合并两个矩阵或数据框，并且不需要指定一个公共索引，那么可以直接只有</a:t>
            </a:r>
            <a:r>
              <a:rPr lang="en-US" altLang="zh-CN" dirty="0" err="1"/>
              <a:t>cbind</a:t>
            </a:r>
            <a:r>
              <a:rPr lang="en-US" altLang="zh-CN" dirty="0"/>
              <a:t>()</a:t>
            </a:r>
            <a:r>
              <a:rPr lang="zh-CN" altLang="zh-CN" dirty="0"/>
              <a:t>函数。</a:t>
            </a:r>
            <a:endParaRPr lang="en-US" altLang="zh-CN" dirty="0"/>
          </a:p>
          <a:p>
            <a:r>
              <a:rPr lang="zh-CN" altLang="zh-CN" dirty="0"/>
              <a:t>这个函数横向合并两个对象，每个对象必须拥有相同的行数，以同顺序排序。</a:t>
            </a:r>
            <a:endParaRPr lang="en-US" altLang="zh-CN" dirty="0"/>
          </a:p>
          <a:p>
            <a:endParaRPr lang="en-US" altLang="zh-CN" dirty="0"/>
          </a:p>
          <a:p>
            <a:r>
              <a:rPr lang="zh-CN" altLang="zh-CN" dirty="0"/>
              <a:t>例：向已有的</a:t>
            </a:r>
            <a:r>
              <a:rPr lang="en-US" altLang="zh-CN" dirty="0"/>
              <a:t>students</a:t>
            </a:r>
            <a:r>
              <a:rPr lang="zh-CN" altLang="zh-CN" dirty="0"/>
              <a:t>数据集中添加新的列</a:t>
            </a:r>
            <a:r>
              <a:rPr lang="en-US" altLang="zh-CN" dirty="0"/>
              <a:t>-</a:t>
            </a:r>
            <a:r>
              <a:rPr lang="zh-CN" altLang="zh-CN" dirty="0"/>
              <a:t>“性别”，代码及运行结果如下所示：</a:t>
            </a:r>
            <a:endParaRPr lang="zh-CN" altLang="zh-CN" dirty="0"/>
          </a:p>
          <a:p>
            <a:r>
              <a:rPr lang="en-US" altLang="zh-CN" dirty="0"/>
              <a:t>&gt; students</a:t>
            </a:r>
            <a:endParaRPr lang="zh-CN" altLang="zh-CN" dirty="0"/>
          </a:p>
          <a:p>
            <a:r>
              <a:rPr lang="en-US" altLang="zh-CN" dirty="0"/>
              <a:t>  names ages</a:t>
            </a:r>
            <a:endParaRPr lang="zh-CN" altLang="zh-CN" dirty="0"/>
          </a:p>
          <a:p>
            <a:r>
              <a:rPr lang="en-US" altLang="zh-CN" dirty="0"/>
              <a:t>1  </a:t>
            </a:r>
            <a:r>
              <a:rPr lang="zh-CN" altLang="zh-CN" dirty="0"/>
              <a:t>张三</a:t>
            </a:r>
            <a:r>
              <a:rPr lang="en-US" altLang="zh-CN" dirty="0"/>
              <a:t>   35</a:t>
            </a:r>
            <a:endParaRPr lang="zh-CN" altLang="zh-CN" dirty="0"/>
          </a:p>
          <a:p>
            <a:r>
              <a:rPr lang="en-US" altLang="zh-CN" dirty="0"/>
              <a:t>2  </a:t>
            </a:r>
            <a:r>
              <a:rPr lang="zh-CN" altLang="zh-CN" dirty="0"/>
              <a:t>李四</a:t>
            </a:r>
            <a:r>
              <a:rPr lang="en-US" altLang="zh-CN" dirty="0"/>
              <a:t>   26</a:t>
            </a:r>
            <a:endParaRPr lang="zh-CN" altLang="zh-CN" dirty="0"/>
          </a:p>
          <a:p>
            <a:r>
              <a:rPr lang="en-US" altLang="zh-CN" dirty="0"/>
              <a:t>&gt; </a:t>
            </a:r>
            <a:r>
              <a:rPr lang="en-US" altLang="zh-CN" dirty="0" err="1"/>
              <a:t>cbind</a:t>
            </a:r>
            <a:r>
              <a:rPr lang="en-US" altLang="zh-CN" dirty="0"/>
              <a:t>(</a:t>
            </a:r>
            <a:r>
              <a:rPr lang="en-US" altLang="zh-CN" dirty="0" err="1"/>
              <a:t>students,gender</a:t>
            </a:r>
            <a:r>
              <a:rPr lang="en-US" altLang="zh-CN" dirty="0"/>
              <a:t>=c("</a:t>
            </a:r>
            <a:r>
              <a:rPr lang="zh-CN" altLang="zh-CN" dirty="0"/>
              <a:t>男</a:t>
            </a:r>
            <a:r>
              <a:rPr lang="en-US" altLang="zh-CN" dirty="0"/>
              <a:t>","</a:t>
            </a:r>
            <a:r>
              <a:rPr lang="zh-CN" altLang="zh-CN" dirty="0"/>
              <a:t>女</a:t>
            </a:r>
            <a:r>
              <a:rPr lang="en-US" altLang="zh-CN" dirty="0"/>
              <a:t>"))</a:t>
            </a:r>
            <a:endParaRPr lang="zh-CN" altLang="zh-CN" dirty="0"/>
          </a:p>
          <a:p>
            <a:r>
              <a:rPr lang="en-US" altLang="zh-CN" dirty="0"/>
              <a:t>  names ages gender</a:t>
            </a:r>
            <a:endParaRPr lang="zh-CN" altLang="zh-CN" dirty="0"/>
          </a:p>
          <a:p>
            <a:r>
              <a:rPr lang="en-US" altLang="zh-CN" dirty="0"/>
              <a:t>1  </a:t>
            </a:r>
            <a:r>
              <a:rPr lang="zh-CN" altLang="zh-CN" dirty="0"/>
              <a:t>张三</a:t>
            </a:r>
            <a:r>
              <a:rPr lang="en-US" altLang="zh-CN" dirty="0"/>
              <a:t>   35     </a:t>
            </a:r>
            <a:r>
              <a:rPr lang="zh-CN" altLang="zh-CN" dirty="0"/>
              <a:t>男</a:t>
            </a:r>
            <a:endParaRPr lang="zh-CN" altLang="zh-CN" dirty="0"/>
          </a:p>
          <a:p>
            <a:r>
              <a:rPr lang="en-US" altLang="zh-CN" dirty="0"/>
              <a:t>2  </a:t>
            </a:r>
            <a:r>
              <a:rPr lang="zh-CN" altLang="zh-CN" dirty="0"/>
              <a:t>李四</a:t>
            </a:r>
            <a:r>
              <a:rPr lang="en-US" altLang="zh-CN" dirty="0"/>
              <a:t>   26     </a:t>
            </a:r>
            <a:r>
              <a:rPr lang="zh-CN" altLang="zh-CN" dirty="0"/>
              <a:t>女</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775393" cy="707886"/>
          </a:xfrm>
          <a:prstGeom prst="rect">
            <a:avLst/>
          </a:prstGeom>
          <a:noFill/>
        </p:spPr>
        <p:txBody>
          <a:bodyPr wrap="none" rtlCol="0">
            <a:spAutoFit/>
            <a:scene3d>
              <a:camera prst="orthographicFront"/>
              <a:lightRig rig="threePt" dir="t"/>
            </a:scene3d>
            <a:sp3d contourW="12700"/>
          </a:bodyPr>
          <a:lstStyle/>
          <a:p>
            <a:r>
              <a:rPr lang="zh-CN" altLang="zh-CN" sz="4000" b="1" dirty="0"/>
              <a:t>向数据框添加列</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754326"/>
          </a:xfrm>
          <a:prstGeom prst="rect">
            <a:avLst/>
          </a:prstGeom>
          <a:noFill/>
        </p:spPr>
        <p:txBody>
          <a:bodyPr wrap="square" rtlCol="0">
            <a:spAutoFit/>
            <a:scene3d>
              <a:camera prst="orthographicFront"/>
              <a:lightRig rig="threePt" dir="t"/>
            </a:scene3d>
            <a:sp3d contourW="12700"/>
          </a:bodyPr>
          <a:lstStyle/>
          <a:p>
            <a:r>
              <a:rPr lang="zh-CN" altLang="zh-CN" dirty="0"/>
              <a:t>要纵向合并两个数据框，可以使用</a:t>
            </a:r>
            <a:r>
              <a:rPr lang="en-US" altLang="zh-CN" dirty="0" err="1"/>
              <a:t>rbind</a:t>
            </a:r>
            <a:r>
              <a:rPr lang="en-US" altLang="zh-CN" dirty="0"/>
              <a:t>()</a:t>
            </a:r>
            <a:r>
              <a:rPr lang="zh-CN" altLang="zh-CN" dirty="0"/>
              <a:t>函数，代码语句如下：</a:t>
            </a:r>
            <a:endParaRPr lang="zh-CN" altLang="zh-CN" dirty="0"/>
          </a:p>
          <a:p>
            <a:r>
              <a:rPr lang="en-US" altLang="zh-CN" dirty="0"/>
              <a:t>total&lt;-</a:t>
            </a:r>
            <a:r>
              <a:rPr lang="en-US" altLang="zh-CN" dirty="0" err="1"/>
              <a:t>rbind</a:t>
            </a:r>
            <a:r>
              <a:rPr lang="en-US" altLang="zh-CN" dirty="0"/>
              <a:t>(dataframe1,dataframe2)</a:t>
            </a:r>
            <a:endParaRPr lang="en-US" altLang="zh-CN" dirty="0"/>
          </a:p>
          <a:p>
            <a:endParaRPr lang="en-US" altLang="zh-CN" dirty="0"/>
          </a:p>
          <a:p>
            <a:endParaRPr lang="en-US" altLang="zh-CN" dirty="0"/>
          </a:p>
          <a:p>
            <a:endParaRPr lang="zh-CN" altLang="zh-CN" dirty="0"/>
          </a:p>
          <a:p>
            <a:r>
              <a:rPr lang="zh-CN" altLang="zh-CN" dirty="0"/>
              <a:t>两个数据框必须拥有相同的变量，不过他们的顺序不必一定相同。</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775393" cy="707886"/>
          </a:xfrm>
          <a:prstGeom prst="rect">
            <a:avLst/>
          </a:prstGeom>
          <a:noFill/>
        </p:spPr>
        <p:txBody>
          <a:bodyPr wrap="none" rtlCol="0">
            <a:spAutoFit/>
            <a:scene3d>
              <a:camera prst="orthographicFront"/>
              <a:lightRig rig="threePt" dir="t"/>
            </a:scene3d>
            <a:sp3d contourW="12700"/>
          </a:bodyPr>
          <a:lstStyle/>
          <a:p>
            <a:r>
              <a:rPr lang="zh-CN" altLang="zh-CN" sz="4000" b="1" dirty="0"/>
              <a:t>向数据框添加</a:t>
            </a:r>
            <a:r>
              <a:rPr lang="zh-CN" altLang="en-US" sz="4000" b="1" dirty="0"/>
              <a:t>行</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7136" y="2020697"/>
            <a:ext cx="6585343" cy="3970318"/>
          </a:xfrm>
          <a:prstGeom prst="rect">
            <a:avLst/>
          </a:prstGeom>
          <a:noFill/>
        </p:spPr>
        <p:txBody>
          <a:bodyPr wrap="square" rtlCol="0">
            <a:spAutoFit/>
            <a:scene3d>
              <a:camera prst="orthographicFront"/>
              <a:lightRig rig="threePt" dir="t"/>
            </a:scene3d>
            <a:sp3d contourW="12700"/>
          </a:bodyPr>
          <a:lstStyle/>
          <a:p>
            <a:r>
              <a:rPr lang="zh-CN" altLang="zh-CN" dirty="0"/>
              <a:t>例：向已有的</a:t>
            </a:r>
            <a:r>
              <a:rPr lang="en-US" altLang="zh-CN" dirty="0"/>
              <a:t>students</a:t>
            </a:r>
            <a:r>
              <a:rPr lang="zh-CN" altLang="zh-CN" dirty="0"/>
              <a:t>数据集中添加新的行，代码及运行结果如下所示：</a:t>
            </a:r>
            <a:endParaRPr lang="zh-CN" altLang="zh-CN" dirty="0"/>
          </a:p>
          <a:p>
            <a:r>
              <a:rPr lang="en-US" altLang="zh-CN" dirty="0"/>
              <a:t>&gt; students</a:t>
            </a:r>
            <a:endParaRPr lang="zh-CN" altLang="zh-CN" dirty="0"/>
          </a:p>
          <a:p>
            <a:r>
              <a:rPr lang="en-US" altLang="zh-CN" dirty="0"/>
              <a:t>  names ages</a:t>
            </a:r>
            <a:endParaRPr lang="zh-CN" altLang="zh-CN" dirty="0"/>
          </a:p>
          <a:p>
            <a:r>
              <a:rPr lang="en-US" altLang="zh-CN" dirty="0"/>
              <a:t>1  </a:t>
            </a:r>
            <a:r>
              <a:rPr lang="zh-CN" altLang="zh-CN" dirty="0"/>
              <a:t>张三</a:t>
            </a:r>
            <a:r>
              <a:rPr lang="en-US" altLang="zh-CN" dirty="0"/>
              <a:t>   35</a:t>
            </a:r>
            <a:endParaRPr lang="zh-CN" altLang="zh-CN" dirty="0"/>
          </a:p>
          <a:p>
            <a:r>
              <a:rPr lang="en-US" altLang="zh-CN" dirty="0"/>
              <a:t>2  </a:t>
            </a:r>
            <a:r>
              <a:rPr lang="zh-CN" altLang="zh-CN" dirty="0"/>
              <a:t>李四</a:t>
            </a:r>
            <a:r>
              <a:rPr lang="en-US" altLang="zh-CN" dirty="0"/>
              <a:t>   26</a:t>
            </a:r>
            <a:endParaRPr lang="zh-CN" altLang="zh-CN" dirty="0"/>
          </a:p>
          <a:p>
            <a:r>
              <a:rPr lang="en-US" altLang="zh-CN" dirty="0"/>
              <a:t>&gt; </a:t>
            </a:r>
            <a:r>
              <a:rPr lang="en-US" altLang="zh-CN" dirty="0" err="1"/>
              <a:t>rbind</a:t>
            </a:r>
            <a:r>
              <a:rPr lang="en-US" altLang="zh-CN" dirty="0"/>
              <a:t>(</a:t>
            </a:r>
            <a:r>
              <a:rPr lang="en-US" altLang="zh-CN" dirty="0" err="1"/>
              <a:t>students,list</a:t>
            </a:r>
            <a:r>
              <a:rPr lang="en-US" altLang="zh-CN" dirty="0"/>
              <a:t>("</a:t>
            </a:r>
            <a:r>
              <a:rPr lang="zh-CN" altLang="zh-CN" dirty="0"/>
              <a:t>王五</a:t>
            </a:r>
            <a:r>
              <a:rPr lang="en-US" altLang="zh-CN" dirty="0"/>
              <a:t>",29))</a:t>
            </a:r>
            <a:endParaRPr lang="zh-CN" altLang="zh-CN" dirty="0"/>
          </a:p>
          <a:p>
            <a:r>
              <a:rPr lang="en-US" altLang="zh-CN" dirty="0"/>
              <a:t>  names ages</a:t>
            </a:r>
            <a:endParaRPr lang="zh-CN" altLang="zh-CN" dirty="0"/>
          </a:p>
          <a:p>
            <a:r>
              <a:rPr lang="en-US" altLang="zh-CN" dirty="0"/>
              <a:t>1  </a:t>
            </a:r>
            <a:r>
              <a:rPr lang="zh-CN" altLang="zh-CN" dirty="0"/>
              <a:t>张三</a:t>
            </a:r>
            <a:r>
              <a:rPr lang="en-US" altLang="zh-CN" dirty="0"/>
              <a:t>   35</a:t>
            </a:r>
            <a:endParaRPr lang="zh-CN" altLang="zh-CN" dirty="0"/>
          </a:p>
          <a:p>
            <a:r>
              <a:rPr lang="en-US" altLang="zh-CN" dirty="0"/>
              <a:t>2  </a:t>
            </a:r>
            <a:r>
              <a:rPr lang="zh-CN" altLang="zh-CN" dirty="0"/>
              <a:t>李四</a:t>
            </a:r>
            <a:r>
              <a:rPr lang="en-US" altLang="zh-CN" dirty="0"/>
              <a:t>   26</a:t>
            </a:r>
            <a:endParaRPr lang="zh-CN" altLang="zh-CN" dirty="0"/>
          </a:p>
          <a:p>
            <a:r>
              <a:rPr lang="en-US" altLang="zh-CN" dirty="0"/>
              <a:t>3  </a:t>
            </a:r>
            <a:r>
              <a:rPr lang="zh-CN" altLang="zh-CN" dirty="0"/>
              <a:t>王五</a:t>
            </a:r>
            <a:r>
              <a:rPr lang="en-US" altLang="zh-CN" dirty="0"/>
              <a:t>   29</a:t>
            </a:r>
            <a:endParaRPr lang="zh-CN" altLang="zh-CN" dirty="0"/>
          </a:p>
          <a:p>
            <a:r>
              <a:rPr lang="zh-CN" altLang="zh-CN" dirty="0"/>
              <a:t>注意：</a:t>
            </a:r>
            <a:r>
              <a:rPr lang="en-US" altLang="zh-CN" dirty="0" err="1"/>
              <a:t>cbind</a:t>
            </a:r>
            <a:r>
              <a:rPr lang="en-US" altLang="zh-CN" dirty="0"/>
              <a:t>()</a:t>
            </a:r>
            <a:r>
              <a:rPr lang="zh-CN" altLang="zh-CN" dirty="0"/>
              <a:t>函数和</a:t>
            </a:r>
            <a:r>
              <a:rPr lang="en-US" altLang="zh-CN" dirty="0" err="1"/>
              <a:t>rbind</a:t>
            </a:r>
            <a:r>
              <a:rPr lang="en-US" altLang="zh-CN" dirty="0"/>
              <a:t>()</a:t>
            </a:r>
            <a:r>
              <a:rPr lang="zh-CN" altLang="zh-CN" dirty="0"/>
              <a:t>函数都会返回一个新的数据框，并不会对原数据框做任何更改。</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775393" cy="707886"/>
          </a:xfrm>
          <a:prstGeom prst="rect">
            <a:avLst/>
          </a:prstGeom>
          <a:noFill/>
        </p:spPr>
        <p:txBody>
          <a:bodyPr wrap="none" rtlCol="0">
            <a:spAutoFit/>
            <a:scene3d>
              <a:camera prst="orthographicFront"/>
              <a:lightRig rig="threePt" dir="t"/>
            </a:scene3d>
            <a:sp3d contourW="12700"/>
          </a:bodyPr>
          <a:lstStyle/>
          <a:p>
            <a:r>
              <a:rPr lang="zh-CN" altLang="zh-CN" sz="4000" b="1" dirty="0"/>
              <a:t>向数据框添加</a:t>
            </a:r>
            <a:r>
              <a:rPr lang="zh-CN" altLang="en-US" sz="4000" b="1" dirty="0"/>
              <a:t>行</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861774"/>
          </a:xfrm>
          <a:prstGeom prst="rect">
            <a:avLst/>
          </a:prstGeom>
          <a:noFill/>
        </p:spPr>
        <p:txBody>
          <a:bodyPr wrap="square" rtlCol="0">
            <a:spAutoFit/>
            <a:scene3d>
              <a:camera prst="orthographicFront"/>
              <a:lightRig rig="threePt" dir="t"/>
            </a:scene3d>
            <a:sp3d contourW="12700"/>
          </a:bodyPr>
          <a:lstStyle/>
          <a:p>
            <a:r>
              <a:rPr lang="en-US" altLang="zh-CN" dirty="0"/>
              <a:t> R</a:t>
            </a:r>
            <a:r>
              <a:rPr lang="zh-CN" altLang="zh-CN" dirty="0"/>
              <a:t>拥有强大的索引功能，可以用于访问对象中的元素，也可利用这些特性对变量或观测值进行选入和排除操作。</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3262432" cy="707886"/>
          </a:xfrm>
          <a:prstGeom prst="rect">
            <a:avLst/>
          </a:prstGeom>
          <a:noFill/>
        </p:spPr>
        <p:txBody>
          <a:bodyPr wrap="none" rtlCol="0">
            <a:spAutoFit/>
            <a:scene3d>
              <a:camera prst="orthographicFront"/>
              <a:lightRig rig="threePt" dir="t"/>
            </a:scene3d>
            <a:sp3d contourW="12700"/>
          </a:bodyPr>
          <a:lstStyle/>
          <a:p>
            <a:r>
              <a:rPr lang="zh-CN" altLang="zh-CN" sz="4000" dirty="0"/>
              <a:t>数据集取子集</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09</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846659"/>
          </a:xfrm>
          <a:prstGeom prst="rect">
            <a:avLst/>
          </a:prstGeom>
          <a:noFill/>
        </p:spPr>
        <p:txBody>
          <a:bodyPr wrap="square" rtlCol="0">
            <a:spAutoFit/>
            <a:scene3d>
              <a:camera prst="orthographicFront"/>
              <a:lightRig rig="threePt" dir="t"/>
            </a:scene3d>
            <a:sp3d contourW="12700"/>
          </a:bodyPr>
          <a:lstStyle/>
          <a:p>
            <a:r>
              <a:rPr lang="zh-CN" altLang="zh-CN" dirty="0"/>
              <a:t>在分析数据时，从一个大的数据集中选取一部分变量来组成一个新的数据集是非常常见的工作。访问数据框中的元素语句如下</a:t>
            </a:r>
            <a:r>
              <a:rPr lang="en-US" altLang="zh-CN" dirty="0" err="1"/>
              <a:t>dataframe</a:t>
            </a:r>
            <a:r>
              <a:rPr lang="en-US" altLang="zh-CN" dirty="0"/>
              <a:t>[row </a:t>
            </a:r>
            <a:r>
              <a:rPr lang="en-US" altLang="zh-CN" dirty="0" err="1"/>
              <a:t>indices,column</a:t>
            </a:r>
            <a:r>
              <a:rPr lang="en-US" altLang="zh-CN" dirty="0"/>
              <a:t> indices]</a:t>
            </a:r>
            <a:r>
              <a:rPr lang="zh-CN" altLang="zh-CN" dirty="0"/>
              <a:t>，同样可以沿用这种方法来选择变量。</a:t>
            </a:r>
            <a:endParaRPr lang="en-US" altLang="zh-CN" dirty="0"/>
          </a:p>
          <a:p>
            <a:endParaRPr lang="en-US" altLang="zh-CN" sz="1400" dirty="0">
              <a:solidFill>
                <a:schemeClr val="tx1">
                  <a:lumMod val="65000"/>
                  <a:lumOff val="35000"/>
                </a:schemeClr>
              </a:solidFill>
              <a:cs typeface="+mn-ea"/>
              <a:sym typeface="+mn-lt"/>
            </a:endParaRPr>
          </a:p>
          <a:p>
            <a:endParaRPr lang="en-US" altLang="zh-CN" sz="1400" dirty="0">
              <a:solidFill>
                <a:schemeClr val="tx1">
                  <a:lumMod val="65000"/>
                  <a:lumOff val="35000"/>
                </a:schemeClr>
              </a:solidFill>
              <a:cs typeface="+mn-ea"/>
              <a:sym typeface="+mn-lt"/>
            </a:endParaRPr>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288353" cy="707886"/>
          </a:xfrm>
          <a:prstGeom prst="rect">
            <a:avLst/>
          </a:prstGeom>
          <a:noFill/>
        </p:spPr>
        <p:txBody>
          <a:bodyPr wrap="none" rtlCol="0">
            <a:spAutoFit/>
            <a:scene3d>
              <a:camera prst="orthographicFront"/>
              <a:lightRig rig="threePt" dir="t"/>
            </a:scene3d>
            <a:sp3d contourW="12700"/>
          </a:bodyPr>
          <a:lstStyle/>
          <a:p>
            <a:r>
              <a:rPr lang="zh-CN" altLang="zh-CN" sz="4000" dirty="0"/>
              <a:t>选入（保留）变量</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8138" y="2197966"/>
            <a:ext cx="6585343" cy="3693319"/>
          </a:xfrm>
          <a:prstGeom prst="rect">
            <a:avLst/>
          </a:prstGeom>
          <a:noFill/>
        </p:spPr>
        <p:txBody>
          <a:bodyPr wrap="square" rtlCol="0">
            <a:spAutoFit/>
            <a:scene3d>
              <a:camera prst="orthographicFront"/>
              <a:lightRig rig="threePt" dir="t"/>
            </a:scene3d>
            <a:sp3d contourW="12700"/>
          </a:bodyPr>
          <a:lstStyle/>
          <a:p>
            <a:r>
              <a:rPr lang="zh-CN" altLang="zh-CN" dirty="0"/>
              <a:t>例：选取</a:t>
            </a:r>
            <a:r>
              <a:rPr lang="en-US" altLang="zh-CN" dirty="0"/>
              <a:t>student</a:t>
            </a:r>
            <a:r>
              <a:rPr lang="zh-CN" altLang="zh-CN" dirty="0"/>
              <a:t>数据集中的第</a:t>
            </a:r>
            <a:r>
              <a:rPr lang="en-US" altLang="zh-CN" dirty="0"/>
              <a:t>2</a:t>
            </a:r>
            <a:r>
              <a:rPr lang="zh-CN" altLang="zh-CN" dirty="0"/>
              <a:t>列</a:t>
            </a:r>
            <a:r>
              <a:rPr lang="zh-CN" altLang="en-US" dirty="0"/>
              <a:t>，</a:t>
            </a:r>
            <a:r>
              <a:rPr lang="zh-CN" altLang="zh-CN" dirty="0"/>
              <a:t>代码及运行结果如下所示：</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r>
              <a:rPr lang="en-US" altLang="zh-CN" dirty="0"/>
              <a:t>&gt; student[2]</a:t>
            </a:r>
            <a:endParaRPr lang="zh-CN" altLang="zh-CN" dirty="0"/>
          </a:p>
          <a:p>
            <a:r>
              <a:rPr lang="en-US" altLang="zh-CN" dirty="0"/>
              <a:t>  name</a:t>
            </a:r>
            <a:endParaRPr lang="zh-CN" altLang="zh-CN" dirty="0"/>
          </a:p>
          <a:p>
            <a:r>
              <a:rPr lang="en-US" altLang="zh-CN" dirty="0"/>
              <a:t>a </a:t>
            </a:r>
            <a:r>
              <a:rPr lang="zh-CN" altLang="zh-CN" dirty="0"/>
              <a:t>张三</a:t>
            </a:r>
            <a:endParaRPr lang="zh-CN" altLang="zh-CN" dirty="0"/>
          </a:p>
          <a:p>
            <a:r>
              <a:rPr lang="en-US" altLang="zh-CN" dirty="0"/>
              <a:t>b </a:t>
            </a:r>
            <a:r>
              <a:rPr lang="zh-CN" altLang="zh-CN" dirty="0"/>
              <a:t>李四</a:t>
            </a:r>
            <a:endParaRPr lang="zh-CN" altLang="zh-CN" dirty="0"/>
          </a:p>
          <a:p>
            <a:r>
              <a:rPr lang="en-US" altLang="zh-CN" dirty="0"/>
              <a:t>c </a:t>
            </a:r>
            <a:r>
              <a:rPr lang="zh-CN" altLang="zh-CN" dirty="0"/>
              <a:t>王五</a:t>
            </a:r>
            <a:endParaRPr lang="zh-CN" altLang="zh-CN" dirty="0"/>
          </a:p>
          <a:p>
            <a:r>
              <a:rPr lang="en-US" altLang="zh-CN" dirty="0"/>
              <a:t>d </a:t>
            </a:r>
            <a:r>
              <a:rPr lang="zh-CN" altLang="zh-CN" dirty="0"/>
              <a:t>赵六</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288353" cy="707886"/>
          </a:xfrm>
          <a:prstGeom prst="rect">
            <a:avLst/>
          </a:prstGeom>
          <a:noFill/>
        </p:spPr>
        <p:txBody>
          <a:bodyPr wrap="none" rtlCol="0">
            <a:spAutoFit/>
            <a:scene3d>
              <a:camera prst="orthographicFront"/>
              <a:lightRig rig="threePt" dir="t"/>
            </a:scene3d>
            <a:sp3d contourW="12700"/>
          </a:bodyPr>
          <a:lstStyle/>
          <a:p>
            <a:r>
              <a:rPr lang="zh-CN" altLang="zh-CN" sz="4000" dirty="0"/>
              <a:t>选入（保留）变量</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692771"/>
          </a:xfrm>
          <a:prstGeom prst="rect">
            <a:avLst/>
          </a:prstGeom>
          <a:noFill/>
        </p:spPr>
        <p:txBody>
          <a:bodyPr wrap="square" rtlCol="0">
            <a:spAutoFit/>
            <a:scene3d>
              <a:camera prst="orthographicFront"/>
              <a:lightRig rig="threePt" dir="t"/>
            </a:scene3d>
            <a:sp3d contourW="12700"/>
          </a:bodyPr>
          <a:lstStyle/>
          <a:p>
            <a:r>
              <a:rPr lang="zh-CN" altLang="zh-CN" dirty="0"/>
              <a:t>当某个变量中有缺失值时，可能需要在进一步分析之前将其删掉。删除变量是保留变量的逆向操作。具体选择哪种方式对变量进行筛选依赖于两种方式的编码难易程度。如果有许多变量需要删掉，那么直接保留需要留下的变量可能会更简单，反之亦然。在某一列的下标之前加一个减号（</a:t>
            </a:r>
            <a:r>
              <a:rPr lang="en-US" altLang="zh-CN" dirty="0"/>
              <a:t>-</a:t>
            </a:r>
            <a:r>
              <a:rPr lang="zh-CN" altLang="zh-CN" dirty="0"/>
              <a:t>）就会剔除那一列。</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288353" cy="707886"/>
          </a:xfrm>
          <a:prstGeom prst="rect">
            <a:avLst/>
          </a:prstGeom>
          <a:noFill/>
        </p:spPr>
        <p:txBody>
          <a:bodyPr wrap="none" rtlCol="0">
            <a:spAutoFit/>
            <a:scene3d>
              <a:camera prst="orthographicFront"/>
              <a:lightRig rig="threePt" dir="t"/>
            </a:scene3d>
            <a:sp3d contourW="12700"/>
          </a:bodyPr>
          <a:lstStyle/>
          <a:p>
            <a:r>
              <a:rPr lang="zh-CN" altLang="zh-CN" sz="4000" b="1" dirty="0"/>
              <a:t>剔除（丢弃）变量</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076317"/>
            <a:ext cx="6585343" cy="4462760"/>
          </a:xfrm>
          <a:prstGeom prst="rect">
            <a:avLst/>
          </a:prstGeom>
          <a:noFill/>
        </p:spPr>
        <p:txBody>
          <a:bodyPr wrap="square" rtlCol="0">
            <a:spAutoFit/>
            <a:scene3d>
              <a:camera prst="orthographicFront"/>
              <a:lightRig rig="threePt" dir="t"/>
            </a:scene3d>
            <a:sp3d contourW="12700"/>
          </a:bodyPr>
          <a:lstStyle/>
          <a:p>
            <a:r>
              <a:rPr lang="zh-CN" altLang="zh-CN" dirty="0"/>
              <a:t>例：以</a:t>
            </a:r>
            <a:r>
              <a:rPr lang="en-US" altLang="zh-CN" dirty="0"/>
              <a:t>student</a:t>
            </a:r>
            <a:r>
              <a:rPr lang="zh-CN" altLang="zh-CN" dirty="0"/>
              <a:t>数据集为例，剔除第</a:t>
            </a:r>
            <a:r>
              <a:rPr lang="en-US" altLang="zh-CN" dirty="0"/>
              <a:t>4</a:t>
            </a:r>
            <a:r>
              <a:rPr lang="zh-CN" altLang="zh-CN" dirty="0"/>
              <a:t>列，代码及运行结果如下所示：</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r>
              <a:rPr lang="en-US" altLang="zh-CN" dirty="0"/>
              <a:t>&gt; </a:t>
            </a:r>
            <a:r>
              <a:rPr lang="en-US" altLang="zh-CN" dirty="0" err="1"/>
              <a:t>newstu</a:t>
            </a:r>
            <a:r>
              <a:rPr lang="en-US" altLang="zh-CN" dirty="0"/>
              <a:t>&lt;-student[-4]</a:t>
            </a:r>
            <a:endParaRPr lang="zh-CN" altLang="zh-CN" dirty="0"/>
          </a:p>
          <a:p>
            <a:r>
              <a:rPr lang="en-US" altLang="zh-CN" dirty="0"/>
              <a:t>&gt; </a:t>
            </a:r>
            <a:r>
              <a:rPr lang="en-US" altLang="zh-CN" dirty="0" err="1"/>
              <a:t>newstu</a:t>
            </a:r>
            <a:endParaRPr lang="zh-CN" altLang="zh-CN" dirty="0"/>
          </a:p>
          <a:p>
            <a:r>
              <a:rPr lang="en-US" altLang="zh-CN" dirty="0"/>
              <a:t>  </a:t>
            </a:r>
            <a:r>
              <a:rPr lang="en-US" altLang="zh-CN" dirty="0" err="1"/>
              <a:t>stuID</a:t>
            </a:r>
            <a:r>
              <a:rPr lang="en-US" altLang="zh-CN" dirty="0"/>
              <a:t> name score</a:t>
            </a:r>
            <a:endParaRPr lang="zh-CN" altLang="zh-CN" dirty="0"/>
          </a:p>
          <a:p>
            <a:r>
              <a:rPr lang="en-US" altLang="zh-CN" dirty="0"/>
              <a:t>a     1 </a:t>
            </a:r>
            <a:r>
              <a:rPr lang="zh-CN" altLang="zh-CN" dirty="0"/>
              <a:t>张三</a:t>
            </a:r>
            <a:r>
              <a:rPr lang="en-US" altLang="zh-CN" dirty="0"/>
              <a:t>    69</a:t>
            </a:r>
            <a:endParaRPr lang="zh-CN" altLang="zh-CN" dirty="0"/>
          </a:p>
          <a:p>
            <a:r>
              <a:rPr lang="en-US" altLang="zh-CN" dirty="0"/>
              <a:t>b     2 </a:t>
            </a:r>
            <a:r>
              <a:rPr lang="zh-CN" altLang="zh-CN" dirty="0"/>
              <a:t>李四</a:t>
            </a:r>
            <a:r>
              <a:rPr lang="en-US" altLang="zh-CN" dirty="0"/>
              <a:t>    20</a:t>
            </a:r>
            <a:endParaRPr lang="zh-CN" altLang="zh-CN" dirty="0"/>
          </a:p>
          <a:p>
            <a:r>
              <a:rPr lang="en-US" altLang="zh-CN" dirty="0"/>
              <a:t>c     3 </a:t>
            </a:r>
            <a:r>
              <a:rPr lang="zh-CN" altLang="zh-CN" dirty="0"/>
              <a:t>王五</a:t>
            </a:r>
            <a:r>
              <a:rPr lang="en-US" altLang="zh-CN" dirty="0"/>
              <a:t>    75</a:t>
            </a:r>
            <a:endParaRPr lang="zh-CN" altLang="zh-CN" dirty="0"/>
          </a:p>
          <a:p>
            <a:r>
              <a:rPr lang="en-US" altLang="zh-CN" dirty="0"/>
              <a:t>d     4 </a:t>
            </a:r>
            <a:r>
              <a:rPr lang="zh-CN" altLang="zh-CN" dirty="0"/>
              <a:t>赵六</a:t>
            </a:r>
            <a:r>
              <a:rPr lang="en-US" altLang="zh-CN" dirty="0"/>
              <a:t>    NA</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288353" cy="707886"/>
          </a:xfrm>
          <a:prstGeom prst="rect">
            <a:avLst/>
          </a:prstGeom>
          <a:noFill/>
        </p:spPr>
        <p:txBody>
          <a:bodyPr wrap="none" rtlCol="0">
            <a:spAutoFit/>
            <a:scene3d>
              <a:camera prst="orthographicFront"/>
              <a:lightRig rig="threePt" dir="t"/>
            </a:scene3d>
            <a:sp3d contourW="12700"/>
          </a:bodyPr>
          <a:lstStyle/>
          <a:p>
            <a:r>
              <a:rPr lang="zh-CN" altLang="zh-CN" sz="4000" b="1" dirty="0"/>
              <a:t>剔除（丢弃）变量</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923330"/>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收集到的数据往往存在各种问题，比如数据不完整或者数据缺失。数据集中可能会有几十个甚至数百个变量，但是我们只对其中的一些感兴趣。</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4288353" cy="707886"/>
          </a:xfrm>
          <a:prstGeom prst="rect">
            <a:avLst/>
          </a:prstGeom>
          <a:noFill/>
        </p:spPr>
        <p:txBody>
          <a:bodyPr wrap="none" rtlCol="0">
            <a:spAutoFit/>
            <a:scene3d>
              <a:camera prst="orthographicFront"/>
              <a:lightRig rig="threePt" dir="t"/>
            </a:scene3d>
            <a:sp3d contourW="12700"/>
          </a:bodyPr>
          <a:lstStyle/>
          <a:p>
            <a:r>
              <a:rPr lang="zh-CN" altLang="zh-CN" sz="4000" dirty="0"/>
              <a:t>数据管理基本概念</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57804" y="2035813"/>
            <a:ext cx="6585343" cy="4462760"/>
          </a:xfrm>
          <a:prstGeom prst="rect">
            <a:avLst/>
          </a:prstGeom>
          <a:noFill/>
        </p:spPr>
        <p:txBody>
          <a:bodyPr wrap="square" rtlCol="0">
            <a:spAutoFit/>
            <a:scene3d>
              <a:camera prst="orthographicFront"/>
              <a:lightRig rig="threePt" dir="t"/>
            </a:scene3d>
            <a:sp3d contourW="12700"/>
          </a:bodyPr>
          <a:lstStyle/>
          <a:p>
            <a:r>
              <a:rPr lang="zh-CN" altLang="zh-CN" dirty="0"/>
              <a:t>选入或提出观测通常是成功的数据准备和分析的一个关键方面。</a:t>
            </a:r>
            <a:endParaRPr lang="en-US" altLang="zh-CN" dirty="0"/>
          </a:p>
          <a:p>
            <a:r>
              <a:rPr lang="zh-CN" altLang="zh-CN" dirty="0"/>
              <a:t>例：选取</a:t>
            </a:r>
            <a:r>
              <a:rPr lang="en-US" altLang="zh-CN" dirty="0"/>
              <a:t>student</a:t>
            </a:r>
            <a:r>
              <a:rPr lang="zh-CN" altLang="zh-CN" dirty="0"/>
              <a:t>数据集中的前三个观测，代码及运行结果如下所示：</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r>
              <a:rPr lang="en-US" altLang="zh-CN" dirty="0"/>
              <a:t>&gt; </a:t>
            </a:r>
            <a:r>
              <a:rPr lang="en-US" altLang="zh-CN" dirty="0" err="1"/>
              <a:t>newstu</a:t>
            </a:r>
            <a:r>
              <a:rPr lang="en-US" altLang="zh-CN" dirty="0"/>
              <a:t>&lt;-student[1:3,]</a:t>
            </a:r>
            <a:endParaRPr lang="zh-CN" altLang="zh-CN" dirty="0"/>
          </a:p>
          <a:p>
            <a:r>
              <a:rPr lang="en-US" altLang="zh-CN" dirty="0"/>
              <a:t>&gt; </a:t>
            </a:r>
            <a:r>
              <a:rPr lang="en-US" altLang="zh-CN" dirty="0" err="1"/>
              <a:t>newstu</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2236510" cy="707886"/>
          </a:xfrm>
          <a:prstGeom prst="rect">
            <a:avLst/>
          </a:prstGeom>
          <a:noFill/>
        </p:spPr>
        <p:txBody>
          <a:bodyPr wrap="none" rtlCol="0">
            <a:spAutoFit/>
            <a:scene3d>
              <a:camera prst="orthographicFront"/>
              <a:lightRig rig="threePt" dir="t"/>
            </a:scene3d>
            <a:sp3d contourW="12700"/>
          </a:bodyPr>
          <a:lstStyle/>
          <a:p>
            <a:r>
              <a:rPr lang="zh-CN" altLang="zh-CN" sz="4000" b="1" dirty="0"/>
              <a:t>选入观测</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1692771"/>
          </a:xfrm>
          <a:prstGeom prst="rect">
            <a:avLst/>
          </a:prstGeom>
          <a:noFill/>
        </p:spPr>
        <p:txBody>
          <a:bodyPr wrap="square" rtlCol="0">
            <a:spAutoFit/>
            <a:scene3d>
              <a:camera prst="orthographicFront"/>
              <a:lightRig rig="threePt" dir="t"/>
            </a:scene3d>
            <a:sp3d contourW="12700"/>
          </a:bodyPr>
          <a:lstStyle/>
          <a:p>
            <a:r>
              <a:rPr lang="en-US" altLang="zh-CN" dirty="0"/>
              <a:t>    subset()</a:t>
            </a:r>
            <a:r>
              <a:rPr lang="zh-CN" altLang="zh-CN" dirty="0"/>
              <a:t>函数是一种选取变量和观测变量的较为简便的方法。格式如下：</a:t>
            </a:r>
            <a:endParaRPr lang="zh-CN" altLang="zh-CN" dirty="0"/>
          </a:p>
          <a:p>
            <a:r>
              <a:rPr lang="en-US" altLang="zh-CN" dirty="0"/>
              <a:t>subset(</a:t>
            </a:r>
            <a:r>
              <a:rPr lang="en-US" altLang="zh-CN" dirty="0" err="1"/>
              <a:t>x,subset,select,drop</a:t>
            </a:r>
            <a:r>
              <a:rPr lang="en-US" altLang="zh-CN" dirty="0"/>
              <a:t>=FALSE,……)</a:t>
            </a:r>
            <a:r>
              <a:rPr lang="zh-CN" altLang="zh-CN" dirty="0"/>
              <a:t>其中，</a:t>
            </a:r>
            <a:r>
              <a:rPr lang="en-US" altLang="zh-CN" dirty="0"/>
              <a:t>x</a:t>
            </a:r>
            <a:r>
              <a:rPr lang="zh-CN" altLang="zh-CN" dirty="0"/>
              <a:t>是所要选择的数据框，</a:t>
            </a:r>
            <a:r>
              <a:rPr lang="en-US" altLang="zh-CN" dirty="0"/>
              <a:t>subset</a:t>
            </a:r>
            <a:r>
              <a:rPr lang="zh-CN" altLang="zh-CN" dirty="0"/>
              <a:t>是所要查看信息的方法，如某个范围等，</a:t>
            </a:r>
            <a:r>
              <a:rPr lang="en-US" altLang="zh-CN" dirty="0"/>
              <a:t>select</a:t>
            </a:r>
            <a:r>
              <a:rPr lang="zh-CN" altLang="zh-CN" dirty="0"/>
              <a:t>是所选取的要查看的某个区域。</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3206327" cy="707886"/>
          </a:xfrm>
          <a:prstGeom prst="rect">
            <a:avLst/>
          </a:prstGeom>
          <a:noFill/>
        </p:spPr>
        <p:txBody>
          <a:bodyPr wrap="none" rtlCol="0">
            <a:spAutoFit/>
            <a:scene3d>
              <a:camera prst="orthographicFront"/>
              <a:lightRig rig="threePt" dir="t"/>
            </a:scene3d>
            <a:sp3d contourW="12700"/>
          </a:bodyPr>
          <a:lstStyle/>
          <a:p>
            <a:r>
              <a:rPr lang="en-US" altLang="zh-CN" sz="4000" b="1" dirty="0"/>
              <a:t>subset()</a:t>
            </a:r>
            <a:r>
              <a:rPr lang="zh-CN" altLang="zh-CN" sz="4000" b="1" dirty="0"/>
              <a:t>函数</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55605" y="1290516"/>
            <a:ext cx="6585343" cy="5016758"/>
          </a:xfrm>
          <a:prstGeom prst="rect">
            <a:avLst/>
          </a:prstGeom>
          <a:noFill/>
        </p:spPr>
        <p:txBody>
          <a:bodyPr wrap="square" rtlCol="0">
            <a:spAutoFit/>
            <a:scene3d>
              <a:camera prst="orthographicFront"/>
              <a:lightRig rig="threePt" dir="t"/>
            </a:scene3d>
            <a:sp3d contourW="12700"/>
          </a:bodyPr>
          <a:lstStyle/>
          <a:p>
            <a:r>
              <a:rPr lang="zh-CN" altLang="zh-CN" sz="1600" dirty="0"/>
              <a:t>例：选取</a:t>
            </a:r>
            <a:r>
              <a:rPr lang="en-US" altLang="zh-CN" sz="1600" dirty="0"/>
              <a:t>student</a:t>
            </a:r>
            <a:r>
              <a:rPr lang="zh-CN" altLang="zh-CN" sz="1600" dirty="0"/>
              <a:t>数据集中的某些特定数据。</a:t>
            </a:r>
            <a:endParaRPr lang="en-US" altLang="zh-CN" sz="1600" dirty="0"/>
          </a:p>
          <a:p>
            <a:r>
              <a:rPr lang="en-US" altLang="zh-CN" sz="1600" dirty="0"/>
              <a:t>select1</a:t>
            </a:r>
            <a:r>
              <a:rPr lang="zh-CN" altLang="zh-CN" sz="1600" dirty="0"/>
              <a:t>为选取姓名为“李四”的学生的</a:t>
            </a:r>
            <a:r>
              <a:rPr lang="en-US" altLang="zh-CN" sz="1600" dirty="0"/>
              <a:t>ID</a:t>
            </a:r>
            <a:r>
              <a:rPr lang="zh-CN" altLang="zh-CN" sz="1600" dirty="0"/>
              <a:t>和分数。</a:t>
            </a:r>
            <a:endParaRPr lang="en-US" altLang="zh-CN" sz="1600" dirty="0"/>
          </a:p>
          <a:p>
            <a:r>
              <a:rPr lang="en-US" altLang="zh-CN" sz="1600" dirty="0"/>
              <a:t>select2</a:t>
            </a:r>
            <a:r>
              <a:rPr lang="zh-CN" altLang="zh-CN" sz="1600" dirty="0"/>
              <a:t>为选取成绩大于</a:t>
            </a:r>
            <a:r>
              <a:rPr lang="en-US" altLang="zh-CN" sz="1600" dirty="0"/>
              <a:t>60</a:t>
            </a:r>
            <a:r>
              <a:rPr lang="zh-CN" altLang="zh-CN" sz="1600" dirty="0"/>
              <a:t>分的学生的</a:t>
            </a:r>
            <a:r>
              <a:rPr lang="en-US" altLang="zh-CN" sz="1600" dirty="0"/>
              <a:t>ID</a:t>
            </a:r>
            <a:r>
              <a:rPr lang="zh-CN" altLang="zh-CN" sz="1600" dirty="0"/>
              <a:t>、姓名和分数。</a:t>
            </a:r>
            <a:endParaRPr lang="en-US" altLang="zh-CN" sz="1600" dirty="0"/>
          </a:p>
          <a:p>
            <a:r>
              <a:rPr lang="zh-CN" altLang="zh-CN" sz="1600" dirty="0"/>
              <a:t>代码及运行结果如下所示：</a:t>
            </a:r>
            <a:endParaRPr lang="zh-CN" altLang="zh-CN" sz="1600" dirty="0"/>
          </a:p>
          <a:p>
            <a:r>
              <a:rPr lang="en-US" altLang="zh-CN" sz="1600" dirty="0"/>
              <a:t>&gt; student</a:t>
            </a:r>
            <a:endParaRPr lang="zh-CN" altLang="zh-CN" sz="1600" dirty="0"/>
          </a:p>
          <a:p>
            <a:r>
              <a:rPr lang="en-US" altLang="zh-CN" sz="1600" dirty="0"/>
              <a:t>  </a:t>
            </a:r>
            <a:r>
              <a:rPr lang="en-US" altLang="zh-CN" sz="1600" dirty="0" err="1"/>
              <a:t>stuID</a:t>
            </a:r>
            <a:r>
              <a:rPr lang="en-US" altLang="zh-CN" sz="1600" dirty="0"/>
              <a:t> name score </a:t>
            </a:r>
            <a:r>
              <a:rPr lang="en-US" altLang="zh-CN" sz="1600" dirty="0" err="1"/>
              <a:t>scorecat</a:t>
            </a:r>
            <a:endParaRPr lang="zh-CN" altLang="zh-CN" sz="1600" dirty="0"/>
          </a:p>
          <a:p>
            <a:r>
              <a:rPr lang="en-US" altLang="zh-CN" sz="1600" dirty="0"/>
              <a:t>a     1 </a:t>
            </a:r>
            <a:r>
              <a:rPr lang="zh-CN" altLang="zh-CN" sz="1600" dirty="0"/>
              <a:t>张三</a:t>
            </a:r>
            <a:r>
              <a:rPr lang="en-US" altLang="zh-CN" sz="1600" dirty="0"/>
              <a:t>    69     </a:t>
            </a:r>
            <a:r>
              <a:rPr lang="zh-CN" altLang="zh-CN" sz="1600" dirty="0"/>
              <a:t>及格</a:t>
            </a:r>
            <a:endParaRPr lang="zh-CN" altLang="zh-CN" sz="1600" dirty="0"/>
          </a:p>
          <a:p>
            <a:r>
              <a:rPr lang="en-US" altLang="zh-CN" sz="1600" dirty="0"/>
              <a:t>b     2 </a:t>
            </a:r>
            <a:r>
              <a:rPr lang="zh-CN" altLang="zh-CN" sz="1600" dirty="0"/>
              <a:t>李四</a:t>
            </a:r>
            <a:r>
              <a:rPr lang="en-US" altLang="zh-CN" sz="1600" dirty="0"/>
              <a:t>    20   </a:t>
            </a:r>
            <a:r>
              <a:rPr lang="zh-CN" altLang="zh-CN" sz="1600" dirty="0"/>
              <a:t>不及格</a:t>
            </a:r>
            <a:endParaRPr lang="zh-CN" altLang="zh-CN" sz="1600" dirty="0"/>
          </a:p>
          <a:p>
            <a:r>
              <a:rPr lang="en-US" altLang="zh-CN" sz="1600" dirty="0"/>
              <a:t>c     3 </a:t>
            </a:r>
            <a:r>
              <a:rPr lang="zh-CN" altLang="zh-CN" sz="1600" dirty="0"/>
              <a:t>王五</a:t>
            </a:r>
            <a:r>
              <a:rPr lang="en-US" altLang="zh-CN" sz="1600" dirty="0"/>
              <a:t>    75     </a:t>
            </a:r>
            <a:r>
              <a:rPr lang="zh-CN" altLang="zh-CN" sz="1600" dirty="0"/>
              <a:t>及格</a:t>
            </a:r>
            <a:endParaRPr lang="zh-CN" altLang="zh-CN" sz="1600" dirty="0"/>
          </a:p>
          <a:p>
            <a:r>
              <a:rPr lang="en-US" altLang="zh-CN" sz="1600" dirty="0"/>
              <a:t>d     4 </a:t>
            </a:r>
            <a:r>
              <a:rPr lang="zh-CN" altLang="zh-CN" sz="1600" dirty="0"/>
              <a:t>赵六</a:t>
            </a:r>
            <a:r>
              <a:rPr lang="en-US" altLang="zh-CN" sz="1600" dirty="0"/>
              <a:t>    NA     &lt;NA&gt;</a:t>
            </a:r>
            <a:endParaRPr lang="zh-CN" altLang="zh-CN" sz="1600" dirty="0"/>
          </a:p>
          <a:p>
            <a:r>
              <a:rPr lang="en-US" altLang="zh-CN" sz="1600" dirty="0"/>
              <a:t>&gt; select1&lt;-subset(</a:t>
            </a:r>
            <a:r>
              <a:rPr lang="en-US" altLang="zh-CN" sz="1600" dirty="0" err="1"/>
              <a:t>student,name</a:t>
            </a:r>
            <a:r>
              <a:rPr lang="en-US" altLang="zh-CN" sz="1600" dirty="0"/>
              <a:t>=="</a:t>
            </a:r>
            <a:r>
              <a:rPr lang="zh-CN" altLang="zh-CN" sz="1600" dirty="0"/>
              <a:t>李四</a:t>
            </a:r>
            <a:r>
              <a:rPr lang="en-US" altLang="zh-CN" sz="1600" dirty="0"/>
              <a:t>",select=c(</a:t>
            </a:r>
            <a:r>
              <a:rPr lang="en-US" altLang="zh-CN" sz="1600" dirty="0" err="1"/>
              <a:t>stuID,score</a:t>
            </a:r>
            <a:r>
              <a:rPr lang="en-US" altLang="zh-CN" sz="1600" dirty="0"/>
              <a:t>))</a:t>
            </a:r>
            <a:endParaRPr lang="zh-CN" altLang="zh-CN" sz="1600" dirty="0"/>
          </a:p>
          <a:p>
            <a:r>
              <a:rPr lang="en-US" altLang="zh-CN" sz="1600" dirty="0"/>
              <a:t>&gt; select2&lt;-subset(</a:t>
            </a:r>
            <a:r>
              <a:rPr lang="en-US" altLang="zh-CN" sz="1600" dirty="0" err="1"/>
              <a:t>student,score</a:t>
            </a:r>
            <a:r>
              <a:rPr lang="en-US" altLang="zh-CN" sz="1600" dirty="0"/>
              <a:t>&gt;60,select=c(</a:t>
            </a:r>
            <a:r>
              <a:rPr lang="en-US" altLang="zh-CN" sz="1600" dirty="0" err="1"/>
              <a:t>stuID,name,score</a:t>
            </a:r>
            <a:r>
              <a:rPr lang="en-US" altLang="zh-CN" sz="1600" dirty="0"/>
              <a:t>))</a:t>
            </a:r>
            <a:endParaRPr lang="zh-CN" altLang="zh-CN" sz="1600" dirty="0"/>
          </a:p>
          <a:p>
            <a:r>
              <a:rPr lang="en-US" altLang="zh-CN" sz="1600" dirty="0"/>
              <a:t>&gt; select1</a:t>
            </a:r>
            <a:endParaRPr lang="zh-CN" altLang="zh-CN" sz="1600" dirty="0"/>
          </a:p>
          <a:p>
            <a:r>
              <a:rPr lang="en-US" altLang="zh-CN" sz="1600" dirty="0"/>
              <a:t>  </a:t>
            </a:r>
            <a:r>
              <a:rPr lang="en-US" altLang="zh-CN" sz="1600" dirty="0" err="1"/>
              <a:t>stuID</a:t>
            </a:r>
            <a:r>
              <a:rPr lang="en-US" altLang="zh-CN" sz="1600" dirty="0"/>
              <a:t> score</a:t>
            </a:r>
            <a:endParaRPr lang="zh-CN" altLang="zh-CN" sz="1600" dirty="0"/>
          </a:p>
          <a:p>
            <a:r>
              <a:rPr lang="en-US" altLang="zh-CN" sz="1600" dirty="0"/>
              <a:t>b     2    20</a:t>
            </a:r>
            <a:endParaRPr lang="zh-CN" altLang="zh-CN" sz="1600" dirty="0"/>
          </a:p>
          <a:p>
            <a:r>
              <a:rPr lang="en-US" altLang="zh-CN" sz="1600" dirty="0"/>
              <a:t>&gt; select2</a:t>
            </a:r>
            <a:endParaRPr lang="zh-CN" altLang="zh-CN" sz="1600" dirty="0"/>
          </a:p>
          <a:p>
            <a:r>
              <a:rPr lang="en-US" altLang="zh-CN" sz="1600" dirty="0"/>
              <a:t>  </a:t>
            </a:r>
            <a:r>
              <a:rPr lang="en-US" altLang="zh-CN" sz="1600" dirty="0" err="1"/>
              <a:t>stuID</a:t>
            </a:r>
            <a:r>
              <a:rPr lang="en-US" altLang="zh-CN" sz="1600" dirty="0"/>
              <a:t> name score</a:t>
            </a:r>
            <a:endParaRPr lang="zh-CN" altLang="zh-CN" sz="1600" dirty="0"/>
          </a:p>
          <a:p>
            <a:r>
              <a:rPr lang="en-US" altLang="zh-CN" sz="1600" dirty="0"/>
              <a:t>a     1 </a:t>
            </a:r>
            <a:r>
              <a:rPr lang="zh-CN" altLang="zh-CN" sz="1600" dirty="0"/>
              <a:t>张三</a:t>
            </a:r>
            <a:r>
              <a:rPr lang="en-US" altLang="zh-CN" sz="1600" dirty="0"/>
              <a:t>    69</a:t>
            </a:r>
            <a:endParaRPr lang="zh-CN" altLang="zh-CN" sz="1600" dirty="0"/>
          </a:p>
          <a:p>
            <a:r>
              <a:rPr lang="en-US" altLang="zh-CN" sz="1600" dirty="0"/>
              <a:t>c     3 </a:t>
            </a:r>
            <a:r>
              <a:rPr lang="zh-CN" altLang="zh-CN" sz="1600" dirty="0"/>
              <a:t>王五</a:t>
            </a:r>
            <a:r>
              <a:rPr lang="en-US" altLang="zh-CN" sz="1600" dirty="0"/>
              <a:t>    75</a:t>
            </a:r>
            <a:endParaRPr lang="zh-CN" altLang="zh-CN" sz="1600" dirty="0"/>
          </a:p>
          <a:p>
            <a:endParaRPr lang="en-US" altLang="zh-CN" sz="1600" dirty="0">
              <a:solidFill>
                <a:schemeClr val="tx1">
                  <a:lumMod val="65000"/>
                  <a:lumOff val="35000"/>
                </a:schemeClr>
              </a:solidFill>
              <a:cs typeface="+mn-ea"/>
              <a:sym typeface="+mn-lt"/>
            </a:endParaRPr>
          </a:p>
        </p:txBody>
      </p:sp>
      <p:sp>
        <p:nvSpPr>
          <p:cNvPr id="3" name="文本框 2"/>
          <p:cNvSpPr txBox="1"/>
          <p:nvPr/>
        </p:nvSpPr>
        <p:spPr>
          <a:xfrm>
            <a:off x="781170" y="587519"/>
            <a:ext cx="3206327" cy="707886"/>
          </a:xfrm>
          <a:prstGeom prst="rect">
            <a:avLst/>
          </a:prstGeom>
          <a:noFill/>
        </p:spPr>
        <p:txBody>
          <a:bodyPr wrap="none" rtlCol="0">
            <a:spAutoFit/>
            <a:scene3d>
              <a:camera prst="orthographicFront"/>
              <a:lightRig rig="threePt" dir="t"/>
            </a:scene3d>
            <a:sp3d contourW="12700"/>
          </a:bodyPr>
          <a:lstStyle/>
          <a:p>
            <a:r>
              <a:rPr lang="en-US" altLang="zh-CN" sz="4000" b="1" dirty="0"/>
              <a:t>subset()</a:t>
            </a:r>
            <a:r>
              <a:rPr lang="zh-CN" altLang="zh-CN" sz="4000" b="1" dirty="0"/>
              <a:t>函数</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7411" y="2045378"/>
            <a:ext cx="6585343" cy="3631763"/>
          </a:xfrm>
          <a:prstGeom prst="rect">
            <a:avLst/>
          </a:prstGeom>
          <a:noFill/>
        </p:spPr>
        <p:txBody>
          <a:bodyPr wrap="square" rtlCol="0">
            <a:spAutoFit/>
            <a:scene3d>
              <a:camera prst="orthographicFront"/>
              <a:lightRig rig="threePt" dir="t"/>
            </a:scene3d>
            <a:sp3d contourW="12700"/>
          </a:bodyPr>
          <a:lstStyle/>
          <a:p>
            <a:r>
              <a:rPr lang="zh-CN" altLang="zh-CN" dirty="0"/>
              <a:t>在模拟实际情况时，常常会需要从更大的数据集中抽取样本。简单随机抽样是最基本的抽样方法。是指从总体</a:t>
            </a:r>
            <a:r>
              <a:rPr lang="en-US" altLang="zh-CN" dirty="0"/>
              <a:t>N</a:t>
            </a:r>
            <a:r>
              <a:rPr lang="zh-CN" altLang="zh-CN" dirty="0"/>
              <a:t>个单位中任意随机抽取</a:t>
            </a:r>
            <a:r>
              <a:rPr lang="en-US" altLang="zh-CN" dirty="0"/>
              <a:t>n</a:t>
            </a:r>
            <a:r>
              <a:rPr lang="zh-CN" altLang="zh-CN" dirty="0"/>
              <a:t>个单位作为样本，使每个可能的样本被抽中的概率相等的一种抽样方法。</a:t>
            </a:r>
            <a:endParaRPr lang="zh-CN" altLang="zh-CN" dirty="0"/>
          </a:p>
          <a:p>
            <a:r>
              <a:rPr lang="zh-CN" altLang="zh-CN" dirty="0"/>
              <a:t>随机抽样又分为放回随机抽样和不放回随机抽样两种。放回随机抽样是指，本次从整体中抽取的样本，在下一次抽取时同样有机会被抽取。不放回随机抽样是，一旦被抽取为样本，下次就不能再被抽取了。</a:t>
            </a:r>
            <a:endParaRPr lang="zh-CN" altLang="zh-CN" dirty="0"/>
          </a:p>
          <a:p>
            <a:r>
              <a:rPr lang="zh-CN" altLang="zh-CN" dirty="0"/>
              <a:t>使用</a:t>
            </a:r>
            <a:r>
              <a:rPr lang="en-US" altLang="zh-CN" dirty="0"/>
              <a:t>sample()</a:t>
            </a:r>
            <a:r>
              <a:rPr lang="zh-CN" altLang="zh-CN" dirty="0"/>
              <a:t>函数可以实现随机抽样。语法格式如下：</a:t>
            </a:r>
            <a:endParaRPr lang="zh-CN" altLang="zh-CN" dirty="0"/>
          </a:p>
          <a:p>
            <a:r>
              <a:rPr lang="en-US" altLang="zh-CN" dirty="0"/>
              <a:t>sample(</a:t>
            </a:r>
            <a:r>
              <a:rPr lang="en-US" altLang="zh-CN" dirty="0" err="1"/>
              <a:t>x,size,replace</a:t>
            </a:r>
            <a:r>
              <a:rPr lang="en-US" altLang="zh-CN" dirty="0"/>
              <a:t>=</a:t>
            </a:r>
            <a:r>
              <a:rPr lang="en-US" altLang="zh-CN" dirty="0" err="1"/>
              <a:t>FALSE,prob</a:t>
            </a:r>
            <a:r>
              <a:rPr lang="en-US" altLang="zh-CN" dirty="0"/>
              <a:t>=NULL)</a:t>
            </a:r>
            <a:endParaRPr lang="zh-CN" altLang="zh-CN" dirty="0"/>
          </a:p>
          <a:p>
            <a:r>
              <a:rPr lang="zh-CN" altLang="zh-CN" dirty="0"/>
              <a:t>其中</a:t>
            </a:r>
            <a:r>
              <a:rPr lang="en-US" altLang="zh-CN" dirty="0"/>
              <a:t>x</a:t>
            </a:r>
            <a:r>
              <a:rPr lang="zh-CN" altLang="zh-CN" dirty="0"/>
              <a:t>表示数据，</a:t>
            </a:r>
            <a:r>
              <a:rPr lang="en-US" altLang="zh-CN" dirty="0"/>
              <a:t>size</a:t>
            </a:r>
            <a:r>
              <a:rPr lang="zh-CN" altLang="zh-CN" dirty="0"/>
              <a:t>是抽取的样本数，</a:t>
            </a:r>
            <a:r>
              <a:rPr lang="en-US" altLang="zh-CN" dirty="0"/>
              <a:t>replace=FALSE</a:t>
            </a:r>
            <a:r>
              <a:rPr lang="zh-CN" altLang="zh-CN" dirty="0"/>
              <a:t>为不放回随机抽样，</a:t>
            </a:r>
            <a:r>
              <a:rPr lang="en-US" altLang="zh-CN" dirty="0"/>
              <a:t>replace=TRUE</a:t>
            </a:r>
            <a:r>
              <a:rPr lang="zh-CN" altLang="zh-CN" dirty="0"/>
              <a:t>为放回随机抽样，</a:t>
            </a:r>
            <a:r>
              <a:rPr lang="en-US" altLang="zh-CN" dirty="0"/>
              <a:t>prob</a:t>
            </a:r>
            <a:r>
              <a:rPr lang="zh-CN" altLang="zh-CN" dirty="0"/>
              <a:t>是权重向量。</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2236510" cy="707886"/>
          </a:xfrm>
          <a:prstGeom prst="rect">
            <a:avLst/>
          </a:prstGeom>
          <a:noFill/>
        </p:spPr>
        <p:txBody>
          <a:bodyPr wrap="none" rtlCol="0">
            <a:spAutoFit/>
            <a:scene3d>
              <a:camera prst="orthographicFront"/>
              <a:lightRig rig="threePt" dir="t"/>
            </a:scene3d>
            <a:sp3d contourW="12700"/>
          </a:bodyPr>
          <a:lstStyle/>
          <a:p>
            <a:r>
              <a:rPr lang="zh-CN" altLang="zh-CN" sz="4000" b="1" dirty="0"/>
              <a:t>随机抽样</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50921" y="1967110"/>
            <a:ext cx="4068661" cy="2126718"/>
          </a:xfrm>
          <a:prstGeom prst="rect">
            <a:avLst/>
          </a:prstGeom>
          <a:noFill/>
        </p:spPr>
        <p:txBody>
          <a:bodyPr wrap="square" rtlCol="0" anchor="ctr" anchorCtr="0">
            <a:spAutoFit/>
          </a:bodyPr>
          <a:lstStyle/>
          <a:p>
            <a:pPr algn="l"/>
            <a:endParaRPr lang="zh-CN" altLang="en-US" dirty="0"/>
          </a:p>
        </p:txBody>
      </p:sp>
      <p:sp>
        <p:nvSpPr>
          <p:cNvPr id="4" name="文本框 3"/>
          <p:cNvSpPr txBox="1"/>
          <p:nvPr/>
        </p:nvSpPr>
        <p:spPr>
          <a:xfrm>
            <a:off x="2794932" y="197346"/>
            <a:ext cx="6072231" cy="6463308"/>
          </a:xfrm>
          <a:prstGeom prst="rect">
            <a:avLst/>
          </a:prstGeom>
          <a:noFill/>
        </p:spPr>
        <p:txBody>
          <a:bodyPr wrap="square" rtlCol="0" anchor="ctr" anchorCtr="0">
            <a:spAutoFit/>
          </a:bodyPr>
          <a:lstStyle/>
          <a:p>
            <a:r>
              <a:rPr lang="zh-CN" altLang="zh-CN" dirty="0"/>
              <a:t>例：以小写字母为例进行随机抽样，代码及运行结果如下所示：</a:t>
            </a:r>
            <a:endParaRPr lang="zh-CN" altLang="zh-CN" dirty="0"/>
          </a:p>
          <a:p>
            <a:r>
              <a:rPr lang="en-US" altLang="zh-CN" dirty="0"/>
              <a:t>&gt; letters</a:t>
            </a:r>
            <a:endParaRPr lang="zh-CN" altLang="zh-CN" dirty="0"/>
          </a:p>
          <a:p>
            <a:r>
              <a:rPr lang="en-US" altLang="zh-CN" dirty="0"/>
              <a:t> [1] "a" "b" "c" "d" "e" "f" "g" "h" "</a:t>
            </a:r>
            <a:r>
              <a:rPr lang="en-US" altLang="zh-CN" dirty="0" err="1"/>
              <a:t>i</a:t>
            </a:r>
            <a:r>
              <a:rPr lang="en-US" altLang="zh-CN" dirty="0"/>
              <a:t>" "j" "k" "l" "m" "n" "o" "p" "q" "r"</a:t>
            </a:r>
            <a:endParaRPr lang="zh-CN" altLang="zh-CN" dirty="0"/>
          </a:p>
          <a:p>
            <a:r>
              <a:rPr lang="en-US" altLang="zh-CN" dirty="0"/>
              <a:t>[19] "s" "t" "u" "v" "w" "x" "y" "z"</a:t>
            </a:r>
            <a:endParaRPr lang="zh-CN" altLang="zh-CN" dirty="0"/>
          </a:p>
          <a:p>
            <a:r>
              <a:rPr lang="en-US" altLang="zh-CN" dirty="0"/>
              <a:t>&gt; sample(letters,5,replace=TRUE)</a:t>
            </a:r>
            <a:endParaRPr lang="zh-CN" altLang="zh-CN" dirty="0"/>
          </a:p>
          <a:p>
            <a:r>
              <a:rPr lang="en-US" altLang="zh-CN" dirty="0"/>
              <a:t>[1] "g" "f" "c" "t" "o"</a:t>
            </a:r>
            <a:endParaRPr lang="zh-CN" altLang="zh-CN" dirty="0"/>
          </a:p>
          <a:p>
            <a:r>
              <a:rPr lang="en-US" altLang="zh-CN" dirty="0"/>
              <a:t>&gt; sample(letters,5,replace=FALSE)</a:t>
            </a:r>
            <a:endParaRPr lang="zh-CN" altLang="zh-CN" dirty="0"/>
          </a:p>
          <a:p>
            <a:r>
              <a:rPr lang="en-US" altLang="zh-CN" dirty="0"/>
              <a:t>[1] "a" "q" "l" "x" "</a:t>
            </a:r>
            <a:r>
              <a:rPr lang="en-US" altLang="zh-CN" dirty="0" err="1"/>
              <a:t>i</a:t>
            </a:r>
            <a:r>
              <a:rPr lang="en-US" altLang="zh-CN" dirty="0"/>
              <a:t>"</a:t>
            </a:r>
            <a:endParaRPr lang="zh-CN" altLang="zh-CN" dirty="0"/>
          </a:p>
          <a:p>
            <a:r>
              <a:rPr lang="en-US" altLang="zh-CN" dirty="0"/>
              <a:t>&gt; #</a:t>
            </a:r>
            <a:r>
              <a:rPr lang="zh-CN" altLang="zh-CN" dirty="0"/>
              <a:t>生成随机分组结果，</a:t>
            </a:r>
            <a:r>
              <a:rPr lang="en-US" altLang="zh-CN" dirty="0"/>
              <a:t>3</a:t>
            </a:r>
            <a:r>
              <a:rPr lang="zh-CN" altLang="zh-CN" dirty="0"/>
              <a:t>组权重为</a:t>
            </a:r>
            <a:r>
              <a:rPr lang="en-US" altLang="zh-CN" dirty="0"/>
              <a:t>3</a:t>
            </a:r>
            <a:r>
              <a:rPr lang="zh-CN" altLang="zh-CN" dirty="0"/>
              <a:t>：</a:t>
            </a:r>
            <a:r>
              <a:rPr lang="en-US" altLang="zh-CN" dirty="0"/>
              <a:t>2</a:t>
            </a:r>
            <a:r>
              <a:rPr lang="zh-CN" altLang="zh-CN" dirty="0"/>
              <a:t>：</a:t>
            </a:r>
            <a:r>
              <a:rPr lang="en-US" altLang="zh-CN" dirty="0"/>
              <a:t>5</a:t>
            </a:r>
            <a:endParaRPr lang="zh-CN" altLang="zh-CN" dirty="0"/>
          </a:p>
          <a:p>
            <a:r>
              <a:rPr lang="en-US" altLang="zh-CN" dirty="0"/>
              <a:t>&gt; n&lt;-sample(3,26,replace=</a:t>
            </a:r>
            <a:r>
              <a:rPr lang="en-US" altLang="zh-CN" dirty="0" err="1"/>
              <a:t>TRUE,prob</a:t>
            </a:r>
            <a:r>
              <a:rPr lang="en-US" altLang="zh-CN" dirty="0"/>
              <a:t>=c(0.3,0.2,0.5))</a:t>
            </a:r>
            <a:endParaRPr lang="zh-CN" altLang="zh-CN" dirty="0"/>
          </a:p>
          <a:p>
            <a:r>
              <a:rPr lang="en-US" altLang="zh-CN" dirty="0"/>
              <a:t>&gt; n</a:t>
            </a:r>
            <a:endParaRPr lang="zh-CN" altLang="zh-CN" dirty="0"/>
          </a:p>
          <a:p>
            <a:r>
              <a:rPr lang="en-US" altLang="zh-CN" dirty="0"/>
              <a:t> [1] 3 2 2 3 3 3 3 2 2 3 3 3 3 3 1 2 2 2 3 3 3 3 3 3 3 1</a:t>
            </a:r>
            <a:endParaRPr lang="zh-CN" altLang="zh-CN" dirty="0"/>
          </a:p>
          <a:p>
            <a:r>
              <a:rPr lang="en-US" altLang="zh-CN" dirty="0"/>
              <a:t>&gt; sample1&lt;-letters[n==1]</a:t>
            </a:r>
            <a:endParaRPr lang="zh-CN" altLang="zh-CN" dirty="0"/>
          </a:p>
          <a:p>
            <a:r>
              <a:rPr lang="en-US" altLang="zh-CN" dirty="0"/>
              <a:t>&gt; sample1</a:t>
            </a:r>
            <a:endParaRPr lang="zh-CN" altLang="zh-CN" dirty="0"/>
          </a:p>
          <a:p>
            <a:r>
              <a:rPr lang="en-US" altLang="zh-CN" dirty="0"/>
              <a:t>[1] "o" "z"</a:t>
            </a:r>
            <a:endParaRPr lang="zh-CN" altLang="zh-CN" dirty="0"/>
          </a:p>
          <a:p>
            <a:r>
              <a:rPr lang="en-US" altLang="zh-CN" dirty="0"/>
              <a:t>&gt; sample2&lt;-letters[n==2]</a:t>
            </a:r>
            <a:endParaRPr lang="zh-CN" altLang="zh-CN" dirty="0"/>
          </a:p>
          <a:p>
            <a:r>
              <a:rPr lang="en-US" altLang="zh-CN" dirty="0"/>
              <a:t>&gt; sample2</a:t>
            </a:r>
            <a:endParaRPr lang="zh-CN" altLang="zh-CN" dirty="0"/>
          </a:p>
          <a:p>
            <a:r>
              <a:rPr lang="en-US" altLang="zh-CN" dirty="0"/>
              <a:t>[1] "b" "c" "h" "</a:t>
            </a:r>
            <a:r>
              <a:rPr lang="en-US" altLang="zh-CN" dirty="0" err="1"/>
              <a:t>i</a:t>
            </a:r>
            <a:r>
              <a:rPr lang="en-US" altLang="zh-CN" dirty="0"/>
              <a:t>" "p" "q" "r"</a:t>
            </a:r>
            <a:endParaRPr lang="zh-CN" altLang="zh-CN" dirty="0"/>
          </a:p>
          <a:p>
            <a:r>
              <a:rPr lang="en-US" altLang="zh-CN" dirty="0"/>
              <a:t>&gt; (sample3&lt;-letters[n==3])</a:t>
            </a:r>
            <a:endParaRPr lang="zh-CN" altLang="zh-CN" dirty="0"/>
          </a:p>
          <a:p>
            <a:r>
              <a:rPr lang="en-US" altLang="zh-CN" dirty="0"/>
              <a:t> [1] "a" "d" "e" "f" "g" "j" "k" "l" "m" "n" "s" "t" "u" "v" "w" "x" "y"</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646331"/>
          </a:xfrm>
          <a:prstGeom prst="rect">
            <a:avLst/>
          </a:prstGeom>
          <a:noFill/>
        </p:spPr>
        <p:txBody>
          <a:bodyPr wrap="square" rtlCol="0">
            <a:spAutoFit/>
            <a:scene3d>
              <a:camera prst="orthographicFront"/>
              <a:lightRig rig="threePt" dir="t"/>
            </a:scene3d>
            <a:sp3d contourW="12700"/>
          </a:bodyPr>
          <a:lstStyle/>
          <a:p>
            <a:r>
              <a:rPr lang="zh-CN" altLang="zh-CN" dirty="0"/>
              <a:t>如果你精通结构化查询语言（</a:t>
            </a:r>
            <a:r>
              <a:rPr lang="en-US" altLang="zh-CN" dirty="0"/>
              <a:t>SQL</a:t>
            </a:r>
            <a:r>
              <a:rPr lang="zh-CN" altLang="zh-CN" dirty="0"/>
              <a:t>），在下载并安装好</a:t>
            </a:r>
            <a:r>
              <a:rPr lang="en-US" altLang="zh-CN" dirty="0" err="1"/>
              <a:t>sqldf</a:t>
            </a:r>
            <a:r>
              <a:rPr lang="zh-CN" altLang="zh-CN" dirty="0"/>
              <a:t>包以后，可以使用</a:t>
            </a:r>
            <a:r>
              <a:rPr lang="en-US" altLang="zh-CN" dirty="0" err="1"/>
              <a:t>sqldf</a:t>
            </a:r>
            <a:r>
              <a:rPr lang="en-US" altLang="zh-CN" dirty="0"/>
              <a:t>()</a:t>
            </a:r>
            <a:r>
              <a:rPr lang="zh-CN" altLang="zh-CN" dirty="0"/>
              <a:t>函数对数据进行处理。</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5827236" cy="707886"/>
          </a:xfrm>
          <a:prstGeom prst="rect">
            <a:avLst/>
          </a:prstGeom>
          <a:noFill/>
        </p:spPr>
        <p:txBody>
          <a:bodyPr wrap="none" rtlCol="0">
            <a:spAutoFit/>
            <a:scene3d>
              <a:camera prst="orthographicFront"/>
              <a:lightRig rig="threePt" dir="t"/>
            </a:scene3d>
            <a:sp3d contourW="12700"/>
          </a:bodyPr>
          <a:lstStyle/>
          <a:p>
            <a:r>
              <a:rPr lang="zh-CN" altLang="zh-CN" sz="4000" dirty="0"/>
              <a:t>使用</a:t>
            </a:r>
            <a:r>
              <a:rPr lang="en-US" altLang="zh-CN" sz="4000" dirty="0"/>
              <a:t>SQL</a:t>
            </a:r>
            <a:r>
              <a:rPr lang="zh-CN" altLang="zh-CN" sz="4000" dirty="0"/>
              <a:t>语句操作数据框</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10</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50921" y="1967110"/>
            <a:ext cx="4068661" cy="2126718"/>
          </a:xfrm>
          <a:prstGeom prst="rect">
            <a:avLst/>
          </a:prstGeom>
          <a:noFill/>
        </p:spPr>
        <p:txBody>
          <a:bodyPr wrap="square" rtlCol="0" anchor="ctr" anchorCtr="0">
            <a:spAutoFit/>
          </a:bodyPr>
          <a:lstStyle/>
          <a:p>
            <a:pPr algn="l"/>
            <a:endParaRPr lang="zh-CN" altLang="en-US" dirty="0"/>
          </a:p>
        </p:txBody>
      </p:sp>
      <p:sp>
        <p:nvSpPr>
          <p:cNvPr id="5" name="文本框 4"/>
          <p:cNvSpPr txBox="1"/>
          <p:nvPr/>
        </p:nvSpPr>
        <p:spPr>
          <a:xfrm>
            <a:off x="3271706" y="1443842"/>
            <a:ext cx="5813570" cy="3970318"/>
          </a:xfrm>
          <a:prstGeom prst="rect">
            <a:avLst/>
          </a:prstGeom>
          <a:noFill/>
        </p:spPr>
        <p:txBody>
          <a:bodyPr wrap="square" rtlCol="0" anchor="ctr" anchorCtr="0">
            <a:spAutoFit/>
          </a:bodyPr>
          <a:lstStyle/>
          <a:p>
            <a:r>
              <a:rPr lang="zh-CN" altLang="zh-CN" dirty="0"/>
              <a:t>例：从</a:t>
            </a:r>
            <a:r>
              <a:rPr lang="en-US" altLang="zh-CN" dirty="0"/>
              <a:t>student</a:t>
            </a:r>
            <a:r>
              <a:rPr lang="zh-CN" altLang="zh-CN" dirty="0"/>
              <a:t>数据集中选取最高分的学生</a:t>
            </a:r>
            <a:r>
              <a:rPr lang="en-US" altLang="zh-CN" dirty="0"/>
              <a:t>id</a:t>
            </a:r>
            <a:r>
              <a:rPr lang="zh-CN" altLang="zh-CN" dirty="0"/>
              <a:t>，姓名，分数，代码及运行结果如下所示：</a:t>
            </a:r>
            <a:endParaRPr lang="en-US" altLang="zh-CN" dirty="0"/>
          </a:p>
          <a:p>
            <a:endParaRPr lang="zh-CN" altLang="zh-CN" dirty="0"/>
          </a:p>
          <a:p>
            <a:r>
              <a:rPr lang="en-US" altLang="zh-CN" dirty="0"/>
              <a:t>&gt; </a:t>
            </a:r>
            <a:r>
              <a:rPr lang="en-US" altLang="zh-CN" dirty="0" err="1"/>
              <a:t>install.packages</a:t>
            </a:r>
            <a:r>
              <a:rPr lang="en-US" altLang="zh-CN" dirty="0"/>
              <a:t>(”</a:t>
            </a:r>
            <a:r>
              <a:rPr lang="en-US" altLang="zh-CN" dirty="0" err="1"/>
              <a:t>sqldf</a:t>
            </a:r>
            <a:r>
              <a:rPr lang="en-US" altLang="zh-CN" dirty="0"/>
              <a:t>”)</a:t>
            </a:r>
            <a:endParaRPr lang="en-US" altLang="zh-CN" dirty="0"/>
          </a:p>
          <a:p>
            <a:r>
              <a:rPr lang="en-US" altLang="zh-CN" dirty="0"/>
              <a:t>&gt; library(</a:t>
            </a:r>
            <a:r>
              <a:rPr lang="en-US" altLang="zh-CN" dirty="0" err="1"/>
              <a:t>sqldf</a:t>
            </a:r>
            <a:r>
              <a:rPr lang="en-US" altLang="zh-CN" dirty="0"/>
              <a:t>)</a:t>
            </a:r>
            <a:endParaRPr lang="zh-CN" altLang="zh-CN" dirty="0"/>
          </a:p>
          <a:p>
            <a:r>
              <a:rPr lang="en-US" altLang="zh-CN" dirty="0"/>
              <a:t>&gt; student</a:t>
            </a:r>
            <a:endParaRPr lang="zh-CN" altLang="zh-CN" dirty="0"/>
          </a:p>
          <a:p>
            <a:r>
              <a:rPr lang="en-US" altLang="zh-CN" dirty="0"/>
              <a:t>  </a:t>
            </a:r>
            <a:r>
              <a:rPr lang="en-US" altLang="zh-CN" dirty="0" err="1"/>
              <a:t>stuID</a:t>
            </a:r>
            <a:r>
              <a:rPr lang="en-US" altLang="zh-CN" dirty="0"/>
              <a:t> name score </a:t>
            </a:r>
            <a:r>
              <a:rPr lang="en-US" altLang="zh-CN" dirty="0" err="1"/>
              <a:t>scorecat</a:t>
            </a:r>
            <a:endParaRPr lang="zh-CN" altLang="zh-CN" dirty="0"/>
          </a:p>
          <a:p>
            <a:r>
              <a:rPr lang="en-US" altLang="zh-CN" dirty="0"/>
              <a:t>a     1 </a:t>
            </a:r>
            <a:r>
              <a:rPr lang="zh-CN" altLang="zh-CN" dirty="0"/>
              <a:t>张三</a:t>
            </a:r>
            <a:r>
              <a:rPr lang="en-US" altLang="zh-CN" dirty="0"/>
              <a:t>    69     </a:t>
            </a:r>
            <a:r>
              <a:rPr lang="zh-CN" altLang="zh-CN" dirty="0"/>
              <a:t>及格</a:t>
            </a:r>
            <a:endParaRPr lang="zh-CN" altLang="zh-CN" dirty="0"/>
          </a:p>
          <a:p>
            <a:r>
              <a:rPr lang="en-US" altLang="zh-CN" dirty="0"/>
              <a:t>b     2 </a:t>
            </a:r>
            <a:r>
              <a:rPr lang="zh-CN" altLang="zh-CN" dirty="0"/>
              <a:t>李四</a:t>
            </a:r>
            <a:r>
              <a:rPr lang="en-US" altLang="zh-CN" dirty="0"/>
              <a:t>    20   </a:t>
            </a:r>
            <a:r>
              <a:rPr lang="zh-CN" altLang="zh-CN" dirty="0"/>
              <a:t>不及格</a:t>
            </a:r>
            <a:endParaRPr lang="zh-CN" altLang="zh-CN" dirty="0"/>
          </a:p>
          <a:p>
            <a:r>
              <a:rPr lang="en-US" altLang="zh-CN" dirty="0"/>
              <a:t>c     3 </a:t>
            </a:r>
            <a:r>
              <a:rPr lang="zh-CN" altLang="zh-CN" dirty="0"/>
              <a:t>王五</a:t>
            </a:r>
            <a:r>
              <a:rPr lang="en-US" altLang="zh-CN" dirty="0"/>
              <a:t>    75     </a:t>
            </a:r>
            <a:r>
              <a:rPr lang="zh-CN" altLang="zh-CN" dirty="0"/>
              <a:t>及格</a:t>
            </a:r>
            <a:endParaRPr lang="zh-CN" altLang="zh-CN" dirty="0"/>
          </a:p>
          <a:p>
            <a:r>
              <a:rPr lang="en-US" altLang="zh-CN" dirty="0"/>
              <a:t>d     4 </a:t>
            </a:r>
            <a:r>
              <a:rPr lang="zh-CN" altLang="zh-CN" dirty="0"/>
              <a:t>赵六</a:t>
            </a:r>
            <a:r>
              <a:rPr lang="en-US" altLang="zh-CN" dirty="0"/>
              <a:t>    NA     &lt;NA&gt;</a:t>
            </a:r>
            <a:endParaRPr lang="zh-CN" altLang="zh-CN" dirty="0"/>
          </a:p>
          <a:p>
            <a:r>
              <a:rPr lang="en-US" altLang="zh-CN" dirty="0"/>
              <a:t>&gt; </a:t>
            </a:r>
            <a:r>
              <a:rPr lang="en-US" altLang="zh-CN" dirty="0" err="1"/>
              <a:t>sqldf</a:t>
            </a:r>
            <a:r>
              <a:rPr lang="en-US" altLang="zh-CN" dirty="0"/>
              <a:t>("select </a:t>
            </a:r>
            <a:r>
              <a:rPr lang="en-US" altLang="zh-CN" dirty="0" err="1"/>
              <a:t>stuID,name,max</a:t>
            </a:r>
            <a:r>
              <a:rPr lang="en-US" altLang="zh-CN" dirty="0"/>
              <a:t>(score)  from student")</a:t>
            </a:r>
            <a:endParaRPr lang="zh-CN" altLang="zh-CN" dirty="0"/>
          </a:p>
          <a:p>
            <a:r>
              <a:rPr lang="en-US" altLang="zh-CN" dirty="0"/>
              <a:t>  </a:t>
            </a:r>
            <a:r>
              <a:rPr lang="en-US" altLang="zh-CN" dirty="0" err="1"/>
              <a:t>stuID</a:t>
            </a:r>
            <a:r>
              <a:rPr lang="en-US" altLang="zh-CN" dirty="0"/>
              <a:t> name max(score)</a:t>
            </a:r>
            <a:endParaRPr lang="zh-CN" altLang="zh-CN" dirty="0"/>
          </a:p>
          <a:p>
            <a:r>
              <a:rPr lang="en-US" altLang="zh-CN" dirty="0"/>
              <a:t>1     3 </a:t>
            </a:r>
            <a:r>
              <a:rPr lang="zh-CN" altLang="zh-CN" dirty="0"/>
              <a:t>王五</a:t>
            </a:r>
            <a:r>
              <a:rPr lang="en-US" altLang="zh-CN" dirty="0"/>
              <a:t>         75</a:t>
            </a:r>
            <a:endParaRPr lang="zh-CN" altLang="zh-CN"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2246769"/>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为了简化问题，往往只创建包含那些感兴趣变量的数据集。将某些类型的变量重编码为其他类型的变量等等。这些都是应该在基本数据处理时期就做好的清理和转换工作。</a:t>
            </a:r>
            <a:endParaRPr lang="en-US" altLang="zh-CN" dirty="0"/>
          </a:p>
          <a:p>
            <a:endParaRPr lang="zh-CN" altLang="zh-CN" dirty="0"/>
          </a:p>
          <a:p>
            <a:r>
              <a:rPr lang="en-US" altLang="zh-CN" dirty="0"/>
              <a:t>    </a:t>
            </a:r>
            <a:r>
              <a:rPr lang="zh-CN" altLang="zh-CN" dirty="0"/>
              <a:t>基本数据管理的相关问题大致上有以下几个：变量；缺失值、类型转换；数据排序；数据集的合并；数据集取子集；使用</a:t>
            </a:r>
            <a:r>
              <a:rPr lang="en-US" altLang="zh-CN" dirty="0"/>
              <a:t>SQL</a:t>
            </a:r>
            <a:r>
              <a:rPr lang="zh-CN" altLang="zh-CN" dirty="0"/>
              <a:t>语句操作数据框等等。</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288353" cy="707886"/>
          </a:xfrm>
          <a:prstGeom prst="rect">
            <a:avLst/>
          </a:prstGeom>
          <a:noFill/>
        </p:spPr>
        <p:txBody>
          <a:bodyPr wrap="none" rtlCol="0">
            <a:spAutoFit/>
            <a:scene3d>
              <a:camera prst="orthographicFront"/>
              <a:lightRig rig="threePt" dir="t"/>
            </a:scene3d>
            <a:sp3d contourW="12700"/>
          </a:bodyPr>
          <a:lstStyle/>
          <a:p>
            <a:r>
              <a:rPr lang="zh-CN" altLang="zh-CN" sz="4000" dirty="0"/>
              <a:t>数据管理基本概念</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1200329"/>
          </a:xfrm>
          <a:prstGeom prst="rect">
            <a:avLst/>
          </a:prstGeom>
          <a:noFill/>
        </p:spPr>
        <p:txBody>
          <a:bodyPr wrap="square" rtlCol="0">
            <a:spAutoFit/>
            <a:scene3d>
              <a:camera prst="orthographicFront"/>
              <a:lightRig rig="threePt" dir="t"/>
            </a:scene3d>
            <a:sp3d contourW="12700"/>
          </a:bodyPr>
          <a:lstStyle/>
          <a:p>
            <a:r>
              <a:rPr lang="en-US" altLang="zh-CN" dirty="0"/>
              <a:t>    </a:t>
            </a:r>
            <a:r>
              <a:rPr lang="zh-CN" altLang="zh-CN" dirty="0"/>
              <a:t>在研究项目中，可能需要创建新变量，即在现有数据框中加上感兴趣的量，或者对现有变量进行变换。</a:t>
            </a:r>
            <a:endParaRPr lang="en-US" altLang="zh-CN" dirty="0"/>
          </a:p>
          <a:p>
            <a:endParaRPr lang="zh-CN" altLang="zh-CN" dirty="0"/>
          </a:p>
          <a:p>
            <a:r>
              <a:rPr lang="en-US" altLang="zh-CN" dirty="0"/>
              <a:t>    </a:t>
            </a:r>
            <a:r>
              <a:rPr lang="zh-CN" altLang="zh-CN" dirty="0"/>
              <a:t>创建新变量的语句格式如下：变量名</a:t>
            </a:r>
            <a:r>
              <a:rPr lang="en-US" altLang="zh-CN" dirty="0"/>
              <a:t> &lt;- </a:t>
            </a:r>
            <a:r>
              <a:rPr lang="zh-CN" altLang="zh-CN" dirty="0"/>
              <a:t>表达式</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4256828" y="3314670"/>
            <a:ext cx="2749471" cy="707886"/>
          </a:xfrm>
          <a:prstGeom prst="rect">
            <a:avLst/>
          </a:prstGeom>
          <a:noFill/>
        </p:spPr>
        <p:txBody>
          <a:bodyPr wrap="none" rtlCol="0">
            <a:spAutoFit/>
            <a:scene3d>
              <a:camera prst="orthographicFront"/>
              <a:lightRig rig="threePt" dir="t"/>
            </a:scene3d>
            <a:sp3d contourW="12700"/>
          </a:bodyPr>
          <a:lstStyle/>
          <a:p>
            <a:r>
              <a:rPr lang="zh-CN" altLang="zh-CN" sz="4000" dirty="0"/>
              <a:t>创建新变量</a:t>
            </a:r>
            <a:endParaRPr lang="zh-CN" altLang="zh-CN" sz="4000" dirty="0"/>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3354765"/>
          </a:xfrm>
          <a:prstGeom prst="rect">
            <a:avLst/>
          </a:prstGeom>
          <a:noFill/>
        </p:spPr>
        <p:txBody>
          <a:bodyPr wrap="square" rtlCol="0">
            <a:spAutoFit/>
            <a:scene3d>
              <a:camera prst="orthographicFront"/>
              <a:lightRig rig="threePt" dir="t"/>
            </a:scene3d>
            <a:sp3d contourW="12700"/>
          </a:bodyPr>
          <a:lstStyle/>
          <a:p>
            <a:r>
              <a:rPr lang="en-US" altLang="zh-CN" dirty="0"/>
              <a:t>&gt; </a:t>
            </a:r>
            <a:r>
              <a:rPr lang="en-US" altLang="zh-CN" dirty="0" err="1"/>
              <a:t>mytest</a:t>
            </a:r>
            <a:r>
              <a:rPr lang="en-US" altLang="zh-CN" dirty="0"/>
              <a:t>&lt;-</a:t>
            </a:r>
            <a:r>
              <a:rPr lang="en-US" altLang="zh-CN" dirty="0" err="1"/>
              <a:t>data.frame</a:t>
            </a:r>
            <a:r>
              <a:rPr lang="en-US" altLang="zh-CN" dirty="0"/>
              <a:t>(a1=c(1,2,3),a2=c(4,5,6))</a:t>
            </a:r>
            <a:endParaRPr lang="zh-CN" altLang="zh-CN" dirty="0"/>
          </a:p>
          <a:p>
            <a:r>
              <a:rPr lang="en-US" altLang="zh-CN" dirty="0"/>
              <a:t>&gt; </a:t>
            </a:r>
            <a:r>
              <a:rPr lang="en-US" altLang="zh-CN" dirty="0" err="1"/>
              <a:t>mytest$sum</a:t>
            </a:r>
            <a:r>
              <a:rPr lang="en-US" altLang="zh-CN" dirty="0"/>
              <a:t>&lt;-mytest$a1+mytest$a2</a:t>
            </a:r>
            <a:endParaRPr lang="zh-CN" altLang="zh-CN" dirty="0"/>
          </a:p>
          <a:p>
            <a:r>
              <a:rPr lang="en-US" altLang="zh-CN" dirty="0"/>
              <a:t>&gt; </a:t>
            </a:r>
            <a:r>
              <a:rPr lang="en-US" altLang="zh-CN" dirty="0" err="1"/>
              <a:t>mytest$mean</a:t>
            </a:r>
            <a:r>
              <a:rPr lang="en-US" altLang="zh-CN" dirty="0"/>
              <a:t>&lt;-(mytest$a1+mytest$a2)/2</a:t>
            </a:r>
            <a:endParaRPr lang="zh-CN" altLang="zh-CN" dirty="0"/>
          </a:p>
          <a:p>
            <a:r>
              <a:rPr lang="en-US" altLang="zh-CN" dirty="0"/>
              <a:t>&gt; </a:t>
            </a:r>
            <a:r>
              <a:rPr lang="en-US" altLang="zh-CN" dirty="0" err="1"/>
              <a:t>mytest</a:t>
            </a:r>
            <a:endParaRPr lang="zh-CN" altLang="zh-CN" dirty="0"/>
          </a:p>
          <a:p>
            <a:r>
              <a:rPr lang="en-US" altLang="zh-CN" dirty="0"/>
              <a:t>  a1 a2 sum mean</a:t>
            </a:r>
            <a:endParaRPr lang="zh-CN" altLang="zh-CN" dirty="0"/>
          </a:p>
          <a:p>
            <a:r>
              <a:rPr lang="en-US" altLang="zh-CN" dirty="0"/>
              <a:t>1  1  4   5  2.5</a:t>
            </a:r>
            <a:endParaRPr lang="zh-CN" altLang="zh-CN" dirty="0"/>
          </a:p>
          <a:p>
            <a:r>
              <a:rPr lang="en-US" altLang="zh-CN" dirty="0"/>
              <a:t>2  2  5   7  3.5</a:t>
            </a:r>
            <a:endParaRPr lang="zh-CN" altLang="zh-CN" dirty="0"/>
          </a:p>
          <a:p>
            <a:pPr marL="342900" indent="-342900">
              <a:buAutoNum type="arabicPlain" startAt="3"/>
            </a:pPr>
            <a:r>
              <a:rPr lang="en-US" altLang="zh-CN" dirty="0"/>
              <a:t>3  6   9  4.5</a:t>
            </a:r>
            <a:endParaRPr lang="en-US" altLang="zh-CN" dirty="0"/>
          </a:p>
          <a:p>
            <a:pPr marL="342900" indent="-342900">
              <a:buAutoNum type="arabicPlain" startAt="3"/>
            </a:pPr>
            <a:endParaRPr lang="en-US" altLang="zh-CN" dirty="0"/>
          </a:p>
          <a:p>
            <a:r>
              <a:rPr lang="zh-CN" altLang="zh-CN" dirty="0"/>
              <a:t>这种方法每次都要使用</a:t>
            </a:r>
            <a:r>
              <a:rPr lang="en-US" altLang="zh-CN" dirty="0" err="1"/>
              <a:t>mytest</a:t>
            </a:r>
            <a:r>
              <a:rPr lang="en-US" altLang="zh-CN" dirty="0"/>
              <a:t>$</a:t>
            </a:r>
            <a:r>
              <a:rPr lang="zh-CN" altLang="zh-CN" dirty="0"/>
              <a:t>这种形式，来告诉</a:t>
            </a:r>
            <a:r>
              <a:rPr lang="en-US" altLang="zh-CN" dirty="0"/>
              <a:t>R</a:t>
            </a:r>
            <a:r>
              <a:rPr lang="zh-CN" altLang="zh-CN" dirty="0"/>
              <a:t>是哪个数据集。</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802918" cy="707886"/>
          </a:xfrm>
          <a:prstGeom prst="rect">
            <a:avLst/>
          </a:prstGeom>
          <a:noFill/>
        </p:spPr>
        <p:txBody>
          <a:bodyPr wrap="none" rtlCol="0">
            <a:spAutoFit/>
            <a:scene3d>
              <a:camera prst="orthographicFront"/>
              <a:lightRig rig="threePt" dir="t"/>
            </a:scene3d>
            <a:sp3d contourW="12700"/>
          </a:bodyPr>
          <a:lstStyle/>
          <a:p>
            <a:r>
              <a:rPr lang="zh-CN" altLang="en-US" sz="4000" dirty="0"/>
              <a:t>创建新变量</a:t>
            </a:r>
            <a:r>
              <a:rPr lang="en-US" altLang="zh-CN" sz="4000" dirty="0"/>
              <a:t>---</a:t>
            </a:r>
            <a:r>
              <a:rPr lang="zh-CN" altLang="en-US" sz="4000" dirty="0"/>
              <a:t>方法一</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3416320"/>
          </a:xfrm>
          <a:prstGeom prst="rect">
            <a:avLst/>
          </a:prstGeom>
          <a:noFill/>
        </p:spPr>
        <p:txBody>
          <a:bodyPr wrap="square" rtlCol="0">
            <a:spAutoFit/>
            <a:scene3d>
              <a:camera prst="orthographicFront"/>
              <a:lightRig rig="threePt" dir="t"/>
            </a:scene3d>
            <a:sp3d contourW="12700"/>
          </a:bodyPr>
          <a:lstStyle/>
          <a:p>
            <a:r>
              <a:rPr lang="en-US" altLang="zh-CN" dirty="0"/>
              <a:t>&gt; </a:t>
            </a:r>
            <a:r>
              <a:rPr lang="en-US" altLang="zh-CN" dirty="0" err="1"/>
              <a:t>mytest</a:t>
            </a:r>
            <a:r>
              <a:rPr lang="en-US" altLang="zh-CN" dirty="0"/>
              <a:t>&lt;-</a:t>
            </a:r>
            <a:r>
              <a:rPr lang="en-US" altLang="zh-CN" dirty="0" err="1"/>
              <a:t>data.frame</a:t>
            </a:r>
            <a:r>
              <a:rPr lang="en-US" altLang="zh-CN" dirty="0"/>
              <a:t>(a1=c(1,2,3),a2=c(4,5,6))</a:t>
            </a:r>
            <a:endParaRPr lang="zh-CN" altLang="zh-CN" dirty="0"/>
          </a:p>
          <a:p>
            <a:r>
              <a:rPr lang="en-US" altLang="zh-CN" dirty="0"/>
              <a:t>&gt; </a:t>
            </a:r>
            <a:r>
              <a:rPr lang="en-US" altLang="zh-CN" dirty="0" err="1"/>
              <a:t>mytest</a:t>
            </a:r>
            <a:r>
              <a:rPr lang="en-US" altLang="zh-CN" dirty="0"/>
              <a:t>&lt;-transform(</a:t>
            </a:r>
            <a:r>
              <a:rPr lang="en-US" altLang="zh-CN" dirty="0" err="1"/>
              <a:t>mytest,sum</a:t>
            </a:r>
            <a:r>
              <a:rPr lang="en-US" altLang="zh-CN" dirty="0"/>
              <a:t>=a1+a2,mean=(a1+a2)/2)</a:t>
            </a:r>
            <a:endParaRPr lang="zh-CN" altLang="zh-CN" dirty="0"/>
          </a:p>
          <a:p>
            <a:r>
              <a:rPr lang="en-US" altLang="zh-CN" dirty="0"/>
              <a:t>&gt; </a:t>
            </a:r>
            <a:r>
              <a:rPr lang="en-US" altLang="zh-CN" dirty="0" err="1"/>
              <a:t>mytest</a:t>
            </a:r>
            <a:endParaRPr lang="zh-CN" altLang="zh-CN" dirty="0"/>
          </a:p>
          <a:p>
            <a:r>
              <a:rPr lang="en-US" altLang="zh-CN" dirty="0"/>
              <a:t>  a1 a2 sum mean</a:t>
            </a:r>
            <a:endParaRPr lang="zh-CN" altLang="zh-CN" dirty="0"/>
          </a:p>
          <a:p>
            <a:r>
              <a:rPr lang="en-US" altLang="zh-CN" dirty="0"/>
              <a:t>1  1  4   5  2.5</a:t>
            </a:r>
            <a:endParaRPr lang="zh-CN" altLang="zh-CN" dirty="0"/>
          </a:p>
          <a:p>
            <a:r>
              <a:rPr lang="en-US" altLang="zh-CN" dirty="0"/>
              <a:t>2  2  5   7  3.5</a:t>
            </a:r>
            <a:endParaRPr lang="zh-CN" altLang="zh-CN" dirty="0"/>
          </a:p>
          <a:p>
            <a:pPr marL="342900" indent="-342900">
              <a:buAutoNum type="arabicPlain" startAt="3"/>
            </a:pPr>
            <a:r>
              <a:rPr lang="en-US" altLang="zh-CN" dirty="0"/>
              <a:t>3  6   9  4.5</a:t>
            </a:r>
            <a:endParaRPr lang="en-US" altLang="zh-CN" dirty="0"/>
          </a:p>
          <a:p>
            <a:pPr marL="342900" indent="-342900">
              <a:buAutoNum type="arabicPlain" startAt="3"/>
            </a:pPr>
            <a:endParaRPr lang="en-US" altLang="zh-CN" dirty="0"/>
          </a:p>
          <a:p>
            <a:pPr marL="342900" indent="-342900">
              <a:buAutoNum type="arabicPlain" startAt="3"/>
            </a:pPr>
            <a:endParaRPr lang="zh-CN" altLang="zh-CN" dirty="0"/>
          </a:p>
          <a:p>
            <a:r>
              <a:rPr lang="en-US" altLang="zh-CN" dirty="0"/>
              <a:t>transform()</a:t>
            </a:r>
            <a:r>
              <a:rPr lang="zh-CN" altLang="zh-CN" dirty="0"/>
              <a:t>函数的第一个参数是需要转换的函数，接下来的参数就是需要新构建的变量和变量的值。这样就成功的避免了每次都要写数据集的名字。</a:t>
            </a:r>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802918" cy="707886"/>
          </a:xfrm>
          <a:prstGeom prst="rect">
            <a:avLst/>
          </a:prstGeom>
          <a:noFill/>
        </p:spPr>
        <p:txBody>
          <a:bodyPr wrap="none" rtlCol="0">
            <a:spAutoFit/>
            <a:scene3d>
              <a:camera prst="orthographicFront"/>
              <a:lightRig rig="threePt" dir="t"/>
            </a:scene3d>
            <a:sp3d contourW="12700"/>
          </a:bodyPr>
          <a:lstStyle/>
          <a:p>
            <a:r>
              <a:rPr lang="zh-CN" altLang="en-US" sz="4000" dirty="0"/>
              <a:t>创建新变量</a:t>
            </a:r>
            <a:r>
              <a:rPr lang="en-US" altLang="zh-CN" sz="4000" dirty="0"/>
              <a:t>---</a:t>
            </a:r>
            <a:r>
              <a:rPr lang="zh-CN" altLang="en-US" sz="4000" dirty="0"/>
              <a:t>方法二</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637" y="2935097"/>
            <a:ext cx="6585343" cy="3508653"/>
          </a:xfrm>
          <a:prstGeom prst="rect">
            <a:avLst/>
          </a:prstGeom>
          <a:noFill/>
        </p:spPr>
        <p:txBody>
          <a:bodyPr wrap="square" rtlCol="0">
            <a:spAutoFit/>
            <a:scene3d>
              <a:camera prst="orthographicFront"/>
              <a:lightRig rig="threePt" dir="t"/>
            </a:scene3d>
            <a:sp3d contourW="12700"/>
          </a:bodyPr>
          <a:lstStyle/>
          <a:p>
            <a:r>
              <a:rPr lang="en-US" altLang="zh-CN" dirty="0"/>
              <a:t>&gt; attach(</a:t>
            </a:r>
            <a:r>
              <a:rPr lang="en-US" altLang="zh-CN" dirty="0" err="1"/>
              <a:t>mytest</a:t>
            </a:r>
            <a:r>
              <a:rPr lang="en-US" altLang="zh-CN" dirty="0"/>
              <a:t>)</a:t>
            </a:r>
            <a:endParaRPr lang="zh-CN" altLang="zh-CN" dirty="0"/>
          </a:p>
          <a:p>
            <a:r>
              <a:rPr lang="en-US" altLang="zh-CN" dirty="0"/>
              <a:t>&gt; </a:t>
            </a:r>
            <a:r>
              <a:rPr lang="en-US" altLang="zh-CN" dirty="0" err="1"/>
              <a:t>mytest$sum</a:t>
            </a:r>
            <a:r>
              <a:rPr lang="en-US" altLang="zh-CN" dirty="0"/>
              <a:t>&lt;-a1+a2</a:t>
            </a:r>
            <a:endParaRPr lang="zh-CN" altLang="zh-CN" dirty="0"/>
          </a:p>
          <a:p>
            <a:r>
              <a:rPr lang="en-US" altLang="zh-CN" dirty="0"/>
              <a:t>&gt; </a:t>
            </a:r>
            <a:r>
              <a:rPr lang="en-US" altLang="zh-CN" dirty="0" err="1"/>
              <a:t>mytest$mean</a:t>
            </a:r>
            <a:r>
              <a:rPr lang="en-US" altLang="zh-CN" dirty="0"/>
              <a:t>&lt;-(a1+a2)/2</a:t>
            </a:r>
            <a:endParaRPr lang="zh-CN" altLang="zh-CN" dirty="0"/>
          </a:p>
          <a:p>
            <a:r>
              <a:rPr lang="en-US" altLang="zh-CN" dirty="0"/>
              <a:t>&gt; detach(</a:t>
            </a:r>
            <a:r>
              <a:rPr lang="en-US" altLang="zh-CN" dirty="0" err="1"/>
              <a:t>mytest</a:t>
            </a:r>
            <a:r>
              <a:rPr lang="en-US" altLang="zh-CN" dirty="0"/>
              <a:t>)</a:t>
            </a:r>
            <a:endParaRPr lang="zh-CN" altLang="zh-CN" dirty="0"/>
          </a:p>
          <a:p>
            <a:r>
              <a:rPr lang="en-US" altLang="zh-CN" dirty="0"/>
              <a:t>&gt; </a:t>
            </a:r>
            <a:r>
              <a:rPr lang="en-US" altLang="zh-CN" dirty="0" err="1"/>
              <a:t>mytest</a:t>
            </a:r>
            <a:endParaRPr lang="zh-CN" altLang="zh-CN" dirty="0"/>
          </a:p>
          <a:p>
            <a:r>
              <a:rPr lang="en-US" altLang="zh-CN" dirty="0"/>
              <a:t>  a1 a2 sum mean</a:t>
            </a:r>
            <a:endParaRPr lang="zh-CN" altLang="zh-CN" dirty="0"/>
          </a:p>
          <a:p>
            <a:r>
              <a:rPr lang="en-US" altLang="zh-CN" dirty="0"/>
              <a:t>1  1  4   5  2.5</a:t>
            </a:r>
            <a:endParaRPr lang="zh-CN" altLang="zh-CN" dirty="0"/>
          </a:p>
          <a:p>
            <a:r>
              <a:rPr lang="en-US" altLang="zh-CN" dirty="0"/>
              <a:t>2  2  5   7  3.5</a:t>
            </a:r>
            <a:endParaRPr lang="zh-CN" altLang="zh-CN" dirty="0"/>
          </a:p>
          <a:p>
            <a:r>
              <a:rPr lang="en-US" altLang="zh-CN" dirty="0"/>
              <a:t>3  3  6   9  4.5</a:t>
            </a:r>
            <a:endParaRPr lang="zh-CN" altLang="zh-CN" dirty="0"/>
          </a:p>
          <a:p>
            <a:endParaRPr lang="en-US" altLang="zh-CN" sz="1400" dirty="0">
              <a:solidFill>
                <a:schemeClr val="tx1">
                  <a:lumMod val="65000"/>
                  <a:lumOff val="35000"/>
                </a:schemeClr>
              </a:solidFill>
              <a:cs typeface="+mn-ea"/>
              <a:sym typeface="+mn-lt"/>
            </a:endParaRPr>
          </a:p>
          <a:p>
            <a:endParaRPr lang="en-US" altLang="zh-CN" sz="1400" dirty="0">
              <a:solidFill>
                <a:schemeClr val="tx1">
                  <a:lumMod val="65000"/>
                  <a:lumOff val="35000"/>
                </a:schemeClr>
              </a:solidFill>
              <a:cs typeface="+mn-ea"/>
              <a:sym typeface="+mn-lt"/>
            </a:endParaRPr>
          </a:p>
          <a:p>
            <a:r>
              <a:rPr lang="zh-CN" altLang="zh-CN" dirty="0"/>
              <a:t>在</a:t>
            </a:r>
            <a:r>
              <a:rPr lang="en-US" altLang="zh-CN" dirty="0"/>
              <a:t>R</a:t>
            </a:r>
            <a:r>
              <a:rPr lang="zh-CN" altLang="zh-CN" dirty="0"/>
              <a:t>中为了避免反复写数据集的名字，也可以使用</a:t>
            </a:r>
            <a:r>
              <a:rPr lang="en-US" altLang="zh-CN" dirty="0"/>
              <a:t>attach</a:t>
            </a:r>
            <a:r>
              <a:rPr lang="zh-CN" altLang="zh-CN" dirty="0"/>
              <a:t>函数。</a:t>
            </a:r>
            <a:endParaRPr lang="zh-CN" altLang="zh-CN" dirty="0"/>
          </a:p>
          <a:p>
            <a:endParaRPr lang="en-US" altLang="zh-CN" sz="1400" dirty="0">
              <a:solidFill>
                <a:schemeClr val="tx1">
                  <a:lumMod val="65000"/>
                  <a:lumOff val="35000"/>
                </a:schemeClr>
              </a:solidFill>
              <a:cs typeface="+mn-ea"/>
              <a:sym typeface="+mn-lt"/>
            </a:endParaRPr>
          </a:p>
        </p:txBody>
      </p:sp>
      <p:sp>
        <p:nvSpPr>
          <p:cNvPr id="3" name="文本框 2"/>
          <p:cNvSpPr txBox="1"/>
          <p:nvPr/>
        </p:nvSpPr>
        <p:spPr>
          <a:xfrm>
            <a:off x="1488461" y="941462"/>
            <a:ext cx="4802918" cy="707886"/>
          </a:xfrm>
          <a:prstGeom prst="rect">
            <a:avLst/>
          </a:prstGeom>
          <a:noFill/>
        </p:spPr>
        <p:txBody>
          <a:bodyPr wrap="none" rtlCol="0">
            <a:spAutoFit/>
            <a:scene3d>
              <a:camera prst="orthographicFront"/>
              <a:lightRig rig="threePt" dir="t"/>
            </a:scene3d>
            <a:sp3d contourW="12700"/>
          </a:bodyPr>
          <a:lstStyle/>
          <a:p>
            <a:r>
              <a:rPr lang="zh-CN" altLang="en-US" sz="4000" dirty="0"/>
              <a:t>创建新变量</a:t>
            </a:r>
            <a:r>
              <a:rPr lang="en-US" altLang="zh-CN" sz="4000" dirty="0"/>
              <a:t>---</a:t>
            </a:r>
            <a:r>
              <a:rPr lang="zh-CN" altLang="en-US" sz="4000" dirty="0"/>
              <a:t>方法三</a:t>
            </a:r>
            <a:endParaRPr lang="zh-CN" altLang="zh-CN" sz="4000" dirty="0"/>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2"/>
</p:tagLst>
</file>

<file path=ppt/tags/tag11.xml><?xml version="1.0" encoding="utf-8"?>
<p:tagLst xmlns:p="http://schemas.openxmlformats.org/presentationml/2006/main">
  <p:tag name="PA" val="v4.2.2"/>
</p:tagLst>
</file>

<file path=ppt/tags/tag12.xml><?xml version="1.0" encoding="utf-8"?>
<p:tagLst xmlns:p="http://schemas.openxmlformats.org/presentationml/2006/main">
  <p:tag name="PA" val="v4.2.3"/>
</p:tagLst>
</file>

<file path=ppt/tags/tag13.xml><?xml version="1.0" encoding="utf-8"?>
<p:tagLst xmlns:p="http://schemas.openxmlformats.org/presentationml/2006/main">
  <p:tag name="PA" val="v4.2.3"/>
</p:tagLst>
</file>

<file path=ppt/tags/tag14.xml><?xml version="1.0" encoding="utf-8"?>
<p:tagLst xmlns:p="http://schemas.openxmlformats.org/presentationml/2006/main">
  <p:tag name="PA" val="v4.2.3"/>
</p:tagLst>
</file>

<file path=ppt/tags/tag15.xml><?xml version="1.0" encoding="utf-8"?>
<p:tagLst xmlns:p="http://schemas.openxmlformats.org/presentationml/2006/main">
  <p:tag name="PA" val="v4.2.2"/>
</p:tagLst>
</file>

<file path=ppt/tags/tag16.xml><?xml version="1.0" encoding="utf-8"?>
<p:tagLst xmlns:p="http://schemas.openxmlformats.org/presentationml/2006/main">
  <p:tag name="PA" val="v4.2.2"/>
</p:tagLst>
</file>

<file path=ppt/tags/tag17.xml><?xml version="1.0" encoding="utf-8"?>
<p:tagLst xmlns:p="http://schemas.openxmlformats.org/presentationml/2006/main">
  <p:tag name="PA" val="v4.2.3"/>
</p:tagLst>
</file>

<file path=ppt/tags/tag18.xml><?xml version="1.0" encoding="utf-8"?>
<p:tagLst xmlns:p="http://schemas.openxmlformats.org/presentationml/2006/main">
  <p:tag name="PA" val="v4.2.3"/>
</p:tagLst>
</file>

<file path=ppt/tags/tag19.xml><?xml version="1.0" encoding="utf-8"?>
<p:tagLst xmlns:p="http://schemas.openxmlformats.org/presentationml/2006/main">
  <p:tag name="PA" val="v4.2.3"/>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PA" val="v4.2.3"/>
</p:tagLst>
</file>

<file path=ppt/tags/tag21.xml><?xml version="1.0" encoding="utf-8"?>
<p:tagLst xmlns:p="http://schemas.openxmlformats.org/presentationml/2006/main">
  <p:tag name="PA" val="v4.2.3"/>
</p:tagLst>
</file>

<file path=ppt/tags/tag22.xml><?xml version="1.0" encoding="utf-8"?>
<p:tagLst xmlns:p="http://schemas.openxmlformats.org/presentationml/2006/main">
  <p:tag name="PA" val="v4.2.3"/>
</p:tagLst>
</file>

<file path=ppt/tags/tag23.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3"/>
</p:tagLst>
</file>

<file path=ppt/tags/tag8.xml><?xml version="1.0" encoding="utf-8"?>
<p:tagLst xmlns:p="http://schemas.openxmlformats.org/presentationml/2006/main">
  <p:tag name="PA" val="v4.2.3"/>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9109</Words>
  <Application>WPS 演示</Application>
  <PresentationFormat>宽屏</PresentationFormat>
  <Paragraphs>567</Paragraphs>
  <Slides>47</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Arial</vt:lpstr>
      <vt:lpstr>宋体</vt:lpstr>
      <vt:lpstr>Wingdings</vt:lpstr>
      <vt:lpstr>Calibri</vt:lpstr>
      <vt:lpstr>微软雅黑</vt:lpstr>
      <vt:lpstr>Arial Unicode MS</vt:lpstr>
      <vt:lpstr>等线</vt:lpstr>
      <vt:lpstr>Calibri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44</cp:revision>
  <dcterms:created xsi:type="dcterms:W3CDTF">2018-03-10T07:16:00Z</dcterms:created>
  <dcterms:modified xsi:type="dcterms:W3CDTF">2020-09-08T05:13:41Z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