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02" r:id="rId5"/>
    <p:sldId id="257" r:id="rId6"/>
    <p:sldId id="258" r:id="rId7"/>
    <p:sldId id="281" r:id="rId8"/>
    <p:sldId id="341" r:id="rId9"/>
    <p:sldId id="303" r:id="rId10"/>
    <p:sldId id="327" r:id="rId11"/>
    <p:sldId id="328" r:id="rId12"/>
    <p:sldId id="329" r:id="rId13"/>
    <p:sldId id="334" r:id="rId14"/>
    <p:sldId id="335" r:id="rId15"/>
    <p:sldId id="336" r:id="rId16"/>
    <p:sldId id="337" r:id="rId17"/>
    <p:sldId id="338" r:id="rId18"/>
    <p:sldId id="339" r:id="rId19"/>
    <p:sldId id="342" r:id="rId20"/>
    <p:sldId id="343" r:id="rId21"/>
    <p:sldId id="340" r:id="rId22"/>
    <p:sldId id="344" r:id="rId23"/>
    <p:sldId id="345" r:id="rId24"/>
    <p:sldId id="346" r:id="rId25"/>
    <p:sldId id="347" r:id="rId26"/>
    <p:sldId id="348" r:id="rId27"/>
    <p:sldId id="349" r:id="rId28"/>
    <p:sldId id="330"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2714" autoAdjust="0"/>
  </p:normalViewPr>
  <p:slideViewPr>
    <p:cSldViewPr snapToGrid="0" showGuides="1">
      <p:cViewPr>
        <p:scale>
          <a:sx n="77" d="100"/>
          <a:sy n="77" d="100"/>
        </p:scale>
        <p:origin x="300" y="-720"/>
      </p:cViewPr>
      <p:guideLst>
        <p:guide orient="horz" pos="128"/>
        <p:guide orient="horz" pos="4190"/>
        <p:guide orient="horz" pos="590"/>
        <p:guide orient="horz" pos="4017"/>
        <p:guide orient="horz" pos="3888"/>
        <p:guide pos="250"/>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18.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p:transition spd="slow" advClick="0" advTm="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en-US" altLang="zh-CN" sz="2000" spc="300" dirty="0" smtClean="0">
                <a:solidFill>
                  <a:schemeClr val="accent1"/>
                </a:solidFill>
                <a:latin typeface="+mj-ea"/>
                <a:ea typeface="+mj-ea"/>
              </a:rPr>
              <a:t>12.1 </a:t>
            </a:r>
            <a:r>
              <a:rPr lang="zh-CN" altLang="en-US" sz="2000" spc="300" dirty="0" smtClean="0">
                <a:solidFill>
                  <a:schemeClr val="accent1"/>
                </a:solidFill>
                <a:latin typeface="+mj-ea"/>
                <a:ea typeface="+mj-ea"/>
              </a:rPr>
              <a:t>图表的颜色运用</a:t>
            </a:r>
            <a:endParaRPr lang="zh-CN" altLang="en-US" sz="2000" spc="300" dirty="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en-US" altLang="zh-CN" sz="2000" spc="300" dirty="0" smtClean="0">
                <a:solidFill>
                  <a:schemeClr val="accent1"/>
                </a:solidFill>
                <a:latin typeface="+mj-ea"/>
                <a:ea typeface="+mj-ea"/>
              </a:rPr>
              <a:t>1425454</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6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
        <p:nvSpPr>
          <p:cNvPr id="3" name="PA_矩形 1"/>
          <p:cNvSpPr/>
          <p:nvPr userDrawn="1">
            <p:custDataLst>
              <p:tags r:id="rId3"/>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endParaRPr lang="zh-CN" altLang="en-US" sz="2000" spc="300" dirty="0">
              <a:solidFill>
                <a:schemeClr val="accent1"/>
              </a:solidFill>
              <a:latin typeface="+mj-ea"/>
              <a:ea typeface="+mj-ea"/>
            </a:endParaRPr>
          </a:p>
        </p:txBody>
      </p:sp>
      <p:sp>
        <p:nvSpPr>
          <p:cNvPr id="4" name="PA_矩形 2"/>
          <p:cNvSpPr/>
          <p:nvPr userDrawn="1">
            <p:custDataLst>
              <p:tags r:id="rId4"/>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3.png"/><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7.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6569"/>
            <a:ext cx="9475693" cy="922020"/>
          </a:xfrm>
          <a:prstGeom prst="rect">
            <a:avLst/>
          </a:prstGeom>
          <a:noFill/>
        </p:spPr>
        <p:txBody>
          <a:bodyPr wrap="square" rtlCol="0" anchor="ctr" anchorCtr="0">
            <a:spAutoFit/>
          </a:bodyPr>
          <a:lstStyle/>
          <a:p>
            <a:pPr algn="ctr"/>
            <a:r>
              <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rPr>
              <a:t>第十二章  图形初阶</a:t>
            </a:r>
            <a:endPar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sp>
        <p:nvSpPr>
          <p:cNvPr id="3" name="矩形 2"/>
          <p:cNvSpPr/>
          <p:nvPr/>
        </p:nvSpPr>
        <p:spPr>
          <a:xfrm>
            <a:off x="2258695" y="3156585"/>
            <a:ext cx="7944485" cy="1888490"/>
          </a:xfrm>
          <a:prstGeom prst="rect">
            <a:avLst/>
          </a:prstGeom>
        </p:spPr>
        <p:txBody>
          <a:bodyPr wrap="square">
            <a:spAutoFit/>
          </a:bodyPr>
          <a:lstStyle/>
          <a:p>
            <a:pPr lvl="0" algn="ctr">
              <a:spcBef>
                <a:spcPct val="20000"/>
              </a:spcBef>
            </a:pPr>
            <a:endParaRPr lang="zh-CN" altLang="en-US" sz="1600" dirty="0">
              <a:solidFill>
                <a:schemeClr val="tx2">
                  <a:lumMod val="60000"/>
                  <a:lumOff val="40000"/>
                </a:schemeClr>
              </a:solidFill>
              <a:latin typeface="微软雅黑" panose="020B0503020204020204" pitchFamily="34" charset="-122"/>
              <a:ea typeface="微软雅黑" panose="020B0503020204020204" pitchFamily="34" charset="-122"/>
            </a:endParaRPr>
          </a:p>
          <a:p>
            <a:pPr lvl="0" algn="ctr">
              <a:spcBef>
                <a:spcPct val="20000"/>
              </a:spcBef>
            </a:pP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 无论是学术图表还是商用图表，图表及其数据设计的科学合理性和精确性等直接影响“访问对象”对“被访问对象”的判断性。通过R语言可制作出对应数据的不同类型、不同维度及不同效果的图表。</a:t>
            </a:r>
            <a:endPar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1"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1"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899"/>
                            </p:stCondLst>
                            <p:childTnLst>
                              <p:par>
                                <p:cTn id="12" presetID="16" presetClass="entr" presetSubtype="2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21854" y="224508"/>
            <a:ext cx="305752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12.2.2 pairs()函数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989330"/>
            <a:ext cx="9494520" cy="418973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pairs(x)函数用来创建散点图的矩阵。在制图的过程中，当有两个以上的变量时，我们即可使用散点图矩阵表示一个变量和其余变量之间的相关性。当x是矩阵或数据框时，可绘出关于矩阵各列的散点图。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其语法为：pairs(formula, data)</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参数：formula表示成对使用的一系列变量。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data表示将从其获取变量的数据集。</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511072" y="224508"/>
            <a:ext cx="287909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12.2.3 hist()函数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854075"/>
            <a:ext cx="9494520" cy="577850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en-US" altLang="zh-CN" sz="2000" dirty="0">
                <a:solidFill>
                  <a:schemeClr val="tx1"/>
                </a:solidFill>
                <a:sym typeface="+mn-ea"/>
              </a:rPr>
              <a:t>       </a:t>
            </a:r>
            <a:r>
              <a:rPr sz="2000" dirty="0">
                <a:solidFill>
                  <a:schemeClr val="tx1"/>
                </a:solidFill>
                <a:sym typeface="+mn-ea"/>
              </a:rPr>
              <a:t>R语言使用hist()函数创建直方图。直方图是一个二维统计表，表示某样本和其样本的某个范围中的变量的值的频率。</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其语法为：hist(v,main,xlab,xlim,ylim,breaks,col,border)</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参数：v是包含直方图中使用的数值的向量。</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main表示图表的标题。</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col用于设置条的颜色。</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border用于设置每个条的边框颜色。</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xlab用于给出x轴的描述。</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xlim用于指定x轴上的值的范围。</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ylim用于指定y轴上的值的范围。</a:t>
            </a:r>
            <a:endParaRPr sz="2000" dirty="0">
              <a:solidFill>
                <a:schemeClr val="tx1"/>
              </a:solidFill>
              <a:sym typeface="+mn-ea"/>
            </a:endParaRPr>
          </a:p>
          <a:p>
            <a:pPr algn="l" fontAlgn="auto">
              <a:lnSpc>
                <a:spcPct val="150000"/>
              </a:lnSpc>
              <a:buClrTx/>
              <a:buSzTx/>
              <a:buNone/>
            </a:pPr>
            <a:r>
              <a:rPr sz="2000" dirty="0">
                <a:solidFill>
                  <a:schemeClr val="tx1"/>
                </a:solidFill>
                <a:sym typeface="+mn-ea"/>
              </a:rPr>
              <a:t>                   breaks用于提及每个条的宽度。</a:t>
            </a:r>
            <a:endParaRPr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237704" y="224508"/>
            <a:ext cx="342582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12.2.4 barplot()函数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989330"/>
            <a:ext cx="9494520" cy="518922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R语言使用函数barplot()创建条形图。条形图表示矩形条长度与变量的值成比例，是日常学习生活中常见的图形之一。 </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语法如下：barplot(X, xlab, ylab, main, names.arg, col)</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参数：X是包含在条形图中使用的数值的向量或矩阵。</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xlab是x轴的标签。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ylab是y轴的标签。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main是条形图的标题。</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names.arg是在每个条下出现的名称的向量。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col用于向图中的条形提供颜色。</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215162" y="224508"/>
            <a:ext cx="347091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12.2.5 boxplot()函数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212215" y="989330"/>
            <a:ext cx="9494520" cy="541591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fontScale="90000"/>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R语言中使用boxplot()函数来创建箱线图。箱线图是数据集中的数据分布良好的度量，其将数据集分成三个四分位数，分别表示数据集中的最小值，最大值，中值，第一四分位数和第三四分位数。</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其语法如下：boxplot(X, data, notch, varwidth, names, main)</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参数：X是向量或公式。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数据是数据帧。</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notch是逻辑值。 设置为TRUE以绘制凹口。</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varwidth是一个逻辑值。 设置为true以绘制与样本大小成比例的框的宽度。</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names是将打印在每个箱线图下的组标签。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main用于给图表标题。</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551712" y="224508"/>
            <a:ext cx="279781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12.2.6 pie()函数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872345" cy="474218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在R语言中使用pie()函数来创建饼图，饼图是将值表示为具有不同颜色的圆的切片。           </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其语法如下：pie(X, labels, radius, main, col, clockwise)</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参数：X是包含饼图中使用的数值的向量。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labels用于给出切片的描述。</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radius表示饼图圆的半径（值-1和+1之间）。</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main表示图表的标题。</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col表示调色板。</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clockwise是指示片段是顺时针还是逆时针绘制的逻辑值。</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53287" y="239748"/>
            <a:ext cx="431165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12.2.7 qqnorm()与qqline()</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36625"/>
            <a:ext cx="9494520" cy="337185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绘制QQ散点图。qqnorm()检验样本是否符合正态分布；qqline(）绘制标准直线。</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&gt; qqnorm()</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&gt; qqline()</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注意：括号中为某一向量值。</a:t>
            </a:r>
            <a:endParaRPr lang="zh-CN" altLang="en-US" sz="2000" dirty="0">
              <a:solidFill>
                <a:schemeClr val="tx1"/>
              </a:solidFill>
              <a:sym typeface="+mn-ea"/>
            </a:endParaRPr>
          </a:p>
          <a:p>
            <a:pPr algn="l" fontAlgn="auto">
              <a:lnSpc>
                <a:spcPct val="150000"/>
              </a:lnSpc>
              <a:buClrTx/>
              <a:buSzTx/>
              <a:buNone/>
            </a:pP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204049" y="224508"/>
            <a:ext cx="349313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12.2.8 contour()函数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37260"/>
            <a:ext cx="9494520" cy="374332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en-US" altLang="zh-CN" sz="2000" dirty="0">
                <a:solidFill>
                  <a:schemeClr val="tx1"/>
                </a:solidFill>
                <a:sym typeface="+mn-ea"/>
              </a:rPr>
              <a:t>      </a:t>
            </a:r>
            <a:r>
              <a:rPr lang="zh-CN" altLang="en-US" sz="2000" dirty="0">
                <a:solidFill>
                  <a:schemeClr val="tx1"/>
                </a:solidFill>
                <a:sym typeface="+mn-ea"/>
              </a:rPr>
              <a:t>R语言中使用contour()来绘制三维图形的等值线图，常包含三个向量。其中，x、y是数值型向量，z的行数是x的维数，z的列数是y的维数。</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其语法常用如下：contour(x, y, Z, levels = seq(min(z), max(z), by ))</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参数：Z为读取的相关矩阵；</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levels用来对等高线进行设置，其中by表示等高线之间的距离。</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35543" y="1666845"/>
            <a:ext cx="4501515" cy="706755"/>
          </a:xfrm>
          <a:prstGeom prst="rect">
            <a:avLst/>
          </a:prstGeom>
          <a:noFill/>
        </p:spPr>
        <p:txBody>
          <a:bodyPr wrap="none" rtlCol="0">
            <a:spAutoFit/>
            <a:scene3d>
              <a:camera prst="orthographicFront"/>
              <a:lightRig rig="threePt" dir="t"/>
            </a:scene3d>
            <a:sp3d contourW="12700"/>
          </a:bodyPr>
          <a:lstStyle/>
          <a:p>
            <a:pPr algn="l"/>
            <a:r>
              <a:rPr lang="zh-CN" altLang="en-US" sz="4000" b="1" dirty="0">
                <a:solidFill>
                  <a:schemeClr val="tx1">
                    <a:lumMod val="85000"/>
                    <a:lumOff val="15000"/>
                  </a:schemeClr>
                </a:solidFill>
                <a:cs typeface="+mn-ea"/>
                <a:sym typeface="+mn-lt"/>
              </a:rPr>
              <a:t> 12.3 低级图形函数  </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412781" y="467995"/>
            <a:ext cx="3943743" cy="2122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03</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2" name="文本框 1"/>
          <p:cNvSpPr txBox="1"/>
          <p:nvPr/>
        </p:nvSpPr>
        <p:spPr>
          <a:xfrm>
            <a:off x="3408680" y="3056255"/>
            <a:ext cx="7390765" cy="1014730"/>
          </a:xfrm>
          <a:prstGeom prst="rect">
            <a:avLst/>
          </a:prstGeom>
          <a:noFill/>
        </p:spPr>
        <p:txBody>
          <a:bodyPr wrap="square" rtlCol="0" anchor="ctr" anchorCtr="0">
            <a:spAutoFit/>
          </a:bodyPr>
          <a:p>
            <a:pPr algn="l"/>
            <a:r>
              <a:rPr lang="en-US" altLang="zh-CN" sz="2000" dirty="0" smtClean="0"/>
              <a:t>       </a:t>
            </a:r>
            <a:r>
              <a:rPr lang="zh-CN" altLang="en-US" sz="2000" dirty="0" smtClean="0"/>
              <a:t>低级图形函数在高级图形函数的基础上进行一些辅助性的添加，如在其图形上添加相应的点和线、文字、标签等。因此低级图形函数需要指定一定的位置坐标信息。</a:t>
            </a:r>
            <a:endParaRPr lang="zh-CN" altLang="en-US" sz="2000" dirty="0" smtClean="0"/>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custDataLst>
              <p:tags r:id="rId3"/>
            </p:custDataLst>
          </p:nvPr>
        </p:nvPicPr>
        <p:blipFill>
          <a:blip r:embed="rId2" cstate="screen"/>
          <a:stretch>
            <a:fillRect/>
          </a:stretch>
        </p:blipFill>
        <p:spPr>
          <a:xfrm>
            <a:off x="3841" y="4307697"/>
            <a:ext cx="4760987" cy="2590805"/>
          </a:xfrm>
          <a:prstGeom prst="rect">
            <a:avLst/>
          </a:prstGeom>
        </p:spPr>
      </p:pic>
      <p:sp>
        <p:nvSpPr>
          <p:cNvPr id="5" name="文本框 4"/>
          <p:cNvSpPr txBox="1"/>
          <p:nvPr/>
        </p:nvSpPr>
        <p:spPr>
          <a:xfrm>
            <a:off x="2119630" y="478790"/>
            <a:ext cx="5321935" cy="398780"/>
          </a:xfrm>
          <a:prstGeom prst="rect">
            <a:avLst/>
          </a:prstGeom>
          <a:noFill/>
          <a:ln w="9525">
            <a:noFill/>
          </a:ln>
        </p:spPr>
        <p:txBody>
          <a:bodyPr wrap="square">
            <a:spAutoFit/>
          </a:bodyPr>
          <a:p>
            <a:pPr indent="228600" algn="ctr"/>
            <a:r>
              <a:rPr lang="zh-CN" sz="2000" b="0">
                <a:latin typeface="Calibri" panose="020F0502020204030204" pitchFamily="34" charset="0"/>
                <a:ea typeface="宋体" panose="02010600030101010101" pitchFamily="2" charset="-122"/>
              </a:rPr>
              <a:t>表</a:t>
            </a:r>
            <a:r>
              <a:rPr lang="en-US" sz="2000" b="0">
                <a:latin typeface="Calibri" panose="020F0502020204030204" pitchFamily="34" charset="0"/>
                <a:ea typeface="宋体" panose="02010600030101010101" pitchFamily="2" charset="-122"/>
                <a:cs typeface="Times New Roman" panose="02020603050405020304" charset="0"/>
              </a:rPr>
              <a:t>12-3 </a:t>
            </a:r>
            <a:r>
              <a:rPr lang="zh-CN" sz="2000" b="0">
                <a:latin typeface="Calibri" panose="020F0502020204030204" pitchFamily="34" charset="0"/>
                <a:ea typeface="宋体" panose="02010600030101010101" pitchFamily="2" charset="-122"/>
              </a:rPr>
              <a:t>常用低级图形函数表</a:t>
            </a:r>
            <a:endParaRPr lang="zh-CN" altLang="en-US" sz="2000"/>
          </a:p>
        </p:txBody>
      </p:sp>
      <p:graphicFrame>
        <p:nvGraphicFramePr>
          <p:cNvPr id="9" name="表格 8"/>
          <p:cNvGraphicFramePr/>
          <p:nvPr>
            <p:custDataLst>
              <p:tags r:id="rId4"/>
            </p:custDataLst>
          </p:nvPr>
        </p:nvGraphicFramePr>
        <p:xfrm>
          <a:off x="1527175" y="1086485"/>
          <a:ext cx="8181340" cy="4107180"/>
        </p:xfrm>
        <a:graphic>
          <a:graphicData uri="http://schemas.openxmlformats.org/drawingml/2006/table">
            <a:tbl>
              <a:tblPr firstRow="1" bandRow="1">
                <a:tableStyleId>{5940675A-B579-460E-94D1-54222C63F5DA}</a:tableStyleId>
              </a:tblPr>
              <a:tblGrid>
                <a:gridCol w="2605405"/>
                <a:gridCol w="5575935"/>
              </a:tblGrid>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函数</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作用</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points(x,y)</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添加“点”</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lines(x,y)</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添加“线”</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text()</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在点处添加“标记”</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abline()</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添加“直线”</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title()</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添加“主标题”和“子标题”</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674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axis()</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添加“图例”</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legend()</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指定“图例位置”</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Click="0" advTm="5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712367" y="224508"/>
            <a:ext cx="24765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12.3.1 点和线 </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494520" cy="490855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fontScale="90000"/>
          </a:bodyPr>
          <a:p>
            <a:pPr algn="l" fontAlgn="auto">
              <a:lnSpc>
                <a:spcPct val="150000"/>
              </a:lnSpc>
              <a:buClrTx/>
              <a:buSzTx/>
              <a:buNone/>
            </a:pPr>
            <a:r>
              <a:rPr lang="zh-CN" altLang="en-US" sz="2000" dirty="0">
                <a:solidFill>
                  <a:schemeClr val="tx1"/>
                </a:solidFill>
                <a:sym typeface="+mn-ea"/>
              </a:rPr>
              <a:t>（1）points(x,y)</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points(x,y)可在绘制好的图形上加入点，并可以控制点的大小、形状和颜色。</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其语法如下：points（X,cex, lwd,col,pch,bg）</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参数：X为坐标点，可设置一个或多个点。</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cex可设置点的大小。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lwd可设置点的边框的宽度。</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col可设置点边框的颜色。</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pch可设置点的形状，取值范围为1-25。</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bg可设置点的填充色，注意:形状为21到25的点是有允许有填充色的。</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04733" y="3206720"/>
            <a:ext cx="6228080" cy="2861310"/>
          </a:xfrm>
          <a:prstGeom prst="rect">
            <a:avLst/>
          </a:prstGeom>
          <a:noFill/>
        </p:spPr>
        <p:txBody>
          <a:bodyPr wrap="none" rtlCol="0">
            <a:spAutoFit/>
            <a:scene3d>
              <a:camera prst="orthographicFront"/>
              <a:lightRig rig="threePt" dir="t"/>
            </a:scene3d>
            <a:sp3d contourW="12700"/>
          </a:bodyPr>
          <a:lstStyle/>
          <a:p>
            <a:pPr algn="l" fontAlgn="auto">
              <a:lnSpc>
                <a:spcPct val="150000"/>
              </a:lnSpc>
            </a:pPr>
            <a:r>
              <a:rPr lang="en-US" altLang="zh-CN" sz="2400" dirty="0">
                <a:solidFill>
                  <a:schemeClr val="tx1">
                    <a:lumMod val="85000"/>
                    <a:lumOff val="15000"/>
                  </a:schemeClr>
                </a:solidFill>
                <a:cs typeface="+mn-ea"/>
                <a:sym typeface="+mn-lt"/>
              </a:rPr>
              <a:t>1.</a:t>
            </a:r>
            <a:r>
              <a:rPr lang="zh-CN" altLang="en-US" sz="2400" dirty="0">
                <a:solidFill>
                  <a:schemeClr val="tx1">
                    <a:lumMod val="85000"/>
                    <a:lumOff val="15000"/>
                  </a:schemeClr>
                </a:solidFill>
                <a:cs typeface="+mn-ea"/>
                <a:sym typeface="+mn-lt"/>
              </a:rPr>
              <a:t>了解图表的颜色运用</a:t>
            </a:r>
            <a:endParaRPr lang="zh-CN" altLang="en-US" sz="2400" dirty="0">
              <a:solidFill>
                <a:schemeClr val="tx1">
                  <a:lumMod val="85000"/>
                  <a:lumOff val="15000"/>
                </a:schemeClr>
              </a:solidFill>
              <a:cs typeface="+mn-ea"/>
              <a:sym typeface="+mn-lt"/>
            </a:endParaRPr>
          </a:p>
          <a:p>
            <a:pPr algn="l" fontAlgn="auto">
              <a:lnSpc>
                <a:spcPct val="150000"/>
              </a:lnSpc>
            </a:pPr>
            <a:r>
              <a:rPr lang="en-US" altLang="zh-CN" sz="2400" dirty="0">
                <a:solidFill>
                  <a:schemeClr val="tx1">
                    <a:lumMod val="85000"/>
                    <a:lumOff val="15000"/>
                  </a:schemeClr>
                </a:solidFill>
                <a:cs typeface="+mn-ea"/>
                <a:sym typeface="+mn-lt"/>
              </a:rPr>
              <a:t>2.</a:t>
            </a:r>
            <a:r>
              <a:rPr lang="zh-CN" altLang="en-US" sz="2400" dirty="0">
                <a:solidFill>
                  <a:schemeClr val="tx1">
                    <a:lumMod val="85000"/>
                    <a:lumOff val="15000"/>
                  </a:schemeClr>
                </a:solidFill>
                <a:cs typeface="+mn-ea"/>
                <a:sym typeface="+mn-lt"/>
              </a:rPr>
              <a:t>掌握低级图形函数</a:t>
            </a:r>
            <a:endParaRPr lang="zh-CN" altLang="en-US" sz="2400" dirty="0">
              <a:solidFill>
                <a:schemeClr val="tx1">
                  <a:lumMod val="85000"/>
                  <a:lumOff val="15000"/>
                </a:schemeClr>
              </a:solidFill>
              <a:cs typeface="+mn-ea"/>
              <a:sym typeface="+mn-lt"/>
            </a:endParaRPr>
          </a:p>
          <a:p>
            <a:pPr algn="l" fontAlgn="auto">
              <a:lnSpc>
                <a:spcPct val="150000"/>
              </a:lnSpc>
            </a:pPr>
            <a:r>
              <a:rPr lang="en-US" altLang="zh-CN" sz="2400" dirty="0">
                <a:solidFill>
                  <a:schemeClr val="tx1">
                    <a:lumMod val="85000"/>
                    <a:lumOff val="15000"/>
                  </a:schemeClr>
                </a:solidFill>
                <a:cs typeface="+mn-ea"/>
                <a:sym typeface="+mn-lt"/>
              </a:rPr>
              <a:t>3.</a:t>
            </a:r>
            <a:r>
              <a:rPr lang="zh-CN" altLang="en-US" sz="2400" dirty="0">
                <a:solidFill>
                  <a:schemeClr val="tx1">
                    <a:lumMod val="85000"/>
                    <a:lumOff val="15000"/>
                  </a:schemeClr>
                </a:solidFill>
                <a:cs typeface="+mn-ea"/>
                <a:sym typeface="+mn-lt"/>
              </a:rPr>
              <a:t>掌握高级图形函数</a:t>
            </a:r>
            <a:endParaRPr lang="zh-CN" altLang="en-US" sz="2400" dirty="0">
              <a:solidFill>
                <a:schemeClr val="tx1">
                  <a:lumMod val="85000"/>
                  <a:lumOff val="15000"/>
                </a:schemeClr>
              </a:solidFill>
              <a:cs typeface="+mn-ea"/>
              <a:sym typeface="+mn-lt"/>
            </a:endParaRPr>
          </a:p>
          <a:p>
            <a:pPr algn="l" fontAlgn="auto">
              <a:lnSpc>
                <a:spcPct val="150000"/>
              </a:lnSpc>
            </a:pPr>
            <a:r>
              <a:rPr lang="en-US" altLang="zh-CN" sz="2400" dirty="0">
                <a:solidFill>
                  <a:schemeClr val="tx1">
                    <a:lumMod val="85000"/>
                    <a:lumOff val="15000"/>
                  </a:schemeClr>
                </a:solidFill>
                <a:cs typeface="+mn-ea"/>
                <a:sym typeface="+mn-lt"/>
              </a:rPr>
              <a:t>4.</a:t>
            </a:r>
            <a:r>
              <a:rPr lang="zh-CN" altLang="en-US" sz="2400" dirty="0">
                <a:solidFill>
                  <a:schemeClr val="tx1">
                    <a:lumMod val="85000"/>
                    <a:lumOff val="15000"/>
                  </a:schemeClr>
                </a:solidFill>
                <a:cs typeface="+mn-ea"/>
                <a:sym typeface="+mn-lt"/>
              </a:rPr>
              <a:t>掌握常用图形参数的使用</a:t>
            </a:r>
            <a:endParaRPr lang="zh-CN" altLang="en-US" sz="2400" dirty="0">
              <a:solidFill>
                <a:schemeClr val="tx1">
                  <a:lumMod val="85000"/>
                  <a:lumOff val="15000"/>
                </a:schemeClr>
              </a:solidFill>
              <a:cs typeface="+mn-ea"/>
              <a:sym typeface="+mn-lt"/>
            </a:endParaRPr>
          </a:p>
          <a:p>
            <a:pPr algn="l" fontAlgn="auto">
              <a:lnSpc>
                <a:spcPct val="150000"/>
              </a:lnSpc>
            </a:pPr>
            <a:r>
              <a:rPr lang="en-US" altLang="zh-CN" sz="2400" dirty="0">
                <a:solidFill>
                  <a:schemeClr val="tx1">
                    <a:lumMod val="85000"/>
                    <a:lumOff val="15000"/>
                  </a:schemeClr>
                </a:solidFill>
                <a:cs typeface="+mn-ea"/>
                <a:sym typeface="+mn-lt"/>
              </a:rPr>
              <a:t>5.</a:t>
            </a:r>
            <a:r>
              <a:rPr lang="zh-CN" altLang="en-US" sz="2400" dirty="0">
                <a:solidFill>
                  <a:schemeClr val="tx1">
                    <a:lumMod val="85000"/>
                    <a:lumOff val="15000"/>
                  </a:schemeClr>
                </a:solidFill>
                <a:cs typeface="+mn-ea"/>
                <a:sym typeface="+mn-lt"/>
              </a:rPr>
              <a:t>掌握函数的使用并绘制出相应图形整体思路</a:t>
            </a:r>
            <a:endParaRPr lang="zh-CN" altLang="en-US" sz="2400" dirty="0">
              <a:solidFill>
                <a:schemeClr val="tx1">
                  <a:lumMod val="85000"/>
                  <a:lumOff val="15000"/>
                </a:schemeClr>
              </a:solidFill>
              <a:cs typeface="+mn-ea"/>
              <a:sym typeface="+mn-lt"/>
            </a:endParaRPr>
          </a:p>
        </p:txBody>
      </p:sp>
      <p:sp>
        <p:nvSpPr>
          <p:cNvPr id="4" name="文本框 3"/>
          <p:cNvSpPr txBox="1"/>
          <p:nvPr/>
        </p:nvSpPr>
        <p:spPr>
          <a:xfrm>
            <a:off x="821086" y="1544955"/>
            <a:ext cx="3943743" cy="1106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职业技能</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712367" y="224508"/>
            <a:ext cx="247650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12.3.1 点和线 </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96315"/>
            <a:ext cx="9494520" cy="469773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（2）lines(x,y)</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lines()可在绘制好的图上加线，其作用与plot(x,y,type=”l”)结果相同。</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（3）abline()</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abline()作用于在已绘制好的图形上添加直线，具体见以下三种格式：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①abline(v=x)，x为横坐标轴任意取值，表示绘制一条垂直于x轴的直线；</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②abline(h=y)，y为纵坐标任意取值，表示绘制一条垂直于y轴的直线；</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③abline(a,b)，a为截距，b为斜率。表示画一条y=bx+a的直线。</a:t>
            </a:r>
            <a:endParaRPr lang="zh-CN" altLang="en-US" sz="2000" dirty="0">
              <a:solidFill>
                <a:schemeClr val="tx1"/>
              </a:solidFill>
              <a:sym typeface="+mn-ea"/>
            </a:endParaRPr>
          </a:p>
        </p:txBody>
      </p:sp>
    </p:spTree>
  </p:cSld>
  <p:clrMapOvr>
    <a:masterClrMapping/>
  </p:clrMapOvr>
  <p:transition spd="slow" advClick="0" advTm="5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891119" y="224508"/>
            <a:ext cx="21189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12.3.2 文本 </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705975" cy="558990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fontScale="90000"/>
          </a:bodyPr>
          <a:p>
            <a:pPr algn="l" fontAlgn="auto">
              <a:lnSpc>
                <a:spcPct val="150000"/>
              </a:lnSpc>
              <a:buClrTx/>
              <a:buSzTx/>
              <a:buNone/>
            </a:pPr>
            <a:r>
              <a:rPr lang="zh-CN" altLang="en-US" sz="2000" dirty="0">
                <a:solidFill>
                  <a:schemeClr val="tx1"/>
                </a:solidFill>
              </a:rPr>
              <a:t>（1）text()</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函数text()可在图上添加加标记，可在图上添加一个或多个文本标记，标记可以是字符或字符串，若无定义，则默认为字符下标向量。其语法如下：&gt;text(X,Y,labels,col,cex,srt,font,pos)</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参数：X,Y为坐标向量。labels为文本说明。col设置文字的颜色。cex设置文字的大小。srt 设置文本进行旋转。font 设置文字的格式,常用取值为1-4（1为默认值，2为加粗，3为斜体， 4为加粗+斜体）。pos 对文字的位置进行调整，常用取值为1-4为1,分别对应下，上，左，右4个方向。</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注意：adj 也是text()函数里常用的参数，用于调整文字的位置，若为一个值时则表示调整的是x轴的位置，如果为两个值时，第一个调整的是x轴的位置，第二个调整的是y轴的位置，可选范围为[0, 1]。但其不能和pos参数同时使用。</a:t>
            </a:r>
            <a:endParaRPr lang="zh-CN" altLang="en-US" sz="2000" dirty="0">
              <a:solidFill>
                <a:schemeClr val="tx1"/>
              </a:solidFill>
            </a:endParaRPr>
          </a:p>
        </p:txBody>
      </p:sp>
    </p:spTree>
  </p:cSld>
  <p:clrMapOvr>
    <a:masterClrMapping/>
  </p:clrMapOvr>
  <p:transition spd="slow" advClick="0" advTm="5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891119" y="224508"/>
            <a:ext cx="21189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12.3.2 文本 </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494520" cy="474218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zh-CN" altLang="en-US" sz="2000" dirty="0">
                <a:solidFill>
                  <a:schemeClr val="tx1"/>
                </a:solidFill>
              </a:rPr>
              <a:t>（2）title()</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R语言中使用title()来给图表添加各种标题。</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其常用语法如下：title(main,sub,xlab,ylab)</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参数：</a:t>
            </a:r>
            <a:r>
              <a:rPr lang="zh-CN" altLang="en-US" sz="2000" dirty="0">
                <a:solidFill>
                  <a:schemeClr val="tx1"/>
                </a:solidFill>
              </a:rPr>
              <a:t>main表示主标题，位于图形的上方。sub表示副标题，位于图形的下方。 xlab表示x轴的标签。ylab表示y轴的标签。同样，也可以添加col,cex,font来分别设置标题的颜色、文字大小、文字格式。</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设置方法如下：col.lab/font.main/cex.sub等。</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注意：x轴与y轴不能分开设置。</a:t>
            </a:r>
            <a:endParaRPr lang="zh-CN" altLang="en-US" sz="2000" dirty="0">
              <a:solidFill>
                <a:schemeClr val="tx1"/>
              </a:solidFill>
            </a:endParaRPr>
          </a:p>
        </p:txBody>
      </p:sp>
    </p:spTree>
  </p:cSld>
  <p:clrMapOvr>
    <a:masterClrMapping/>
  </p:clrMapOvr>
  <p:transition spd="slow" advClick="0" advTm="5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891119" y="224508"/>
            <a:ext cx="21189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12.3.3 图例  </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1755" y="1057910"/>
            <a:ext cx="9509125" cy="539369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a:bodyPr>
          <a:p>
            <a:pPr algn="l" fontAlgn="auto">
              <a:lnSpc>
                <a:spcPct val="150000"/>
              </a:lnSpc>
              <a:buClrTx/>
              <a:buSzTx/>
              <a:buNone/>
            </a:pPr>
            <a:r>
              <a:rPr lang="zh-CN" altLang="en-US" sz="2000" dirty="0">
                <a:solidFill>
                  <a:schemeClr val="tx1"/>
                </a:solidFill>
              </a:rPr>
              <a:t>（1）axis()表示在图形的上、下、左、右添加轴线。</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具体语法如下：axis(side,at,lables,tick,line)</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参数：side参数取值1、2、3、4分别表示下、左、上、右四个方向在图上添加轴。at 表示添加某取值范围的刻度。lables表示在指定某个刻度上标记相对应的内容，若无定义则默认为当前刻度。tick 表示是否显示轴线，包含刻度线和对应的轴线，注意此为逻辑值。line 表示轴线的位置。 </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       除此之外，还有部分参数可设置，如：col:设置相对应线条颜色；lty:设置相对应线条类型等。</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（2）legend()用于在图形周围或图形上添加对应的图例，其参数详</a:t>
            </a:r>
            <a:r>
              <a:rPr lang="zh-CN" altLang="en-US" sz="2000" dirty="0">
                <a:solidFill>
                  <a:schemeClr val="tx1"/>
                </a:solidFill>
              </a:rPr>
              <a:t>见教材。</a:t>
            </a:r>
            <a:endParaRPr lang="zh-CN" altLang="en-US" sz="2000" dirty="0">
              <a:solidFill>
                <a:schemeClr val="tx1"/>
              </a:solidFill>
            </a:endParaRPr>
          </a:p>
        </p:txBody>
      </p:sp>
    </p:spTree>
  </p:cSld>
  <p:clrMapOvr>
    <a:masterClrMapping/>
  </p:clrMapOvr>
  <p:transition spd="slow" advClick="0" advTm="5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398145" y="202883"/>
            <a:ext cx="531558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12.3.4  低级函数综合案例</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36625"/>
            <a:ext cx="9494520" cy="474218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endParaRPr lang="zh-CN" altLang="en-US" sz="2000" dirty="0">
              <a:solidFill>
                <a:schemeClr val="tx1"/>
              </a:solidFill>
            </a:endParaRPr>
          </a:p>
        </p:txBody>
      </p:sp>
      <p:sp>
        <p:nvSpPr>
          <p:cNvPr id="100" name="文本框 99"/>
          <p:cNvSpPr txBox="1"/>
          <p:nvPr/>
        </p:nvSpPr>
        <p:spPr>
          <a:xfrm>
            <a:off x="2042795" y="1234440"/>
            <a:ext cx="7719695" cy="829945"/>
          </a:xfrm>
          <a:prstGeom prst="rect">
            <a:avLst/>
          </a:prstGeom>
          <a:noFill/>
          <a:ln w="9525">
            <a:noFill/>
          </a:ln>
        </p:spPr>
        <p:txBody>
          <a:bodyPr wrap="square">
            <a:spAutoFit/>
          </a:bodyPr>
          <a:p>
            <a:pPr indent="0"/>
            <a:r>
              <a:rPr lang="zh-CN" sz="2400" b="0">
                <a:latin typeface="Calibri" panose="020F0502020204030204" pitchFamily="34" charset="0"/>
                <a:ea typeface="宋体" panose="02010600030101010101" pitchFamily="2" charset="-122"/>
              </a:rPr>
              <a:t>制作</a:t>
            </a:r>
            <a:r>
              <a:rPr lang="en-US" sz="2400" b="0">
                <a:latin typeface="Calibri" panose="020F0502020204030204" pitchFamily="34" charset="0"/>
                <a:ea typeface="宋体" panose="02010600030101010101" pitchFamily="2" charset="-122"/>
                <a:cs typeface="Times New Roman" panose="02020603050405020304" charset="0"/>
              </a:rPr>
              <a:t>A</a:t>
            </a:r>
            <a:r>
              <a:rPr lang="zh-CN" sz="2400" b="0">
                <a:latin typeface="Calibri" panose="020F0502020204030204" pitchFamily="34" charset="0"/>
                <a:ea typeface="宋体" panose="02010600030101010101" pitchFamily="2" charset="-122"/>
              </a:rPr>
              <a:t>、</a:t>
            </a:r>
            <a:r>
              <a:rPr lang="en-US" sz="2400" b="0">
                <a:latin typeface="Calibri" panose="020F0502020204030204" pitchFamily="34" charset="0"/>
                <a:ea typeface="宋体" panose="02010600030101010101" pitchFamily="2" charset="-122"/>
              </a:rPr>
              <a:t>B</a:t>
            </a:r>
            <a:r>
              <a:rPr lang="zh-CN" sz="2400" b="0">
                <a:latin typeface="Calibri" panose="020F0502020204030204" pitchFamily="34" charset="0"/>
                <a:ea typeface="宋体" panose="02010600030101010101" pitchFamily="2" charset="-122"/>
              </a:rPr>
              <a:t>两种品种兔子在一年内的繁殖折线图。如下表：</a:t>
            </a:r>
            <a:endParaRPr lang="zh-CN" sz="2400" b="0">
              <a:latin typeface="Calibri" panose="020F0502020204030204" pitchFamily="34" charset="0"/>
              <a:ea typeface="宋体" panose="02010600030101010101" pitchFamily="2" charset="-122"/>
            </a:endParaRPr>
          </a:p>
          <a:p>
            <a:endParaRPr lang="zh-CN" altLang="en-US" sz="2400"/>
          </a:p>
        </p:txBody>
      </p:sp>
      <p:graphicFrame>
        <p:nvGraphicFramePr>
          <p:cNvPr id="2" name="表格 1"/>
          <p:cNvGraphicFramePr/>
          <p:nvPr>
            <p:custDataLst>
              <p:tags r:id="rId2"/>
            </p:custDataLst>
          </p:nvPr>
        </p:nvGraphicFramePr>
        <p:xfrm>
          <a:off x="2147570" y="1962785"/>
          <a:ext cx="7510145" cy="2503170"/>
        </p:xfrm>
        <a:graphic>
          <a:graphicData uri="http://schemas.openxmlformats.org/drawingml/2006/table">
            <a:tbl>
              <a:tblPr firstRow="1" bandRow="1">
                <a:tableStyleId>{5940675A-B579-460E-94D1-54222C63F5DA}</a:tableStyleId>
              </a:tblPr>
              <a:tblGrid>
                <a:gridCol w="1071245"/>
                <a:gridCol w="1075055"/>
                <a:gridCol w="1072515"/>
                <a:gridCol w="1072515"/>
                <a:gridCol w="1072515"/>
                <a:gridCol w="1071880"/>
                <a:gridCol w="1074420"/>
              </a:tblGrid>
              <a:tr h="834390">
                <a:tc>
                  <a:txBody>
                    <a:bodyPr/>
                    <a:p>
                      <a:pPr indent="0">
                        <a:buNone/>
                      </a:pPr>
                      <a:r>
                        <a:rPr lang="en-US" sz="2800" b="0">
                          <a:latin typeface="Calibri" panose="020F0502020204030204" pitchFamily="34" charset="0"/>
                          <a:cs typeface="Calibri" panose="020F0502020204030204" pitchFamily="34" charset="0"/>
                        </a:rPr>
                        <a:t> </a:t>
                      </a:r>
                      <a:endParaRPr lang="en-US" altLang="en-US" sz="2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2月</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4月</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6月</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8月</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10月</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12月</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4390">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A品种</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Calibri" panose="020F0502020204030204" pitchFamily="34" charset="0"/>
                          <a:cs typeface="Calibri" panose="020F0502020204030204" pitchFamily="34" charset="0"/>
                        </a:rPr>
                        <a:t>16</a:t>
                      </a:r>
                      <a:endParaRPr lang="en-US" altLang="en-US" sz="28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20</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28</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40</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60</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86</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4390">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B品种</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15</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18</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26</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30</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40</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0">
                          <a:latin typeface="宋体" panose="02010600030101010101" pitchFamily="2" charset="-122"/>
                          <a:ea typeface="宋体" panose="02010600030101010101" pitchFamily="2" charset="-122"/>
                          <a:cs typeface="宋体" panose="02010600030101010101" pitchFamily="2" charset="-122"/>
                        </a:rPr>
                        <a:t>56</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Click="0" advTm="5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20266" y="209268"/>
            <a:ext cx="434467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12.3.4  低级函数综合案例</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494520" cy="474218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rPr>
              <a:t>代码如下：</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 X&lt;-c(2,4,6,8,10,12)</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 A&lt;-c(16,20,28,40,60,86)</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 B&lt;-c(15,18,26,30,40,56)</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 plot(X,A,type="b",pch=15,lty=1,col="red",ylim=c(0,100),main="兔子品种A 与品种 B",xlab="月份",ylab="繁殖数量（只）")    </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 lines(X,B,type="b",pch=17,lty=2,col="blue")    </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 abline(h=c(30),lwd=1.5,lty=2,col="gray")</a:t>
            </a:r>
            <a:endParaRPr lang="zh-CN" altLang="en-US" sz="2000" dirty="0">
              <a:solidFill>
                <a:schemeClr val="tx1"/>
              </a:solidFill>
            </a:endParaRPr>
          </a:p>
          <a:p>
            <a:pPr algn="l" fontAlgn="auto">
              <a:lnSpc>
                <a:spcPct val="150000"/>
              </a:lnSpc>
              <a:buClrTx/>
              <a:buSzTx/>
              <a:buNone/>
            </a:pPr>
            <a:r>
              <a:rPr lang="zh-CN" altLang="en-US" sz="2000" dirty="0">
                <a:solidFill>
                  <a:schemeClr val="tx1"/>
                </a:solidFill>
              </a:rPr>
              <a:t>&gt;legend("topleft",inset=0.05,title="兔子品种",c("A","B"),lty=c(1,2),pch=c(15,17),col=c("red","blue"))            #图例</a:t>
            </a:r>
            <a:endParaRPr lang="zh-CN" altLang="en-US" sz="2000" dirty="0">
              <a:solidFill>
                <a:schemeClr val="tx1"/>
              </a:solidFill>
            </a:endParaRPr>
          </a:p>
        </p:txBody>
      </p:sp>
    </p:spTree>
  </p:cSld>
  <p:clrMapOvr>
    <a:masterClrMapping/>
  </p:clrMapOvr>
  <p:transition spd="slow" advClick="0" advTm="5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565682" y="269593"/>
            <a:ext cx="434467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sz="2800" b="1" dirty="0" smtClean="0">
                <a:ln>
                  <a:noFill/>
                </a:ln>
                <a:effectLst/>
                <a:latin typeface="Calibri" panose="020F0502020204030204" pitchFamily="34" charset="0"/>
                <a:ea typeface="宋体" panose="02010600030101010101" pitchFamily="2" charset="-122"/>
                <a:cs typeface="Calibri" panose="020F0502020204030204" pitchFamily="34" charset="0"/>
                <a:sym typeface="+mn-ea"/>
              </a:rPr>
              <a:t>12.3.4  低级函数综合案例</a:t>
            </a:r>
            <a:endParaRPr kumimoji="0" sz="2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1" name="文本框 100"/>
          <p:cNvSpPr txBox="1"/>
          <p:nvPr/>
        </p:nvSpPr>
        <p:spPr>
          <a:xfrm>
            <a:off x="1465580" y="1016000"/>
            <a:ext cx="5080000" cy="460375"/>
          </a:xfrm>
          <a:prstGeom prst="rect">
            <a:avLst/>
          </a:prstGeom>
          <a:noFill/>
          <a:ln w="9525">
            <a:noFill/>
          </a:ln>
        </p:spPr>
        <p:txBody>
          <a:bodyPr wrap="square">
            <a:spAutoFit/>
          </a:bodyPr>
          <a:p>
            <a:pPr indent="0"/>
            <a:r>
              <a:rPr lang="zh-CN" sz="2400" b="0">
                <a:latin typeface="Calibri" panose="020F0502020204030204" pitchFamily="34" charset="0"/>
                <a:ea typeface="宋体" panose="02010600030101010101" pitchFamily="2" charset="-122"/>
              </a:rPr>
              <a:t>运行结果如下</a:t>
            </a:r>
            <a:r>
              <a:rPr lang="en-US" sz="2400" b="0">
                <a:latin typeface="Calibri" panose="020F0502020204030204" pitchFamily="34" charset="0"/>
                <a:ea typeface="宋体" panose="02010600030101010101" pitchFamily="2" charset="-122"/>
                <a:cs typeface="Times New Roman" panose="02020603050405020304" charset="0"/>
              </a:rPr>
              <a:t>12-25</a:t>
            </a:r>
            <a:r>
              <a:rPr lang="zh-CN" sz="2400" b="0">
                <a:latin typeface="Calibri" panose="020F0502020204030204" pitchFamily="34" charset="0"/>
                <a:ea typeface="宋体" panose="02010600030101010101" pitchFamily="2" charset="-122"/>
              </a:rPr>
              <a:t>所示：</a:t>
            </a:r>
            <a:endParaRPr lang="zh-CN" altLang="en-US" sz="2400"/>
          </a:p>
        </p:txBody>
      </p:sp>
      <p:pic>
        <p:nvPicPr>
          <p:cNvPr id="2" name="图片 -2147482535" descr="1598609689(1)"/>
          <p:cNvPicPr>
            <a:picLocks noChangeAspect="1"/>
          </p:cNvPicPr>
          <p:nvPr/>
        </p:nvPicPr>
        <p:blipFill>
          <a:blip r:embed="rId2"/>
          <a:stretch>
            <a:fillRect/>
          </a:stretch>
        </p:blipFill>
        <p:spPr>
          <a:xfrm>
            <a:off x="4537075" y="1476375"/>
            <a:ext cx="4906010" cy="5038090"/>
          </a:xfrm>
          <a:prstGeom prst="rect">
            <a:avLst/>
          </a:prstGeom>
          <a:noFill/>
          <a:ln w="9525">
            <a:noFill/>
          </a:ln>
        </p:spPr>
      </p:pic>
    </p:spTree>
  </p:cSld>
  <p:clrMapOvr>
    <a:masterClrMapping/>
  </p:clrMapOvr>
  <p:transition spd="slow" advClick="0" advTm="5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74975" y="1063625"/>
            <a:ext cx="2994025" cy="460375"/>
          </a:xfrm>
          <a:prstGeom prst="rect">
            <a:avLst/>
          </a:prstGeom>
          <a:noFill/>
        </p:spPr>
        <p:txBody>
          <a:bodyPr wrap="none" rtlCol="0">
            <a:spAutoFit/>
            <a:scene3d>
              <a:camera prst="orthographicFront"/>
              <a:lightRig rig="threePt" dir="t"/>
            </a:scene3d>
            <a:sp3d contourW="12700"/>
          </a:bodyPr>
          <a:lstStyle/>
          <a:p>
            <a:pPr algn="l"/>
            <a:r>
              <a:rPr sz="2400" b="1" dirty="0">
                <a:solidFill>
                  <a:schemeClr val="tx1">
                    <a:lumMod val="75000"/>
                    <a:lumOff val="25000"/>
                  </a:schemeClr>
                </a:solidFill>
                <a:cs typeface="+mn-ea"/>
                <a:sym typeface="+mn-lt"/>
              </a:rPr>
              <a:t>12.1 图表的颜色运用</a:t>
            </a:r>
            <a:endParaRPr sz="2400" b="1" dirty="0">
              <a:solidFill>
                <a:schemeClr val="tx1">
                  <a:lumMod val="75000"/>
                  <a:lumOff val="25000"/>
                </a:schemeClr>
              </a:solidFill>
              <a:cs typeface="+mn-ea"/>
              <a:sym typeface="+mn-lt"/>
            </a:endParaRPr>
          </a:p>
        </p:txBody>
      </p:sp>
      <p:sp>
        <p:nvSpPr>
          <p:cNvPr id="7" name="文本框 6"/>
          <p:cNvSpPr txBox="1"/>
          <p:nvPr/>
        </p:nvSpPr>
        <p:spPr>
          <a:xfrm>
            <a:off x="5668645" y="1524000"/>
            <a:ext cx="3086735" cy="3661410"/>
          </a:xfrm>
          <a:prstGeom prst="rect">
            <a:avLst/>
          </a:prstGeom>
          <a:noFill/>
        </p:spPr>
        <p:txBody>
          <a:bodyPr wrap="none" rtlCol="0">
            <a:spAutoFit/>
            <a:scene3d>
              <a:camera prst="orthographicFront"/>
              <a:lightRig rig="threePt" dir="t"/>
            </a:scene3d>
            <a:sp3d contourW="12700"/>
          </a:bodyPr>
          <a:lstStyle/>
          <a:p>
            <a:pPr algn="l"/>
            <a:r>
              <a:rPr sz="2400" b="1" dirty="0">
                <a:solidFill>
                  <a:schemeClr val="tx1">
                    <a:lumMod val="75000"/>
                    <a:lumOff val="25000"/>
                  </a:schemeClr>
                </a:solidFill>
                <a:cs typeface="+mn-ea"/>
                <a:sym typeface="+mn-lt"/>
              </a:rPr>
              <a:t>12.2 高级图形函数</a:t>
            </a:r>
            <a:endParaRPr sz="2400" b="1"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12.2.1 plot()函数</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12.2.2 pairs()函数</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12.2.3 hist()函数</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12.2.4 barplot()函数</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12.2.5 boxplot()函数</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12.2.6 pie()函数</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12.2.7 qqnorm()与qqline()</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12.2.8 contour()函数</a:t>
            </a:r>
            <a:endParaRPr sz="2000" dirty="0">
              <a:solidFill>
                <a:schemeClr val="tx1">
                  <a:lumMod val="75000"/>
                  <a:lumOff val="25000"/>
                </a:schemeClr>
              </a:solidFill>
              <a:cs typeface="+mn-ea"/>
              <a:sym typeface="+mn-lt"/>
            </a:endParaRPr>
          </a:p>
          <a:p>
            <a:pPr algn="l"/>
            <a:endParaRPr sz="2400" b="1" dirty="0">
              <a:solidFill>
                <a:schemeClr val="tx1">
                  <a:lumMod val="75000"/>
                  <a:lumOff val="25000"/>
                </a:schemeClr>
              </a:solidFill>
              <a:cs typeface="+mn-ea"/>
              <a:sym typeface="+mn-lt"/>
            </a:endParaRPr>
          </a:p>
          <a:p>
            <a:pPr algn="l"/>
            <a:r>
              <a:rPr sz="2400" b="1" dirty="0">
                <a:solidFill>
                  <a:schemeClr val="tx1">
                    <a:lumMod val="75000"/>
                    <a:lumOff val="25000"/>
                  </a:schemeClr>
                </a:solidFill>
                <a:cs typeface="+mn-ea"/>
                <a:sym typeface="+mn-lt"/>
              </a:rPr>
              <a:t> </a:t>
            </a:r>
            <a:endParaRPr sz="2400" b="1" dirty="0">
              <a:solidFill>
                <a:schemeClr val="tx1">
                  <a:lumMod val="75000"/>
                  <a:lumOff val="25000"/>
                </a:schemeClr>
              </a:solidFill>
              <a:cs typeface="+mn-ea"/>
              <a:sym typeface="+mn-lt"/>
            </a:endParaRPr>
          </a:p>
        </p:txBody>
      </p:sp>
      <p:sp>
        <p:nvSpPr>
          <p:cNvPr id="10" name="文本框 9"/>
          <p:cNvSpPr txBox="1"/>
          <p:nvPr/>
        </p:nvSpPr>
        <p:spPr>
          <a:xfrm>
            <a:off x="7870825" y="4594860"/>
            <a:ext cx="3535680" cy="1754326"/>
          </a:xfrm>
          <a:prstGeom prst="rect">
            <a:avLst/>
          </a:prstGeom>
          <a:noFill/>
        </p:spPr>
        <p:txBody>
          <a:bodyPr wrap="square" rtlCol="0">
            <a:spAutoFit/>
            <a:scene3d>
              <a:camera prst="orthographicFront"/>
              <a:lightRig rig="threePt" dir="t"/>
            </a:scene3d>
            <a:sp3d contourW="12700"/>
          </a:bodyPr>
          <a:lstStyle/>
          <a:p>
            <a:pPr algn="l"/>
            <a:r>
              <a:rPr sz="2400" b="1" dirty="0">
                <a:solidFill>
                  <a:schemeClr val="tx1">
                    <a:lumMod val="75000"/>
                    <a:lumOff val="25000"/>
                  </a:schemeClr>
                </a:solidFill>
                <a:cs typeface="+mn-ea"/>
                <a:sym typeface="+mn-lt"/>
              </a:rPr>
              <a:t>12.3 低级图形函数</a:t>
            </a:r>
            <a:endParaRPr sz="2400" b="1" dirty="0">
              <a:solidFill>
                <a:schemeClr val="tx1">
                  <a:lumMod val="75000"/>
                  <a:lumOff val="25000"/>
                </a:schemeClr>
              </a:solidFill>
              <a:cs typeface="+mn-ea"/>
              <a:sym typeface="+mn-lt"/>
            </a:endParaRPr>
          </a:p>
          <a:p>
            <a:pPr algn="l"/>
            <a:r>
              <a:rPr sz="2400" b="1" dirty="0">
                <a:solidFill>
                  <a:schemeClr val="tx1">
                    <a:lumMod val="75000"/>
                    <a:lumOff val="25000"/>
                  </a:schemeClr>
                </a:solidFill>
                <a:cs typeface="+mn-ea"/>
                <a:sym typeface="+mn-lt"/>
              </a:rPr>
              <a:t> </a:t>
            </a:r>
            <a:r>
              <a:rPr sz="2000" dirty="0">
                <a:solidFill>
                  <a:schemeClr val="tx1">
                    <a:lumMod val="75000"/>
                    <a:lumOff val="25000"/>
                  </a:schemeClr>
                </a:solidFill>
                <a:cs typeface="+mn-ea"/>
                <a:sym typeface="+mn-lt"/>
              </a:rPr>
              <a:t>12.3.1 点和线 </a:t>
            </a:r>
            <a:endParaRPr sz="2000" dirty="0">
              <a:solidFill>
                <a:schemeClr val="tx1">
                  <a:lumMod val="75000"/>
                  <a:lumOff val="25000"/>
                </a:schemeClr>
              </a:solidFill>
              <a:cs typeface="+mn-ea"/>
              <a:sym typeface="+mn-lt"/>
            </a:endParaRPr>
          </a:p>
          <a:p>
            <a:pPr algn="l"/>
            <a:r>
              <a:rPr lang="en-US" sz="2000" dirty="0" smtClean="0">
                <a:solidFill>
                  <a:schemeClr val="tx1">
                    <a:lumMod val="75000"/>
                    <a:lumOff val="25000"/>
                  </a:schemeClr>
                </a:solidFill>
                <a:cs typeface="+mn-ea"/>
                <a:sym typeface="+mn-lt"/>
              </a:rPr>
              <a:t> </a:t>
            </a:r>
            <a:r>
              <a:rPr sz="2000" dirty="0" smtClean="0">
                <a:solidFill>
                  <a:schemeClr val="tx1">
                    <a:lumMod val="75000"/>
                    <a:lumOff val="25000"/>
                  </a:schemeClr>
                </a:solidFill>
                <a:cs typeface="+mn-ea"/>
                <a:sym typeface="+mn-lt"/>
              </a:rPr>
              <a:t>12.3.2 </a:t>
            </a:r>
            <a:r>
              <a:rPr sz="2000" dirty="0" smtClean="0">
                <a:solidFill>
                  <a:schemeClr val="tx1">
                    <a:lumMod val="75000"/>
                    <a:lumOff val="25000"/>
                  </a:schemeClr>
                </a:solidFill>
                <a:cs typeface="+mn-ea"/>
                <a:sym typeface="+mn-lt"/>
              </a:rPr>
              <a:t>文</a:t>
            </a:r>
            <a:r>
              <a:rPr lang="en-US" sz="2000" dirty="0" smtClean="0">
                <a:solidFill>
                  <a:schemeClr val="tx1">
                    <a:lumMod val="75000"/>
                    <a:lumOff val="25000"/>
                  </a:schemeClr>
                </a:solidFill>
                <a:cs typeface="+mn-ea"/>
                <a:sym typeface="+mn-lt"/>
              </a:rPr>
              <a:t>  </a:t>
            </a:r>
            <a:r>
              <a:rPr sz="2000" dirty="0" smtClean="0">
                <a:solidFill>
                  <a:schemeClr val="tx1">
                    <a:lumMod val="75000"/>
                    <a:lumOff val="25000"/>
                  </a:schemeClr>
                </a:solidFill>
                <a:cs typeface="+mn-ea"/>
                <a:sym typeface="+mn-lt"/>
              </a:rPr>
              <a:t>本</a:t>
            </a:r>
            <a:r>
              <a:rPr sz="2000" dirty="0" smtClean="0">
                <a:solidFill>
                  <a:schemeClr val="tx1">
                    <a:lumMod val="75000"/>
                    <a:lumOff val="25000"/>
                  </a:schemeClr>
                </a:solidFill>
                <a:cs typeface="+mn-ea"/>
                <a:sym typeface="+mn-lt"/>
              </a:rPr>
              <a:t> </a:t>
            </a:r>
            <a:endParaRPr lang="en-US" sz="2000" dirty="0" smtClean="0">
              <a:solidFill>
                <a:schemeClr val="tx1">
                  <a:lumMod val="75000"/>
                  <a:lumOff val="25000"/>
                </a:schemeClr>
              </a:solidFill>
              <a:cs typeface="+mn-ea"/>
              <a:sym typeface="+mn-lt"/>
            </a:endParaRPr>
          </a:p>
          <a:p>
            <a:pPr algn="l"/>
            <a:r>
              <a:rPr lang="en-US" sz="2000" dirty="0">
                <a:solidFill>
                  <a:schemeClr val="tx1">
                    <a:lumMod val="75000"/>
                    <a:lumOff val="25000"/>
                  </a:schemeClr>
                </a:solidFill>
                <a:cs typeface="+mn-ea"/>
                <a:sym typeface="+mn-lt"/>
              </a:rPr>
              <a:t> </a:t>
            </a:r>
            <a:r>
              <a:rPr sz="2000" dirty="0" smtClean="0">
                <a:solidFill>
                  <a:schemeClr val="tx1">
                    <a:lumMod val="75000"/>
                    <a:lumOff val="25000"/>
                  </a:schemeClr>
                </a:solidFill>
                <a:cs typeface="+mn-ea"/>
                <a:sym typeface="+mn-lt"/>
              </a:rPr>
              <a:t>12.3.3 图</a:t>
            </a:r>
            <a:r>
              <a:rPr lang="en-US" sz="2000" dirty="0" smtClean="0">
                <a:solidFill>
                  <a:schemeClr val="tx1">
                    <a:lumMod val="75000"/>
                    <a:lumOff val="25000"/>
                  </a:schemeClr>
                </a:solidFill>
                <a:cs typeface="+mn-ea"/>
                <a:sym typeface="+mn-lt"/>
              </a:rPr>
              <a:t>  </a:t>
            </a:r>
            <a:r>
              <a:rPr sz="2000" dirty="0" smtClean="0">
                <a:solidFill>
                  <a:schemeClr val="tx1">
                    <a:lumMod val="75000"/>
                    <a:lumOff val="25000"/>
                  </a:schemeClr>
                </a:solidFill>
                <a:cs typeface="+mn-ea"/>
                <a:sym typeface="+mn-lt"/>
              </a:rPr>
              <a:t>例</a:t>
            </a:r>
            <a:endParaRPr sz="2000" dirty="0">
              <a:solidFill>
                <a:schemeClr val="tx1">
                  <a:lumMod val="75000"/>
                  <a:lumOff val="25000"/>
                </a:schemeClr>
              </a:solidFill>
              <a:cs typeface="+mn-ea"/>
              <a:sym typeface="+mn-lt"/>
            </a:endParaRPr>
          </a:p>
          <a:p>
            <a:pPr algn="l"/>
            <a:r>
              <a:rPr sz="2000" dirty="0">
                <a:solidFill>
                  <a:schemeClr val="tx1">
                    <a:lumMod val="75000"/>
                    <a:lumOff val="25000"/>
                  </a:schemeClr>
                </a:solidFill>
                <a:cs typeface="+mn-ea"/>
                <a:sym typeface="+mn-lt"/>
              </a:rPr>
              <a:t> </a:t>
            </a:r>
            <a:r>
              <a:rPr sz="2000" dirty="0" smtClean="0">
                <a:solidFill>
                  <a:schemeClr val="tx1">
                    <a:lumMod val="75000"/>
                    <a:lumOff val="25000"/>
                  </a:schemeClr>
                </a:solidFill>
                <a:cs typeface="+mn-ea"/>
                <a:sym typeface="+mn-lt"/>
              </a:rPr>
              <a:t>12.3.</a:t>
            </a:r>
            <a:r>
              <a:rPr lang="en-US" altLang="zh-CN" sz="2000" dirty="0">
                <a:solidFill>
                  <a:schemeClr val="tx1">
                    <a:lumMod val="75000"/>
                    <a:lumOff val="25000"/>
                  </a:schemeClr>
                </a:solidFill>
                <a:cs typeface="+mn-ea"/>
                <a:sym typeface="+mn-lt"/>
              </a:rPr>
              <a:t>4</a:t>
            </a:r>
            <a:r>
              <a:rPr sz="2000" dirty="0" smtClean="0">
                <a:solidFill>
                  <a:schemeClr val="tx1">
                    <a:lumMod val="75000"/>
                    <a:lumOff val="25000"/>
                  </a:schemeClr>
                </a:solidFill>
                <a:cs typeface="+mn-ea"/>
                <a:sym typeface="+mn-lt"/>
              </a:rPr>
              <a:t>  </a:t>
            </a:r>
            <a:r>
              <a:rPr sz="2000" dirty="0">
                <a:solidFill>
                  <a:schemeClr val="tx1">
                    <a:lumMod val="75000"/>
                    <a:lumOff val="25000"/>
                  </a:schemeClr>
                </a:solidFill>
                <a:cs typeface="+mn-ea"/>
                <a:sym typeface="+mn-lt"/>
              </a:rPr>
              <a:t>低级函数综合案例</a:t>
            </a:r>
            <a:endParaRPr sz="2000"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dirty="0">
                <a:solidFill>
                  <a:schemeClr val="accent1"/>
                </a:solidFill>
                <a:cs typeface="+mn-ea"/>
                <a:sym typeface="+mn-lt"/>
              </a:rPr>
              <a:t>目录</a:t>
            </a:r>
            <a:r>
              <a:rPr lang="en-US" altLang="zh-CN" sz="4000" dirty="0">
                <a:solidFill>
                  <a:schemeClr val="accent1"/>
                </a:solidFill>
                <a:cs typeface="+mn-ea"/>
                <a:sym typeface="+mn-lt"/>
              </a:rPr>
              <a:t>/</a:t>
            </a:r>
            <a:r>
              <a:rPr lang="en-US" altLang="zh-CN" sz="2800" dirty="0">
                <a:cs typeface="+mn-ea"/>
                <a:sym typeface="+mn-lt"/>
              </a:rPr>
              <a:t>CONTENTS</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6" cstate="screen"/>
          <a:stretch>
            <a:fillRect/>
          </a:stretch>
        </p:blipFill>
        <p:spPr>
          <a:xfrm>
            <a:off x="144176" y="3195141"/>
            <a:ext cx="6730787" cy="3662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5009515" cy="706755"/>
          </a:xfrm>
          <a:prstGeom prst="rect">
            <a:avLst/>
          </a:prstGeom>
          <a:noFill/>
        </p:spPr>
        <p:txBody>
          <a:bodyPr wrap="none" rtlCol="0">
            <a:spAutoFit/>
            <a:scene3d>
              <a:camera prst="orthographicFront"/>
              <a:lightRig rig="threePt" dir="t"/>
            </a:scene3d>
            <a:sp3d contourW="12700"/>
          </a:bodyPr>
          <a:lstStyle/>
          <a:p>
            <a:pPr algn="l"/>
            <a:r>
              <a:rPr lang="zh-CN" altLang="en-US" sz="4000" b="1" dirty="0">
                <a:solidFill>
                  <a:schemeClr val="tx1">
                    <a:lumMod val="85000"/>
                    <a:lumOff val="15000"/>
                  </a:schemeClr>
                </a:solidFill>
                <a:cs typeface="+mn-ea"/>
                <a:sym typeface="+mn-lt"/>
              </a:rPr>
              <a:t> 12.1 图表的颜色运用</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2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01</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TextBox 5"/>
          <p:cNvSpPr txBox="1"/>
          <p:nvPr/>
        </p:nvSpPr>
        <p:spPr>
          <a:xfrm>
            <a:off x="1968189" y="2921685"/>
            <a:ext cx="2769235" cy="460375"/>
          </a:xfrm>
          <a:prstGeom prst="rect">
            <a:avLst/>
          </a:prstGeom>
          <a:noFill/>
        </p:spPr>
        <p:txBody>
          <a:bodyPr wrap="none" rtlCol="0">
            <a:spAutoFit/>
          </a:bodyPr>
          <a:lstStyle/>
          <a:p>
            <a:pPr algn="ctr"/>
            <a:r>
              <a:rPr lang="en-US" sz="2400">
                <a:solidFill>
                  <a:schemeClr val="bg1"/>
                </a:solidFill>
                <a:cs typeface="+mn-ea"/>
                <a:sym typeface="+mn-lt"/>
              </a:rPr>
              <a:t>Welcome Message</a:t>
            </a:r>
            <a:endParaRPr lang="en-US" sz="2400">
              <a:solidFill>
                <a:schemeClr val="bg1"/>
              </a:solidFill>
              <a:cs typeface="+mn-ea"/>
              <a:sym typeface="+mn-lt"/>
            </a:endParaRPr>
          </a:p>
        </p:txBody>
      </p:sp>
      <p:sp>
        <p:nvSpPr>
          <p:cNvPr id="4" name="TextBox 6"/>
          <p:cNvSpPr txBox="1"/>
          <p:nvPr/>
        </p:nvSpPr>
        <p:spPr>
          <a:xfrm>
            <a:off x="1528764" y="2765282"/>
            <a:ext cx="3648075" cy="229870"/>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endParaRPr lang="en-US" sz="900">
              <a:solidFill>
                <a:schemeClr val="bg1"/>
              </a:solidFill>
              <a:cs typeface="+mn-ea"/>
              <a:sym typeface="+mn-lt"/>
            </a:endParaRPr>
          </a:p>
        </p:txBody>
      </p:sp>
      <p:sp>
        <p:nvSpPr>
          <p:cNvPr id="6" name="Rectangle 11"/>
          <p:cNvSpPr/>
          <p:nvPr/>
        </p:nvSpPr>
        <p:spPr>
          <a:xfrm>
            <a:off x="1618992" y="3796492"/>
            <a:ext cx="3467616" cy="75565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文本框 7"/>
          <p:cNvSpPr txBox="1"/>
          <p:nvPr/>
        </p:nvSpPr>
        <p:spPr>
          <a:xfrm>
            <a:off x="1701800" y="890270"/>
            <a:ext cx="2291080" cy="368300"/>
          </a:xfrm>
          <a:prstGeom prst="rect">
            <a:avLst/>
          </a:prstGeom>
          <a:noFill/>
        </p:spPr>
        <p:txBody>
          <a:bodyPr wrap="none" rtlCol="0" anchor="t" anchorCtr="0">
            <a:spAutoFit/>
          </a:bodyPr>
          <a:lstStyle/>
          <a:p>
            <a:pPr algn="l"/>
            <a:r>
              <a:rPr lang="zh-CN" altLang="en-US" b="1" dirty="0">
                <a:solidFill>
                  <a:schemeClr val="tx1">
                    <a:lumMod val="85000"/>
                    <a:lumOff val="15000"/>
                  </a:schemeClr>
                </a:solidFill>
                <a:cs typeface="+mn-ea"/>
                <a:sym typeface="+mn-lt"/>
              </a:rPr>
              <a:t>12.1 图表的颜色运用</a:t>
            </a:r>
            <a:endParaRPr lang="zh-CN" altLang="en-US" dirty="0" smtClean="0"/>
          </a:p>
        </p:txBody>
      </p:sp>
      <p:sp>
        <p:nvSpPr>
          <p:cNvPr id="9" name="TextBox 8"/>
          <p:cNvSpPr txBox="1"/>
          <p:nvPr/>
        </p:nvSpPr>
        <p:spPr>
          <a:xfrm>
            <a:off x="1730107" y="1795304"/>
            <a:ext cx="9023685" cy="2169825"/>
          </a:xfrm>
          <a:prstGeom prst="rect">
            <a:avLst/>
          </a:prstGeom>
          <a:noFill/>
        </p:spPr>
        <p:txBody>
          <a:bodyPr wrap="square" rtlCol="0" anchor="ctr" anchorCtr="0">
            <a:spAutoFit/>
          </a:bodyPr>
          <a:lstStyle/>
          <a:p>
            <a:pPr marL="342900" indent="-342900">
              <a:lnSpc>
                <a:spcPct val="150000"/>
              </a:lnSpc>
              <a:buAutoNum type="arabicPeriod"/>
            </a:pPr>
            <a:r>
              <a:rPr lang="en-US" altLang="zh-CN" dirty="0" smtClean="0"/>
              <a:t>RGB</a:t>
            </a:r>
            <a:r>
              <a:rPr lang="zh-CN" altLang="zh-CN" dirty="0"/>
              <a:t>模式</a:t>
            </a:r>
            <a:r>
              <a:rPr lang="zh-CN" altLang="zh-CN" dirty="0" smtClean="0"/>
              <a:t>。</a:t>
            </a:r>
            <a:r>
              <a:rPr lang="en-US" altLang="zh-CN" dirty="0"/>
              <a:t>RGB </a:t>
            </a:r>
            <a:r>
              <a:rPr lang="zh-CN" altLang="en-US" dirty="0"/>
              <a:t>颜色模式使用了红（</a:t>
            </a:r>
            <a:r>
              <a:rPr lang="en-US" altLang="zh-CN" dirty="0"/>
              <a:t>red</a:t>
            </a:r>
            <a:r>
              <a:rPr lang="zh-CN" altLang="en-US" dirty="0"/>
              <a:t>）、绿（</a:t>
            </a:r>
            <a:r>
              <a:rPr lang="en-US" altLang="zh-CN" dirty="0"/>
              <a:t>green</a:t>
            </a:r>
            <a:r>
              <a:rPr lang="zh-CN" altLang="en-US" dirty="0"/>
              <a:t>）和蓝（</a:t>
            </a:r>
            <a:r>
              <a:rPr lang="en-US" altLang="zh-CN" dirty="0"/>
              <a:t>blue</a:t>
            </a:r>
            <a:r>
              <a:rPr lang="zh-CN" altLang="en-US" dirty="0"/>
              <a:t>）三原色来定义</a:t>
            </a:r>
            <a:r>
              <a:rPr lang="zh-CN" altLang="en-US" dirty="0" smtClean="0"/>
              <a:t>颜色中红色、绿色</a:t>
            </a:r>
            <a:r>
              <a:rPr lang="zh-CN" altLang="en-US" dirty="0"/>
              <a:t>和蓝色的光的量</a:t>
            </a:r>
            <a:r>
              <a:rPr lang="zh-CN" altLang="en-US" dirty="0" smtClean="0"/>
              <a:t>，每</a:t>
            </a:r>
            <a:r>
              <a:rPr lang="zh-CN" altLang="en-US" dirty="0"/>
              <a:t>种颜色的亮度级别为</a:t>
            </a:r>
            <a:r>
              <a:rPr lang="en-US" altLang="zh-CN" dirty="0"/>
              <a:t>0-255</a:t>
            </a:r>
            <a:r>
              <a:rPr lang="zh-CN" altLang="en-US" dirty="0"/>
              <a:t>（</a:t>
            </a:r>
            <a:r>
              <a:rPr lang="en-US" altLang="zh-CN" dirty="0"/>
              <a:t>0</a:t>
            </a:r>
            <a:r>
              <a:rPr lang="zh-CN" altLang="en-US" dirty="0"/>
              <a:t>为最低，</a:t>
            </a:r>
            <a:r>
              <a:rPr lang="en-US" altLang="zh-CN" dirty="0"/>
              <a:t>255</a:t>
            </a:r>
            <a:r>
              <a:rPr lang="zh-CN" altLang="en-US" dirty="0"/>
              <a:t>为最高</a:t>
            </a:r>
            <a:r>
              <a:rPr lang="zh-CN" altLang="en-US" dirty="0" smtClean="0"/>
              <a:t>）。</a:t>
            </a:r>
            <a:endParaRPr lang="en-US" altLang="zh-CN" dirty="0" smtClean="0"/>
          </a:p>
          <a:p>
            <a:pPr marL="342900" indent="-342900">
              <a:lnSpc>
                <a:spcPct val="150000"/>
              </a:lnSpc>
              <a:buAutoNum type="arabicPeriod"/>
            </a:pPr>
            <a:r>
              <a:rPr lang="en-US" altLang="zh-CN" dirty="0"/>
              <a:t>HSL</a:t>
            </a:r>
            <a:r>
              <a:rPr lang="zh-CN" altLang="en-US" dirty="0"/>
              <a:t>色彩模式是工业界的一种颜色标准，其色彩模式即是通过对色相</a:t>
            </a:r>
            <a:r>
              <a:rPr lang="en-US" altLang="zh-CN" dirty="0"/>
              <a:t>(H)</a:t>
            </a:r>
            <a:r>
              <a:rPr lang="zh-CN" altLang="en-US" dirty="0"/>
              <a:t>、饱和度</a:t>
            </a:r>
            <a:r>
              <a:rPr lang="en-US" altLang="zh-CN" dirty="0"/>
              <a:t>(S)</a:t>
            </a:r>
            <a:r>
              <a:rPr lang="zh-CN" altLang="en-US" dirty="0"/>
              <a:t>、亮度</a:t>
            </a:r>
            <a:r>
              <a:rPr lang="en-US" altLang="zh-CN" dirty="0"/>
              <a:t>(L)</a:t>
            </a:r>
            <a:r>
              <a:rPr lang="zh-CN" altLang="en-US" dirty="0"/>
              <a:t>三个颜色通道的变化以及它们相互之间的叠加来得到各式各样的颜色。</a:t>
            </a:r>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35543" y="1666845"/>
            <a:ext cx="4501515" cy="706755"/>
          </a:xfrm>
          <a:prstGeom prst="rect">
            <a:avLst/>
          </a:prstGeom>
          <a:noFill/>
        </p:spPr>
        <p:txBody>
          <a:bodyPr wrap="none" rtlCol="0">
            <a:spAutoFit/>
            <a:scene3d>
              <a:camera prst="orthographicFront"/>
              <a:lightRig rig="threePt" dir="t"/>
            </a:scene3d>
            <a:sp3d contourW="12700"/>
          </a:bodyPr>
          <a:lstStyle/>
          <a:p>
            <a:pPr algn="l"/>
            <a:r>
              <a:rPr lang="zh-CN" altLang="en-US" sz="4000" b="1" dirty="0">
                <a:solidFill>
                  <a:schemeClr val="tx1">
                    <a:lumMod val="85000"/>
                    <a:lumOff val="15000"/>
                  </a:schemeClr>
                </a:solidFill>
                <a:cs typeface="+mn-ea"/>
                <a:sym typeface="+mn-lt"/>
              </a:rPr>
              <a:t> 12.2 高级图形函数 </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548671" y="467995"/>
            <a:ext cx="3943743" cy="2122805"/>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endParaRPr lang="en-US" altLang="zh-CN" sz="6600" b="1" dirty="0">
              <a:solidFill>
                <a:schemeClr val="accent1">
                  <a:lumMod val="75000"/>
                </a:schemeClr>
              </a:solidFill>
              <a:cs typeface="+mn-ea"/>
              <a:sym typeface="+mn-lt"/>
            </a:endParaRPr>
          </a:p>
          <a:p>
            <a:pPr algn="ctr"/>
            <a:r>
              <a:rPr lang="en-US" altLang="zh-CN" sz="6600" b="1" dirty="0">
                <a:solidFill>
                  <a:schemeClr val="accent1">
                    <a:lumMod val="75000"/>
                  </a:schemeClr>
                </a:solidFill>
                <a:cs typeface="+mn-ea"/>
                <a:sym typeface="+mn-lt"/>
              </a:rPr>
              <a:t>02</a:t>
            </a:r>
            <a:endParaRPr lang="en-US" altLang="zh-CN" sz="6600" b="1" dirty="0">
              <a:solidFill>
                <a:schemeClr val="accent1">
                  <a:lumMod val="75000"/>
                </a:schemeClr>
              </a:solidFill>
              <a:cs typeface="+mn-ea"/>
              <a:sym typeface="+mn-lt"/>
            </a:endParaRPr>
          </a:p>
        </p:txBody>
      </p:sp>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2" name="文本框 1"/>
          <p:cNvSpPr txBox="1"/>
          <p:nvPr/>
        </p:nvSpPr>
        <p:spPr>
          <a:xfrm>
            <a:off x="3408680" y="2902585"/>
            <a:ext cx="7390765" cy="1322070"/>
          </a:xfrm>
          <a:prstGeom prst="rect">
            <a:avLst/>
          </a:prstGeom>
          <a:noFill/>
        </p:spPr>
        <p:txBody>
          <a:bodyPr wrap="square" rtlCol="0" anchor="ctr" anchorCtr="0">
            <a:spAutoFit/>
          </a:bodyPr>
          <a:p>
            <a:pPr algn="l"/>
            <a:r>
              <a:rPr lang="en-US" altLang="zh-CN" sz="2000" dirty="0" smtClean="0"/>
              <a:t>       </a:t>
            </a:r>
            <a:r>
              <a:rPr lang="zh-CN" altLang="en-US" sz="2000" dirty="0" smtClean="0"/>
              <a:t>通过R语言进行图形绘制的时候，我们通常先通过高级图形函数绘制出对应的图形，如直方图、饼图、箱线图等，再通过初级图形函数对其进行补充，增加新的图形元素等来满足其作图的需求。</a:t>
            </a:r>
            <a:endParaRPr lang="zh-CN" altLang="en-US" sz="2000" dirty="0" smtClean="0"/>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graphicFrame>
        <p:nvGraphicFramePr>
          <p:cNvPr id="5" name="表格 4"/>
          <p:cNvGraphicFramePr>
            <a:graphicFrameLocks noGrp="1"/>
          </p:cNvGraphicFramePr>
          <p:nvPr>
            <p:custDataLst>
              <p:tags r:id="rId2"/>
            </p:custDataLst>
          </p:nvPr>
        </p:nvGraphicFramePr>
        <p:xfrm>
          <a:off x="1099751" y="691975"/>
          <a:ext cx="7701984" cy="4569578"/>
        </p:xfrm>
        <a:graphic>
          <a:graphicData uri="http://schemas.openxmlformats.org/drawingml/2006/table">
            <a:tbl>
              <a:tblPr>
                <a:tableStyleId>{5C22544A-7EE6-4342-B048-85BDC9FD1C3A}</a:tableStyleId>
              </a:tblPr>
              <a:tblGrid>
                <a:gridCol w="2611914"/>
                <a:gridCol w="5090070"/>
              </a:tblGrid>
              <a:tr h="398202">
                <a:tc>
                  <a:txBody>
                    <a:bodyPr/>
                    <a:lstStyle/>
                    <a:p>
                      <a:pPr indent="228600" algn="ctr">
                        <a:lnSpc>
                          <a:spcPct val="150000"/>
                        </a:lnSpc>
                        <a:spcAft>
                          <a:spcPts val="0"/>
                        </a:spcAft>
                      </a:pPr>
                      <a:r>
                        <a:rPr lang="zh-CN" sz="1600" kern="100" dirty="0">
                          <a:effectLst/>
                        </a:rPr>
                        <a:t>函数</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作用</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7652">
                <a:tc>
                  <a:txBody>
                    <a:bodyPr/>
                    <a:lstStyle/>
                    <a:p>
                      <a:pPr indent="228600" algn="ctr">
                        <a:lnSpc>
                          <a:spcPct val="150000"/>
                        </a:lnSpc>
                        <a:spcAft>
                          <a:spcPts val="0"/>
                        </a:spcAft>
                      </a:pPr>
                      <a:r>
                        <a:rPr lang="en-US" sz="1600" kern="100">
                          <a:effectLst/>
                        </a:rPr>
                        <a:t>plot(x)</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散点图、折线图（以序号为横坐标、</a:t>
                      </a:r>
                      <a:r>
                        <a:rPr lang="en-US" sz="1600" kern="100" dirty="0">
                          <a:effectLst/>
                        </a:rPr>
                        <a:t>x</a:t>
                      </a:r>
                      <a:r>
                        <a:rPr lang="zh-CN" sz="1600" kern="100" dirty="0">
                          <a:effectLst/>
                        </a:rPr>
                        <a:t>变量为纵坐标制图）</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7652">
                <a:tc>
                  <a:txBody>
                    <a:bodyPr/>
                    <a:lstStyle/>
                    <a:p>
                      <a:pPr indent="228600" algn="ctr">
                        <a:lnSpc>
                          <a:spcPct val="150000"/>
                        </a:lnSpc>
                        <a:spcAft>
                          <a:spcPts val="0"/>
                        </a:spcAft>
                      </a:pPr>
                      <a:r>
                        <a:rPr lang="en-US" sz="1600" kern="100">
                          <a:effectLst/>
                        </a:rPr>
                        <a:t>plot(x,y)</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散点图（</a:t>
                      </a:r>
                      <a:r>
                        <a:rPr lang="en-US" sz="1600" kern="100" dirty="0" err="1">
                          <a:effectLst/>
                        </a:rPr>
                        <a:t>x,y</a:t>
                      </a:r>
                      <a:r>
                        <a:rPr lang="zh-CN" sz="1600" kern="100" dirty="0">
                          <a:effectLst/>
                        </a:rPr>
                        <a:t>两元变量）</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8145">
                <a:tc>
                  <a:txBody>
                    <a:bodyPr/>
                    <a:lstStyle/>
                    <a:p>
                      <a:pPr indent="228600" algn="ctr">
                        <a:lnSpc>
                          <a:spcPct val="150000"/>
                        </a:lnSpc>
                        <a:spcAft>
                          <a:spcPts val="0"/>
                        </a:spcAft>
                      </a:pPr>
                      <a:r>
                        <a:rPr lang="en-US" sz="1600" kern="100">
                          <a:effectLst/>
                        </a:rPr>
                        <a:t>hist</a:t>
                      </a:r>
                      <a:r>
                        <a:rPr lang="zh-CN" sz="1600" kern="100">
                          <a:effectLst/>
                        </a:rPr>
                        <a:t>（</a:t>
                      </a:r>
                      <a:r>
                        <a:rPr lang="en-US" sz="1600" kern="100">
                          <a:effectLst/>
                        </a:rPr>
                        <a:t>x</a:t>
                      </a:r>
                      <a:r>
                        <a:rPr lang="zh-CN" sz="1600" kern="100">
                          <a:effectLst/>
                        </a:rPr>
                        <a:t>）</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直方图</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8202">
                <a:tc>
                  <a:txBody>
                    <a:bodyPr/>
                    <a:lstStyle/>
                    <a:p>
                      <a:pPr indent="228600" algn="ctr">
                        <a:lnSpc>
                          <a:spcPct val="150000"/>
                        </a:lnSpc>
                        <a:spcAft>
                          <a:spcPts val="0"/>
                        </a:spcAft>
                      </a:pPr>
                      <a:r>
                        <a:rPr lang="en-US" sz="1600" kern="100">
                          <a:effectLst/>
                        </a:rPr>
                        <a:t>barplot(x)</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条形图</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8202">
                <a:tc>
                  <a:txBody>
                    <a:bodyPr/>
                    <a:lstStyle/>
                    <a:p>
                      <a:pPr indent="228600" algn="ctr">
                        <a:lnSpc>
                          <a:spcPct val="150000"/>
                        </a:lnSpc>
                        <a:spcAft>
                          <a:spcPts val="0"/>
                        </a:spcAft>
                      </a:pPr>
                      <a:r>
                        <a:rPr lang="en-US" sz="1600" kern="100">
                          <a:effectLst/>
                        </a:rPr>
                        <a:t>boxplot(x)</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箱线图</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8202">
                <a:tc>
                  <a:txBody>
                    <a:bodyPr/>
                    <a:lstStyle/>
                    <a:p>
                      <a:pPr indent="228600" algn="ctr">
                        <a:lnSpc>
                          <a:spcPct val="150000"/>
                        </a:lnSpc>
                        <a:spcAft>
                          <a:spcPts val="0"/>
                        </a:spcAft>
                      </a:pPr>
                      <a:r>
                        <a:rPr lang="en-US" sz="1600" kern="100">
                          <a:effectLst/>
                        </a:rPr>
                        <a:t>pie(x)</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饼图</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7652">
                <a:tc>
                  <a:txBody>
                    <a:bodyPr/>
                    <a:lstStyle/>
                    <a:p>
                      <a:pPr indent="228600" algn="ctr">
                        <a:lnSpc>
                          <a:spcPct val="150000"/>
                        </a:lnSpc>
                        <a:spcAft>
                          <a:spcPts val="0"/>
                        </a:spcAft>
                      </a:pPr>
                      <a:r>
                        <a:rPr lang="en-US" sz="1600" kern="100">
                          <a:effectLst/>
                        </a:rPr>
                        <a:t>pairs(x)</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散点图（当</a:t>
                      </a:r>
                      <a:r>
                        <a:rPr lang="en-US" sz="1600" kern="100" dirty="0">
                          <a:effectLst/>
                        </a:rPr>
                        <a:t>x</a:t>
                      </a:r>
                      <a:r>
                        <a:rPr lang="zh-CN" sz="1600" kern="100" dirty="0">
                          <a:effectLst/>
                        </a:rPr>
                        <a:t>是矩阵或数据框时，可绘出关于矩阵各列的散点图）</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7652">
                <a:tc>
                  <a:txBody>
                    <a:bodyPr/>
                    <a:lstStyle/>
                    <a:p>
                      <a:pPr indent="228600" algn="ctr">
                        <a:lnSpc>
                          <a:spcPct val="150000"/>
                        </a:lnSpc>
                        <a:spcAft>
                          <a:spcPts val="0"/>
                        </a:spcAft>
                      </a:pPr>
                      <a:r>
                        <a:rPr lang="en-US" sz="1600" kern="100">
                          <a:effectLst/>
                        </a:rPr>
                        <a:t>qqnorm(x)</a:t>
                      </a:r>
                      <a:r>
                        <a:rPr lang="zh-CN" sz="1600" kern="100">
                          <a:effectLst/>
                        </a:rPr>
                        <a:t>、</a:t>
                      </a:r>
                      <a:r>
                        <a:rPr lang="en-US" sz="1600" kern="100">
                          <a:effectLst/>
                        </a:rPr>
                        <a:t>qqline(x)</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en-US" sz="1600" kern="100" dirty="0">
                          <a:effectLst/>
                        </a:rPr>
                        <a:t>QQ</a:t>
                      </a:r>
                      <a:r>
                        <a:rPr lang="zh-CN" sz="1600" kern="100" dirty="0">
                          <a:effectLst/>
                        </a:rPr>
                        <a:t>散点图（</a:t>
                      </a:r>
                      <a:r>
                        <a:rPr lang="en-US" sz="1600" kern="100" dirty="0" err="1">
                          <a:effectLst/>
                        </a:rPr>
                        <a:t>qq</a:t>
                      </a:r>
                      <a:r>
                        <a:rPr lang="zh-CN" sz="1600" kern="100" dirty="0">
                          <a:effectLst/>
                        </a:rPr>
                        <a:t>图上加上标准直线）</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r h="398202">
                <a:tc>
                  <a:txBody>
                    <a:bodyPr/>
                    <a:lstStyle/>
                    <a:p>
                      <a:pPr indent="228600" algn="ctr">
                        <a:lnSpc>
                          <a:spcPct val="150000"/>
                        </a:lnSpc>
                        <a:spcAft>
                          <a:spcPts val="0"/>
                        </a:spcAft>
                      </a:pPr>
                      <a:r>
                        <a:rPr lang="en-US" sz="1600" kern="100">
                          <a:effectLst/>
                        </a:rPr>
                        <a:t>contour</a:t>
                      </a:r>
                      <a:r>
                        <a:rPr lang="zh-CN" sz="1600" kern="100">
                          <a:effectLst/>
                        </a:rPr>
                        <a:t>（</a:t>
                      </a:r>
                      <a:r>
                        <a:rPr lang="en-US" sz="1600" kern="100">
                          <a:effectLst/>
                        </a:rPr>
                        <a:t>x</a:t>
                      </a:r>
                      <a:r>
                        <a:rPr lang="zh-CN" sz="1600" kern="100">
                          <a:effectLst/>
                        </a:rPr>
                        <a:t>）</a:t>
                      </a:r>
                      <a:endParaRPr lang="zh-CN" sz="1600" kern="100">
                        <a:effectLst/>
                        <a:latin typeface="Calibri" panose="020F0502020204030204"/>
                        <a:ea typeface="宋体" panose="02010600030101010101" pitchFamily="2" charset="-122"/>
                        <a:cs typeface="Times New Roman" panose="02020603050405020304"/>
                      </a:endParaRPr>
                    </a:p>
                  </a:txBody>
                  <a:tcPr marL="68580" marR="68580" marT="0" marB="0"/>
                </a:tc>
                <a:tc>
                  <a:txBody>
                    <a:bodyPr/>
                    <a:lstStyle/>
                    <a:p>
                      <a:pPr indent="228600" algn="ctr">
                        <a:lnSpc>
                          <a:spcPct val="150000"/>
                        </a:lnSpc>
                        <a:spcAft>
                          <a:spcPts val="0"/>
                        </a:spcAft>
                      </a:pPr>
                      <a:r>
                        <a:rPr lang="zh-CN" sz="1600" kern="100" dirty="0">
                          <a:effectLst/>
                        </a:rPr>
                        <a:t>绘制三维图形的等值线</a:t>
                      </a:r>
                      <a:endParaRPr lang="zh-CN" sz="1600" kern="100" dirty="0">
                        <a:effectLst/>
                        <a:latin typeface="Calibri" panose="020F0502020204030204"/>
                        <a:ea typeface="宋体" panose="02010600030101010101" pitchFamily="2" charset="-122"/>
                        <a:cs typeface="Times New Roman" panose="02020603050405020304"/>
                      </a:endParaRPr>
                    </a:p>
                  </a:txBody>
                  <a:tcPr marL="68580" marR="68580" marT="0" marB="0"/>
                </a:tc>
              </a:tr>
            </a:tbl>
          </a:graphicData>
        </a:graphic>
      </p:graphicFrame>
      <p:sp>
        <p:nvSpPr>
          <p:cNvPr id="8" name="Rectangle 1"/>
          <p:cNvSpPr>
            <a:spLocks noChangeArrowheads="1"/>
          </p:cNvSpPr>
          <p:nvPr/>
        </p:nvSpPr>
        <p:spPr bwMode="auto">
          <a:xfrm>
            <a:off x="3480587" y="270347"/>
            <a:ext cx="296747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表</a:t>
            </a:r>
            <a:r>
              <a:rPr kumimoji="0" lang="en-US" altLang="zh-CN"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12-1 </a:t>
            </a:r>
            <a:r>
              <a:rPr kumimoji="0" lang="zh-CN" altLang="en-US"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常用高级图形函数</a:t>
            </a:r>
            <a:endParaRPr kumimoji="0" lang="zh-CN" altLang="en-US"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advClick="0" advTm="5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484084" y="224508"/>
            <a:ext cx="293306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12.2.1 plot()函数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 name="文本框 3"/>
          <p:cNvSpPr txBox="1"/>
          <p:nvPr/>
        </p:nvSpPr>
        <p:spPr>
          <a:xfrm>
            <a:off x="1544320" y="1081723"/>
            <a:ext cx="8859520" cy="675640"/>
          </a:xfrm>
          <a:prstGeom prst="rect">
            <a:avLst/>
          </a:prstGeom>
          <a:noFill/>
        </p:spPr>
        <p:txBody>
          <a:bodyPr wrap="square" rtlCol="0" anchor="ctr" anchorCtr="0">
            <a:spAutoFit/>
          </a:bodyPr>
          <a:p>
            <a:pPr algn="l"/>
            <a:r>
              <a:rPr lang="en-US" altLang="zh-CN" sz="2000" dirty="0" smtClean="0"/>
              <a:t>            </a:t>
            </a:r>
            <a:r>
              <a:rPr lang="zh-CN" altLang="en-US" sz="2000" dirty="0" smtClean="0"/>
              <a:t>R语言中的plot()函数可用于创建数据的散点图和折线图。</a:t>
            </a:r>
            <a:endParaRPr lang="zh-CN" altLang="en-US" sz="2000" dirty="0" smtClean="0"/>
          </a:p>
          <a:p>
            <a:pPr algn="l"/>
            <a:endParaRPr lang="zh-CN" altLang="en-US" dirty="0" smtClean="0"/>
          </a:p>
        </p:txBody>
      </p:sp>
      <p:sp>
        <p:nvSpPr>
          <p:cNvPr id="10" name="圆角矩形 9"/>
          <p:cNvSpPr/>
          <p:nvPr/>
        </p:nvSpPr>
        <p:spPr>
          <a:xfrm>
            <a:off x="1953895" y="1757680"/>
            <a:ext cx="9494520" cy="4530725"/>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1.散点图：散点图显示在笛卡尔平面中绘制的许多点。</a:t>
            </a:r>
            <a:endParaRPr lang="zh-CN" altLang="en-US" sz="2000" dirty="0">
              <a:solidFill>
                <a:schemeClr val="tx1"/>
              </a:solidFill>
            </a:endParaRPr>
          </a:p>
          <a:p>
            <a:pPr algn="l" fontAlgn="auto">
              <a:lnSpc>
                <a:spcPct val="150000"/>
              </a:lnSpc>
            </a:pPr>
            <a:r>
              <a:rPr lang="zh-CN" altLang="en-US" sz="2000" dirty="0">
                <a:solidFill>
                  <a:schemeClr val="tx1"/>
                </a:solidFill>
              </a:rPr>
              <a:t>其基本语法为： plot(x, y, main, xlab, ylab, xlim, ylim, axes)</a:t>
            </a:r>
            <a:endParaRPr lang="zh-CN" altLang="en-US" sz="2000" dirty="0">
              <a:solidFill>
                <a:schemeClr val="tx1"/>
              </a:solidFill>
            </a:endParaRPr>
          </a:p>
          <a:p>
            <a:pPr algn="l" fontAlgn="auto">
              <a:lnSpc>
                <a:spcPct val="150000"/>
              </a:lnSpc>
            </a:pPr>
            <a:r>
              <a:rPr lang="zh-CN" altLang="en-US" sz="2000" dirty="0">
                <a:solidFill>
                  <a:schemeClr val="tx1"/>
                </a:solidFill>
              </a:rPr>
              <a:t>               参数：x是其值为水平坐标的数据集；</a:t>
            </a:r>
            <a:endParaRPr lang="zh-CN" altLang="en-US" sz="2000" dirty="0">
              <a:solidFill>
                <a:schemeClr val="tx1"/>
              </a:solidFill>
            </a:endParaRPr>
          </a:p>
          <a:p>
            <a:pPr algn="l" fontAlgn="auto">
              <a:lnSpc>
                <a:spcPct val="150000"/>
              </a:lnSpc>
            </a:pPr>
            <a:r>
              <a:rPr lang="zh-CN" altLang="en-US" sz="2000" dirty="0">
                <a:solidFill>
                  <a:schemeClr val="tx1"/>
                </a:solidFill>
              </a:rPr>
              <a:t>                          y是其值是垂直坐标的数据集；</a:t>
            </a:r>
            <a:endParaRPr lang="zh-CN" altLang="en-US" sz="2000" dirty="0">
              <a:solidFill>
                <a:schemeClr val="tx1"/>
              </a:solidFill>
            </a:endParaRPr>
          </a:p>
          <a:p>
            <a:pPr algn="l" fontAlgn="auto">
              <a:lnSpc>
                <a:spcPct val="150000"/>
              </a:lnSpc>
            </a:pPr>
            <a:r>
              <a:rPr lang="zh-CN" altLang="en-US" sz="2000" dirty="0">
                <a:solidFill>
                  <a:schemeClr val="tx1"/>
                </a:solidFill>
              </a:rPr>
              <a:t>                          main要是图形的图块；</a:t>
            </a:r>
            <a:endParaRPr lang="zh-CN" altLang="en-US" sz="2000" dirty="0">
              <a:solidFill>
                <a:schemeClr val="tx1"/>
              </a:solidFill>
            </a:endParaRPr>
          </a:p>
          <a:p>
            <a:pPr algn="l" fontAlgn="auto">
              <a:lnSpc>
                <a:spcPct val="150000"/>
              </a:lnSpc>
            </a:pPr>
            <a:r>
              <a:rPr lang="zh-CN" altLang="en-US" sz="2000" dirty="0">
                <a:solidFill>
                  <a:schemeClr val="tx1"/>
                </a:solidFill>
              </a:rPr>
              <a:t>                          xlab是水平轴上的标签；</a:t>
            </a:r>
            <a:endParaRPr lang="zh-CN" altLang="en-US" sz="2000" dirty="0">
              <a:solidFill>
                <a:schemeClr val="tx1"/>
              </a:solidFill>
            </a:endParaRPr>
          </a:p>
          <a:p>
            <a:pPr algn="l" fontAlgn="auto">
              <a:lnSpc>
                <a:spcPct val="150000"/>
              </a:lnSpc>
            </a:pPr>
            <a:r>
              <a:rPr lang="zh-CN" altLang="en-US" sz="2000" dirty="0">
                <a:solidFill>
                  <a:schemeClr val="tx1"/>
                </a:solidFill>
              </a:rPr>
              <a:t>                          ylab是垂直轴上的标签；</a:t>
            </a:r>
            <a:endParaRPr lang="zh-CN" altLang="en-US" sz="2000" dirty="0">
              <a:solidFill>
                <a:schemeClr val="tx1"/>
              </a:solidFill>
            </a:endParaRPr>
          </a:p>
          <a:p>
            <a:pPr algn="l" fontAlgn="auto">
              <a:lnSpc>
                <a:spcPct val="150000"/>
              </a:lnSpc>
            </a:pPr>
            <a:r>
              <a:rPr lang="zh-CN" altLang="en-US" sz="2000" dirty="0">
                <a:solidFill>
                  <a:schemeClr val="tx1"/>
                </a:solidFill>
              </a:rPr>
              <a:t>                          xlim是用于绘图的x的值的极限；</a:t>
            </a:r>
            <a:endParaRPr lang="zh-CN" altLang="en-US" sz="2000" dirty="0">
              <a:solidFill>
                <a:schemeClr val="tx1"/>
              </a:solidFill>
            </a:endParaRPr>
          </a:p>
          <a:p>
            <a:pPr algn="l" fontAlgn="auto">
              <a:lnSpc>
                <a:spcPct val="150000"/>
              </a:lnSpc>
            </a:pPr>
            <a:r>
              <a:rPr lang="zh-CN" altLang="en-US" sz="2000" dirty="0">
                <a:solidFill>
                  <a:schemeClr val="tx1"/>
                </a:solidFill>
              </a:rPr>
              <a:t>                          ylim是用于绘图的y的值的极限；</a:t>
            </a:r>
            <a:endParaRPr lang="zh-CN" altLang="en-US" sz="2000" dirty="0">
              <a:solidFill>
                <a:schemeClr val="tx1"/>
              </a:solidFill>
            </a:endParaRPr>
          </a:p>
          <a:p>
            <a:pPr algn="l" fontAlgn="auto">
              <a:lnSpc>
                <a:spcPct val="150000"/>
              </a:lnSpc>
            </a:pPr>
            <a:r>
              <a:rPr lang="zh-CN" altLang="en-US" sz="2000" dirty="0">
                <a:solidFill>
                  <a:schemeClr val="tx1"/>
                </a:solidFill>
              </a:rPr>
              <a:t>                          axes指示是否应在绘图上绘制两个轴。</a:t>
            </a:r>
            <a:endParaRPr lang="zh-CN" altLang="en-US" sz="2000" dirty="0">
              <a:solidFill>
                <a:schemeClr val="tx1"/>
              </a:solidFill>
            </a:endParaRPr>
          </a:p>
        </p:txBody>
      </p:sp>
    </p:spTree>
  </p:cSld>
  <p:clrMapOvr>
    <a:masterClrMapping/>
  </p:clrMapOvr>
  <p:transition spd="slow" advClick="0" advTm="5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1" cstate="screen"/>
          <a:stretch>
            <a:fillRect/>
          </a:stretch>
        </p:blipFill>
        <p:spPr>
          <a:xfrm>
            <a:off x="3841" y="4307697"/>
            <a:ext cx="4760987" cy="2590805"/>
          </a:xfrm>
          <a:prstGeom prst="rect">
            <a:avLst/>
          </a:prstGeom>
        </p:spPr>
      </p:pic>
      <p:sp>
        <p:nvSpPr>
          <p:cNvPr id="8" name="Rectangle 1"/>
          <p:cNvSpPr>
            <a:spLocks noChangeArrowheads="1"/>
          </p:cNvSpPr>
          <p:nvPr/>
        </p:nvSpPr>
        <p:spPr bwMode="auto">
          <a:xfrm>
            <a:off x="503134" y="224508"/>
            <a:ext cx="289496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28600" algn="ctr" defTabSz="914400" rtl="0" eaLnBrk="1" fontAlgn="base" latinLnBrk="0" hangingPunct="1">
              <a:lnSpc>
                <a:spcPct val="100000"/>
              </a:lnSpc>
              <a:spcBef>
                <a:spcPct val="0"/>
              </a:spcBef>
              <a:spcAft>
                <a:spcPct val="0"/>
              </a:spcAft>
              <a:buClrTx/>
              <a:buSzTx/>
              <a:buFontTx/>
              <a:buNone/>
            </a:pPr>
            <a:r>
              <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rPr>
              <a:t>12.2.1 plot()函数</a:t>
            </a:r>
            <a:endParaRPr kumimoji="0" sz="2800" b="1"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圆角矩形 9"/>
          <p:cNvSpPr/>
          <p:nvPr/>
        </p:nvSpPr>
        <p:spPr>
          <a:xfrm>
            <a:off x="1348740" y="951865"/>
            <a:ext cx="9494520" cy="4742180"/>
          </a:xfrm>
          <a:prstGeom prst="roundRect">
            <a:avLst/>
          </a:prstGeom>
          <a:solidFill>
            <a:schemeClr val="accent3">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rmAutofit lnSpcReduction="20000"/>
          </a:bodyPr>
          <a:p>
            <a:pPr algn="l" fontAlgn="auto">
              <a:lnSpc>
                <a:spcPct val="150000"/>
              </a:lnSpc>
              <a:buClrTx/>
              <a:buSzTx/>
              <a:buNone/>
            </a:pPr>
            <a:r>
              <a:rPr lang="zh-CN" altLang="en-US" sz="2000" dirty="0">
                <a:solidFill>
                  <a:schemeClr val="tx1"/>
                </a:solidFill>
                <a:sym typeface="+mn-ea"/>
              </a:rPr>
              <a:t>2.折线图：将一系列点通过线段的绘制链接起来。</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折线图的基本语法为：plot(v,type,col,xlab,ylab)</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参数：v是包含数值的向量；</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type采用值“p”仅绘制点，“l”仅绘制线和“o”绘制点和线；</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col用于给点和线的颜色；</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xlab是x轴的标签；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ylab是y轴的标签；</a:t>
            </a:r>
            <a:endParaRPr lang="zh-CN" altLang="en-US" sz="2000" dirty="0">
              <a:solidFill>
                <a:schemeClr val="tx1"/>
              </a:solidFill>
              <a:sym typeface="+mn-ea"/>
            </a:endParaRPr>
          </a:p>
          <a:p>
            <a:pPr algn="l" fontAlgn="auto">
              <a:lnSpc>
                <a:spcPct val="150000"/>
              </a:lnSpc>
              <a:buClrTx/>
              <a:buSzTx/>
              <a:buNone/>
            </a:pPr>
            <a:r>
              <a:rPr lang="zh-CN" altLang="en-US" sz="2000" dirty="0">
                <a:solidFill>
                  <a:schemeClr val="tx1"/>
                </a:solidFill>
                <a:sym typeface="+mn-ea"/>
              </a:rPr>
              <a:t>                  main是图表的标题。</a:t>
            </a:r>
            <a:endParaRPr lang="zh-CN" altLang="en-US" sz="2000" dirty="0">
              <a:solidFill>
                <a:schemeClr val="tx1"/>
              </a:solidFill>
            </a:endParaRPr>
          </a:p>
        </p:txBody>
      </p:sp>
    </p:spTree>
  </p:cSld>
  <p:clrMapOvr>
    <a:masterClrMapping/>
  </p:clrMapOvr>
  <p:transition spd="slow" advClick="0" advTm="5000">
    <p:fade/>
  </p:transition>
  <p:timing>
    <p:tnLst>
      <p:par>
        <p:cTn id="1" dur="indefinite" restart="never" nodeType="tmRoot"/>
      </p:par>
    </p:tnLst>
  </p:timing>
</p:sld>
</file>

<file path=ppt/tags/tag1.xml><?xml version="1.0" encoding="utf-8"?>
<p:tagLst xmlns:p="http://schemas.openxmlformats.org/presentationml/2006/main">
  <p:tag name="PA" val="v4.2.2"/>
</p:tagLst>
</file>

<file path=ppt/tags/tag10.xml><?xml version="1.0" encoding="utf-8"?>
<p:tagLst xmlns:p="http://schemas.openxmlformats.org/presentationml/2006/main">
  <p:tag name="PA" val="v4.2.3"/>
</p:tagLst>
</file>

<file path=ppt/tags/tag11.xml><?xml version="1.0" encoding="utf-8"?>
<p:tagLst xmlns:p="http://schemas.openxmlformats.org/presentationml/2006/main">
  <p:tag name="PA" val="v4.2.3"/>
</p:tagLst>
</file>

<file path=ppt/tags/tag12.xml><?xml version="1.0" encoding="utf-8"?>
<p:tagLst xmlns:p="http://schemas.openxmlformats.org/presentationml/2006/main">
  <p:tag name="PA" val="v4.2.3"/>
</p:tagLst>
</file>

<file path=ppt/tags/tag13.xml><?xml version="1.0" encoding="utf-8"?>
<p:tagLst xmlns:p="http://schemas.openxmlformats.org/presentationml/2006/main">
  <p:tag name="KSO_WM_UNIT_TABLE_BEAUTIFY" val="smartTable{e2ddefb9-46b6-4f38-a66f-6356882098b2}"/>
</p:tagLst>
</file>

<file path=ppt/tags/tag14.xml><?xml version="1.0" encoding="utf-8"?>
<p:tagLst xmlns:p="http://schemas.openxmlformats.org/presentationml/2006/main">
  <p:tag name="KSO_WM_UNIT_PLACING_PICTURE_USER_VIEWPORT" val="{&quot;height&quot;:4080.0078740157478,&quot;width&quot;:7497.6173228346452}"/>
</p:tagLst>
</file>

<file path=ppt/tags/tag15.xml><?xml version="1.0" encoding="utf-8"?>
<p:tagLst xmlns:p="http://schemas.openxmlformats.org/presentationml/2006/main">
  <p:tag name="KSO_WM_UNIT_PLACING_PICTURE_USER_VIEWPORT" val="{&quot;height&quot;:4080.0078740157478,&quot;width&quot;:7497.6173228346452}"/>
</p:tagLst>
</file>

<file path=ppt/tags/tag16.xml><?xml version="1.0" encoding="utf-8"?>
<p:tagLst xmlns:p="http://schemas.openxmlformats.org/presentationml/2006/main">
  <p:tag name="KSO_WM_UNIT_TABLE_BEAUTIFY" val="smartTable{7773a05e-ec1c-4d68-afeb-62efeca2e655}"/>
</p:tagLst>
</file>

<file path=ppt/tags/tag17.xml><?xml version="1.0" encoding="utf-8"?>
<p:tagLst xmlns:p="http://schemas.openxmlformats.org/presentationml/2006/main">
  <p:tag name="KSO_WM_UNIT_TABLE_BEAUTIFY" val="smartTable{67b253d5-1ddb-4d93-9e71-d6312db4ba94}"/>
</p:tagLst>
</file>

<file path=ppt/tags/tag18.xml><?xml version="1.0" encoding="utf-8"?>
<p:tagLst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2.xml><?xml version="1.0" encoding="utf-8"?>
<p:tagLst xmlns:p="http://schemas.openxmlformats.org/presentationml/2006/main">
  <p:tag name="PA" val="v4.2.2"/>
</p:tagLst>
</file>

<file path=ppt/tags/tag3.xml><?xml version="1.0" encoding="utf-8"?>
<p:tagLst xmlns:p="http://schemas.openxmlformats.org/presentationml/2006/main">
  <p:tag name="PA" val="v4.2.2"/>
</p:tagLst>
</file>

<file path=ppt/tags/tag4.xml><?xml version="1.0" encoding="utf-8"?>
<p:tagLst xmlns:p="http://schemas.openxmlformats.org/presentationml/2006/main">
  <p:tag name="PA" val="v4.2.2"/>
</p:tagLst>
</file>

<file path=ppt/tags/tag5.xml><?xml version="1.0" encoding="utf-8"?>
<p:tagLst xmlns:p="http://schemas.openxmlformats.org/presentationml/2006/main">
  <p:tag name="PA" val="v4.2.2"/>
</p:tagLst>
</file>

<file path=ppt/tags/tag6.xml><?xml version="1.0" encoding="utf-8"?>
<p:tagLst xmlns:p="http://schemas.openxmlformats.org/presentationml/2006/main">
  <p:tag name="PA" val="v4.2.2"/>
</p:tagLst>
</file>

<file path=ppt/tags/tag7.xml><?xml version="1.0" encoding="utf-8"?>
<p:tagLst xmlns:p="http://schemas.openxmlformats.org/presentationml/2006/main">
  <p:tag name="PA" val="v4.2.2"/>
</p:tagLst>
</file>

<file path=ppt/tags/tag8.xml><?xml version="1.0" encoding="utf-8"?>
<p:tagLst xmlns:p="http://schemas.openxmlformats.org/presentationml/2006/main">
  <p:tag name="PA" val="v4.2.2"/>
</p:tagLst>
</file>

<file path=ppt/tags/tag9.xml><?xml version="1.0" encoding="utf-8"?>
<p:tagLst xmlns:p="http://schemas.openxmlformats.org/presentationml/2006/main">
  <p:tag name="PA" val="v4.2.2"/>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0</TotalTime>
  <Words>6271</Words>
  <Application>WPS 演示</Application>
  <PresentationFormat>自定义</PresentationFormat>
  <Paragraphs>343</Paragraphs>
  <Slides>26</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Calibri</vt:lpstr>
      <vt:lpstr>汉仪大宋简</vt:lpstr>
      <vt:lpstr>微软雅黑</vt:lpstr>
      <vt:lpstr>Times New Roman</vt:lpstr>
      <vt:lpstr>Calibri</vt:lpstr>
      <vt:lpstr>Arial Unicode MS</vt:lpstr>
      <vt:lpstr>等线</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ZK</cp:lastModifiedBy>
  <cp:revision>59</cp:revision>
  <dcterms:created xsi:type="dcterms:W3CDTF">2018-03-10T07:16:00Z</dcterms:created>
  <dcterms:modified xsi:type="dcterms:W3CDTF">2020-09-08T05:13:14Z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