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61"/>
  </p:notesMasterIdLst>
  <p:sldIdLst>
    <p:sldId id="574" r:id="rId3"/>
    <p:sldId id="569" r:id="rId4"/>
    <p:sldId id="618" r:id="rId5"/>
    <p:sldId id="619" r:id="rId6"/>
    <p:sldId id="620" r:id="rId7"/>
    <p:sldId id="621" r:id="rId8"/>
    <p:sldId id="622" r:id="rId9"/>
    <p:sldId id="623" r:id="rId10"/>
    <p:sldId id="624" r:id="rId11"/>
    <p:sldId id="625" r:id="rId12"/>
    <p:sldId id="626" r:id="rId13"/>
    <p:sldId id="627" r:id="rId14"/>
    <p:sldId id="628" r:id="rId15"/>
    <p:sldId id="629" r:id="rId16"/>
    <p:sldId id="630" r:id="rId17"/>
    <p:sldId id="631" r:id="rId18"/>
    <p:sldId id="632" r:id="rId19"/>
    <p:sldId id="641" r:id="rId20"/>
    <p:sldId id="642" r:id="rId21"/>
    <p:sldId id="643" r:id="rId22"/>
    <p:sldId id="644" r:id="rId23"/>
    <p:sldId id="645" r:id="rId24"/>
    <p:sldId id="648" r:id="rId25"/>
    <p:sldId id="649" r:id="rId26"/>
    <p:sldId id="650" r:id="rId27"/>
    <p:sldId id="652" r:id="rId28"/>
    <p:sldId id="653" r:id="rId29"/>
    <p:sldId id="654" r:id="rId30"/>
    <p:sldId id="655" r:id="rId31"/>
    <p:sldId id="656" r:id="rId32"/>
    <p:sldId id="657" r:id="rId33"/>
    <p:sldId id="658" r:id="rId34"/>
    <p:sldId id="659" r:id="rId35"/>
    <p:sldId id="660" r:id="rId36"/>
    <p:sldId id="661" r:id="rId37"/>
    <p:sldId id="663" r:id="rId38"/>
    <p:sldId id="664" r:id="rId39"/>
    <p:sldId id="665" r:id="rId40"/>
    <p:sldId id="666" r:id="rId41"/>
    <p:sldId id="667" r:id="rId42"/>
    <p:sldId id="668" r:id="rId43"/>
    <p:sldId id="669" r:id="rId44"/>
    <p:sldId id="670" r:id="rId45"/>
    <p:sldId id="671" r:id="rId46"/>
    <p:sldId id="672" r:id="rId47"/>
    <p:sldId id="673" r:id="rId48"/>
    <p:sldId id="674" r:id="rId49"/>
    <p:sldId id="675" r:id="rId50"/>
    <p:sldId id="676" r:id="rId51"/>
    <p:sldId id="677" r:id="rId52"/>
    <p:sldId id="678" r:id="rId53"/>
    <p:sldId id="679" r:id="rId54"/>
    <p:sldId id="680" r:id="rId55"/>
    <p:sldId id="682" r:id="rId56"/>
    <p:sldId id="683" r:id="rId57"/>
    <p:sldId id="686" r:id="rId58"/>
    <p:sldId id="687" r:id="rId59"/>
    <p:sldId id="689" r:id="rId60"/>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E61000"/>
    <a:srgbClr val="99FFCC"/>
    <a:srgbClr val="070A13"/>
    <a:srgbClr val="1A02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3" autoAdjust="0"/>
    <p:restoredTop sz="86409" autoAdjust="0"/>
  </p:normalViewPr>
  <p:slideViewPr>
    <p:cSldViewPr>
      <p:cViewPr varScale="1">
        <p:scale>
          <a:sx n="83" d="100"/>
          <a:sy n="83" d="100"/>
        </p:scale>
        <p:origin x="1304" y="64"/>
      </p:cViewPr>
      <p:guideLst>
        <p:guide orient="horz" pos="2160"/>
        <p:guide pos="2880"/>
      </p:guideLst>
    </p:cSldViewPr>
  </p:slideViewPr>
  <p:outlineViewPr>
    <p:cViewPr>
      <p:scale>
        <a:sx n="33" d="100"/>
        <a:sy n="33" d="100"/>
      </p:scale>
      <p:origin x="0" y="-258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8B93A92-0644-4E68-8D88-E403B76420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47" name="Rectangle 3">
            <a:extLst>
              <a:ext uri="{FF2B5EF4-FFF2-40B4-BE49-F238E27FC236}">
                <a16:creationId xmlns:a16="http://schemas.microsoft.com/office/drawing/2014/main" id="{25C907DC-E7C9-4AD3-9297-D753229FC470}"/>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3076" name="Rectangle 4">
            <a:extLst>
              <a:ext uri="{FF2B5EF4-FFF2-40B4-BE49-F238E27FC236}">
                <a16:creationId xmlns:a16="http://schemas.microsoft.com/office/drawing/2014/main" id="{5D26CC2A-4D77-4A89-8579-3E9F9B78174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a:extLst>
              <a:ext uri="{FF2B5EF4-FFF2-40B4-BE49-F238E27FC236}">
                <a16:creationId xmlns:a16="http://schemas.microsoft.com/office/drawing/2014/main" id="{D2C57F71-9CED-462F-815D-71372F1827F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a:extLst>
              <a:ext uri="{FF2B5EF4-FFF2-40B4-BE49-F238E27FC236}">
                <a16:creationId xmlns:a16="http://schemas.microsoft.com/office/drawing/2014/main" id="{627740E4-D21F-46A2-B3B6-8DDD0DBAE48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51" name="Rectangle 7">
            <a:extLst>
              <a:ext uri="{FF2B5EF4-FFF2-40B4-BE49-F238E27FC236}">
                <a16:creationId xmlns:a16="http://schemas.microsoft.com/office/drawing/2014/main" id="{360C9CE4-9B6A-4C53-96F2-C0C4B6A99C1A}"/>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1" sz="1200">
                <a:solidFill>
                  <a:schemeClr val="tx1"/>
                </a:solidFill>
                <a:latin typeface="Times New Roman" charset="0"/>
                <a:ea typeface="宋体" charset="0"/>
              </a:defRPr>
            </a:lvl1pPr>
          </a:lstStyle>
          <a:p>
            <a:pPr>
              <a:defRPr/>
            </a:pPr>
            <a:fld id="{3359AF7F-E26A-42BF-BE72-B8D9477566F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379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 name="灯片编号占位符 3">
            <a:extLst>
              <a:ext uri="{FF2B5EF4-FFF2-40B4-BE49-F238E27FC236}">
                <a16:creationId xmlns:a16="http://schemas.microsoft.com/office/drawing/2014/main" id="{5BD9587E-3764-4C25-98CF-C3D3CAA473C1}"/>
              </a:ext>
            </a:extLst>
          </p:cNvPr>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a:defRPr/>
            </a:pPr>
            <a:fld id="{64BF184E-6869-4BBC-BDFB-B6D86ECA1853}" type="slidenum">
              <a:rPr lang="zh-CN" altLang="en-US" smtClean="0"/>
              <a:pPr>
                <a:defRPr/>
              </a:pPr>
              <a:t>15</a:t>
            </a:fld>
            <a:endParaRPr lang="zh-CN" altLang="en-US"/>
          </a:p>
        </p:txBody>
      </p:sp>
    </p:spTree>
    <p:extLst>
      <p:ext uri="{BB962C8B-B14F-4D97-AF65-F5344CB8AC3E}">
        <p14:creationId xmlns:p14="http://schemas.microsoft.com/office/powerpoint/2010/main" val="1322304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 name="灯片编号占位符 3"/>
          <p:cNvSpPr>
            <a:spLocks noGrp="1"/>
          </p:cNvSpPr>
          <p:nvPr>
            <p:ph type="sldNum" sz="quarter" idx="5"/>
          </p:nvPr>
        </p:nvSpPr>
        <p:spPr/>
        <p:txBody>
          <a:bodyPr/>
          <a:lstStyle/>
          <a:p>
            <a:pPr>
              <a:defRPr/>
            </a:pPr>
            <a:fld id="{6C773058-AF97-4276-B231-D741C55167C5}" type="slidenum">
              <a:rPr lang="zh-CN" altLang="en-US" smtClean="0"/>
              <a:pPr>
                <a:defRPr/>
              </a:pPr>
              <a:t>26</a:t>
            </a:fld>
            <a:endParaRPr lang="zh-CN" altLang="en-US">
              <a:latin typeface="Tahoma" panose="020B0604030504040204" pitchFamily="34" charset="0"/>
              <a:cs typeface="+mn-cs"/>
            </a:endParaRPr>
          </a:p>
        </p:txBody>
      </p:sp>
    </p:spTree>
    <p:extLst>
      <p:ext uri="{BB962C8B-B14F-4D97-AF65-F5344CB8AC3E}">
        <p14:creationId xmlns:p14="http://schemas.microsoft.com/office/powerpoint/2010/main" val="2338123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2603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0866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2413" y="692150"/>
            <a:ext cx="1997075" cy="5051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692150"/>
            <a:ext cx="5838825" cy="5051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8558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878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202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128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388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3596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472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02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6729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0790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037747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43343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577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5259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270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894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040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54164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454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2884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8242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27DC114E-A909-467E-A920-C0B7222B0B62}"/>
              </a:ext>
            </a:extLst>
          </p:cNvPr>
          <p:cNvSpPr>
            <a:spLocks noGrp="1" noChangeArrowheads="1"/>
          </p:cNvSpPr>
          <p:nvPr>
            <p:ph type="title"/>
          </p:nvPr>
        </p:nvSpPr>
        <p:spPr bwMode="auto">
          <a:xfrm>
            <a:off x="611188" y="6921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7" name="Rectangle 9">
            <a:extLst>
              <a:ext uri="{FF2B5EF4-FFF2-40B4-BE49-F238E27FC236}">
                <a16:creationId xmlns:a16="http://schemas.microsoft.com/office/drawing/2014/main" id="{E4F9BCBB-1CB0-4E92-8A59-44BF13DC3342}"/>
              </a:ext>
            </a:extLst>
          </p:cNvPr>
          <p:cNvSpPr>
            <a:spLocks noGrp="1" noChangeArrowheads="1"/>
          </p:cNvSpPr>
          <p:nvPr>
            <p:ph type="body" idx="1"/>
          </p:nvPr>
        </p:nvSpPr>
        <p:spPr bwMode="auto">
          <a:xfrm>
            <a:off x="827088"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Line 13">
            <a:extLst>
              <a:ext uri="{FF2B5EF4-FFF2-40B4-BE49-F238E27FC236}">
                <a16:creationId xmlns:a16="http://schemas.microsoft.com/office/drawing/2014/main" id="{DE73C0FA-82E9-48B0-A239-D4F092149C5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 name="Line 14">
            <a:extLst>
              <a:ext uri="{FF2B5EF4-FFF2-40B4-BE49-F238E27FC236}">
                <a16:creationId xmlns:a16="http://schemas.microsoft.com/office/drawing/2014/main" id="{41962273-69D1-498C-8607-6406D69734C7}"/>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 name="Text Box 7">
            <a:extLst>
              <a:ext uri="{FF2B5EF4-FFF2-40B4-BE49-F238E27FC236}">
                <a16:creationId xmlns:a16="http://schemas.microsoft.com/office/drawing/2014/main" id="{FDC839FA-A6E5-4D2D-BDAD-3EDC9354F44F}"/>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algn="ctr" eaLnBrk="1" hangingPunct="1">
              <a:spcBef>
                <a:spcPct val="50000"/>
              </a:spcBef>
              <a:buSzPct val="100000"/>
              <a:buFont typeface="Wingdings" panose="05000000000000000000" pitchFamily="2" charset="2"/>
              <a:buNone/>
            </a:pPr>
            <a:r>
              <a:rPr lang="zh-CN" altLang="en-US" sz="1400" b="1" dirty="0">
                <a:solidFill>
                  <a:srgbClr val="002060"/>
                </a:solidFill>
                <a:latin typeface="Arial" panose="020B0604020202020204" pitchFamily="34" charset="0"/>
                <a:ea typeface="楷体" panose="02010609060101010101" pitchFamily="49" charset="-122"/>
              </a:rPr>
              <a:t>第十章 负债</a:t>
            </a:r>
            <a:endParaRPr lang="en-US" altLang="zh-CN" sz="1400" b="1" dirty="0">
              <a:solidFill>
                <a:srgbClr val="002060"/>
              </a:solidFill>
              <a:latin typeface="Arial" panose="020B0604020202020204" pitchFamily="34" charset="0"/>
              <a:ea typeface="楷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ftr="0" dt="0"/>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93CDBC1-CA16-4ED6-85DC-ADFC771BDF9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2FA22E1D-58C0-419D-9F2F-FD23DB2F9E75}"/>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13">
            <a:extLst>
              <a:ext uri="{FF2B5EF4-FFF2-40B4-BE49-F238E27FC236}">
                <a16:creationId xmlns:a16="http://schemas.microsoft.com/office/drawing/2014/main" id="{D3998445-E842-4278-B505-DD0F7CAA450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Line 14">
            <a:extLst>
              <a:ext uri="{FF2B5EF4-FFF2-40B4-BE49-F238E27FC236}">
                <a16:creationId xmlns:a16="http://schemas.microsoft.com/office/drawing/2014/main" id="{5CBB6264-1C90-43BD-BE03-9A2C2F83B8EA}"/>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4" name="图片 7" descr="c:\users\administrator\appdata\roaming\360se6\User Data\temp\4235479_873910.jpg">
            <a:extLst>
              <a:ext uri="{FF2B5EF4-FFF2-40B4-BE49-F238E27FC236}">
                <a16:creationId xmlns:a16="http://schemas.microsoft.com/office/drawing/2014/main" id="{10077E3C-C1E7-49A2-BCAA-CBF380E5CCF2}"/>
              </a:ext>
            </a:extLst>
          </p:cNvPr>
          <p:cNvPicPr>
            <a:picLocks noChangeArrowheads="1"/>
          </p:cNvPicPr>
          <p:nvPr userDrawn="1"/>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2450" y="-92075"/>
            <a:ext cx="10810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4FFE7479-2DE9-488D-8604-5A6579677DF9}"/>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spcBef>
                <a:spcPct val="20000"/>
              </a:spcBef>
              <a:buSzPct val="100000"/>
              <a:buFont typeface="Wingdings" charset="2"/>
              <a:buChar char="n"/>
              <a:defRPr sz="2400">
                <a:solidFill>
                  <a:srgbClr val="000000"/>
                </a:solidFill>
                <a:latin typeface="Times New Roman" charset="0"/>
                <a:ea typeface="宋体" charset="0"/>
              </a:defRPr>
            </a:lvl1pPr>
            <a:lvl2pPr marL="742950" indent="-285750">
              <a:spcBef>
                <a:spcPct val="20000"/>
              </a:spcBef>
              <a:buSzPct val="100000"/>
              <a:buFont typeface="Wingdings" charset="2"/>
              <a:buChar char="n"/>
              <a:defRPr sz="2400">
                <a:solidFill>
                  <a:srgbClr val="000000"/>
                </a:solidFill>
                <a:latin typeface="Times New Roman" charset="0"/>
                <a:ea typeface="宋体" charset="0"/>
              </a:defRPr>
            </a:lvl2pPr>
            <a:lvl3pPr marL="1143000" indent="-228600">
              <a:spcBef>
                <a:spcPct val="20000"/>
              </a:spcBef>
              <a:buSzPct val="100000"/>
              <a:buFont typeface="Wingdings" charset="2"/>
              <a:buChar char="n"/>
              <a:defRPr sz="2400">
                <a:solidFill>
                  <a:srgbClr val="000000"/>
                </a:solidFill>
                <a:latin typeface="Times New Roman" charset="0"/>
                <a:ea typeface="宋体" charset="0"/>
              </a:defRPr>
            </a:lvl3pPr>
            <a:lvl4pPr marL="1600200" indent="-228600">
              <a:spcBef>
                <a:spcPct val="20000"/>
              </a:spcBef>
              <a:buSzPct val="100000"/>
              <a:buFont typeface="Wingdings" charset="2"/>
              <a:buChar char="n"/>
              <a:defRPr sz="2400">
                <a:solidFill>
                  <a:srgbClr val="000000"/>
                </a:solidFill>
                <a:latin typeface="Times New Roman" charset="0"/>
                <a:ea typeface="宋体" charset="0"/>
              </a:defRPr>
            </a:lvl4pPr>
            <a:lvl5pPr marL="2057400" indent="-228600">
              <a:spcBef>
                <a:spcPct val="20000"/>
              </a:spcBef>
              <a:buSzPct val="100000"/>
              <a:buFont typeface="Wingdings" charset="2"/>
              <a:buChar char="n"/>
              <a:defRPr sz="2400">
                <a:solidFill>
                  <a:srgbClr val="000000"/>
                </a:solidFill>
                <a:latin typeface="Times New Roman" charset="0"/>
                <a:ea typeface="宋体" charset="0"/>
              </a:defRPr>
            </a:lvl5pPr>
            <a:lvl6pPr marL="25146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6pPr>
            <a:lvl7pPr marL="29718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7pPr>
            <a:lvl8pPr marL="34290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8pPr>
            <a:lvl9pPr marL="38862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9pPr>
          </a:lstStyle>
          <a:p>
            <a:pPr algn="ctr" eaLnBrk="1" hangingPunct="1">
              <a:spcBef>
                <a:spcPct val="50000"/>
              </a:spcBef>
              <a:buFont typeface="Wingdings" charset="2"/>
              <a:buNone/>
              <a:defRPr/>
            </a:pPr>
            <a:r>
              <a:rPr lang="zh-CN" altLang="en-US" sz="1400" b="1">
                <a:latin typeface="Arial" charset="0"/>
                <a:ea typeface="楷体" charset="0"/>
                <a:cs typeface="楷体" charset="0"/>
              </a:rPr>
              <a:t>浙江工商大学杭州商学院</a:t>
            </a:r>
            <a:endParaRPr lang="en-US" altLang="zh-CN" sz="1400" b="1">
              <a:latin typeface="Arial" charset="0"/>
              <a:ea typeface="楷体" charset="0"/>
              <a:cs typeface="楷体"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a:extLst>
              <a:ext uri="{FF2B5EF4-FFF2-40B4-BE49-F238E27FC236}">
                <a16:creationId xmlns:a16="http://schemas.microsoft.com/office/drawing/2014/main" id="{71F1A8A4-FDA3-4F72-9629-FB8C92EC465E}"/>
              </a:ext>
            </a:extLst>
          </p:cNvPr>
          <p:cNvSpPr>
            <a:spLocks noGrp="1" noChangeArrowheads="1"/>
          </p:cNvSpPr>
          <p:nvPr>
            <p:ph type="body" idx="1"/>
          </p:nvPr>
        </p:nvSpPr>
        <p:spPr>
          <a:xfrm>
            <a:off x="2195736" y="1844824"/>
            <a:ext cx="5472608" cy="3168650"/>
          </a:xfrm>
        </p:spPr>
        <p:txBody>
          <a:bodyPr/>
          <a:lstStyle/>
          <a:p>
            <a:pPr marL="0" indent="0">
              <a:lnSpc>
                <a:spcPct val="150000"/>
              </a:lnSpc>
              <a:spcBef>
                <a:spcPct val="0"/>
              </a:spcBef>
              <a:buNone/>
            </a:pPr>
            <a:r>
              <a:rPr lang="zh-CN" altLang="en-US" dirty="0">
                <a:solidFill>
                  <a:srgbClr val="003366"/>
                </a:solidFill>
                <a:latin typeface="宋体" panose="02010600030101010101" pitchFamily="2" charset="-122"/>
              </a:rPr>
              <a:t>第一节  负债概述</a:t>
            </a:r>
          </a:p>
          <a:p>
            <a:pPr marL="0" indent="0">
              <a:lnSpc>
                <a:spcPct val="150000"/>
              </a:lnSpc>
              <a:spcBef>
                <a:spcPct val="0"/>
              </a:spcBef>
              <a:buNone/>
            </a:pPr>
            <a:r>
              <a:rPr lang="zh-CN" altLang="en-US" dirty="0">
                <a:solidFill>
                  <a:srgbClr val="003366"/>
                </a:solidFill>
                <a:latin typeface="宋体" panose="02010600030101010101" pitchFamily="2" charset="-122"/>
              </a:rPr>
              <a:t>第二节  流动负债</a:t>
            </a:r>
            <a:endParaRPr lang="en-US" altLang="zh-CN" dirty="0">
              <a:solidFill>
                <a:srgbClr val="003366"/>
              </a:solidFill>
              <a:latin typeface="宋体" panose="02010600030101010101" pitchFamily="2" charset="-122"/>
            </a:endParaRPr>
          </a:p>
          <a:p>
            <a:pPr marL="0" indent="0">
              <a:lnSpc>
                <a:spcPct val="150000"/>
              </a:lnSpc>
              <a:spcBef>
                <a:spcPct val="0"/>
              </a:spcBef>
              <a:buNone/>
            </a:pPr>
            <a:r>
              <a:rPr lang="zh-CN" altLang="en-US" dirty="0">
                <a:solidFill>
                  <a:srgbClr val="003366"/>
                </a:solidFill>
                <a:latin typeface="宋体" panose="02010600030101010101" pitchFamily="2" charset="-122"/>
              </a:rPr>
              <a:t>第三节  非流动负债</a:t>
            </a:r>
          </a:p>
          <a:p>
            <a:pPr marL="0" indent="0">
              <a:lnSpc>
                <a:spcPct val="150000"/>
              </a:lnSpc>
              <a:spcBef>
                <a:spcPct val="0"/>
              </a:spcBef>
              <a:buNone/>
            </a:pPr>
            <a:r>
              <a:rPr lang="zh-CN" altLang="en-US" dirty="0">
                <a:solidFill>
                  <a:srgbClr val="003366"/>
                </a:solidFill>
                <a:latin typeface="宋体" panose="02010600030101010101" pitchFamily="2" charset="-122"/>
              </a:rPr>
              <a:t>第四节  借款费用</a:t>
            </a:r>
          </a:p>
        </p:txBody>
      </p:sp>
      <p:sp>
        <p:nvSpPr>
          <p:cNvPr id="4098" name="Rectangle 2">
            <a:extLst>
              <a:ext uri="{FF2B5EF4-FFF2-40B4-BE49-F238E27FC236}">
                <a16:creationId xmlns:a16="http://schemas.microsoft.com/office/drawing/2014/main" id="{C665671D-0CDB-488E-AD56-8A74B98352F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dirty="0">
                <a:solidFill>
                  <a:srgbClr val="003366"/>
                </a:solidFill>
                <a:latin typeface="微软雅黑" panose="020B0503020204020204" pitchFamily="34" charset="-122"/>
                <a:ea typeface="微软雅黑" panose="020B0503020204020204" pitchFamily="34" charset="-122"/>
              </a:rPr>
              <a:t>第十章  负债</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279400" y="585788"/>
            <a:ext cx="8689975" cy="4410075"/>
          </a:xfrm>
        </p:spPr>
        <p:txBody>
          <a:bodyPr/>
          <a:lstStyle/>
          <a:p>
            <a:pPr eaLnBrk="1" hangingPunct="1">
              <a:lnSpc>
                <a:spcPct val="150000"/>
              </a:lnSpc>
              <a:spcBef>
                <a:spcPct val="0"/>
              </a:spcBef>
              <a:buFont typeface="Wingdings" panose="05000000000000000000" pitchFamily="2" charset="2"/>
              <a:buNone/>
            </a:pPr>
            <a:r>
              <a:rPr lang="en-US" altLang="zh-CN" sz="2400" dirty="0">
                <a:solidFill>
                  <a:srgbClr val="002060"/>
                </a:solidFill>
                <a:latin typeface="+mj-ea"/>
                <a:ea typeface="+mj-ea"/>
              </a:rPr>
              <a:t>3. </a:t>
            </a:r>
            <a:r>
              <a:rPr lang="zh-CN" altLang="en-US" sz="2400" dirty="0">
                <a:solidFill>
                  <a:srgbClr val="002060"/>
                </a:solidFill>
                <a:latin typeface="+mj-ea"/>
                <a:ea typeface="+mj-ea"/>
              </a:rPr>
              <a:t>应付账款</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定义：企业因购买材料、商品和接受劳务等经营活动应支付的款项。</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具体包括：</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因购买材料、商品或接受劳务时应向销货方或劳务提供方支付的合同或协议</a:t>
            </a:r>
            <a:r>
              <a:rPr lang="zh-CN" altLang="en-US" sz="2400" dirty="0">
                <a:solidFill>
                  <a:srgbClr val="FF0000"/>
                </a:solidFill>
                <a:latin typeface="+mj-ea"/>
                <a:ea typeface="+mj-ea"/>
              </a:rPr>
              <a:t>价款</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按照货款计算的</a:t>
            </a:r>
            <a:r>
              <a:rPr lang="zh-CN" altLang="en-US" sz="2400" dirty="0">
                <a:solidFill>
                  <a:srgbClr val="FF0000"/>
                </a:solidFill>
                <a:latin typeface="+mj-ea"/>
                <a:ea typeface="+mj-ea"/>
              </a:rPr>
              <a:t>增值税进项税</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购买材料商品时应负担的</a:t>
            </a:r>
            <a:r>
              <a:rPr lang="zh-CN" altLang="en-US" sz="2400" dirty="0">
                <a:solidFill>
                  <a:srgbClr val="FF0000"/>
                </a:solidFill>
                <a:latin typeface="+mj-ea"/>
                <a:ea typeface="+mj-ea"/>
              </a:rPr>
              <a:t>运杂费和包装费</a:t>
            </a:r>
            <a:r>
              <a:rPr lang="zh-CN" altLang="en-US" sz="2400" dirty="0">
                <a:solidFill>
                  <a:srgbClr val="002060"/>
                </a:solidFill>
                <a:latin typeface="+mj-ea"/>
                <a:ea typeface="+mj-ea"/>
              </a:rPr>
              <a:t>等。</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账户设置：“应付账款”（</a:t>
            </a:r>
            <a:r>
              <a:rPr lang="zh-CN" altLang="en-US" sz="2400" dirty="0">
                <a:solidFill>
                  <a:srgbClr val="FF0000"/>
                </a:solidFill>
                <a:latin typeface="+mj-ea"/>
                <a:ea typeface="+mj-ea"/>
              </a:rPr>
              <a:t>负债类</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410678146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293688" y="598488"/>
            <a:ext cx="8318500" cy="4410075"/>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货物和发票同时到达</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发票先到而货物未到</a:t>
            </a:r>
          </a:p>
        </p:txBody>
      </p:sp>
      <p:sp>
        <p:nvSpPr>
          <p:cNvPr id="5" name="Text Box 2"/>
          <p:cNvSpPr txBox="1">
            <a:spLocks noChangeArrowheads="1"/>
          </p:cNvSpPr>
          <p:nvPr/>
        </p:nvSpPr>
        <p:spPr bwMode="auto">
          <a:xfrm>
            <a:off x="1841500" y="1908175"/>
            <a:ext cx="5741988" cy="1754188"/>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借：原材料</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应交增值税（进项税）</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6" name="Text Box 2"/>
          <p:cNvSpPr txBox="1">
            <a:spLocks noChangeArrowheads="1"/>
          </p:cNvSpPr>
          <p:nvPr/>
        </p:nvSpPr>
        <p:spPr bwMode="auto">
          <a:xfrm>
            <a:off x="1858963" y="4602163"/>
            <a:ext cx="5743575" cy="175418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借：在途物资</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应交增值税（进项税）</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7"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418928501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293688" y="598488"/>
            <a:ext cx="8318500" cy="4410075"/>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货物先到而发票未到</a:t>
            </a: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月末先暂估入账</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次月月初红字冲回</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待收到发票时再进行正常处理</a:t>
            </a:r>
            <a:endParaRPr lang="en-US" altLang="zh-CN" sz="2400" dirty="0">
              <a:solidFill>
                <a:srgbClr val="002060"/>
              </a:solidFill>
              <a:latin typeface="+mj-ea"/>
              <a:ea typeface="+mj-ea"/>
            </a:endParaRPr>
          </a:p>
        </p:txBody>
      </p:sp>
      <p:sp>
        <p:nvSpPr>
          <p:cNvPr id="5" name="Text Box 2"/>
          <p:cNvSpPr txBox="1">
            <a:spLocks noChangeArrowheads="1"/>
          </p:cNvSpPr>
          <p:nvPr/>
        </p:nvSpPr>
        <p:spPr bwMode="auto">
          <a:xfrm>
            <a:off x="2809875" y="2217738"/>
            <a:ext cx="3173413"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借：原材料</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7" name="Text Box 2"/>
          <p:cNvSpPr txBox="1">
            <a:spLocks noChangeArrowheads="1"/>
          </p:cNvSpPr>
          <p:nvPr/>
        </p:nvSpPr>
        <p:spPr bwMode="auto">
          <a:xfrm>
            <a:off x="2813050" y="3889375"/>
            <a:ext cx="3175000"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借：原材料</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29702" name="TextBox 7"/>
          <p:cNvSpPr txBox="1">
            <a:spLocks noChangeArrowheads="1"/>
          </p:cNvSpPr>
          <p:nvPr/>
        </p:nvSpPr>
        <p:spPr bwMode="auto">
          <a:xfrm>
            <a:off x="5432425" y="4102100"/>
            <a:ext cx="431800" cy="2159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sp>
        <p:nvSpPr>
          <p:cNvPr id="29703" name="TextBox 8"/>
          <p:cNvSpPr txBox="1">
            <a:spLocks noChangeArrowheads="1"/>
          </p:cNvSpPr>
          <p:nvPr/>
        </p:nvSpPr>
        <p:spPr bwMode="auto">
          <a:xfrm>
            <a:off x="5437188" y="4684713"/>
            <a:ext cx="431800" cy="2159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sp>
        <p:nvSpPr>
          <p:cNvPr id="9"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126541311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293688" y="598488"/>
            <a:ext cx="8318500" cy="4410075"/>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货物先到而发票未到</a:t>
            </a: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月末先暂估入账</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次月月初红字冲回</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待收到发票时再进行正常处理</a:t>
            </a:r>
            <a:endParaRPr lang="en-US" altLang="zh-CN" sz="2400" dirty="0">
              <a:solidFill>
                <a:srgbClr val="002060"/>
              </a:solidFill>
              <a:latin typeface="+mj-ea"/>
              <a:ea typeface="+mj-ea"/>
            </a:endParaRPr>
          </a:p>
        </p:txBody>
      </p:sp>
      <p:sp>
        <p:nvSpPr>
          <p:cNvPr id="5" name="Text Box 2"/>
          <p:cNvSpPr txBox="1">
            <a:spLocks noChangeArrowheads="1"/>
          </p:cNvSpPr>
          <p:nvPr/>
        </p:nvSpPr>
        <p:spPr bwMode="auto">
          <a:xfrm>
            <a:off x="2809875" y="2217738"/>
            <a:ext cx="3173413"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借：原材料</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7" name="Text Box 2"/>
          <p:cNvSpPr txBox="1">
            <a:spLocks noChangeArrowheads="1"/>
          </p:cNvSpPr>
          <p:nvPr/>
        </p:nvSpPr>
        <p:spPr bwMode="auto">
          <a:xfrm>
            <a:off x="2813050" y="3889375"/>
            <a:ext cx="3175000"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借：原材料</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31750" name="TextBox 7"/>
          <p:cNvSpPr txBox="1">
            <a:spLocks noChangeArrowheads="1"/>
          </p:cNvSpPr>
          <p:nvPr/>
        </p:nvSpPr>
        <p:spPr bwMode="auto">
          <a:xfrm>
            <a:off x="5432425" y="4102100"/>
            <a:ext cx="431800" cy="2159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sp>
        <p:nvSpPr>
          <p:cNvPr id="31751" name="TextBox 8"/>
          <p:cNvSpPr txBox="1">
            <a:spLocks noChangeArrowheads="1"/>
          </p:cNvSpPr>
          <p:nvPr/>
        </p:nvSpPr>
        <p:spPr bwMode="auto">
          <a:xfrm>
            <a:off x="5437188" y="4684713"/>
            <a:ext cx="431800" cy="2159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sp>
        <p:nvSpPr>
          <p:cNvPr id="9"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17946096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7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7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31750" grpId="0" animBg="1"/>
      <p:bldP spid="317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293688" y="666750"/>
            <a:ext cx="8318500" cy="4410075"/>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应付账款附有现金折扣条件</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FF0000"/>
                </a:solidFill>
                <a:latin typeface="+mj-ea"/>
                <a:ea typeface="+mj-ea"/>
              </a:rPr>
              <a:t>总价法</a:t>
            </a:r>
            <a:endParaRPr lang="en-US" altLang="zh-CN" sz="2400" dirty="0">
              <a:solidFill>
                <a:srgbClr val="FF000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净价法</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应付账款确实无法支付</a:t>
            </a: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计入</a:t>
            </a:r>
            <a:r>
              <a:rPr lang="zh-CN" altLang="en-US" sz="2400" dirty="0">
                <a:solidFill>
                  <a:srgbClr val="FF0000"/>
                </a:solidFill>
                <a:latin typeface="+mj-ea"/>
                <a:ea typeface="+mj-ea"/>
              </a:rPr>
              <a:t>营业外收入</a:t>
            </a: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5274090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pRg st="5" end="5"/>
                                            </p:txEl>
                                          </p:spTgt>
                                        </p:tgtEl>
                                        <p:attrNameLst>
                                          <p:attrName>style.visibility</p:attrName>
                                        </p:attrNameLst>
                                      </p:cBhvr>
                                      <p:to>
                                        <p:strVal val="visible"/>
                                      </p:to>
                                    </p:set>
                                    <p:anim calcmode="lin" valueType="num">
                                      <p:cBhvr additive="base">
                                        <p:cTn id="7"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a:extLst>
              <a:ext uri="{FF2B5EF4-FFF2-40B4-BE49-F238E27FC236}">
                <a16:creationId xmlns:a16="http://schemas.microsoft.com/office/drawing/2014/main" id="{4F2949EB-866A-4435-9595-94548F5D0CE0}"/>
              </a:ext>
            </a:extLst>
          </p:cNvPr>
          <p:cNvSpPr>
            <a:spLocks noGrp="1" noChangeArrowheads="1"/>
          </p:cNvSpPr>
          <p:nvPr>
            <p:ph idx="1"/>
          </p:nvPr>
        </p:nvSpPr>
        <p:spPr>
          <a:xfrm>
            <a:off x="225425" y="625475"/>
            <a:ext cx="8582025" cy="4114800"/>
          </a:xfrm>
          <a:ln>
            <a:miter/>
          </a:ln>
        </p:spPr>
        <p:txBody>
          <a:bodyPr/>
          <a:lstStyle/>
          <a:p>
            <a:pPr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4. </a:t>
            </a:r>
            <a:r>
              <a:rPr lang="zh-CN" altLang="zh-CN" sz="2400" dirty="0">
                <a:solidFill>
                  <a:srgbClr val="002060"/>
                </a:solidFill>
                <a:latin typeface="+mj-ea"/>
                <a:ea typeface="+mj-ea"/>
                <a:sym typeface="Arial" pitchFamily="34" charset="0"/>
              </a:rPr>
              <a:t>预收账款</a:t>
            </a: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定义：</a:t>
            </a:r>
            <a:r>
              <a:rPr lang="zh-CN" altLang="zh-CN" sz="2400" dirty="0">
                <a:solidFill>
                  <a:srgbClr val="002060"/>
                </a:solidFill>
                <a:latin typeface="+mj-ea"/>
                <a:ea typeface="+mj-ea"/>
                <a:sym typeface="Arial" pitchFamily="34" charset="0"/>
              </a:rPr>
              <a:t>是指企业按照合同规定预收的款项。</a:t>
            </a: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账户设置：“预收账款”（</a:t>
            </a:r>
            <a:r>
              <a:rPr lang="zh-CN" altLang="en-US" sz="2400" dirty="0">
                <a:solidFill>
                  <a:srgbClr val="FF0000"/>
                </a:solidFill>
                <a:latin typeface="+mj-ea"/>
                <a:ea typeface="+mj-ea"/>
                <a:sym typeface="Arial" pitchFamily="34" charset="0"/>
              </a:rPr>
              <a:t>负债</a:t>
            </a:r>
            <a:r>
              <a:rPr lang="zh-CN" altLang="en-US" sz="2400" dirty="0">
                <a:solidFill>
                  <a:srgbClr val="002060"/>
                </a:solidFill>
                <a:latin typeface="+mj-ea"/>
                <a:ea typeface="+mj-ea"/>
                <a:sym typeface="Arial" pitchFamily="34" charset="0"/>
              </a:rPr>
              <a:t>类）</a:t>
            </a: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会计核算：</a:t>
            </a:r>
            <a:endParaRPr lang="zh-CN"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sym typeface="Arial" pitchFamily="34" charset="0"/>
              </a:rPr>
              <a:t>收取</a:t>
            </a:r>
            <a:r>
              <a:rPr lang="zh-CN" altLang="zh-CN" sz="2400" dirty="0">
                <a:solidFill>
                  <a:srgbClr val="002060"/>
                </a:solidFill>
                <a:latin typeface="+mj-ea"/>
                <a:ea typeface="+mj-ea"/>
                <a:sym typeface="Arial" pitchFamily="34" charset="0"/>
              </a:rPr>
              <a:t>预收账款</a:t>
            </a:r>
            <a:r>
              <a:rPr lang="zh-CN" altLang="en-US" sz="2400" dirty="0">
                <a:solidFill>
                  <a:srgbClr val="002060"/>
                </a:solidFill>
                <a:latin typeface="+mj-ea"/>
                <a:ea typeface="+mj-ea"/>
                <a:sym typeface="Arial" pitchFamily="34" charset="0"/>
              </a:rPr>
              <a:t>时</a:t>
            </a: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ü"/>
              <a:defRPr/>
            </a:pP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ü"/>
              <a:defRPr/>
            </a:pP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ü"/>
              <a:defRPr/>
            </a:pP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FF0000"/>
                </a:solidFill>
                <a:latin typeface="+mj-ea"/>
                <a:ea typeface="+mj-ea"/>
                <a:sym typeface="Arial" pitchFamily="34" charset="0"/>
              </a:rPr>
              <a:t>注：</a:t>
            </a:r>
            <a:r>
              <a:rPr lang="zh-CN" altLang="en-US" sz="2400" dirty="0">
                <a:solidFill>
                  <a:srgbClr val="002060"/>
                </a:solidFill>
                <a:latin typeface="+mj-ea"/>
                <a:ea typeface="+mj-ea"/>
                <a:sym typeface="Arial" pitchFamily="34" charset="0"/>
              </a:rPr>
              <a:t>企业预收账款不多时，也可以不设置“预收账款”账户，直接通过“应收账款”账户核算。</a:t>
            </a:r>
            <a:endParaRPr lang="en-US" altLang="zh-CN" sz="2400" dirty="0">
              <a:solidFill>
                <a:srgbClr val="002060"/>
              </a:solidFill>
              <a:latin typeface="+mj-ea"/>
              <a:ea typeface="+mj-ea"/>
              <a:sym typeface="Arial" pitchFamily="34" charset="0"/>
            </a:endParaRPr>
          </a:p>
        </p:txBody>
      </p:sp>
      <p:sp>
        <p:nvSpPr>
          <p:cNvPr id="4" name="Text Box 2"/>
          <p:cNvSpPr txBox="1">
            <a:spLocks noChangeArrowheads="1"/>
          </p:cNvSpPr>
          <p:nvPr/>
        </p:nvSpPr>
        <p:spPr bwMode="auto">
          <a:xfrm>
            <a:off x="2716213" y="3495675"/>
            <a:ext cx="3173412"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借：银行存款</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贷：预收账款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6"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45941340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idx="1"/>
          </p:nvPr>
        </p:nvSpPr>
        <p:spPr>
          <a:xfrm>
            <a:off x="225425" y="625475"/>
            <a:ext cx="8210550" cy="4114800"/>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sym typeface="Arial" panose="020B0604020202020204" pitchFamily="34" charset="0"/>
              </a:rPr>
              <a:t>会计核算：</a:t>
            </a:r>
            <a:endParaRPr lang="zh-CN" altLang="zh-CN" sz="2400" dirty="0">
              <a:solidFill>
                <a:srgbClr val="002060"/>
              </a:solidFill>
              <a:latin typeface="+mj-ea"/>
              <a:ea typeface="+mj-ea"/>
              <a:sym typeface="Arial" panose="020B0604020202020204" pitchFamily="34" charset="0"/>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sym typeface="Arial" panose="020B0604020202020204" pitchFamily="34" charset="0"/>
              </a:rPr>
              <a:t>销售商品或提供劳务时：</a:t>
            </a:r>
            <a:endParaRPr lang="en-US" altLang="zh-CN" sz="2400" dirty="0">
              <a:solidFill>
                <a:srgbClr val="002060"/>
              </a:solidFill>
              <a:latin typeface="+mj-ea"/>
              <a:ea typeface="+mj-ea"/>
              <a:sym typeface="Arial" panose="020B0604020202020204" pitchFamily="34" charset="0"/>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sym typeface="Arial" panose="020B0604020202020204" pitchFamily="34" charset="0"/>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sym typeface="Arial" panose="020B0604020202020204" pitchFamily="34" charset="0"/>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sym typeface="Arial" panose="020B0604020202020204" pitchFamily="34" charset="0"/>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sym typeface="Arial" panose="020B0604020202020204" pitchFamily="34" charset="0"/>
              </a:rPr>
              <a:t>收到剩余价款或退回多余价款时：</a:t>
            </a:r>
            <a:endParaRPr lang="en-US" altLang="zh-CN" sz="2400" dirty="0">
              <a:solidFill>
                <a:srgbClr val="002060"/>
              </a:solidFill>
              <a:latin typeface="+mj-ea"/>
              <a:ea typeface="+mj-ea"/>
              <a:sym typeface="Arial" panose="020B0604020202020204" pitchFamily="34" charset="0"/>
            </a:endParaRPr>
          </a:p>
        </p:txBody>
      </p:sp>
      <p:sp>
        <p:nvSpPr>
          <p:cNvPr id="4" name="Text Box 2"/>
          <p:cNvSpPr txBox="1">
            <a:spLocks noChangeArrowheads="1"/>
          </p:cNvSpPr>
          <p:nvPr/>
        </p:nvSpPr>
        <p:spPr bwMode="auto">
          <a:xfrm>
            <a:off x="1762125" y="1747838"/>
            <a:ext cx="5929313" cy="175418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借：预收账款</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贷：主营业务收入</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应交增值税（销项税）</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5" name="Text Box 2"/>
          <p:cNvSpPr txBox="1">
            <a:spLocks noChangeArrowheads="1"/>
          </p:cNvSpPr>
          <p:nvPr/>
        </p:nvSpPr>
        <p:spPr bwMode="auto">
          <a:xfrm>
            <a:off x="2770188" y="3979863"/>
            <a:ext cx="3724275"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借：预收账款       </a:t>
            </a:r>
            <a:r>
              <a:rPr lang="zh-CN" altLang="en-US" sz="2400">
                <a:solidFill>
                  <a:srgbClr val="FF0000"/>
                </a:solidFill>
                <a:latin typeface="微软雅黑" panose="020B0503020204020204" pitchFamily="34" charset="-122"/>
                <a:ea typeface="微软雅黑" panose="020B0503020204020204" pitchFamily="34" charset="-122"/>
              </a:rPr>
              <a:t>退回</a:t>
            </a:r>
            <a:endParaRPr lang="en-US" altLang="zh-CN" sz="2400">
              <a:solidFill>
                <a:srgbClr val="FF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贷：银行存款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6" name="Text Box 2"/>
          <p:cNvSpPr txBox="1">
            <a:spLocks noChangeArrowheads="1"/>
          </p:cNvSpPr>
          <p:nvPr/>
        </p:nvSpPr>
        <p:spPr bwMode="auto">
          <a:xfrm>
            <a:off x="2625725" y="5207000"/>
            <a:ext cx="4057650"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借：银行存款       </a:t>
            </a:r>
            <a:r>
              <a:rPr lang="zh-CN" altLang="en-US" sz="2400">
                <a:solidFill>
                  <a:srgbClr val="FF0000"/>
                </a:solidFill>
                <a:latin typeface="微软雅黑" panose="020B0503020204020204" pitchFamily="34" charset="-122"/>
                <a:ea typeface="微软雅黑" panose="020B0503020204020204" pitchFamily="34" charset="-122"/>
              </a:rPr>
              <a:t>对方补付</a:t>
            </a:r>
            <a:endParaRPr lang="en-US" altLang="zh-CN" sz="2400">
              <a:solidFill>
                <a:srgbClr val="FF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贷：预收账款</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8"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376819281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a:extLst>
              <a:ext uri="{FF2B5EF4-FFF2-40B4-BE49-F238E27FC236}">
                <a16:creationId xmlns:a16="http://schemas.microsoft.com/office/drawing/2014/main" id="{CDF61E67-7A4E-4631-B873-B0590DDE0CB5}"/>
              </a:ext>
            </a:extLst>
          </p:cNvPr>
          <p:cNvSpPr>
            <a:spLocks noGrp="1" noChangeArrowheads="1"/>
          </p:cNvSpPr>
          <p:nvPr>
            <p:ph idx="1"/>
          </p:nvPr>
        </p:nvSpPr>
        <p:spPr>
          <a:xfrm>
            <a:off x="174625" y="620713"/>
            <a:ext cx="8674100" cy="3900487"/>
          </a:xfrm>
          <a:ln>
            <a:miter/>
          </a:ln>
        </p:spPr>
        <p:txBody>
          <a:bodyPr/>
          <a:lstStyle/>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sym typeface="Arial" pitchFamily="34" charset="0"/>
              </a:rPr>
              <a:t>5. </a:t>
            </a:r>
            <a:r>
              <a:rPr lang="zh-CN" altLang="zh-CN" sz="2400" dirty="0">
                <a:solidFill>
                  <a:srgbClr val="002060"/>
                </a:solidFill>
                <a:latin typeface="+mj-ea"/>
                <a:ea typeface="+mj-ea"/>
                <a:sym typeface="Arial" pitchFamily="34" charset="0"/>
              </a:rPr>
              <a:t>职工薪酬</a:t>
            </a: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含义：</a:t>
            </a:r>
            <a:r>
              <a:rPr lang="zh-CN" altLang="zh-CN" sz="2400" dirty="0">
                <a:solidFill>
                  <a:srgbClr val="002060"/>
                </a:solidFill>
                <a:latin typeface="+mj-ea"/>
                <a:ea typeface="+mj-ea"/>
              </a:rPr>
              <a:t>企业为获得职工提供的服务</a:t>
            </a:r>
            <a:r>
              <a:rPr lang="zh-CN" altLang="en-US" sz="2400" dirty="0">
                <a:solidFill>
                  <a:srgbClr val="002060"/>
                </a:solidFill>
                <a:latin typeface="+mj-ea"/>
                <a:ea typeface="+mj-ea"/>
              </a:rPr>
              <a:t>或解除劳动关系</a:t>
            </a:r>
            <a:r>
              <a:rPr lang="zh-CN" altLang="zh-CN" sz="2400" dirty="0">
                <a:solidFill>
                  <a:srgbClr val="002060"/>
                </a:solidFill>
                <a:latin typeface="+mj-ea"/>
                <a:ea typeface="+mj-ea"/>
              </a:rPr>
              <a:t>而给予各种形式的报酬</a:t>
            </a:r>
            <a:r>
              <a:rPr lang="zh-CN" altLang="en-US" sz="2400" dirty="0">
                <a:solidFill>
                  <a:srgbClr val="002060"/>
                </a:solidFill>
                <a:latin typeface="+mj-ea"/>
                <a:ea typeface="+mj-ea"/>
              </a:rPr>
              <a:t>或补偿。</a:t>
            </a:r>
            <a:endParaRPr lang="en-US" altLang="zh-CN" sz="2400" dirty="0">
              <a:solidFill>
                <a:srgbClr val="002060"/>
              </a:solidFill>
              <a:latin typeface="+mj-ea"/>
              <a:ea typeface="+mj-ea"/>
              <a:sym typeface="Arial" pitchFamily="34" charset="0"/>
            </a:endParaRPr>
          </a:p>
          <a:p>
            <a:pPr eaLnBrk="1" hangingPunct="1">
              <a:lnSpc>
                <a:spcPct val="150000"/>
              </a:lnSpc>
              <a:spcBef>
                <a:spcPts val="0"/>
              </a:spcBef>
              <a:buClr>
                <a:srgbClr val="002060"/>
              </a:buClr>
              <a:buFont typeface="Wingdings" panose="05000000000000000000" pitchFamily="2" charset="2"/>
              <a:buChar char="Ø"/>
              <a:defRPr/>
            </a:pPr>
            <a:r>
              <a:rPr lang="zh-CN" altLang="zh-CN" sz="2400" dirty="0">
                <a:solidFill>
                  <a:srgbClr val="002060"/>
                </a:solidFill>
                <a:latin typeface="+mj-ea"/>
                <a:ea typeface="+mj-ea"/>
                <a:sym typeface="Arial" pitchFamily="34" charset="0"/>
              </a:rPr>
              <a:t>内容</a:t>
            </a:r>
            <a:r>
              <a:rPr lang="zh-CN" altLang="en-US" sz="2400" dirty="0">
                <a:solidFill>
                  <a:srgbClr val="002060"/>
                </a:solidFill>
                <a:latin typeface="+mj-ea"/>
                <a:ea typeface="+mj-ea"/>
                <a:sym typeface="Arial" pitchFamily="34" charset="0"/>
              </a:rPr>
              <a:t>：短期薪酬、离职后福利、辞退福利和其他长期职工福利。 </a:t>
            </a: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FF0000"/>
              </a:solidFill>
              <a:latin typeface="+mj-ea"/>
              <a:ea typeface="+mj-ea"/>
            </a:endParaRPr>
          </a:p>
          <a:p>
            <a:pPr marL="0" indent="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FF0000"/>
                </a:solidFill>
                <a:latin typeface="+mj-ea"/>
                <a:ea typeface="+mj-ea"/>
              </a:rPr>
              <a:t>注：</a:t>
            </a:r>
            <a:r>
              <a:rPr lang="zh-CN" altLang="zh-CN" sz="2400" dirty="0">
                <a:solidFill>
                  <a:srgbClr val="002060"/>
                </a:solidFill>
                <a:latin typeface="+mj-ea"/>
                <a:ea typeface="+mj-ea"/>
              </a:rPr>
              <a:t>企业提供给职工配偶、子女或其他被赡养人的福利等，也属于职工薪酬。</a:t>
            </a:r>
            <a:endParaRPr lang="en-US" altLang="zh-CN" sz="2400" dirty="0">
              <a:solidFill>
                <a:srgbClr val="002060"/>
              </a:solidFill>
              <a:latin typeface="+mj-ea"/>
              <a:ea typeface="+mj-ea"/>
            </a:endParaRPr>
          </a:p>
          <a:p>
            <a:pPr marL="0" indent="0" eaLnBrk="1" hangingPunct="1">
              <a:lnSpc>
                <a:spcPct val="150000"/>
              </a:lnSpc>
              <a:spcBef>
                <a:spcPts val="0"/>
              </a:spcBef>
              <a:buClr>
                <a:srgbClr val="002060"/>
              </a:buClr>
              <a:buFont typeface="Wingdings" panose="05000000000000000000" pitchFamily="2" charset="2"/>
              <a:buNone/>
              <a:defRPr/>
            </a:pPr>
            <a:endParaRPr lang="zh-CN" altLang="zh-CN" sz="2400" dirty="0">
              <a:solidFill>
                <a:srgbClr val="002060"/>
              </a:solidFill>
              <a:latin typeface="+mj-ea"/>
              <a:ea typeface="+mj-ea"/>
              <a:sym typeface="Arial" pitchFamily="34" charset="0"/>
            </a:endParaRPr>
          </a:p>
          <a:p>
            <a:pPr eaLnBrk="1" hangingPunct="1">
              <a:lnSpc>
                <a:spcPct val="80000"/>
              </a:lnSpc>
              <a:buFont typeface="Wingdings" panose="05000000000000000000" pitchFamily="2" charset="2"/>
              <a:buNone/>
              <a:defRPr/>
            </a:pPr>
            <a:br>
              <a:rPr lang="zh-CN" altLang="zh-CN" sz="2400" dirty="0">
                <a:solidFill>
                  <a:srgbClr val="002060"/>
                </a:solidFill>
                <a:latin typeface="+mj-ea"/>
                <a:ea typeface="+mj-ea"/>
              </a:rPr>
            </a:br>
            <a:endParaRPr lang="zh-CN" altLang="zh-CN" sz="2400" dirty="0">
              <a:solidFill>
                <a:srgbClr val="002060"/>
              </a:solidFill>
              <a:latin typeface="+mj-ea"/>
              <a:ea typeface="+mj-ea"/>
            </a:endParaRP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22602881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a:extLst>
              <a:ext uri="{FF2B5EF4-FFF2-40B4-BE49-F238E27FC236}">
                <a16:creationId xmlns:a16="http://schemas.microsoft.com/office/drawing/2014/main" id="{FA92137C-F12D-46A3-86DE-E5CD6B0D76CD}"/>
              </a:ext>
            </a:extLst>
          </p:cNvPr>
          <p:cNvSpPr>
            <a:spLocks noGrp="1" noChangeArrowheads="1"/>
          </p:cNvSpPr>
          <p:nvPr>
            <p:ph idx="1"/>
          </p:nvPr>
        </p:nvSpPr>
        <p:spPr>
          <a:xfrm>
            <a:off x="219075" y="642938"/>
            <a:ext cx="8709025" cy="3479800"/>
          </a:xfrm>
          <a:ln>
            <a:miter/>
          </a:ln>
        </p:spPr>
        <p:txBody>
          <a:bodyPr/>
          <a:lstStyle/>
          <a:p>
            <a:pPr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rPr>
              <a:t>6.  </a:t>
            </a:r>
            <a:r>
              <a:rPr lang="zh-CN" altLang="en-US" sz="2400" dirty="0">
                <a:solidFill>
                  <a:srgbClr val="002060"/>
                </a:solidFill>
                <a:latin typeface="+mj-ea"/>
                <a:ea typeface="+mj-ea"/>
              </a:rPr>
              <a:t>应交税费</a:t>
            </a:r>
            <a:endParaRPr lang="en-US" altLang="zh-CN" sz="2400" dirty="0">
              <a:solidFill>
                <a:srgbClr val="002060"/>
              </a:solidFill>
              <a:latin typeface="+mj-ea"/>
              <a:ea typeface="+mj-ea"/>
            </a:endParaRPr>
          </a:p>
          <a:p>
            <a:pPr indent="0" eaLnBrk="1" hangingPunct="1">
              <a:lnSpc>
                <a:spcPct val="150000"/>
              </a:lnSpc>
              <a:spcBef>
                <a:spcPts val="0"/>
              </a:spcBef>
              <a:buFont typeface="Wingdings" panose="05000000000000000000" pitchFamily="2" charset="2"/>
              <a:buNone/>
              <a:defRPr/>
            </a:pPr>
            <a:r>
              <a:rPr lang="zh-CN" altLang="en-US" sz="2400" dirty="0">
                <a:solidFill>
                  <a:srgbClr val="002060"/>
                </a:solidFill>
                <a:latin typeface="+mj-ea"/>
                <a:ea typeface="+mj-ea"/>
              </a:rPr>
              <a:t>包括：</a:t>
            </a:r>
            <a:r>
              <a:rPr lang="zh-CN" altLang="en-US" sz="2400" dirty="0">
                <a:solidFill>
                  <a:srgbClr val="FF0000"/>
                </a:solidFill>
                <a:latin typeface="+mj-ea"/>
                <a:ea typeface="+mj-ea"/>
              </a:rPr>
              <a:t>增值税</a:t>
            </a:r>
            <a:r>
              <a:rPr lang="zh-CN" altLang="en-US" sz="2400" dirty="0">
                <a:solidFill>
                  <a:srgbClr val="002060"/>
                </a:solidFill>
                <a:latin typeface="+mj-ea"/>
                <a:ea typeface="+mj-ea"/>
              </a:rPr>
              <a:t>、</a:t>
            </a:r>
            <a:r>
              <a:rPr lang="zh-CN" altLang="en-US" sz="2400" dirty="0">
                <a:solidFill>
                  <a:srgbClr val="FF0000"/>
                </a:solidFill>
                <a:latin typeface="+mj-ea"/>
                <a:ea typeface="+mj-ea"/>
              </a:rPr>
              <a:t>消费税</a:t>
            </a:r>
            <a:r>
              <a:rPr lang="zh-CN" altLang="en-US" sz="2400" dirty="0">
                <a:solidFill>
                  <a:srgbClr val="002060"/>
                </a:solidFill>
                <a:latin typeface="+mj-ea"/>
                <a:ea typeface="+mj-ea"/>
              </a:rPr>
              <a:t>、所得税、资源税、土地增值税、城市维护建设税、房产税、土地使用税、车船税、印花税、教育费附加、矿产资源补偿费等税费，以及在上缴国家之前，由企业代扣代缴的</a:t>
            </a:r>
            <a:r>
              <a:rPr lang="zh-CN" altLang="en-US" sz="2400" dirty="0">
                <a:solidFill>
                  <a:srgbClr val="FF0000"/>
                </a:solidFill>
                <a:latin typeface="+mj-ea"/>
                <a:ea typeface="+mj-ea"/>
              </a:rPr>
              <a:t>个人所得税</a:t>
            </a:r>
            <a:r>
              <a:rPr lang="zh-CN" altLang="en-US" sz="2400" dirty="0">
                <a:solidFill>
                  <a:srgbClr val="002060"/>
                </a:solidFill>
                <a:latin typeface="+mj-ea"/>
                <a:ea typeface="+mj-ea"/>
              </a:rPr>
              <a:t>等。</a:t>
            </a:r>
            <a:endParaRPr lang="en-US" altLang="zh-CN" sz="2400" dirty="0">
              <a:solidFill>
                <a:srgbClr val="002060"/>
              </a:solidFill>
              <a:latin typeface="+mj-ea"/>
              <a:ea typeface="+mj-ea"/>
            </a:endParaRPr>
          </a:p>
          <a:p>
            <a:pPr indent="0" eaLnBrk="1" hangingPunct="1">
              <a:lnSpc>
                <a:spcPct val="150000"/>
              </a:lnSpc>
              <a:spcBef>
                <a:spcPts val="0"/>
              </a:spcBef>
              <a:buFont typeface="Wingdings" panose="05000000000000000000" pitchFamily="2" charset="2"/>
              <a:buNone/>
              <a:defRPr/>
            </a:pPr>
            <a:endParaRPr lang="zh-CN" altLang="en-US" sz="2400" dirty="0">
              <a:solidFill>
                <a:srgbClr val="002060"/>
              </a:solidFill>
              <a:latin typeface="+mj-ea"/>
              <a:ea typeface="+mj-ea"/>
            </a:endParaRP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418252752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1"/>
          </p:nvPr>
        </p:nvSpPr>
        <p:spPr>
          <a:xfrm>
            <a:off x="212725" y="604838"/>
            <a:ext cx="8742363" cy="4822825"/>
          </a:xfrm>
        </p:spPr>
        <p:txBody>
          <a:bodyPr/>
          <a:lstStyle/>
          <a:p>
            <a:pPr eaLnBrk="1" hangingPunct="1">
              <a:lnSpc>
                <a:spcPct val="150000"/>
              </a:lnSpc>
              <a:spcBef>
                <a:spcPct val="0"/>
              </a:spcBef>
              <a:buClr>
                <a:srgbClr val="C00000"/>
              </a:buClr>
              <a:buFont typeface="Wingdings" panose="05000000000000000000" pitchFamily="2" charset="2"/>
              <a:buChar char="Ø"/>
            </a:pPr>
            <a:r>
              <a:rPr lang="zh-CN" altLang="zh-CN" sz="2400" dirty="0">
                <a:solidFill>
                  <a:srgbClr val="002060"/>
                </a:solidFill>
                <a:latin typeface="+mj-ea"/>
                <a:ea typeface="+mj-ea"/>
              </a:rPr>
              <a:t>应交增值税</a:t>
            </a: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含义：对在中国境内销售货物或提供加工、修理修配、交通运输、部分现代服务等劳务、以及进口货物的单位和个人就其实现的增值额征收的一个税种。</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纳税人分类</a:t>
            </a:r>
            <a:r>
              <a:rPr lang="zh-CN" altLang="en-US" sz="2400" dirty="0">
                <a:solidFill>
                  <a:srgbClr val="002060"/>
                </a:solidFill>
                <a:latin typeface="+mj-ea"/>
                <a:ea typeface="+mj-ea"/>
                <a:sym typeface="Wingdings" panose="05000000000000000000" pitchFamily="2" charset="2"/>
              </a:rPr>
              <a:t>（规模、会计核算水平）</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一般纳税人</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小规模纳税人</a:t>
            </a:r>
            <a:endParaRPr lang="en-US"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54F267A5-1C16-4C19-A6A0-0F029ECB9A04}"/>
              </a:ext>
            </a:extLst>
          </p:cNvPr>
          <p:cNvSpPr txBox="1">
            <a:spLocks noChangeArrowheads="1"/>
          </p:cNvSpPr>
          <p:nvPr/>
        </p:nvSpPr>
        <p:spPr>
          <a:xfrm>
            <a:off x="26988" y="66675"/>
            <a:ext cx="7772400" cy="714375"/>
          </a:xfrm>
          <a:prstGeom prst="rect">
            <a:avLst/>
          </a:prstGeom>
        </p:spPr>
        <p:txBody>
          <a:bodyPr/>
          <a:lstStyle/>
          <a:p>
            <a:pPr eaLnBrk="1" hangingPunct="1">
              <a:defRPr/>
            </a:pPr>
            <a:r>
              <a:rPr lang="en-US" altLang="zh-CN" sz="3200" kern="0" dirty="0">
                <a:solidFill>
                  <a:srgbClr val="002060"/>
                </a:solidFill>
                <a:latin typeface="微软雅黑" pitchFamily="34" charset="-122"/>
                <a:ea typeface="微软雅黑" pitchFamily="34" charset="-122"/>
                <a:cs typeface="+mj-cs"/>
              </a:rPr>
              <a:t>9.2 </a:t>
            </a:r>
            <a:r>
              <a:rPr lang="zh-CN" altLang="en-US" sz="3200" kern="0" dirty="0">
                <a:solidFill>
                  <a:srgbClr val="002060"/>
                </a:solidFill>
                <a:latin typeface="微软雅黑" pitchFamily="34" charset="-122"/>
                <a:ea typeface="微软雅黑" pitchFamily="34" charset="-122"/>
                <a:cs typeface="+mj-cs"/>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60265076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负债概述</a:t>
            </a:r>
          </a:p>
        </p:txBody>
      </p:sp>
      <p:sp>
        <p:nvSpPr>
          <p:cNvPr id="5" name="Rectangle 2">
            <a:extLst>
              <a:ext uri="{FF2B5EF4-FFF2-40B4-BE49-F238E27FC236}">
                <a16:creationId xmlns:a16="http://schemas.microsoft.com/office/drawing/2014/main" id="{4BD55AC2-7468-4FDD-9962-E4E384C2B217}"/>
              </a:ext>
            </a:extLst>
          </p:cNvPr>
          <p:cNvSpPr txBox="1">
            <a:spLocks noChangeArrowheads="1"/>
          </p:cNvSpPr>
          <p:nvPr/>
        </p:nvSpPr>
        <p:spPr bwMode="auto">
          <a:xfrm>
            <a:off x="0" y="620713"/>
            <a:ext cx="92519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一、负债的概念与特征</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（一）负债的概念</a:t>
            </a:r>
          </a:p>
          <a:p>
            <a:pPr marL="457200" indent="-457200">
              <a:lnSpc>
                <a:spcPct val="150000"/>
              </a:lnSpc>
              <a:spcBef>
                <a:spcPct val="0"/>
              </a:spcBef>
              <a:buFont typeface="Wingdings" panose="05000000000000000000" pitchFamily="2" charset="2"/>
              <a:buChar char="Ø"/>
            </a:pPr>
            <a:r>
              <a:rPr lang="zh-CN" altLang="en-US" sz="2800" dirty="0">
                <a:solidFill>
                  <a:srgbClr val="003366"/>
                </a:solidFill>
                <a:latin typeface="宋体" panose="02010600030101010101" pitchFamily="2" charset="-122"/>
              </a:rPr>
              <a:t>过去的交易或事项形成的、预期会导致经济利益流出企业的现时义务。</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（二）负债的特征</a:t>
            </a:r>
            <a:endParaRPr lang="en-US" altLang="zh-CN" sz="2800" dirty="0">
              <a:solidFill>
                <a:srgbClr val="003366"/>
              </a:solidFill>
              <a:latin typeface="宋体" panose="02010600030101010101" pitchFamily="2" charset="-122"/>
            </a:endParaRPr>
          </a:p>
          <a:p>
            <a:pPr marL="457200" indent="-457200">
              <a:lnSpc>
                <a:spcPct val="150000"/>
              </a:lnSpc>
              <a:spcBef>
                <a:spcPct val="0"/>
              </a:spcBef>
              <a:buFont typeface="Wingdings" panose="05000000000000000000" pitchFamily="2" charset="2"/>
              <a:buChar char="Ø"/>
            </a:pPr>
            <a:r>
              <a:rPr lang="zh-CN" altLang="en-US" sz="2800" dirty="0">
                <a:solidFill>
                  <a:srgbClr val="003366"/>
                </a:solidFill>
                <a:latin typeface="宋体" panose="02010600030101010101" pitchFamily="2" charset="-122"/>
              </a:rPr>
              <a:t>企业承担的现时义务；</a:t>
            </a:r>
          </a:p>
          <a:p>
            <a:pPr marL="457200" indent="-457200">
              <a:lnSpc>
                <a:spcPct val="150000"/>
              </a:lnSpc>
              <a:spcBef>
                <a:spcPct val="0"/>
              </a:spcBef>
              <a:buFont typeface="Wingdings" panose="05000000000000000000" pitchFamily="2" charset="2"/>
              <a:buChar char="Ø"/>
            </a:pPr>
            <a:r>
              <a:rPr lang="zh-CN" altLang="en-US" sz="2800" dirty="0">
                <a:solidFill>
                  <a:srgbClr val="003366"/>
                </a:solidFill>
                <a:latin typeface="宋体" panose="02010600030101010101" pitchFamily="2" charset="-122"/>
              </a:rPr>
              <a:t>预期会导致经济利益流出企业；</a:t>
            </a:r>
          </a:p>
          <a:p>
            <a:pPr marL="457200" indent="-457200">
              <a:lnSpc>
                <a:spcPct val="150000"/>
              </a:lnSpc>
              <a:spcBef>
                <a:spcPct val="0"/>
              </a:spcBef>
              <a:buFont typeface="Wingdings" panose="05000000000000000000" pitchFamily="2" charset="2"/>
              <a:buChar char="Ø"/>
            </a:pPr>
            <a:r>
              <a:rPr lang="zh-CN" altLang="en-US" sz="2800" dirty="0">
                <a:solidFill>
                  <a:srgbClr val="003366"/>
                </a:solidFill>
                <a:latin typeface="宋体" panose="02010600030101010101" pitchFamily="2" charset="-122"/>
              </a:rPr>
              <a:t>由过去的交易或事项形成的。</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a:xfrm>
            <a:off x="217488" y="698500"/>
            <a:ext cx="7162824" cy="879475"/>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一般纳税人账户设置</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en-US" altLang="zh-CN" sz="2400" dirty="0">
                <a:solidFill>
                  <a:srgbClr val="002060"/>
                </a:solidFill>
                <a:latin typeface="+mj-ea"/>
                <a:ea typeface="+mj-ea"/>
              </a:rPr>
              <a:t>10</a:t>
            </a:r>
            <a:r>
              <a:rPr lang="zh-CN" altLang="en-US" sz="2400" dirty="0">
                <a:solidFill>
                  <a:srgbClr val="002060"/>
                </a:solidFill>
                <a:latin typeface="+mj-ea"/>
                <a:ea typeface="+mj-ea"/>
              </a:rPr>
              <a:t>个二级明细科目</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其中“应交税费</a:t>
            </a:r>
            <a:r>
              <a:rPr lang="en-US" altLang="zh-CN" sz="2400" dirty="0">
                <a:solidFill>
                  <a:srgbClr val="002060"/>
                </a:solidFill>
                <a:latin typeface="+mj-ea"/>
                <a:ea typeface="+mj-ea"/>
              </a:rPr>
              <a:t>——</a:t>
            </a:r>
            <a:r>
              <a:rPr lang="zh-CN" altLang="en-US" sz="2400" dirty="0">
                <a:solidFill>
                  <a:srgbClr val="002060"/>
                </a:solidFill>
                <a:latin typeface="+mj-ea"/>
                <a:ea typeface="+mj-ea"/>
              </a:rPr>
              <a:t>应交增值税”设专栏</a:t>
            </a:r>
            <a:endParaRPr lang="en-US" altLang="zh-CN" sz="2400" dirty="0">
              <a:solidFill>
                <a:srgbClr val="002060"/>
              </a:solidFill>
              <a:latin typeface="+mj-ea"/>
              <a:ea typeface="+mj-ea"/>
            </a:endParaRPr>
          </a:p>
        </p:txBody>
      </p:sp>
      <p:pic>
        <p:nvPicPr>
          <p:cNvPr id="47108"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2113" y="6176963"/>
            <a:ext cx="819150"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23902494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a:extLst>
              <a:ext uri="{FF2B5EF4-FFF2-40B4-BE49-F238E27FC236}">
                <a16:creationId xmlns:a16="http://schemas.microsoft.com/office/drawing/2014/main" id="{DD4F39C5-B406-40B0-8AD7-9BD752D6F2C0}"/>
              </a:ext>
            </a:extLst>
          </p:cNvPr>
          <p:cNvGraphicFramePr>
            <a:graphicFrameLocks noGrp="1"/>
          </p:cNvGraphicFramePr>
          <p:nvPr/>
        </p:nvGraphicFramePr>
        <p:xfrm>
          <a:off x="420688" y="1050925"/>
          <a:ext cx="8008940" cy="4446588"/>
        </p:xfrm>
        <a:graphic>
          <a:graphicData uri="http://schemas.openxmlformats.org/drawingml/2006/table">
            <a:tbl>
              <a:tblPr firstRow="1" bandRow="1">
                <a:tableStyleId>{5FD0F851-EC5A-4D38-B0AD-8093EC10F338}</a:tableStyleId>
              </a:tblPr>
              <a:tblGrid>
                <a:gridCol w="800894">
                  <a:extLst>
                    <a:ext uri="{9D8B030D-6E8A-4147-A177-3AD203B41FA5}">
                      <a16:colId xmlns:a16="http://schemas.microsoft.com/office/drawing/2014/main" val="2653986352"/>
                    </a:ext>
                  </a:extLst>
                </a:gridCol>
                <a:gridCol w="800894">
                  <a:extLst>
                    <a:ext uri="{9D8B030D-6E8A-4147-A177-3AD203B41FA5}">
                      <a16:colId xmlns:a16="http://schemas.microsoft.com/office/drawing/2014/main" val="657923069"/>
                    </a:ext>
                  </a:extLst>
                </a:gridCol>
                <a:gridCol w="800894">
                  <a:extLst>
                    <a:ext uri="{9D8B030D-6E8A-4147-A177-3AD203B41FA5}">
                      <a16:colId xmlns:a16="http://schemas.microsoft.com/office/drawing/2014/main" val="3033665315"/>
                    </a:ext>
                  </a:extLst>
                </a:gridCol>
                <a:gridCol w="800894">
                  <a:extLst>
                    <a:ext uri="{9D8B030D-6E8A-4147-A177-3AD203B41FA5}">
                      <a16:colId xmlns:a16="http://schemas.microsoft.com/office/drawing/2014/main" val="3780771635"/>
                    </a:ext>
                  </a:extLst>
                </a:gridCol>
                <a:gridCol w="800894">
                  <a:extLst>
                    <a:ext uri="{9D8B030D-6E8A-4147-A177-3AD203B41FA5}">
                      <a16:colId xmlns:a16="http://schemas.microsoft.com/office/drawing/2014/main" val="370382318"/>
                    </a:ext>
                  </a:extLst>
                </a:gridCol>
                <a:gridCol w="800894">
                  <a:extLst>
                    <a:ext uri="{9D8B030D-6E8A-4147-A177-3AD203B41FA5}">
                      <a16:colId xmlns:a16="http://schemas.microsoft.com/office/drawing/2014/main" val="2744565042"/>
                    </a:ext>
                  </a:extLst>
                </a:gridCol>
                <a:gridCol w="800894">
                  <a:extLst>
                    <a:ext uri="{9D8B030D-6E8A-4147-A177-3AD203B41FA5}">
                      <a16:colId xmlns:a16="http://schemas.microsoft.com/office/drawing/2014/main" val="3216004201"/>
                    </a:ext>
                  </a:extLst>
                </a:gridCol>
                <a:gridCol w="800894">
                  <a:extLst>
                    <a:ext uri="{9D8B030D-6E8A-4147-A177-3AD203B41FA5}">
                      <a16:colId xmlns:a16="http://schemas.microsoft.com/office/drawing/2014/main" val="964043210"/>
                    </a:ext>
                  </a:extLst>
                </a:gridCol>
                <a:gridCol w="800894">
                  <a:extLst>
                    <a:ext uri="{9D8B030D-6E8A-4147-A177-3AD203B41FA5}">
                      <a16:colId xmlns:a16="http://schemas.microsoft.com/office/drawing/2014/main" val="3092979265"/>
                    </a:ext>
                  </a:extLst>
                </a:gridCol>
                <a:gridCol w="800894">
                  <a:extLst>
                    <a:ext uri="{9D8B030D-6E8A-4147-A177-3AD203B41FA5}">
                      <a16:colId xmlns:a16="http://schemas.microsoft.com/office/drawing/2014/main" val="2738890233"/>
                    </a:ext>
                  </a:extLst>
                </a:gridCol>
              </a:tblGrid>
              <a:tr h="744781">
                <a:tc gridSpan="10">
                  <a:txBody>
                    <a:bodyPr/>
                    <a:lstStyle/>
                    <a:p>
                      <a:pPr algn="ctr"/>
                      <a:r>
                        <a:rPr lang="zh-CN" altLang="en-US" sz="2600" dirty="0">
                          <a:solidFill>
                            <a:srgbClr val="002060"/>
                          </a:solidFill>
                          <a:latin typeface="微软雅黑" panose="020B0503020204020204" pitchFamily="34" charset="-122"/>
                          <a:ea typeface="微软雅黑" panose="020B0503020204020204" pitchFamily="34" charset="-122"/>
                        </a:rPr>
                        <a:t>应交税费（增值税）明细账</a:t>
                      </a:r>
                      <a:endParaRPr lang="zh-CN" altLang="en-US" sz="2600" b="1" dirty="0">
                        <a:solidFill>
                          <a:srgbClr val="002060"/>
                        </a:solidFill>
                        <a:latin typeface="微软雅黑" panose="020B0503020204020204" pitchFamily="34" charset="-122"/>
                        <a:ea typeface="微软雅黑" panose="020B0503020204020204" pitchFamily="34" charset="-122"/>
                      </a:endParaRPr>
                    </a:p>
                  </a:txBody>
                  <a:tcPr marL="91441" marR="91441" marT="45727" marB="45727"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2313302361"/>
                  </a:ext>
                </a:extLst>
              </a:tr>
              <a:tr h="691131">
                <a:tc gridSpan="6">
                  <a:txBody>
                    <a:bodyPr/>
                    <a:lstStyle/>
                    <a:p>
                      <a:pPr algn="ctr"/>
                      <a:r>
                        <a:rPr lang="zh-CN" altLang="en-US" sz="2600" dirty="0">
                          <a:solidFill>
                            <a:srgbClr val="002060"/>
                          </a:solidFill>
                          <a:latin typeface="微软雅黑" panose="020B0503020204020204" pitchFamily="34" charset="-122"/>
                          <a:ea typeface="微软雅黑" panose="020B0503020204020204" pitchFamily="34" charset="-122"/>
                        </a:rPr>
                        <a:t>借方</a:t>
                      </a:r>
                      <a:endParaRPr lang="zh-CN" altLang="en-US" sz="2600" b="1" dirty="0">
                        <a:solidFill>
                          <a:srgbClr val="002060"/>
                        </a:solidFill>
                        <a:latin typeface="微软雅黑" panose="020B0503020204020204" pitchFamily="34" charset="-122"/>
                        <a:ea typeface="微软雅黑" panose="020B0503020204020204" pitchFamily="34" charset="-122"/>
                      </a:endParaRPr>
                    </a:p>
                  </a:txBody>
                  <a:tcPr marL="91441" marR="91441" marT="45727" marB="45727"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gridSpan="4">
                  <a:txBody>
                    <a:bodyPr/>
                    <a:lstStyle/>
                    <a:p>
                      <a:pPr algn="ctr"/>
                      <a:r>
                        <a:rPr lang="zh-CN" altLang="en-US" sz="2600" dirty="0">
                          <a:solidFill>
                            <a:srgbClr val="002060"/>
                          </a:solidFill>
                          <a:latin typeface="微软雅黑" panose="020B0503020204020204" pitchFamily="34" charset="-122"/>
                          <a:ea typeface="微软雅黑" panose="020B0503020204020204" pitchFamily="34" charset="-122"/>
                        </a:rPr>
                        <a:t>贷方</a:t>
                      </a:r>
                      <a:endParaRPr lang="zh-CN" altLang="en-US" sz="2600" b="1" dirty="0">
                        <a:solidFill>
                          <a:srgbClr val="002060"/>
                        </a:solidFill>
                        <a:latin typeface="微软雅黑" panose="020B0503020204020204" pitchFamily="34" charset="-122"/>
                        <a:ea typeface="微软雅黑" panose="020B0503020204020204" pitchFamily="34" charset="-122"/>
                      </a:endParaRPr>
                    </a:p>
                  </a:txBody>
                  <a:tcPr marL="91441" marR="91441" marT="45727" marB="45727"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074613227"/>
                  </a:ext>
                </a:extLst>
              </a:tr>
              <a:tr h="3010676">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进项税额</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已交税金</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减免税款</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销项税额递减</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出口抵减内销产品应纳税额</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转出未交增值税</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销项税额</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出口退税</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进项税额转出</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tc>
                  <a:txBody>
                    <a:bodyPr/>
                    <a:lstStyle/>
                    <a:p>
                      <a:pPr algn="ctr"/>
                      <a:r>
                        <a:rPr lang="zh-CN" altLang="en-US" sz="2400" dirty="0">
                          <a:solidFill>
                            <a:srgbClr val="002060"/>
                          </a:solidFill>
                          <a:latin typeface="微软雅黑" panose="020B0503020204020204" pitchFamily="34" charset="-122"/>
                          <a:ea typeface="微软雅黑" panose="020B0503020204020204" pitchFamily="34" charset="-122"/>
                        </a:rPr>
                        <a:t>转出多交增值税</a:t>
                      </a:r>
                    </a:p>
                  </a:txBody>
                  <a:tcPr marL="91441" marR="91441" marT="45727" marB="45727" vert="eaVert" anchor="ctr">
                    <a:lnL w="19050" cap="flat" cmpd="sng" algn="ctr">
                      <a:solidFill>
                        <a:srgbClr val="002060"/>
                      </a:solidFill>
                      <a:prstDash val="solid"/>
                      <a:round/>
                      <a:headEnd type="none" w="med" len="med"/>
                      <a:tailEnd type="none" w="med" len="med"/>
                    </a:lnL>
                    <a:lnR w="19050" cap="flat" cmpd="sng" algn="ctr">
                      <a:solidFill>
                        <a:srgbClr val="002060"/>
                      </a:solidFill>
                      <a:prstDash val="solid"/>
                      <a:round/>
                      <a:headEnd type="none" w="med" len="med"/>
                      <a:tailEnd type="none" w="med" len="med"/>
                    </a:lnR>
                    <a:lnT w="19050" cap="flat" cmpd="sng" algn="ctr">
                      <a:solidFill>
                        <a:srgbClr val="002060"/>
                      </a:solidFill>
                      <a:prstDash val="solid"/>
                      <a:round/>
                      <a:headEnd type="none" w="med" len="med"/>
                      <a:tailEnd type="none" w="med" len="med"/>
                    </a:lnT>
                    <a:lnB w="1905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789027353"/>
                  </a:ext>
                </a:extLst>
              </a:tr>
            </a:tbl>
          </a:graphicData>
        </a:graphic>
      </p:graphicFrame>
      <p:sp>
        <p:nvSpPr>
          <p:cNvPr id="6"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386522062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1355B2BE-01E0-4682-94B0-2A396A89480F}"/>
              </a:ext>
            </a:extLst>
          </p:cNvPr>
          <p:cNvSpPr>
            <a:spLocks noGrp="1" noChangeArrowheads="1"/>
          </p:cNvSpPr>
          <p:nvPr>
            <p:ph idx="1"/>
          </p:nvPr>
        </p:nvSpPr>
        <p:spPr>
          <a:xfrm>
            <a:off x="279400" y="936625"/>
            <a:ext cx="8742363" cy="4822825"/>
          </a:xfrm>
        </p:spPr>
        <p:txBody>
          <a:bodyPr/>
          <a:lstStyle/>
          <a:p>
            <a:pPr eaLnBrk="1" hangingPunct="1">
              <a:lnSpc>
                <a:spcPct val="150000"/>
              </a:lnSpc>
              <a:spcBef>
                <a:spcPct val="0"/>
              </a:spcBef>
              <a:buClr>
                <a:srgbClr val="C00000"/>
              </a:buClr>
              <a:buFont typeface="Wingdings" panose="05000000000000000000" pitchFamily="2" charset="2"/>
              <a:buChar char="Ø"/>
              <a:defRPr/>
            </a:pPr>
            <a:r>
              <a:rPr lang="zh-CN" altLang="en-US" sz="2400" dirty="0">
                <a:solidFill>
                  <a:srgbClr val="002060"/>
                </a:solidFill>
                <a:latin typeface="+mj-ea"/>
                <a:ea typeface="+mj-ea"/>
              </a:rPr>
              <a:t>小规模纳税人账户设置</a:t>
            </a:r>
          </a:p>
          <a:p>
            <a:pPr marL="0" indent="0" eaLnBrk="1" hangingPunct="1">
              <a:lnSpc>
                <a:spcPct val="150000"/>
              </a:lnSpc>
              <a:spcBef>
                <a:spcPct val="0"/>
              </a:spcBef>
              <a:buClr>
                <a:srgbClr val="002060"/>
              </a:buClr>
              <a:buFont typeface="Wingdings" panose="05000000000000000000" pitchFamily="2" charset="2"/>
              <a:buNone/>
              <a:defRPr/>
            </a:pPr>
            <a:r>
              <a:rPr lang="zh-CN" altLang="en-US" sz="2400" dirty="0">
                <a:solidFill>
                  <a:srgbClr val="002060"/>
                </a:solidFill>
                <a:latin typeface="+mj-ea"/>
                <a:ea typeface="+mj-ea"/>
              </a:rPr>
              <a:t>    小规模纳税人应在“应交税费”科目下，设置三个二级明细科目：</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defRPr/>
            </a:pPr>
            <a:r>
              <a:rPr lang="zh-CN" altLang="en-US" sz="2400" dirty="0">
                <a:solidFill>
                  <a:srgbClr val="002060"/>
                </a:solidFill>
                <a:latin typeface="+mj-ea"/>
                <a:ea typeface="+mj-ea"/>
              </a:rPr>
              <a:t>“应交增值税”</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defRPr/>
            </a:pPr>
            <a:r>
              <a:rPr lang="zh-CN" altLang="en-US" sz="2400" dirty="0">
                <a:solidFill>
                  <a:srgbClr val="002060"/>
                </a:solidFill>
                <a:latin typeface="+mj-ea"/>
                <a:ea typeface="+mj-ea"/>
              </a:rPr>
              <a:t>“转让金融商品应交增值税”</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defRPr/>
            </a:pPr>
            <a:r>
              <a:rPr lang="zh-CN" altLang="en-US" sz="2400" dirty="0">
                <a:solidFill>
                  <a:srgbClr val="002060"/>
                </a:solidFill>
                <a:latin typeface="+mj-ea"/>
                <a:ea typeface="+mj-ea"/>
              </a:rPr>
              <a:t>“代扣代交增值税”</a:t>
            </a:r>
            <a:endParaRPr lang="en-US" altLang="zh-CN" sz="2400" dirty="0">
              <a:solidFill>
                <a:srgbClr val="002060"/>
              </a:solidFill>
              <a:latin typeface="+mj-ea"/>
              <a:ea typeface="+mj-ea"/>
            </a:endParaRPr>
          </a:p>
        </p:txBody>
      </p:sp>
      <p:sp>
        <p:nvSpPr>
          <p:cNvPr id="7"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350208354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idx="1"/>
          </p:nvPr>
        </p:nvSpPr>
        <p:spPr>
          <a:xfrm>
            <a:off x="212725" y="604838"/>
            <a:ext cx="8742363" cy="4822825"/>
          </a:xfrm>
        </p:spPr>
        <p:txBody>
          <a:bodyPr/>
          <a:lstStyle/>
          <a:p>
            <a:pPr eaLnBrk="1" hangingPunct="1">
              <a:lnSpc>
                <a:spcPct val="150000"/>
              </a:lnSpc>
              <a:spcBef>
                <a:spcPct val="0"/>
              </a:spcBef>
              <a:buClr>
                <a:srgbClr val="FF0000"/>
              </a:buClr>
              <a:buFont typeface="Wingdings" panose="05000000000000000000" pitchFamily="2" charset="2"/>
              <a:buChar char="ü"/>
            </a:pPr>
            <a:r>
              <a:rPr lang="zh-CN" altLang="en-US" sz="2400" dirty="0">
                <a:solidFill>
                  <a:srgbClr val="002060"/>
                </a:solidFill>
                <a:latin typeface="+mj-ea"/>
                <a:ea typeface="+mj-ea"/>
              </a:rPr>
              <a:t>一般纳税人</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会计核算：</a:t>
            </a:r>
            <a:r>
              <a:rPr lang="zh-CN" altLang="en-US" sz="2400" u="sng" dirty="0">
                <a:solidFill>
                  <a:srgbClr val="002060"/>
                </a:solidFill>
                <a:latin typeface="+mj-ea"/>
                <a:ea typeface="+mj-ea"/>
              </a:rPr>
              <a:t>应纳税额</a:t>
            </a:r>
            <a:r>
              <a:rPr lang="en-US" altLang="zh-CN" sz="2400" u="sng" dirty="0">
                <a:solidFill>
                  <a:srgbClr val="002060"/>
                </a:solidFill>
                <a:latin typeface="+mj-ea"/>
                <a:ea typeface="+mj-ea"/>
              </a:rPr>
              <a:t>=</a:t>
            </a:r>
            <a:r>
              <a:rPr lang="zh-CN" altLang="en-US" sz="2400" u="sng" dirty="0">
                <a:solidFill>
                  <a:srgbClr val="002060"/>
                </a:solidFill>
                <a:latin typeface="+mj-ea"/>
                <a:ea typeface="+mj-ea"/>
              </a:rPr>
              <a:t>当期销项税额</a:t>
            </a:r>
            <a:r>
              <a:rPr lang="en-US" altLang="zh-CN" sz="2400" u="sng" dirty="0">
                <a:solidFill>
                  <a:srgbClr val="002060"/>
                </a:solidFill>
                <a:latin typeface="+mj-ea"/>
                <a:ea typeface="+mj-ea"/>
              </a:rPr>
              <a:t>-</a:t>
            </a:r>
            <a:r>
              <a:rPr lang="zh-CN" altLang="en-US" sz="2400" u="sng" dirty="0">
                <a:solidFill>
                  <a:srgbClr val="002060"/>
                </a:solidFill>
                <a:latin typeface="+mj-ea"/>
                <a:ea typeface="+mj-ea"/>
              </a:rPr>
              <a:t>当期进项税额</a:t>
            </a:r>
            <a:endParaRPr lang="en-US" altLang="zh-CN" sz="2400" u="sng"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en-US" altLang="zh-CN" sz="2400" dirty="0">
                <a:solidFill>
                  <a:srgbClr val="002060"/>
                </a:solidFill>
                <a:latin typeface="+mj-ea"/>
                <a:ea typeface="+mj-ea"/>
              </a:rPr>
              <a:t>   </a:t>
            </a:r>
            <a:r>
              <a:rPr lang="en-US" altLang="zh-CN" sz="2400" dirty="0">
                <a:solidFill>
                  <a:srgbClr val="C00000"/>
                </a:solidFill>
                <a:latin typeface="+mj-ea"/>
                <a:ea typeface="+mj-ea"/>
              </a:rPr>
              <a:t> </a:t>
            </a:r>
            <a:r>
              <a:rPr lang="zh-CN" altLang="en-US" sz="2400" dirty="0">
                <a:solidFill>
                  <a:srgbClr val="C00000"/>
                </a:solidFill>
                <a:latin typeface="+mj-ea"/>
                <a:ea typeface="+mj-ea"/>
              </a:rPr>
              <a:t>销项税额</a:t>
            </a:r>
            <a:r>
              <a:rPr lang="zh-CN" altLang="en-US" sz="2400" dirty="0">
                <a:solidFill>
                  <a:srgbClr val="002060"/>
                </a:solidFill>
                <a:latin typeface="+mj-ea"/>
                <a:ea typeface="+mj-ea"/>
              </a:rPr>
              <a:t>的核算</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en-US" altLang="zh-CN" sz="2400" dirty="0">
                <a:solidFill>
                  <a:srgbClr val="002060"/>
                </a:solidFill>
                <a:latin typeface="+mj-ea"/>
                <a:ea typeface="+mj-ea"/>
              </a:rPr>
              <a:t>    </a:t>
            </a:r>
            <a:r>
              <a:rPr lang="zh-CN" altLang="en-US" sz="2400" dirty="0">
                <a:solidFill>
                  <a:srgbClr val="002060"/>
                </a:solidFill>
                <a:latin typeface="+mj-ea"/>
                <a:ea typeface="+mj-ea"/>
              </a:rPr>
              <a:t>企业当期销售货物或提供应税劳务时，按照销售额和适用税率计算并向购买方收取。</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en-US" altLang="zh-CN" sz="2400" dirty="0">
                <a:solidFill>
                  <a:srgbClr val="002060"/>
                </a:solidFill>
                <a:latin typeface="+mj-ea"/>
                <a:ea typeface="+mj-ea"/>
              </a:rPr>
              <a:t>      </a:t>
            </a:r>
          </a:p>
        </p:txBody>
      </p:sp>
      <p:sp>
        <p:nvSpPr>
          <p:cNvPr id="5" name="矩形 4"/>
          <p:cNvSpPr>
            <a:spLocks noChangeArrowheads="1"/>
          </p:cNvSpPr>
          <p:nvPr/>
        </p:nvSpPr>
        <p:spPr bwMode="auto">
          <a:xfrm>
            <a:off x="1290638" y="3455988"/>
            <a:ext cx="6521450" cy="23082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zh-CN" sz="2400">
                <a:solidFill>
                  <a:srgbClr val="002060"/>
                </a:solidFill>
                <a:latin typeface="微软雅黑" panose="020B0503020204020204" pitchFamily="34" charset="-122"/>
                <a:ea typeface="微软雅黑" panose="020B0503020204020204" pitchFamily="34" charset="-122"/>
              </a:rPr>
              <a:t>借：</a:t>
            </a:r>
            <a:r>
              <a:rPr lang="zh-CN" altLang="en-US" sz="2400">
                <a:solidFill>
                  <a:srgbClr val="002060"/>
                </a:solidFill>
                <a:latin typeface="微软雅黑" panose="020B0503020204020204" pitchFamily="34" charset="-122"/>
                <a:ea typeface="微软雅黑" panose="020B0503020204020204" pitchFamily="34" charset="-122"/>
              </a:rPr>
              <a:t>应收账款</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银行存款</a:t>
            </a:r>
            <a:r>
              <a:rPr lang="zh-CN" altLang="zh-CN" sz="2400">
                <a:solidFill>
                  <a:srgbClr val="002060"/>
                </a:solidFill>
                <a:latin typeface="微软雅黑" panose="020B0503020204020204" pitchFamily="34" charset="-122"/>
                <a:ea typeface="微软雅黑" panose="020B0503020204020204" pitchFamily="34" charset="-122"/>
              </a:rPr>
              <a:t>　</a:t>
            </a:r>
          </a:p>
          <a:p>
            <a:pPr eaLnBrk="1" hangingPunct="1">
              <a:lnSpc>
                <a:spcPct val="150000"/>
              </a:lnSpc>
              <a:spcBef>
                <a:spcPct val="0"/>
              </a:spcBef>
              <a:buClrTx/>
              <a:buSzTx/>
              <a:buFont typeface="Wingdings" panose="05000000000000000000" pitchFamily="2" charset="2"/>
              <a:buNone/>
            </a:pPr>
            <a:r>
              <a:rPr lang="zh-CN" altLang="zh-CN" sz="2400">
                <a:solidFill>
                  <a:srgbClr val="002060"/>
                </a:solidFill>
                <a:latin typeface="微软雅黑" panose="020B0503020204020204" pitchFamily="34" charset="-122"/>
                <a:ea typeface="微软雅黑" panose="020B0503020204020204" pitchFamily="34" charset="-122"/>
              </a:rPr>
              <a:t>　贷：</a:t>
            </a:r>
            <a:r>
              <a:rPr lang="zh-CN" altLang="en-US" sz="2400">
                <a:solidFill>
                  <a:srgbClr val="002060"/>
                </a:solidFill>
                <a:latin typeface="微软雅黑" panose="020B0503020204020204" pitchFamily="34" charset="-122"/>
                <a:ea typeface="微软雅黑" panose="020B0503020204020204" pitchFamily="34" charset="-122"/>
              </a:rPr>
              <a:t>主营业务收入</a:t>
            </a:r>
            <a:r>
              <a:rPr lang="zh-CN" altLang="zh-CN" sz="2400">
                <a:solidFill>
                  <a:srgbClr val="002060"/>
                </a:solidFill>
                <a:latin typeface="微软雅黑" panose="020B0503020204020204" pitchFamily="34" charset="-122"/>
                <a:ea typeface="微软雅黑" panose="020B0503020204020204" pitchFamily="34" charset="-122"/>
              </a:rPr>
              <a:t>　　　　</a:t>
            </a:r>
            <a:r>
              <a:rPr lang="en-US" altLang="zh-CN"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　</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　</a:t>
            </a: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应交增值税（销项税额） </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结转成本略</a:t>
            </a:r>
            <a:r>
              <a:rPr lang="zh-CN" altLang="zh-CN" sz="2400">
                <a:solidFill>
                  <a:srgbClr val="002060"/>
                </a:solidFill>
                <a:latin typeface="微软雅黑" panose="020B0503020204020204" pitchFamily="34" charset="-122"/>
                <a:ea typeface="微软雅黑" panose="020B0503020204020204" pitchFamily="34" charset="-122"/>
              </a:rPr>
              <a:t>　　　　　</a:t>
            </a:r>
            <a:r>
              <a:rPr lang="en-US" altLang="zh-CN"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　</a:t>
            </a:r>
          </a:p>
        </p:txBody>
      </p:sp>
      <p:sp>
        <p:nvSpPr>
          <p:cNvPr id="6"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5324100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idx="1"/>
          </p:nvPr>
        </p:nvSpPr>
        <p:spPr>
          <a:xfrm>
            <a:off x="152400" y="606425"/>
            <a:ext cx="8802688" cy="5638800"/>
          </a:xfrm>
        </p:spPr>
        <p:txBody>
          <a:bodyPr/>
          <a:lstStyle/>
          <a:p>
            <a:pPr eaLnBrk="1" hangingPunct="1">
              <a:lnSpc>
                <a:spcPct val="14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注：</a:t>
            </a:r>
            <a:r>
              <a:rPr lang="zh-CN" altLang="en-US" sz="2400" dirty="0">
                <a:solidFill>
                  <a:srgbClr val="FF0000"/>
                </a:solidFill>
                <a:latin typeface="+mj-ea"/>
                <a:ea typeface="+mj-ea"/>
              </a:rPr>
              <a:t>视同销售</a:t>
            </a:r>
            <a:r>
              <a:rPr lang="zh-CN" altLang="en-US" sz="2400" dirty="0">
                <a:solidFill>
                  <a:srgbClr val="002060"/>
                </a:solidFill>
                <a:latin typeface="+mj-ea"/>
                <a:ea typeface="+mj-ea"/>
              </a:rPr>
              <a:t>的特殊处理（应缴纳增值税）</a:t>
            </a:r>
            <a:endParaRPr lang="en-US" altLang="zh-CN" sz="2400" dirty="0">
              <a:solidFill>
                <a:srgbClr val="002060"/>
              </a:solidFill>
              <a:latin typeface="+mj-ea"/>
              <a:ea typeface="+mj-ea"/>
            </a:endParaRP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（1）将货物交付他人代销；</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（2）销售代销货物；</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（3）设有两个以上机构并实行统一核算的纳税人，将货物从一个机构移送其他机构用于销售，但相关机构设在同一县（市）的除外；</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（4）将自产、委托加工的货物用于非应税项目；</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（7）将自产、委托加工的货物用于集体福利或个人消费；</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（5）将自产、委托加工或购买的货物作为投资，提供给其他单位或个体经营者；</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（6）将自产、委托加工或购买的货物分配给股东或投资者；</a:t>
            </a:r>
          </a:p>
          <a:p>
            <a:pPr>
              <a:lnSpc>
                <a:spcPct val="140000"/>
              </a:lnSpc>
              <a:spcBef>
                <a:spcPct val="0"/>
              </a:spcBef>
              <a:buClr>
                <a:srgbClr val="C00000"/>
              </a:buClr>
              <a:buFont typeface="Wingdings" panose="05000000000000000000" pitchFamily="2" charset="2"/>
              <a:buChar char="Ø"/>
            </a:pPr>
            <a:r>
              <a:rPr lang="zh-CN" altLang="en-US" sz="2200" dirty="0">
                <a:solidFill>
                  <a:srgbClr val="002060"/>
                </a:solidFill>
                <a:latin typeface="+mj-ea"/>
                <a:ea typeface="+mj-ea"/>
              </a:rPr>
              <a:t>（8）将自产、委托加工或购买的货物无偿赠送他人</a:t>
            </a: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358131671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id="{A6AEF540-AD9A-4E26-AEC2-FA4D66544941}"/>
              </a:ext>
            </a:extLst>
          </p:cNvPr>
          <p:cNvSpPr>
            <a:spLocks noGrp="1" noChangeArrowheads="1"/>
          </p:cNvSpPr>
          <p:nvPr>
            <p:ph idx="1"/>
          </p:nvPr>
        </p:nvSpPr>
        <p:spPr>
          <a:xfrm>
            <a:off x="200025" y="534988"/>
            <a:ext cx="8742363" cy="4822825"/>
          </a:xfrm>
          <a:ln>
            <a:miter/>
          </a:ln>
        </p:spPr>
        <p:txBody>
          <a:bodyPr/>
          <a:lstStyle/>
          <a:p>
            <a:pPr eaLnBrk="1" hangingPunct="1">
              <a:lnSpc>
                <a:spcPct val="150000"/>
              </a:lnSpc>
              <a:spcBef>
                <a:spcPts val="0"/>
              </a:spcBef>
              <a:buClr>
                <a:srgbClr val="FF0000"/>
              </a:buClr>
              <a:buFont typeface="Wingdings" panose="05000000000000000000" pitchFamily="2" charset="2"/>
              <a:buChar char="ü"/>
              <a:defRPr/>
            </a:pPr>
            <a:r>
              <a:rPr lang="zh-CN" altLang="en-US" sz="2400" dirty="0">
                <a:solidFill>
                  <a:srgbClr val="002060"/>
                </a:solidFill>
                <a:latin typeface="+mj-ea"/>
                <a:ea typeface="+mj-ea"/>
              </a:rPr>
              <a:t>一般纳税人</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    </a:t>
            </a:r>
            <a:r>
              <a:rPr lang="zh-CN" altLang="en-US" sz="2400" dirty="0">
                <a:solidFill>
                  <a:srgbClr val="002060"/>
                </a:solidFill>
                <a:latin typeface="+mj-ea"/>
                <a:ea typeface="+mj-ea"/>
              </a:rPr>
              <a:t>进项税额的核算</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    </a:t>
            </a:r>
            <a:r>
              <a:rPr lang="zh-CN" altLang="en-US" sz="2400" dirty="0">
                <a:solidFill>
                  <a:srgbClr val="002060"/>
                </a:solidFill>
                <a:latin typeface="+mj-ea"/>
                <a:ea typeface="+mj-ea"/>
              </a:rPr>
              <a:t>纳税人当期购进货物或者应税劳务已缴纳的增值税税额。</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    </a:t>
            </a:r>
            <a:r>
              <a:rPr lang="zh-CN" altLang="en-US" sz="2400" dirty="0">
                <a:solidFill>
                  <a:srgbClr val="002060"/>
                </a:solidFill>
                <a:latin typeface="+mj-ea"/>
                <a:ea typeface="+mj-ea"/>
              </a:rPr>
              <a:t>进项税</a:t>
            </a:r>
            <a:r>
              <a:rPr lang="zh-CN" altLang="en-US" sz="2400" dirty="0">
                <a:solidFill>
                  <a:srgbClr val="FF0000"/>
                </a:solidFill>
                <a:latin typeface="+mj-ea"/>
                <a:ea typeface="+mj-ea"/>
              </a:rPr>
              <a:t>准许抵扣情形</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从销售方取得的增值税专用发票上注明的增值税税额；</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从海关取得的海关进口增值税专用缴款书上注明的增值税税额；</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购进农产品，可按买价</a:t>
            </a:r>
            <a:r>
              <a:rPr lang="en-US" altLang="zh-CN" sz="2400" dirty="0">
                <a:solidFill>
                  <a:srgbClr val="FF0000"/>
                </a:solidFill>
                <a:latin typeface="+mj-ea"/>
                <a:ea typeface="+mj-ea"/>
              </a:rPr>
              <a:t>9%</a:t>
            </a:r>
            <a:r>
              <a:rPr lang="zh-CN" altLang="en-US" sz="2400" dirty="0">
                <a:solidFill>
                  <a:srgbClr val="002060"/>
                </a:solidFill>
                <a:latin typeface="+mj-ea"/>
                <a:ea typeface="+mj-ea"/>
              </a:rPr>
              <a:t>的扣除率计算增值税；</a:t>
            </a:r>
            <a:endParaRPr lang="en-US" altLang="zh-CN" sz="2400" dirty="0">
              <a:solidFill>
                <a:srgbClr val="002060"/>
              </a:solidFill>
              <a:latin typeface="+mj-ea"/>
              <a:ea typeface="+mj-ea"/>
            </a:endParaRP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296906011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id="{A2AFE37E-578A-4AAE-B986-2C12E25FCBE6}"/>
              </a:ext>
            </a:extLst>
          </p:cNvPr>
          <p:cNvSpPr>
            <a:spLocks noGrp="1" noChangeArrowheads="1"/>
          </p:cNvSpPr>
          <p:nvPr>
            <p:ph idx="1"/>
          </p:nvPr>
        </p:nvSpPr>
        <p:spPr>
          <a:xfrm>
            <a:off x="200025" y="781050"/>
            <a:ext cx="8742363" cy="4822825"/>
          </a:xfrm>
          <a:ln>
            <a:miter/>
          </a:ln>
        </p:spPr>
        <p:txBody>
          <a:bodyPr/>
          <a:lstStyle/>
          <a:p>
            <a:pPr eaLnBrk="1" hangingPunct="1">
              <a:lnSpc>
                <a:spcPct val="150000"/>
              </a:lnSpc>
              <a:spcBef>
                <a:spcPts val="0"/>
              </a:spcBef>
              <a:buClr>
                <a:srgbClr val="FF0000"/>
              </a:buClr>
              <a:buFont typeface="Wingdings" panose="05000000000000000000" pitchFamily="2" charset="2"/>
              <a:buNone/>
              <a:defRPr/>
            </a:pPr>
            <a:r>
              <a:rPr lang="zh-CN" altLang="en-US" sz="2400" dirty="0">
                <a:solidFill>
                  <a:srgbClr val="FF0000"/>
                </a:solidFill>
                <a:latin typeface="+mj-ea"/>
                <a:ea typeface="+mj-ea"/>
              </a:rPr>
              <a:t>注：</a:t>
            </a:r>
            <a:r>
              <a:rPr lang="zh-CN" altLang="en-US" sz="2400" dirty="0">
                <a:solidFill>
                  <a:srgbClr val="002060"/>
                </a:solidFill>
                <a:latin typeface="+mj-ea"/>
                <a:ea typeface="+mj-ea"/>
              </a:rPr>
              <a:t>进项税</a:t>
            </a:r>
            <a:r>
              <a:rPr lang="zh-CN" altLang="en-US" sz="2400" dirty="0">
                <a:solidFill>
                  <a:srgbClr val="FF0000"/>
                </a:solidFill>
                <a:latin typeface="+mj-ea"/>
                <a:ea typeface="+mj-ea"/>
              </a:rPr>
              <a:t>不准许抵扣情形</a:t>
            </a:r>
            <a:endParaRPr lang="en-US" altLang="zh-CN" sz="2400" dirty="0">
              <a:solidFill>
                <a:srgbClr val="FF0000"/>
              </a:solidFill>
              <a:latin typeface="+mj-ea"/>
              <a:ea typeface="+mj-ea"/>
            </a:endParaRPr>
          </a:p>
          <a:p>
            <a:pPr eaLnBrk="1" hangingPunct="1">
              <a:lnSpc>
                <a:spcPct val="150000"/>
              </a:lnSpc>
              <a:spcBef>
                <a:spcPts val="0"/>
              </a:spcBef>
              <a:buClr>
                <a:srgbClr val="FF0000"/>
              </a:buClr>
              <a:buFont typeface="Wingdings" panose="05000000000000000000" pitchFamily="2" charset="2"/>
              <a:buNone/>
              <a:defRPr/>
            </a:pPr>
            <a:r>
              <a:rPr lang="en-US" altLang="zh-CN" sz="2400" dirty="0">
                <a:solidFill>
                  <a:srgbClr val="FF0000"/>
                </a:solidFill>
                <a:latin typeface="+mj-ea"/>
                <a:ea typeface="+mj-ea"/>
              </a:rPr>
              <a:t>   </a:t>
            </a:r>
            <a:r>
              <a:rPr lang="zh-CN" altLang="en-US" sz="2200" dirty="0">
                <a:solidFill>
                  <a:srgbClr val="FF0000"/>
                </a:solidFill>
                <a:latin typeface="+mj-ea"/>
                <a:ea typeface="+mj-ea"/>
              </a:rPr>
              <a:t>（不符合链条关系；用于非生产经营项目）</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用于简易计税方法计税项目、免征增值税项目、集体福利或者个人消费的购进货物、 加工修理修配劳务、服务、固定资产、无形资产和不动产；</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购进货物用于集体福利或个人消费；</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购进的旅客运输服务、贷款服务、餐饮服务、居民日常服务和娱乐服务；</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非正常损失的各种购进货物，在产品、不动产等。</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      </a:t>
            </a: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79362665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id="{326520D1-916D-450A-8574-EE8F070B3761}"/>
              </a:ext>
            </a:extLst>
          </p:cNvPr>
          <p:cNvSpPr>
            <a:spLocks noGrp="1" noChangeArrowheads="1"/>
          </p:cNvSpPr>
          <p:nvPr>
            <p:ph idx="1"/>
          </p:nvPr>
        </p:nvSpPr>
        <p:spPr>
          <a:xfrm>
            <a:off x="430213" y="639763"/>
            <a:ext cx="8742362" cy="2470150"/>
          </a:xfrm>
          <a:ln>
            <a:miter/>
          </a:ln>
        </p:spPr>
        <p:txBody>
          <a:bodyPr/>
          <a:lstStyle/>
          <a:p>
            <a:pPr eaLnBrk="1" hangingPunct="1">
              <a:lnSpc>
                <a:spcPct val="150000"/>
              </a:lnSpc>
              <a:spcBef>
                <a:spcPts val="0"/>
              </a:spcBef>
              <a:buClr>
                <a:srgbClr val="FF0000"/>
              </a:buClr>
              <a:buFont typeface="Wingdings" panose="05000000000000000000" pitchFamily="2" charset="2"/>
              <a:buChar char="ü"/>
              <a:defRPr/>
            </a:pPr>
            <a:r>
              <a:rPr lang="zh-CN" altLang="en-US" sz="2400" dirty="0">
                <a:solidFill>
                  <a:srgbClr val="002060"/>
                </a:solidFill>
                <a:latin typeface="+mj-ea"/>
                <a:ea typeface="+mj-ea"/>
              </a:rPr>
              <a:t>一般纳税人</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主要业务账务处理</a:t>
            </a:r>
            <a:endParaRPr lang="en-US" altLang="zh-CN" sz="2400" dirty="0">
              <a:solidFill>
                <a:srgbClr val="002060"/>
              </a:solidFill>
              <a:latin typeface="+mj-ea"/>
              <a:ea typeface="+mj-ea"/>
            </a:endParaRPr>
          </a:p>
          <a:p>
            <a:pPr marL="0" indent="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① 购销业务的会计处理</a:t>
            </a:r>
          </a:p>
          <a:p>
            <a:pPr marL="457200" indent="-457200" eaLnBrk="1" hangingPunct="1">
              <a:lnSpc>
                <a:spcPct val="150000"/>
              </a:lnSpc>
              <a:spcBef>
                <a:spcPts val="0"/>
              </a:spcBef>
              <a:buClr>
                <a:srgbClr val="002060"/>
              </a:buClr>
              <a:buFont typeface="+mj-lt"/>
              <a:buAutoNum type="alphaLcPeriod"/>
              <a:defRPr/>
            </a:pPr>
            <a:r>
              <a:rPr lang="zh-CN" altLang="en-US" sz="2400" dirty="0">
                <a:solidFill>
                  <a:srgbClr val="002060"/>
                </a:solidFill>
                <a:latin typeface="+mj-ea"/>
                <a:ea typeface="+mj-ea"/>
              </a:rPr>
              <a:t>采购等业务进项税额允许抵扣的账务处理</a:t>
            </a: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endParaRPr lang="en-US" altLang="zh-CN" sz="2400" dirty="0">
              <a:solidFill>
                <a:srgbClr val="002060"/>
              </a:solidFill>
              <a:latin typeface="+mj-ea"/>
              <a:ea typeface="+mj-ea"/>
            </a:endParaRPr>
          </a:p>
          <a:p>
            <a:pPr marL="457200" indent="-457200" eaLnBrk="1" hangingPunct="1">
              <a:lnSpc>
                <a:spcPct val="150000"/>
              </a:lnSpc>
              <a:spcBef>
                <a:spcPts val="0"/>
              </a:spcBef>
              <a:buClr>
                <a:srgbClr val="002060"/>
              </a:buClr>
              <a:buFont typeface="+mj-lt"/>
              <a:buAutoNum type="alphaLcPeriod"/>
              <a:defRPr/>
            </a:pP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      </a:t>
            </a:r>
          </a:p>
        </p:txBody>
      </p:sp>
      <p:sp>
        <p:nvSpPr>
          <p:cNvPr id="4" name="Rectangle 2">
            <a:extLst>
              <a:ext uri="{FF2B5EF4-FFF2-40B4-BE49-F238E27FC236}">
                <a16:creationId xmlns:a16="http://schemas.microsoft.com/office/drawing/2014/main" id="{CBB9BAF9-B93C-4ED5-8A37-EE0CD02CEC0E}"/>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cs typeface="+mj-cs"/>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5" name="矩形 4"/>
          <p:cNvSpPr>
            <a:spLocks noChangeArrowheads="1"/>
          </p:cNvSpPr>
          <p:nvPr/>
        </p:nvSpPr>
        <p:spPr bwMode="auto">
          <a:xfrm>
            <a:off x="430213" y="2998788"/>
            <a:ext cx="8494712" cy="28622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借：原材料等</a:t>
            </a:r>
          </a:p>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应交增值税（进项税额</a:t>
            </a:r>
            <a:r>
              <a:rPr lang="zh-CN" altLang="en-US" sz="2000">
                <a:solidFill>
                  <a:srgbClr val="002060"/>
                </a:solidFill>
                <a:latin typeface="微软雅黑" panose="020B0503020204020204" pitchFamily="34" charset="-122"/>
                <a:ea typeface="微软雅黑" panose="020B0503020204020204" pitchFamily="34" charset="-122"/>
              </a:rPr>
              <a:t>）</a:t>
            </a:r>
            <a:endParaRPr lang="en-US" altLang="zh-CN" sz="20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Arial" panose="020B0604020202020204" pitchFamily="34" charset="0"/>
              <a:buNone/>
            </a:pPr>
            <a:r>
              <a:rPr lang="en-US" altLang="zh-CN" sz="2000">
                <a:solidFill>
                  <a:srgbClr val="002060"/>
                </a:solidFill>
                <a:latin typeface="微软雅黑" panose="020B0503020204020204" pitchFamily="34" charset="-122"/>
                <a:ea typeface="微软雅黑" panose="020B0503020204020204" pitchFamily="34" charset="-122"/>
              </a:rPr>
              <a:t>                                                              </a:t>
            </a:r>
            <a:r>
              <a:rPr lang="zh-CN" altLang="en-US" sz="2000">
                <a:solidFill>
                  <a:srgbClr val="C00000"/>
                </a:solidFill>
                <a:latin typeface="微软雅黑" panose="020B0503020204020204" pitchFamily="34" charset="-122"/>
                <a:ea typeface="微软雅黑" panose="020B0503020204020204" pitchFamily="34" charset="-122"/>
              </a:rPr>
              <a:t>（当月已认证的可抵扣增值税额）</a:t>
            </a:r>
          </a:p>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待认证进项税额</a:t>
            </a:r>
            <a:r>
              <a:rPr lang="zh-CN" altLang="en-US" sz="2000">
                <a:solidFill>
                  <a:srgbClr val="C00000"/>
                </a:solidFill>
                <a:latin typeface="微软雅黑" panose="020B0503020204020204" pitchFamily="34" charset="-122"/>
                <a:ea typeface="微软雅黑" panose="020B0503020204020204" pitchFamily="34" charset="-122"/>
              </a:rPr>
              <a:t>（当月未认证的可抵扣增值税额）</a:t>
            </a:r>
          </a:p>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rPr>
              <a:t>　贷：银行存款等</a:t>
            </a:r>
            <a:r>
              <a:rPr lang="zh-CN" altLang="zh-CN" sz="2400">
                <a:solidFill>
                  <a:srgbClr val="002060"/>
                </a:solidFill>
                <a:latin typeface="微软雅黑" panose="020B0503020204020204" pitchFamily="34" charset="-122"/>
                <a:ea typeface="微软雅黑" panose="020B0503020204020204" pitchFamily="34" charset="-122"/>
              </a:rPr>
              <a:t>　　　</a:t>
            </a:r>
            <a:r>
              <a:rPr lang="en-US" altLang="zh-CN"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84335260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id="{2E4306F2-9FE8-4737-BAED-2F9FA2B930C8}"/>
              </a:ext>
            </a:extLst>
          </p:cNvPr>
          <p:cNvSpPr>
            <a:spLocks noGrp="1" noChangeArrowheads="1"/>
          </p:cNvSpPr>
          <p:nvPr>
            <p:ph idx="1"/>
          </p:nvPr>
        </p:nvSpPr>
        <p:spPr>
          <a:xfrm>
            <a:off x="328613" y="1017588"/>
            <a:ext cx="8742362" cy="1035050"/>
          </a:xfrm>
          <a:ln>
            <a:miter/>
          </a:ln>
        </p:spPr>
        <p:txBody>
          <a:bodyPr/>
          <a:lstStyle/>
          <a:p>
            <a:pPr marL="457200" indent="-457200"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b. </a:t>
            </a:r>
            <a:r>
              <a:rPr lang="zh-CN" altLang="en-US" sz="2400" dirty="0">
                <a:solidFill>
                  <a:srgbClr val="002060"/>
                </a:solidFill>
                <a:latin typeface="+mj-ea"/>
                <a:ea typeface="+mj-ea"/>
              </a:rPr>
              <a:t>销售业务的账务处理</a:t>
            </a:r>
            <a:endParaRPr lang="en-US" altLang="zh-CN" sz="2400" dirty="0">
              <a:solidFill>
                <a:srgbClr val="002060"/>
              </a:solidFill>
              <a:latin typeface="+mj-ea"/>
              <a:ea typeface="+mj-ea"/>
            </a:endParaRPr>
          </a:p>
          <a:p>
            <a:pPr eaLnBrk="1" hangingPunct="1">
              <a:lnSpc>
                <a:spcPct val="150000"/>
              </a:lnSpc>
              <a:spcBef>
                <a:spcPts val="0"/>
              </a:spcBef>
              <a:buClr>
                <a:srgbClr val="002060"/>
              </a:buClr>
              <a:buFont typeface="Wingdings" panose="05000000000000000000" pitchFamily="2" charset="2"/>
              <a:buNone/>
              <a:defRPr/>
            </a:pPr>
            <a:r>
              <a:rPr lang="en-US" altLang="zh-CN" sz="2400" dirty="0">
                <a:solidFill>
                  <a:srgbClr val="002060"/>
                </a:solidFill>
                <a:latin typeface="+mj-ea"/>
                <a:ea typeface="+mj-ea"/>
              </a:rPr>
              <a:t>      </a:t>
            </a:r>
          </a:p>
        </p:txBody>
      </p:sp>
      <p:sp>
        <p:nvSpPr>
          <p:cNvPr id="4" name="Rectangle 2">
            <a:extLst>
              <a:ext uri="{FF2B5EF4-FFF2-40B4-BE49-F238E27FC236}">
                <a16:creationId xmlns:a16="http://schemas.microsoft.com/office/drawing/2014/main" id="{8AC01813-86C5-4DF0-94DA-4FA1D581B202}"/>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5" name="矩形 4"/>
          <p:cNvSpPr>
            <a:spLocks noChangeArrowheads="1"/>
          </p:cNvSpPr>
          <p:nvPr/>
        </p:nvSpPr>
        <p:spPr bwMode="auto">
          <a:xfrm>
            <a:off x="541338" y="1814513"/>
            <a:ext cx="7972425" cy="28622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借：应收账款等</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贷：主营业务收入</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应交增值税（销项税额）</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简易计税</a:t>
            </a:r>
            <a:endParaRPr lang="en-US" altLang="zh-CN" sz="2400">
              <a:solidFill>
                <a:srgbClr val="002060"/>
              </a:solidFill>
              <a:latin typeface="微软雅黑" panose="020B0503020204020204" pitchFamily="34" charset="-122"/>
              <a:ea typeface="微软雅黑" panose="020B0503020204020204" pitchFamily="34" charset="-122"/>
            </a:endParaRPr>
          </a:p>
          <a:p>
            <a:pPr algn="r" eaLnBrk="1" hangingPunct="1">
              <a:lnSpc>
                <a:spcPct val="150000"/>
              </a:lnSpc>
              <a:spcBef>
                <a:spcPct val="0"/>
              </a:spcBef>
              <a:buClrTx/>
              <a:buSzTx/>
              <a:buFont typeface="Wingdings" panose="05000000000000000000" pitchFamily="2" charset="2"/>
              <a:buNone/>
            </a:pPr>
            <a:r>
              <a:rPr lang="zh-CN" altLang="en-US" sz="2400">
                <a:solidFill>
                  <a:srgbClr val="C00000"/>
                </a:solidFill>
                <a:latin typeface="微软雅黑" panose="020B0503020204020204" pitchFamily="34" charset="-122"/>
                <a:ea typeface="微软雅黑" panose="020B0503020204020204" pitchFamily="34" charset="-122"/>
              </a:rPr>
              <a:t>（采用简易计税方法计算的应纳增值税额）</a:t>
            </a:r>
          </a:p>
        </p:txBody>
      </p:sp>
    </p:spTree>
    <p:extLst>
      <p:ext uri="{BB962C8B-B14F-4D97-AF65-F5344CB8AC3E}">
        <p14:creationId xmlns:p14="http://schemas.microsoft.com/office/powerpoint/2010/main" val="134263955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a:extLst>
              <a:ext uri="{FF2B5EF4-FFF2-40B4-BE49-F238E27FC236}">
                <a16:creationId xmlns:a16="http://schemas.microsoft.com/office/drawing/2014/main" id="{01A32802-784A-40A9-AFCE-CFC850EC0A05}"/>
              </a:ext>
            </a:extLst>
          </p:cNvPr>
          <p:cNvSpPr>
            <a:spLocks noGrp="1" noChangeArrowheads="1"/>
          </p:cNvSpPr>
          <p:nvPr>
            <p:ph idx="1"/>
          </p:nvPr>
        </p:nvSpPr>
        <p:spPr>
          <a:xfrm>
            <a:off x="188913" y="801688"/>
            <a:ext cx="8766175" cy="1433512"/>
          </a:xfrm>
        </p:spPr>
        <p:txBody>
          <a:bodyPr/>
          <a:lstStyle/>
          <a:p>
            <a:pPr marL="457200" indent="-457200" eaLnBrk="1" hangingPunct="1">
              <a:lnSpc>
                <a:spcPct val="120000"/>
              </a:lnSpc>
              <a:spcBef>
                <a:spcPct val="0"/>
              </a:spcBef>
              <a:buClr>
                <a:srgbClr val="C00000"/>
              </a:buClr>
              <a:buFont typeface="+mj-ea"/>
              <a:buAutoNum type="circleNumDbPlain" startAt="2"/>
              <a:defRPr/>
            </a:pPr>
            <a:r>
              <a:rPr lang="zh-CN" altLang="en-US" sz="2400" dirty="0">
                <a:solidFill>
                  <a:srgbClr val="002060"/>
                </a:solidFill>
                <a:latin typeface="+mj-ea"/>
                <a:ea typeface="+mj-ea"/>
              </a:rPr>
              <a:t>按照国家统一的会计制度确认收入或利得的时点早于按照增值税制度确认增值税纳税义务发生时点不一致时的处理：</a:t>
            </a:r>
            <a:endParaRPr lang="en-US" altLang="zh-CN" sz="2400" dirty="0">
              <a:solidFill>
                <a:srgbClr val="002060"/>
              </a:solidFill>
              <a:latin typeface="+mj-ea"/>
              <a:ea typeface="+mj-ea"/>
            </a:endParaRPr>
          </a:p>
          <a:p>
            <a:pPr marL="457200" indent="-457200" eaLnBrk="1" hangingPunct="1">
              <a:lnSpc>
                <a:spcPct val="120000"/>
              </a:lnSpc>
              <a:spcBef>
                <a:spcPts val="600"/>
              </a:spcBef>
              <a:buClr>
                <a:srgbClr val="C00000"/>
              </a:buClr>
              <a:buFont typeface="+mj-lt"/>
              <a:buAutoNum type="alphaUcPeriod"/>
              <a:defRPr/>
            </a:pPr>
            <a:r>
              <a:rPr lang="zh-CN" altLang="en-US" sz="2400" dirty="0">
                <a:solidFill>
                  <a:srgbClr val="002060"/>
                </a:solidFill>
                <a:latin typeface="+mj-ea"/>
                <a:ea typeface="+mj-ea"/>
              </a:rPr>
              <a:t>确认收入或利得的时点早于纳税义务发生时点的：</a:t>
            </a:r>
            <a:endParaRPr lang="en-US" altLang="zh-CN" sz="2400" dirty="0">
              <a:solidFill>
                <a:srgbClr val="002060"/>
              </a:solidFill>
              <a:latin typeface="+mj-ea"/>
              <a:ea typeface="+mj-ea"/>
            </a:endParaRPr>
          </a:p>
          <a:p>
            <a:pPr eaLnBrk="1" hangingPunct="1">
              <a:lnSpc>
                <a:spcPct val="120000"/>
              </a:lnSpc>
              <a:spcBef>
                <a:spcPct val="0"/>
              </a:spcBef>
              <a:buClr>
                <a:srgbClr val="C00000"/>
              </a:buClr>
              <a:buFont typeface="Wingdings" panose="05000000000000000000" pitchFamily="2" charset="2"/>
              <a:buChar char="Ø"/>
              <a:defRPr/>
            </a:pPr>
            <a:endParaRPr lang="zh-CN" altLang="en-US" sz="2400" dirty="0">
              <a:solidFill>
                <a:srgbClr val="002060"/>
              </a:solidFill>
              <a:latin typeface="+mj-ea"/>
              <a:ea typeface="+mj-ea"/>
            </a:endParaRPr>
          </a:p>
        </p:txBody>
      </p:sp>
      <p:sp>
        <p:nvSpPr>
          <p:cNvPr id="3" name="Rectangle 2">
            <a:extLst>
              <a:ext uri="{FF2B5EF4-FFF2-40B4-BE49-F238E27FC236}">
                <a16:creationId xmlns:a16="http://schemas.microsoft.com/office/drawing/2014/main" id="{B3EEF3E4-41D9-4A40-931E-2D8CBBAD308A}"/>
              </a:ext>
            </a:extLst>
          </p:cNvPr>
          <p:cNvSpPr txBox="1">
            <a:spLocks noChangeArrowheads="1"/>
          </p:cNvSpPr>
          <p:nvPr/>
        </p:nvSpPr>
        <p:spPr>
          <a:xfrm>
            <a:off x="26988" y="66675"/>
            <a:ext cx="7862887" cy="595313"/>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4" name="Rectangle 2">
            <a:extLst>
              <a:ext uri="{FF2B5EF4-FFF2-40B4-BE49-F238E27FC236}">
                <a16:creationId xmlns:a16="http://schemas.microsoft.com/office/drawing/2014/main" id="{90C85FED-41EF-4743-A101-82E5318E3CFE}"/>
              </a:ext>
            </a:extLst>
          </p:cNvPr>
          <p:cNvSpPr txBox="1">
            <a:spLocks noChangeArrowheads="1"/>
          </p:cNvSpPr>
          <p:nvPr/>
        </p:nvSpPr>
        <p:spPr bwMode="auto">
          <a:xfrm>
            <a:off x="668338" y="2184400"/>
            <a:ext cx="5792787"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6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SzPct val="55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9pPr>
          </a:lstStyle>
          <a:p>
            <a:pPr marL="457200" indent="-457200" eaLnBrk="1" hangingPunct="1">
              <a:lnSpc>
                <a:spcPct val="150000"/>
              </a:lnSpc>
              <a:spcBef>
                <a:spcPct val="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确认收入时：</a:t>
            </a: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ts val="120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实际发生纳税义务时：</a:t>
            </a:r>
            <a:endParaRPr lang="zh-CN" altLang="zh-CN" sz="2400" kern="0" dirty="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82663" y="2824163"/>
            <a:ext cx="6484937" cy="1755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借：应收账款等</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贷：主营业务收入</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待转销项税额</a:t>
            </a:r>
            <a:endParaRPr lang="zh-CN" altLang="zh-CN" sz="2400">
              <a:solidFill>
                <a:srgbClr val="00206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993775" y="5151438"/>
            <a:ext cx="6483350" cy="11350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待转销项税额</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应交增值税（销项税额）</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559450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a:extLst>
              <a:ext uri="{FF2B5EF4-FFF2-40B4-BE49-F238E27FC236}">
                <a16:creationId xmlns:a16="http://schemas.microsoft.com/office/drawing/2014/main" id="{8FA9B0F8-1AE5-4456-B746-FBCEE0CECAFD}"/>
              </a:ext>
            </a:extLst>
          </p:cNvPr>
          <p:cNvSpPr>
            <a:spLocks noGrp="1" noChangeArrowheads="1"/>
          </p:cNvSpPr>
          <p:nvPr>
            <p:ph idx="1"/>
          </p:nvPr>
        </p:nvSpPr>
        <p:spPr>
          <a:xfrm>
            <a:off x="323528" y="764704"/>
            <a:ext cx="8277225" cy="4073525"/>
          </a:xfrm>
          <a:ln/>
        </p:spPr>
        <p:style>
          <a:lnRef idx="2">
            <a:schemeClr val="accent3"/>
          </a:lnRef>
          <a:fillRef idx="1">
            <a:schemeClr val="lt1"/>
          </a:fillRef>
          <a:effectRef idx="0">
            <a:schemeClr val="accent3"/>
          </a:effectRef>
          <a:fontRef idx="minor">
            <a:schemeClr val="dk1"/>
          </a:fontRef>
        </p:style>
        <p:txBody>
          <a:bodyPr/>
          <a:lstStyle/>
          <a:p>
            <a:pPr marL="0" indent="0" eaLnBrk="1" hangingPunct="1">
              <a:lnSpc>
                <a:spcPct val="150000"/>
              </a:lnSpc>
              <a:spcBef>
                <a:spcPts val="0"/>
              </a:spcBef>
              <a:buFont typeface="Wingdings" panose="05000000000000000000" pitchFamily="2" charset="2"/>
              <a:buNone/>
              <a:defRPr/>
            </a:pPr>
            <a:r>
              <a:rPr lang="zh-CN" altLang="en-US" sz="2800" dirty="0">
                <a:solidFill>
                  <a:srgbClr val="002060"/>
                </a:solidFill>
                <a:latin typeface="+mj-ea"/>
                <a:ea typeface="+mj-ea"/>
              </a:rPr>
              <a:t>（三）负债的确认条件</a:t>
            </a:r>
            <a:endParaRPr lang="en-US" altLang="zh-CN" sz="2800" dirty="0">
              <a:solidFill>
                <a:srgbClr val="002060"/>
              </a:solidFill>
              <a:latin typeface="+mj-ea"/>
              <a:ea typeface="+mj-ea"/>
            </a:endParaRPr>
          </a:p>
          <a:p>
            <a:pPr>
              <a:lnSpc>
                <a:spcPct val="150000"/>
              </a:lnSpc>
              <a:spcBef>
                <a:spcPct val="0"/>
              </a:spcBef>
              <a:buFont typeface="Wingdings" panose="05000000000000000000" pitchFamily="2" charset="2"/>
              <a:buChar char="Ø"/>
              <a:defRPr/>
            </a:pPr>
            <a:r>
              <a:rPr lang="zh-CN" altLang="en-US" sz="2800" kern="1200" dirty="0">
                <a:solidFill>
                  <a:srgbClr val="003366"/>
                </a:solidFill>
                <a:latin typeface="宋体" panose="02010600030101010101" pitchFamily="2" charset="-122"/>
                <a:ea typeface="宋体" panose="02010600030101010101" pitchFamily="2" charset="-122"/>
              </a:rPr>
              <a:t>与该义务有关的经济利益很可能流出企业；</a:t>
            </a:r>
            <a:endParaRPr lang="en-US" altLang="zh-CN" sz="2800" kern="1200" dirty="0">
              <a:solidFill>
                <a:srgbClr val="003366"/>
              </a:solidFill>
              <a:latin typeface="宋体" panose="02010600030101010101" pitchFamily="2" charset="-122"/>
              <a:ea typeface="宋体" panose="02010600030101010101" pitchFamily="2" charset="-122"/>
            </a:endParaRPr>
          </a:p>
          <a:p>
            <a:pPr>
              <a:lnSpc>
                <a:spcPct val="150000"/>
              </a:lnSpc>
              <a:spcBef>
                <a:spcPct val="0"/>
              </a:spcBef>
              <a:buFont typeface="Wingdings" panose="05000000000000000000" pitchFamily="2" charset="2"/>
              <a:buChar char="Ø"/>
              <a:defRPr/>
            </a:pPr>
            <a:r>
              <a:rPr lang="zh-CN" altLang="en-US" sz="2800" kern="1200" dirty="0">
                <a:solidFill>
                  <a:srgbClr val="003366"/>
                </a:solidFill>
                <a:latin typeface="宋体" panose="02010600030101010101" pitchFamily="2" charset="-122"/>
                <a:ea typeface="宋体" panose="02010600030101010101" pitchFamily="2" charset="-122"/>
              </a:rPr>
              <a:t>未来流出经济利益的金额能够可靠计量。</a:t>
            </a:r>
            <a:endParaRPr lang="en-US" altLang="zh-CN" sz="2800" kern="12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zh-CN" altLang="en-US" sz="2800" dirty="0">
                <a:solidFill>
                  <a:srgbClr val="002060"/>
                </a:solidFill>
                <a:latin typeface="+mj-ea"/>
              </a:rPr>
              <a:t>（四）负债的确认条件</a:t>
            </a:r>
            <a:endParaRPr lang="en-US" altLang="zh-CN" sz="2800" dirty="0">
              <a:solidFill>
                <a:srgbClr val="002060"/>
              </a:solidFill>
              <a:latin typeface="+mj-ea"/>
            </a:endParaRPr>
          </a:p>
          <a:p>
            <a:pPr>
              <a:lnSpc>
                <a:spcPct val="150000"/>
              </a:lnSpc>
              <a:spcBef>
                <a:spcPct val="0"/>
              </a:spcBef>
              <a:buFont typeface="Wingdings" panose="05000000000000000000" pitchFamily="2" charset="2"/>
              <a:buChar char="Ø"/>
              <a:defRPr/>
            </a:pPr>
            <a:r>
              <a:rPr lang="zh-CN" altLang="en-US" sz="2800" kern="1200" dirty="0">
                <a:solidFill>
                  <a:srgbClr val="003366"/>
                </a:solidFill>
                <a:latin typeface="宋体" panose="02010600030101010101" pitchFamily="2" charset="-122"/>
                <a:ea typeface="宋体" panose="02010600030101010101" pitchFamily="2" charset="-122"/>
              </a:rPr>
              <a:t>流动负债</a:t>
            </a:r>
            <a:endParaRPr lang="en-US" altLang="zh-CN" sz="2800" kern="1200" dirty="0">
              <a:solidFill>
                <a:srgbClr val="003366"/>
              </a:solidFill>
              <a:latin typeface="宋体" panose="02010600030101010101" pitchFamily="2" charset="-122"/>
              <a:ea typeface="宋体" panose="02010600030101010101" pitchFamily="2" charset="-122"/>
            </a:endParaRPr>
          </a:p>
          <a:p>
            <a:pPr>
              <a:lnSpc>
                <a:spcPct val="150000"/>
              </a:lnSpc>
              <a:spcBef>
                <a:spcPct val="0"/>
              </a:spcBef>
              <a:buFont typeface="Wingdings" panose="05000000000000000000" pitchFamily="2" charset="2"/>
              <a:buChar char="Ø"/>
              <a:defRPr/>
            </a:pPr>
            <a:r>
              <a:rPr lang="zh-CN" altLang="en-US" sz="2800" kern="1200" dirty="0">
                <a:solidFill>
                  <a:srgbClr val="003366"/>
                </a:solidFill>
                <a:latin typeface="宋体" panose="02010600030101010101" pitchFamily="2" charset="-122"/>
                <a:ea typeface="宋体" panose="02010600030101010101" pitchFamily="2" charset="-122"/>
              </a:rPr>
              <a:t>非流动负债</a:t>
            </a:r>
            <a:endParaRPr lang="zh-CN" altLang="en-US" sz="2800" dirty="0">
              <a:solidFill>
                <a:srgbClr val="002060"/>
              </a:solidFill>
              <a:latin typeface="+mj-ea"/>
              <a:ea typeface="+mj-ea"/>
            </a:endParaRPr>
          </a:p>
          <a:p>
            <a:pPr eaLnBrk="1" hangingPunct="1">
              <a:buFont typeface="Wingdings" panose="05000000000000000000" pitchFamily="2" charset="2"/>
              <a:buNone/>
              <a:defRPr/>
            </a:pPr>
            <a:endParaRPr lang="zh-CN" altLang="en-US" sz="2800" dirty="0">
              <a:solidFill>
                <a:srgbClr val="002060"/>
              </a:solidFill>
              <a:latin typeface="+mj-ea"/>
              <a:ea typeface="+mj-ea"/>
            </a:endParaRP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负债概述</a:t>
            </a:r>
          </a:p>
        </p:txBody>
      </p:sp>
    </p:spTree>
    <p:extLst>
      <p:ext uri="{BB962C8B-B14F-4D97-AF65-F5344CB8AC3E}">
        <p14:creationId xmlns:p14="http://schemas.microsoft.com/office/powerpoint/2010/main" val="273075449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idx="1"/>
          </p:nvPr>
        </p:nvSpPr>
        <p:spPr>
          <a:xfrm>
            <a:off x="188913" y="801688"/>
            <a:ext cx="8766175" cy="1433512"/>
          </a:xfrm>
        </p:spPr>
        <p:txBody>
          <a:bodyPr/>
          <a:lstStyle/>
          <a:p>
            <a:pPr marL="457200" indent="-457200" eaLnBrk="1" hangingPunct="1">
              <a:lnSpc>
                <a:spcPct val="120000"/>
              </a:lnSpc>
              <a:spcBef>
                <a:spcPts val="600"/>
              </a:spcBef>
              <a:buClr>
                <a:srgbClr val="C00000"/>
              </a:buClr>
              <a:buFont typeface="Tahoma" panose="020B0604030504040204" pitchFamily="34" charset="0"/>
              <a:buAutoNum type="alphaUcPeriod" startAt="2"/>
            </a:pPr>
            <a:r>
              <a:rPr lang="zh-CN" altLang="en-US" sz="2400" dirty="0">
                <a:solidFill>
                  <a:srgbClr val="002060"/>
                </a:solidFill>
                <a:latin typeface="+mj-ea"/>
                <a:ea typeface="+mj-ea"/>
              </a:rPr>
              <a:t>纳税义务发生时点早于确认收入或利得确认时点的</a:t>
            </a:r>
          </a:p>
        </p:txBody>
      </p:sp>
      <p:sp>
        <p:nvSpPr>
          <p:cNvPr id="3" name="Rectangle 2">
            <a:extLst>
              <a:ext uri="{FF2B5EF4-FFF2-40B4-BE49-F238E27FC236}">
                <a16:creationId xmlns:a16="http://schemas.microsoft.com/office/drawing/2014/main" id="{B3EEF3E4-41D9-4A40-931E-2D8CBBAD308A}"/>
              </a:ext>
            </a:extLst>
          </p:cNvPr>
          <p:cNvSpPr txBox="1">
            <a:spLocks noChangeArrowheads="1"/>
          </p:cNvSpPr>
          <p:nvPr/>
        </p:nvSpPr>
        <p:spPr>
          <a:xfrm>
            <a:off x="26988" y="66675"/>
            <a:ext cx="7862887" cy="635000"/>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4" name="Rectangle 2">
            <a:extLst>
              <a:ext uri="{FF2B5EF4-FFF2-40B4-BE49-F238E27FC236}">
                <a16:creationId xmlns:a16="http://schemas.microsoft.com/office/drawing/2014/main" id="{90C85FED-41EF-4743-A101-82E5318E3CFE}"/>
              </a:ext>
            </a:extLst>
          </p:cNvPr>
          <p:cNvSpPr txBox="1">
            <a:spLocks noChangeArrowheads="1"/>
          </p:cNvSpPr>
          <p:nvPr/>
        </p:nvSpPr>
        <p:spPr bwMode="auto">
          <a:xfrm>
            <a:off x="668338" y="1168400"/>
            <a:ext cx="5792787"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6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SzPct val="55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9pPr>
          </a:lstStyle>
          <a:p>
            <a:pPr marL="457200" indent="-457200" eaLnBrk="1" hangingPunct="1">
              <a:lnSpc>
                <a:spcPct val="150000"/>
              </a:lnSpc>
              <a:spcBef>
                <a:spcPct val="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确认增值税销项税额时：</a:t>
            </a: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ts val="120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会计上确认收入时： </a:t>
            </a:r>
            <a:endParaRPr lang="zh-CN" altLang="zh-CN" sz="2400" kern="0" dirty="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982663" y="1808163"/>
            <a:ext cx="7972425" cy="1755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借：应收账款                                             </a:t>
            </a:r>
            <a:r>
              <a:rPr lang="zh-CN" altLang="en-US" sz="2400">
                <a:solidFill>
                  <a:srgbClr val="C00000"/>
                </a:solidFill>
                <a:latin typeface="微软雅黑" panose="020B0503020204020204" pitchFamily="34" charset="-122"/>
                <a:ea typeface="微软雅黑" panose="020B0503020204020204" pitchFamily="34" charset="-122"/>
              </a:rPr>
              <a:t>（增值税额）</a:t>
            </a:r>
            <a:endParaRPr lang="en-US" altLang="zh-CN" sz="2400">
              <a:solidFill>
                <a:srgbClr val="C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应交增值税（销项税额）</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简易计税   </a:t>
            </a:r>
            <a:r>
              <a:rPr lang="zh-CN" altLang="en-US" sz="2400">
                <a:solidFill>
                  <a:srgbClr val="C00000"/>
                </a:solidFill>
                <a:latin typeface="微软雅黑" panose="020B0503020204020204" pitchFamily="34" charset="-122"/>
                <a:ea typeface="微软雅黑" panose="020B0503020204020204" pitchFamily="34" charset="-122"/>
              </a:rPr>
              <a:t>（适用简易征税的项目）</a:t>
            </a:r>
            <a:endParaRPr lang="zh-CN" altLang="zh-CN" sz="2400">
              <a:solidFill>
                <a:srgbClr val="C0000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993775" y="4165600"/>
            <a:ext cx="7972425"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借：应收账款                                   </a:t>
            </a:r>
            <a:r>
              <a:rPr lang="zh-CN" altLang="en-US" sz="2400">
                <a:solidFill>
                  <a:srgbClr val="C00000"/>
                </a:solidFill>
                <a:latin typeface="微软雅黑" panose="020B0503020204020204" pitchFamily="34" charset="-122"/>
                <a:ea typeface="微软雅黑" panose="020B0503020204020204" pitchFamily="34" charset="-122"/>
              </a:rPr>
              <a:t>（不含税收入金额）</a:t>
            </a:r>
            <a:endParaRPr lang="en-US" altLang="zh-CN" sz="2400">
              <a:solidFill>
                <a:srgbClr val="C0000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贷：主营业务收入</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883399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a:extLst>
              <a:ext uri="{FF2B5EF4-FFF2-40B4-BE49-F238E27FC236}">
                <a16:creationId xmlns:a16="http://schemas.microsoft.com/office/drawing/2014/main" id="{01A32802-784A-40A9-AFCE-CFC850EC0A05}"/>
              </a:ext>
            </a:extLst>
          </p:cNvPr>
          <p:cNvSpPr>
            <a:spLocks noGrp="1" noChangeArrowheads="1"/>
          </p:cNvSpPr>
          <p:nvPr>
            <p:ph idx="1"/>
          </p:nvPr>
        </p:nvSpPr>
        <p:spPr>
          <a:xfrm>
            <a:off x="188913" y="801688"/>
            <a:ext cx="8591550" cy="974725"/>
          </a:xfrm>
        </p:spPr>
        <p:txBody>
          <a:bodyPr/>
          <a:lstStyle/>
          <a:p>
            <a:pPr marL="457200" indent="-457200" eaLnBrk="1" hangingPunct="1">
              <a:lnSpc>
                <a:spcPct val="120000"/>
              </a:lnSpc>
              <a:spcBef>
                <a:spcPct val="0"/>
              </a:spcBef>
              <a:spcAft>
                <a:spcPts val="600"/>
              </a:spcAft>
              <a:buClr>
                <a:srgbClr val="C00000"/>
              </a:buClr>
              <a:buFont typeface="+mj-ea"/>
              <a:buAutoNum type="circleNumDbPlain" startAt="3"/>
              <a:defRPr/>
            </a:pPr>
            <a:r>
              <a:rPr lang="zh-CN" altLang="en-US" sz="2400" dirty="0">
                <a:solidFill>
                  <a:srgbClr val="002060"/>
                </a:solidFill>
                <a:latin typeface="+mj-ea"/>
                <a:ea typeface="+mj-ea"/>
              </a:rPr>
              <a:t>转出多交增值税和未交增值税的会计处理：</a:t>
            </a:r>
            <a:endParaRPr lang="en-US" altLang="zh-CN" sz="2400" dirty="0">
              <a:solidFill>
                <a:srgbClr val="002060"/>
              </a:solidFill>
              <a:latin typeface="+mj-ea"/>
              <a:ea typeface="+mj-ea"/>
            </a:endParaRPr>
          </a:p>
          <a:p>
            <a:pPr eaLnBrk="1" hangingPunct="1">
              <a:lnSpc>
                <a:spcPct val="120000"/>
              </a:lnSpc>
              <a:spcBef>
                <a:spcPct val="0"/>
              </a:spcBef>
              <a:buClr>
                <a:srgbClr val="C00000"/>
              </a:buClr>
              <a:buFont typeface="Wingdings" panose="05000000000000000000" pitchFamily="2" charset="2"/>
              <a:buChar char="Ø"/>
              <a:defRPr/>
            </a:pPr>
            <a:endParaRPr lang="zh-CN" altLang="en-US" sz="2400" dirty="0">
              <a:solidFill>
                <a:srgbClr val="002060"/>
              </a:solidFill>
              <a:latin typeface="+mj-ea"/>
              <a:ea typeface="+mj-ea"/>
            </a:endParaRPr>
          </a:p>
        </p:txBody>
      </p:sp>
      <p:sp>
        <p:nvSpPr>
          <p:cNvPr id="3" name="Rectangle 2">
            <a:extLst>
              <a:ext uri="{FF2B5EF4-FFF2-40B4-BE49-F238E27FC236}">
                <a16:creationId xmlns:a16="http://schemas.microsoft.com/office/drawing/2014/main" id="{B3EEF3E4-41D9-4A40-931E-2D8CBBAD308A}"/>
              </a:ext>
            </a:extLst>
          </p:cNvPr>
          <p:cNvSpPr txBox="1">
            <a:spLocks noChangeArrowheads="1"/>
          </p:cNvSpPr>
          <p:nvPr/>
        </p:nvSpPr>
        <p:spPr>
          <a:xfrm>
            <a:off x="26988" y="66675"/>
            <a:ext cx="7862887" cy="595313"/>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4" name="Rectangle 2">
            <a:extLst>
              <a:ext uri="{FF2B5EF4-FFF2-40B4-BE49-F238E27FC236}">
                <a16:creationId xmlns:a16="http://schemas.microsoft.com/office/drawing/2014/main" id="{90C85FED-41EF-4743-A101-82E5318E3CFE}"/>
              </a:ext>
            </a:extLst>
          </p:cNvPr>
          <p:cNvSpPr txBox="1">
            <a:spLocks noChangeArrowheads="1"/>
          </p:cNvSpPr>
          <p:nvPr/>
        </p:nvSpPr>
        <p:spPr bwMode="auto">
          <a:xfrm>
            <a:off x="363538" y="1201738"/>
            <a:ext cx="7939087"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6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SzPct val="55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9pPr>
          </a:lstStyle>
          <a:p>
            <a:pPr marL="457200" indent="-457200" eaLnBrk="1" hangingPunct="1">
              <a:lnSpc>
                <a:spcPct val="150000"/>
              </a:lnSpc>
              <a:spcBef>
                <a:spcPct val="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月份终了，企业计算出当月应交未交的增值税：</a:t>
            </a: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ts val="180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当月多交的增值税：</a:t>
            </a:r>
            <a:endParaRPr lang="zh-CN" altLang="zh-CN" sz="2400" kern="0" dirty="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593725" y="1870075"/>
            <a:ext cx="8277225" cy="113506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应交增值税（转出未交增值税）</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未交增值税</a:t>
            </a:r>
            <a:endParaRPr lang="zh-CN" altLang="zh-CN" sz="2400">
              <a:solidFill>
                <a:srgbClr val="00206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593725" y="3859213"/>
            <a:ext cx="8277225" cy="11350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未交增值税</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应交增值税（转出多交增值税）</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227911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a:extLst>
              <a:ext uri="{FF2B5EF4-FFF2-40B4-BE49-F238E27FC236}">
                <a16:creationId xmlns:a16="http://schemas.microsoft.com/office/drawing/2014/main" id="{01A32802-784A-40A9-AFCE-CFC850EC0A05}"/>
              </a:ext>
            </a:extLst>
          </p:cNvPr>
          <p:cNvSpPr>
            <a:spLocks noGrp="1" noChangeArrowheads="1"/>
          </p:cNvSpPr>
          <p:nvPr>
            <p:ph idx="1"/>
          </p:nvPr>
        </p:nvSpPr>
        <p:spPr>
          <a:xfrm>
            <a:off x="188913" y="801688"/>
            <a:ext cx="8591550" cy="974725"/>
          </a:xfrm>
        </p:spPr>
        <p:txBody>
          <a:bodyPr/>
          <a:lstStyle/>
          <a:p>
            <a:pPr marL="457200" indent="-457200" eaLnBrk="1" hangingPunct="1">
              <a:lnSpc>
                <a:spcPct val="120000"/>
              </a:lnSpc>
              <a:spcBef>
                <a:spcPct val="0"/>
              </a:spcBef>
              <a:spcAft>
                <a:spcPts val="600"/>
              </a:spcAft>
              <a:buClr>
                <a:srgbClr val="C00000"/>
              </a:buClr>
              <a:buFont typeface="+mj-ea"/>
              <a:buAutoNum type="circleNumDbPlain" startAt="4"/>
              <a:defRPr/>
            </a:pPr>
            <a:r>
              <a:rPr lang="zh-CN" altLang="en-US" sz="2400" dirty="0">
                <a:solidFill>
                  <a:srgbClr val="002060"/>
                </a:solidFill>
                <a:latin typeface="+mj-ea"/>
                <a:ea typeface="+mj-ea"/>
              </a:rPr>
              <a:t>交纳增值税的会计处理：</a:t>
            </a:r>
            <a:endParaRPr lang="en-US" altLang="zh-CN" sz="2400" dirty="0">
              <a:solidFill>
                <a:srgbClr val="002060"/>
              </a:solidFill>
              <a:latin typeface="+mj-ea"/>
              <a:ea typeface="+mj-ea"/>
            </a:endParaRPr>
          </a:p>
          <a:p>
            <a:pPr eaLnBrk="1" hangingPunct="1">
              <a:lnSpc>
                <a:spcPct val="120000"/>
              </a:lnSpc>
              <a:spcBef>
                <a:spcPct val="0"/>
              </a:spcBef>
              <a:buClr>
                <a:srgbClr val="C00000"/>
              </a:buClr>
              <a:buFont typeface="Wingdings" panose="05000000000000000000" pitchFamily="2" charset="2"/>
              <a:buChar char="Ø"/>
              <a:defRPr/>
            </a:pPr>
            <a:endParaRPr lang="zh-CN" altLang="en-US" sz="2400" dirty="0">
              <a:solidFill>
                <a:srgbClr val="002060"/>
              </a:solidFill>
              <a:latin typeface="+mj-ea"/>
              <a:ea typeface="+mj-ea"/>
            </a:endParaRPr>
          </a:p>
        </p:txBody>
      </p:sp>
      <p:sp>
        <p:nvSpPr>
          <p:cNvPr id="3" name="Rectangle 2">
            <a:extLst>
              <a:ext uri="{FF2B5EF4-FFF2-40B4-BE49-F238E27FC236}">
                <a16:creationId xmlns:a16="http://schemas.microsoft.com/office/drawing/2014/main" id="{B3EEF3E4-41D9-4A40-931E-2D8CBBAD308A}"/>
              </a:ext>
            </a:extLst>
          </p:cNvPr>
          <p:cNvSpPr txBox="1">
            <a:spLocks noChangeArrowheads="1"/>
          </p:cNvSpPr>
          <p:nvPr/>
        </p:nvSpPr>
        <p:spPr>
          <a:xfrm>
            <a:off x="26988" y="66675"/>
            <a:ext cx="7862887" cy="595313"/>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4" name="Rectangle 2">
            <a:extLst>
              <a:ext uri="{FF2B5EF4-FFF2-40B4-BE49-F238E27FC236}">
                <a16:creationId xmlns:a16="http://schemas.microsoft.com/office/drawing/2014/main" id="{90C85FED-41EF-4743-A101-82E5318E3CFE}"/>
              </a:ext>
            </a:extLst>
          </p:cNvPr>
          <p:cNvSpPr txBox="1">
            <a:spLocks noChangeArrowheads="1"/>
          </p:cNvSpPr>
          <p:nvPr/>
        </p:nvSpPr>
        <p:spPr bwMode="auto">
          <a:xfrm>
            <a:off x="363538" y="1201738"/>
            <a:ext cx="5792787"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6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SzPct val="55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9pPr>
          </a:lstStyle>
          <a:p>
            <a:pPr marL="457200" indent="-457200" eaLnBrk="1" hangingPunct="1">
              <a:lnSpc>
                <a:spcPct val="150000"/>
              </a:lnSpc>
              <a:spcBef>
                <a:spcPct val="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企业当月交纳当月的增值税时：</a:t>
            </a: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ts val="1800"/>
              </a:spcBef>
              <a:buClr>
                <a:srgbClr val="C00000"/>
              </a:buClr>
              <a:buFont typeface="+mj-lt"/>
              <a:buAutoNum type="alphaLcParenR"/>
              <a:defRPr/>
            </a:pPr>
            <a:r>
              <a:rPr lang="zh-CN" altLang="en-US" sz="2400" kern="0" dirty="0">
                <a:solidFill>
                  <a:srgbClr val="002060"/>
                </a:solidFill>
                <a:latin typeface="微软雅黑" panose="020B0503020204020204" pitchFamily="34" charset="-122"/>
                <a:ea typeface="微软雅黑" panose="020B0503020204020204" pitchFamily="34" charset="-122"/>
              </a:rPr>
              <a:t>当月交纳以前各期未交的增值税时：</a:t>
            </a:r>
            <a:endParaRPr lang="zh-CN" altLang="zh-CN" sz="2400" kern="0" dirty="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593725" y="1870075"/>
            <a:ext cx="8277225" cy="1755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dirty="0">
                <a:solidFill>
                  <a:srgbClr val="002060"/>
                </a:solidFill>
                <a:latin typeface="微软雅黑" panose="020B0503020204020204" pitchFamily="34" charset="-122"/>
                <a:ea typeface="微软雅黑" panose="020B0503020204020204" pitchFamily="34" charset="-122"/>
              </a:rPr>
              <a:t>借：应交税费</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应交增值税（已交税金）  </a:t>
            </a:r>
            <a:r>
              <a:rPr lang="zh-CN" altLang="en-US" sz="2400" dirty="0">
                <a:solidFill>
                  <a:srgbClr val="C00000"/>
                </a:solidFill>
                <a:latin typeface="微软雅黑" panose="020B0503020204020204" pitchFamily="34" charset="-122"/>
                <a:ea typeface="微软雅黑" panose="020B0503020204020204" pitchFamily="34" charset="-122"/>
              </a:rPr>
              <a:t>（一般纳税人）</a:t>
            </a:r>
          </a:p>
          <a:p>
            <a:pPr eaLnBrk="1" hangingPunct="1">
              <a:lnSpc>
                <a:spcPct val="150000"/>
              </a:lnSpc>
              <a:spcBef>
                <a:spcPct val="0"/>
              </a:spcBef>
              <a:buClrTx/>
              <a:buSzTx/>
              <a:buFont typeface="Wingdings" panose="05000000000000000000" pitchFamily="2" charset="2"/>
              <a:buNone/>
            </a:pPr>
            <a:r>
              <a:rPr lang="zh-CN" altLang="en-US" sz="2400" dirty="0">
                <a:solidFill>
                  <a:srgbClr val="002060"/>
                </a:solidFill>
                <a:latin typeface="微软雅黑" panose="020B0503020204020204" pitchFamily="34" charset="-122"/>
                <a:ea typeface="微软雅黑" panose="020B0503020204020204" pitchFamily="34" charset="-122"/>
              </a:rPr>
              <a:t>       应交税费</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应交增值税                   </a:t>
            </a:r>
            <a:r>
              <a:rPr lang="zh-CN" altLang="en-US" sz="2400" dirty="0">
                <a:solidFill>
                  <a:srgbClr val="C00000"/>
                </a:solidFill>
                <a:latin typeface="微软雅黑" panose="020B0503020204020204" pitchFamily="34" charset="-122"/>
                <a:ea typeface="微软雅黑" panose="020B0503020204020204" pitchFamily="34" charset="-122"/>
              </a:rPr>
              <a:t>（小规模纳税人）</a:t>
            </a:r>
          </a:p>
          <a:p>
            <a:pPr eaLnBrk="1" hangingPunct="1">
              <a:lnSpc>
                <a:spcPct val="150000"/>
              </a:lnSpc>
              <a:spcBef>
                <a:spcPct val="0"/>
              </a:spcBef>
              <a:buClrTx/>
              <a:buSzTx/>
              <a:buFont typeface="Wingdings" panose="05000000000000000000" pitchFamily="2" charset="2"/>
              <a:buNone/>
            </a:pPr>
            <a:r>
              <a:rPr lang="zh-CN" altLang="en-US" sz="2400" dirty="0">
                <a:solidFill>
                  <a:srgbClr val="002060"/>
                </a:solidFill>
                <a:latin typeface="微软雅黑" panose="020B0503020204020204" pitchFamily="34" charset="-122"/>
                <a:ea typeface="微软雅黑" panose="020B0503020204020204" pitchFamily="34" charset="-122"/>
              </a:rPr>
              <a:t>      贷：银行存款</a:t>
            </a:r>
            <a:endParaRPr lang="zh-CN" altLang="zh-CN" sz="2400" dirty="0">
              <a:solidFill>
                <a:srgbClr val="00206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593725" y="4406900"/>
            <a:ext cx="8277225"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未交增值税</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贷：银行存款</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337709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EEF3E4-41D9-4A40-931E-2D8CBBAD308A}"/>
              </a:ext>
            </a:extLst>
          </p:cNvPr>
          <p:cNvSpPr txBox="1">
            <a:spLocks noChangeArrowheads="1"/>
          </p:cNvSpPr>
          <p:nvPr/>
        </p:nvSpPr>
        <p:spPr>
          <a:xfrm>
            <a:off x="26988" y="66675"/>
            <a:ext cx="7862887" cy="595313"/>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4" name="Rectangle 2">
            <a:extLst>
              <a:ext uri="{FF2B5EF4-FFF2-40B4-BE49-F238E27FC236}">
                <a16:creationId xmlns:a16="http://schemas.microsoft.com/office/drawing/2014/main" id="{90C85FED-41EF-4743-A101-82E5318E3CFE}"/>
              </a:ext>
            </a:extLst>
          </p:cNvPr>
          <p:cNvSpPr txBox="1">
            <a:spLocks noChangeArrowheads="1"/>
          </p:cNvSpPr>
          <p:nvPr/>
        </p:nvSpPr>
        <p:spPr bwMode="auto">
          <a:xfrm>
            <a:off x="360363" y="739775"/>
            <a:ext cx="8423275"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6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70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SzPct val="55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SzPct val="55000"/>
              <a:buFont typeface="Wingdings" pitchFamily="2" charset="2"/>
              <a:buChar char="n"/>
              <a:defRPr sz="2000">
                <a:solidFill>
                  <a:schemeClr val="tx1"/>
                </a:solidFill>
                <a:latin typeface="+mn-lt"/>
                <a:ea typeface="+mn-ea"/>
              </a:defRPr>
            </a:lvl9pPr>
          </a:lstStyle>
          <a:p>
            <a:pPr marL="457200" indent="-457200" eaLnBrk="1" hangingPunct="1">
              <a:lnSpc>
                <a:spcPct val="150000"/>
              </a:lnSpc>
              <a:spcBef>
                <a:spcPct val="0"/>
              </a:spcBef>
              <a:buClr>
                <a:srgbClr val="C00000"/>
              </a:buClr>
              <a:buFont typeface="+mj-lt"/>
              <a:buAutoNum type="alphaLcParenR" startAt="3"/>
              <a:defRPr/>
            </a:pPr>
            <a:r>
              <a:rPr lang="zh-CN" altLang="en-US" sz="2400" kern="0" dirty="0">
                <a:solidFill>
                  <a:srgbClr val="002060"/>
                </a:solidFill>
                <a:latin typeface="微软雅黑" panose="020B0503020204020204" pitchFamily="34" charset="-122"/>
                <a:ea typeface="微软雅黑" panose="020B0503020204020204" pitchFamily="34" charset="-122"/>
              </a:rPr>
              <a:t>企业预缴增值税时：</a:t>
            </a: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startAt="3"/>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ct val="0"/>
              </a:spcBef>
              <a:buClr>
                <a:srgbClr val="C00000"/>
              </a:buClr>
              <a:buFont typeface="+mj-lt"/>
              <a:buAutoNum type="alphaLcParenR" startAt="3"/>
              <a:defRPr/>
            </a:pPr>
            <a:endParaRPr lang="en-US" altLang="zh-CN" sz="2400" kern="0" dirty="0">
              <a:solidFill>
                <a:srgbClr val="002060"/>
              </a:solidFill>
              <a:latin typeface="微软雅黑" panose="020B0503020204020204" pitchFamily="34" charset="-122"/>
              <a:ea typeface="微软雅黑" panose="020B0503020204020204" pitchFamily="34" charset="-122"/>
            </a:endParaRPr>
          </a:p>
          <a:p>
            <a:pPr marL="457200" indent="-457200" eaLnBrk="1" hangingPunct="1">
              <a:lnSpc>
                <a:spcPct val="150000"/>
              </a:lnSpc>
              <a:spcBef>
                <a:spcPts val="1800"/>
              </a:spcBef>
              <a:buClr>
                <a:srgbClr val="C00000"/>
              </a:buClr>
              <a:buFont typeface="+mj-lt"/>
              <a:buAutoNum type="alphaLcParenR" startAt="3"/>
              <a:defRPr/>
            </a:pPr>
            <a:r>
              <a:rPr lang="zh-CN" altLang="en-US" sz="2400" kern="0" dirty="0">
                <a:solidFill>
                  <a:srgbClr val="002060"/>
                </a:solidFill>
                <a:latin typeface="微软雅黑" panose="020B0503020204020204" pitchFamily="34" charset="-122"/>
                <a:ea typeface="微软雅黑" panose="020B0503020204020204" pitchFamily="34" charset="-122"/>
              </a:rPr>
              <a:t>月末，将“预交增值税”明细科目余额转入“未交增值税”明细科目时：</a:t>
            </a:r>
            <a:endParaRPr lang="zh-CN" altLang="zh-CN" sz="2400" kern="0" dirty="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593725" y="1408113"/>
            <a:ext cx="8277225" cy="11350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预交增值税</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贷：银行存款</a:t>
            </a:r>
            <a:endParaRPr lang="zh-CN" altLang="zh-CN" sz="2400">
              <a:solidFill>
                <a:srgbClr val="00206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625475" y="3873500"/>
            <a:ext cx="8277225"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未交增值税</a:t>
            </a: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      贷：应交税费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预交增值税</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03648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FB696F7B-F3D1-40D1-A1AB-99274953D615}"/>
              </a:ext>
            </a:extLst>
          </p:cNvPr>
          <p:cNvSpPr>
            <a:spLocks noGrp="1" noChangeArrowheads="1"/>
          </p:cNvSpPr>
          <p:nvPr>
            <p:ph idx="1"/>
          </p:nvPr>
        </p:nvSpPr>
        <p:spPr>
          <a:xfrm>
            <a:off x="212725" y="565150"/>
            <a:ext cx="8742363" cy="4822825"/>
          </a:xfrm>
          <a:ln>
            <a:miter/>
          </a:ln>
        </p:spPr>
        <p:txBody>
          <a:bodyPr/>
          <a:lstStyle/>
          <a:p>
            <a:pPr eaLnBrk="1" hangingPunct="1">
              <a:lnSpc>
                <a:spcPct val="150000"/>
              </a:lnSpc>
              <a:spcBef>
                <a:spcPct val="0"/>
              </a:spcBef>
              <a:buClr>
                <a:srgbClr val="FF0000"/>
              </a:buClr>
              <a:buFont typeface="Wingdings" panose="05000000000000000000" pitchFamily="2" charset="2"/>
              <a:buChar char="ü"/>
              <a:defRPr/>
            </a:pPr>
            <a:r>
              <a:rPr lang="zh-CN" altLang="en-US" sz="2400" dirty="0">
                <a:solidFill>
                  <a:srgbClr val="002060"/>
                </a:solidFill>
                <a:latin typeface="+mj-ea"/>
                <a:ea typeface="+mj-ea"/>
              </a:rPr>
              <a:t>小规模纳税人</a:t>
            </a:r>
            <a:endParaRPr lang="en-US" altLang="zh-CN" sz="2400" dirty="0">
              <a:solidFill>
                <a:srgbClr val="002060"/>
              </a:solidFill>
              <a:latin typeface="+mj-ea"/>
              <a:ea typeface="+mj-ea"/>
            </a:endParaRPr>
          </a:p>
          <a:p>
            <a:pPr eaLnBrk="1" hangingPunct="1">
              <a:lnSpc>
                <a:spcPct val="120000"/>
              </a:lnSpc>
              <a:spcBef>
                <a:spcPct val="0"/>
              </a:spcBef>
              <a:buClr>
                <a:srgbClr val="002060"/>
              </a:buClr>
              <a:buFont typeface="Arial" pitchFamily="34" charset="0"/>
              <a:buChar char="•"/>
              <a:defRPr/>
            </a:pPr>
            <a:r>
              <a:rPr lang="zh-CN" altLang="en-US" sz="2400" dirty="0">
                <a:solidFill>
                  <a:srgbClr val="002060"/>
                </a:solidFill>
                <a:latin typeface="+mj-ea"/>
                <a:ea typeface="+mj-ea"/>
              </a:rPr>
              <a:t>含义：应纳增值税销售额在规定的标准以下，且会计核算不健全的纳税人。</a:t>
            </a:r>
            <a:endParaRPr lang="en-US" altLang="zh-CN" sz="2400" dirty="0">
              <a:solidFill>
                <a:srgbClr val="002060"/>
              </a:solidFill>
              <a:latin typeface="+mj-ea"/>
              <a:ea typeface="+mj-ea"/>
            </a:endParaRPr>
          </a:p>
          <a:p>
            <a:pPr eaLnBrk="1" hangingPunct="1">
              <a:lnSpc>
                <a:spcPct val="120000"/>
              </a:lnSpc>
              <a:spcBef>
                <a:spcPct val="0"/>
              </a:spcBef>
              <a:buClr>
                <a:srgbClr val="002060"/>
              </a:buClr>
              <a:buFont typeface="Arial" pitchFamily="34" charset="0"/>
              <a:buChar char="•"/>
              <a:defRPr/>
            </a:pPr>
            <a:r>
              <a:rPr lang="zh-CN" altLang="en-US" sz="2400" dirty="0">
                <a:solidFill>
                  <a:srgbClr val="002060"/>
                </a:solidFill>
                <a:latin typeface="+mj-ea"/>
                <a:ea typeface="+mj-ea"/>
              </a:rPr>
              <a:t>账户设置：应交税费</a:t>
            </a:r>
            <a:r>
              <a:rPr lang="en-US" altLang="zh-CN" sz="2400" dirty="0">
                <a:solidFill>
                  <a:srgbClr val="002060"/>
                </a:solidFill>
                <a:latin typeface="+mj-ea"/>
                <a:ea typeface="+mj-ea"/>
              </a:rPr>
              <a:t>——</a:t>
            </a:r>
            <a:r>
              <a:rPr lang="zh-CN" altLang="en-US" sz="2400" dirty="0">
                <a:solidFill>
                  <a:srgbClr val="002060"/>
                </a:solidFill>
                <a:latin typeface="+mj-ea"/>
                <a:ea typeface="+mj-ea"/>
              </a:rPr>
              <a:t>应交增值税     </a:t>
            </a:r>
            <a:r>
              <a:rPr lang="zh-CN" altLang="en-US" sz="2400" dirty="0">
                <a:solidFill>
                  <a:srgbClr val="C00000"/>
                </a:solidFill>
                <a:latin typeface="+mj-ea"/>
                <a:ea typeface="+mj-ea"/>
              </a:rPr>
              <a:t>无明细专栏</a:t>
            </a:r>
            <a:endParaRPr lang="en-US" altLang="zh-CN" sz="2400" dirty="0">
              <a:solidFill>
                <a:srgbClr val="C00000"/>
              </a:solidFill>
              <a:latin typeface="+mj-ea"/>
              <a:ea typeface="+mj-ea"/>
            </a:endParaRPr>
          </a:p>
          <a:p>
            <a:pPr eaLnBrk="1" hangingPunct="1">
              <a:lnSpc>
                <a:spcPct val="120000"/>
              </a:lnSpc>
              <a:spcBef>
                <a:spcPct val="0"/>
              </a:spcBef>
              <a:buClr>
                <a:srgbClr val="002060"/>
              </a:buClr>
              <a:buFont typeface="Arial" pitchFamily="34" charset="0"/>
              <a:buChar char="•"/>
              <a:defRPr/>
            </a:pPr>
            <a:r>
              <a:rPr lang="zh-CN" altLang="en-US" sz="2400" dirty="0">
                <a:solidFill>
                  <a:srgbClr val="002060"/>
                </a:solidFill>
                <a:latin typeface="+mj-ea"/>
                <a:ea typeface="+mj-ea"/>
              </a:rPr>
              <a:t>核算特点：</a:t>
            </a:r>
            <a:endParaRPr lang="en-US" altLang="zh-CN" sz="2400" dirty="0">
              <a:solidFill>
                <a:srgbClr val="002060"/>
              </a:solidFill>
              <a:latin typeface="+mj-ea"/>
              <a:ea typeface="+mj-ea"/>
            </a:endParaRPr>
          </a:p>
          <a:p>
            <a:pPr marL="457200" indent="-457200" eaLnBrk="1" hangingPunct="1">
              <a:lnSpc>
                <a:spcPct val="150000"/>
              </a:lnSpc>
              <a:spcBef>
                <a:spcPct val="0"/>
              </a:spcBef>
              <a:buClr>
                <a:srgbClr val="002060"/>
              </a:buClr>
              <a:buFont typeface="+mj-lt"/>
              <a:buAutoNum type="alphaLcPeriod"/>
              <a:defRPr/>
            </a:pPr>
            <a:r>
              <a:rPr lang="zh-CN" altLang="en-US" sz="2400" dirty="0">
                <a:solidFill>
                  <a:srgbClr val="002060"/>
                </a:solidFill>
                <a:latin typeface="+mj-ea"/>
                <a:ea typeface="+mj-ea"/>
              </a:rPr>
              <a:t>购买货物或接受劳务时，不论是否取得增值税专用发票，支付的增值税额均</a:t>
            </a:r>
            <a:r>
              <a:rPr lang="zh-CN" altLang="en-US" sz="2400" dirty="0">
                <a:solidFill>
                  <a:srgbClr val="FF0000"/>
                </a:solidFill>
                <a:latin typeface="+mj-ea"/>
                <a:ea typeface="+mj-ea"/>
              </a:rPr>
              <a:t>不确认</a:t>
            </a:r>
            <a:r>
              <a:rPr lang="zh-CN" altLang="en-US" sz="2400" dirty="0">
                <a:solidFill>
                  <a:srgbClr val="002060"/>
                </a:solidFill>
                <a:latin typeface="+mj-ea"/>
                <a:ea typeface="+mj-ea"/>
              </a:rPr>
              <a:t>为进项税额，按</a:t>
            </a:r>
            <a:r>
              <a:rPr lang="zh-CN" altLang="en-US" sz="2400" dirty="0">
                <a:solidFill>
                  <a:srgbClr val="FF0000"/>
                </a:solidFill>
                <a:latin typeface="+mj-ea"/>
                <a:ea typeface="+mj-ea"/>
              </a:rPr>
              <a:t>照应支付的全部价款</a:t>
            </a:r>
            <a:r>
              <a:rPr lang="zh-CN" altLang="en-US" sz="2400" dirty="0">
                <a:solidFill>
                  <a:srgbClr val="002060"/>
                </a:solidFill>
                <a:latin typeface="+mj-ea"/>
                <a:ea typeface="+mj-ea"/>
              </a:rPr>
              <a:t>计入存货入账成本；</a:t>
            </a:r>
            <a:endParaRPr lang="en-US" altLang="zh-CN" sz="2400" dirty="0">
              <a:solidFill>
                <a:srgbClr val="002060"/>
              </a:solidFill>
              <a:latin typeface="+mj-ea"/>
              <a:ea typeface="+mj-ea"/>
            </a:endParaRPr>
          </a:p>
          <a:p>
            <a:pPr marL="457200" indent="-457200" eaLnBrk="1" hangingPunct="1">
              <a:lnSpc>
                <a:spcPct val="150000"/>
              </a:lnSpc>
              <a:spcBef>
                <a:spcPct val="0"/>
              </a:spcBef>
              <a:buClr>
                <a:srgbClr val="002060"/>
              </a:buClr>
              <a:buFont typeface="+mj-lt"/>
              <a:buAutoNum type="alphaLcPeriod"/>
              <a:defRPr/>
            </a:pPr>
            <a:r>
              <a:rPr lang="zh-CN" altLang="en-US" sz="2400" dirty="0">
                <a:solidFill>
                  <a:srgbClr val="002060"/>
                </a:solidFill>
                <a:latin typeface="+mj-ea"/>
                <a:ea typeface="+mj-ea"/>
              </a:rPr>
              <a:t>销售货物或提供劳务时，只能开具</a:t>
            </a:r>
            <a:r>
              <a:rPr lang="zh-CN" altLang="en-US" sz="2400" dirty="0">
                <a:solidFill>
                  <a:srgbClr val="FF0000"/>
                </a:solidFill>
                <a:latin typeface="+mj-ea"/>
                <a:ea typeface="+mj-ea"/>
              </a:rPr>
              <a:t>普通发票</a:t>
            </a:r>
            <a:r>
              <a:rPr lang="zh-CN" altLang="en-US" sz="2400" dirty="0">
                <a:solidFill>
                  <a:srgbClr val="002060"/>
                </a:solidFill>
                <a:latin typeface="+mj-ea"/>
                <a:ea typeface="+mj-ea"/>
              </a:rPr>
              <a:t>，不能开具增值税专用发票，销售额常含增值税。</a:t>
            </a:r>
            <a:endParaRPr lang="en-US" altLang="zh-CN" sz="2400" dirty="0">
              <a:solidFill>
                <a:srgbClr val="002060"/>
              </a:solidFill>
              <a:latin typeface="+mj-ea"/>
              <a:ea typeface="+mj-ea"/>
            </a:endParaRPr>
          </a:p>
          <a:p>
            <a:pPr marL="457200" indent="-457200" eaLnBrk="1" hangingPunct="1">
              <a:lnSpc>
                <a:spcPct val="150000"/>
              </a:lnSpc>
              <a:spcBef>
                <a:spcPct val="0"/>
              </a:spcBef>
              <a:buClr>
                <a:srgbClr val="002060"/>
              </a:buClr>
              <a:buFont typeface="Arial" pitchFamily="34" charset="0"/>
              <a:buChar char="•"/>
              <a:defRPr/>
            </a:pPr>
            <a:r>
              <a:rPr lang="zh-CN" altLang="en-US" sz="2400" dirty="0">
                <a:solidFill>
                  <a:srgbClr val="002060"/>
                </a:solidFill>
                <a:latin typeface="+mj-ea"/>
                <a:ea typeface="+mj-ea"/>
              </a:rPr>
              <a:t>适用税率：</a:t>
            </a:r>
            <a:r>
              <a:rPr lang="en-US" altLang="zh-CN" sz="2400" dirty="0">
                <a:solidFill>
                  <a:srgbClr val="FF0000"/>
                </a:solidFill>
                <a:latin typeface="+mj-ea"/>
                <a:ea typeface="+mj-ea"/>
              </a:rPr>
              <a:t>3%</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CF839FF6-3FBE-4E2C-B4E8-74550A4D6FA2}"/>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287729817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a:xfrm>
            <a:off x="184150" y="641350"/>
            <a:ext cx="8770938" cy="5522913"/>
          </a:xfrm>
        </p:spPr>
        <p:txBody>
          <a:bodyPr/>
          <a:lstStyle/>
          <a:p>
            <a:pPr eaLnBrk="1" hangingPunct="1">
              <a:lnSpc>
                <a:spcPct val="150000"/>
              </a:lnSpc>
              <a:spcBef>
                <a:spcPct val="0"/>
              </a:spcBef>
              <a:buClr>
                <a:srgbClr val="FF0000"/>
              </a:buClr>
              <a:buFont typeface="Wingdings" panose="05000000000000000000" pitchFamily="2" charset="2"/>
              <a:buChar char="Ø"/>
            </a:pPr>
            <a:r>
              <a:rPr lang="zh-CN" altLang="zh-CN" sz="2400" dirty="0">
                <a:solidFill>
                  <a:srgbClr val="002060"/>
                </a:solidFill>
                <a:latin typeface="+mj-ea"/>
                <a:ea typeface="+mj-ea"/>
              </a:rPr>
              <a:t>应交消费税</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含义：以</a:t>
            </a:r>
            <a:r>
              <a:rPr lang="zh-CN" altLang="en-US" sz="2400" dirty="0">
                <a:solidFill>
                  <a:srgbClr val="FF0000"/>
                </a:solidFill>
                <a:latin typeface="+mj-ea"/>
                <a:ea typeface="+mj-ea"/>
              </a:rPr>
              <a:t>特定消费品</a:t>
            </a:r>
            <a:r>
              <a:rPr lang="zh-CN" altLang="en-US" sz="2400" dirty="0">
                <a:solidFill>
                  <a:srgbClr val="002060"/>
                </a:solidFill>
                <a:latin typeface="+mj-ea"/>
                <a:ea typeface="+mj-ea"/>
              </a:rPr>
              <a:t>的</a:t>
            </a:r>
            <a:r>
              <a:rPr lang="zh-CN" altLang="en-US" sz="2400" dirty="0">
                <a:solidFill>
                  <a:srgbClr val="FF0000"/>
                </a:solidFill>
                <a:latin typeface="+mj-ea"/>
                <a:ea typeface="+mj-ea"/>
              </a:rPr>
              <a:t>流转额</a:t>
            </a:r>
            <a:r>
              <a:rPr lang="zh-CN" altLang="en-US" sz="2400" dirty="0">
                <a:solidFill>
                  <a:srgbClr val="002060"/>
                </a:solidFill>
                <a:latin typeface="+mj-ea"/>
                <a:ea typeface="+mj-ea"/>
              </a:rPr>
              <a:t>为计税依据而征收的一种商品税。</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目的：正确引导消费方向。</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征收范围：</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000" dirty="0">
                <a:solidFill>
                  <a:srgbClr val="002060"/>
                </a:solidFill>
                <a:latin typeface="+mj-ea"/>
                <a:ea typeface="+mj-ea"/>
              </a:rPr>
              <a:t>过度消费对人类健康、社会秩序和生态环境造成危害的特殊消费品，如烟酒、鞭炮和焰火、木质一次性筷子、实木地板等；</a:t>
            </a:r>
            <a:endParaRPr lang="en-US" altLang="zh-CN" sz="20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000" dirty="0">
                <a:solidFill>
                  <a:srgbClr val="002060"/>
                </a:solidFill>
                <a:latin typeface="+mj-ea"/>
                <a:ea typeface="+mj-ea"/>
              </a:rPr>
              <a:t>奢侈品、非生活必需品，如贵重首饰、珠宝宝石、化妆品、高档手表、游艇等；</a:t>
            </a:r>
            <a:endParaRPr lang="en-US" altLang="zh-CN" sz="20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000" dirty="0">
                <a:solidFill>
                  <a:srgbClr val="002060"/>
                </a:solidFill>
                <a:latin typeface="+mj-ea"/>
                <a:ea typeface="+mj-ea"/>
              </a:rPr>
              <a:t>高能耗消费品，如小汽车、摩托车等；</a:t>
            </a:r>
            <a:endParaRPr lang="en-US" altLang="zh-CN" sz="20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000" dirty="0">
                <a:solidFill>
                  <a:srgbClr val="002060"/>
                </a:solidFill>
                <a:latin typeface="+mj-ea"/>
                <a:ea typeface="+mj-ea"/>
              </a:rPr>
              <a:t>使用和消耗不可再生和替代的稀缺资源的消费品，如各种成品油；</a:t>
            </a:r>
            <a:endParaRPr lang="en-US" altLang="zh-CN" sz="20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000" dirty="0">
                <a:solidFill>
                  <a:srgbClr val="002060"/>
                </a:solidFill>
                <a:latin typeface="+mj-ea"/>
                <a:ea typeface="+mj-ea"/>
              </a:rPr>
              <a:t>具有特定财政意义的消费品，如汽车轮胎等。</a:t>
            </a:r>
          </a:p>
          <a:p>
            <a:pPr eaLnBrk="1" hangingPunct="1">
              <a:lnSpc>
                <a:spcPct val="150000"/>
              </a:lnSpc>
              <a:buFont typeface="Wingdings" panose="05000000000000000000" pitchFamily="2" charset="2"/>
              <a:buNone/>
            </a:pPr>
            <a:r>
              <a:rPr lang="zh-CN" altLang="zh-CN" sz="2400" dirty="0">
                <a:solidFill>
                  <a:srgbClr val="002060"/>
                </a:solidFill>
                <a:latin typeface="+mj-ea"/>
                <a:ea typeface="+mj-ea"/>
              </a:rPr>
              <a:t>	</a:t>
            </a:r>
            <a:endParaRPr lang="zh-CN" altLang="en-US" sz="2400" dirty="0">
              <a:solidFill>
                <a:srgbClr val="002060"/>
              </a:solidFill>
              <a:latin typeface="+mj-ea"/>
              <a:ea typeface="+mj-ea"/>
            </a:endParaRPr>
          </a:p>
        </p:txBody>
      </p:sp>
      <p:sp>
        <p:nvSpPr>
          <p:cNvPr id="3" name="Rectangle 2">
            <a:extLst>
              <a:ext uri="{FF2B5EF4-FFF2-40B4-BE49-F238E27FC236}">
                <a16:creationId xmlns:a16="http://schemas.microsoft.com/office/drawing/2014/main" id="{C62066D7-99DF-4962-A6FB-8976518E630F}"/>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144636459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9" end="9"/>
                                            </p:txEl>
                                          </p:spTgt>
                                        </p:tgtEl>
                                        <p:attrNameLst>
                                          <p:attrName>style.visibility</p:attrName>
                                        </p:attrNameLst>
                                      </p:cBhvr>
                                      <p:to>
                                        <p:strVal val="visible"/>
                                      </p:to>
                                    </p:set>
                                    <p:anim calcmode="lin" valueType="num">
                                      <p:cBhvr additive="base">
                                        <p:cTn id="7" dur="500" fill="hold"/>
                                        <p:tgtEl>
                                          <p:spTgt spid="41987">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idx="1"/>
          </p:nvPr>
        </p:nvSpPr>
        <p:spPr>
          <a:xfrm>
            <a:off x="184150" y="641350"/>
            <a:ext cx="8770938" cy="5522913"/>
          </a:xfrm>
        </p:spPr>
        <p:txBody>
          <a:bodyPr/>
          <a:lstStyle/>
          <a:p>
            <a:pPr eaLnBrk="1" hangingPunct="1">
              <a:lnSpc>
                <a:spcPct val="150000"/>
              </a:lnSpc>
              <a:spcBef>
                <a:spcPct val="0"/>
              </a:spcBef>
              <a:buClr>
                <a:srgbClr val="FF0000"/>
              </a:buClr>
              <a:buFont typeface="Wingdings" panose="05000000000000000000" pitchFamily="2" charset="2"/>
              <a:buChar char="Ø"/>
            </a:pPr>
            <a:r>
              <a:rPr lang="zh-CN" altLang="zh-CN" sz="2400" dirty="0">
                <a:solidFill>
                  <a:srgbClr val="002060"/>
                </a:solidFill>
                <a:latin typeface="+mj-ea"/>
                <a:ea typeface="+mj-ea"/>
              </a:rPr>
              <a:t>应交消费税</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账户设置：应交税费</a:t>
            </a:r>
            <a:r>
              <a:rPr lang="en-US" altLang="zh-CN" sz="2400" dirty="0">
                <a:solidFill>
                  <a:srgbClr val="002060"/>
                </a:solidFill>
                <a:latin typeface="+mj-ea"/>
                <a:ea typeface="+mj-ea"/>
              </a:rPr>
              <a:t>——</a:t>
            </a:r>
            <a:r>
              <a:rPr lang="zh-CN" altLang="en-US" sz="2400" dirty="0">
                <a:solidFill>
                  <a:srgbClr val="002060"/>
                </a:solidFill>
                <a:latin typeface="+mj-ea"/>
                <a:ea typeface="+mj-ea"/>
              </a:rPr>
              <a:t>应交消费税</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对外销售或视同销售</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实际缴纳消费税时</a:t>
            </a:r>
          </a:p>
        </p:txBody>
      </p:sp>
      <p:sp>
        <p:nvSpPr>
          <p:cNvPr id="3" name="Rectangle 2">
            <a:extLst>
              <a:ext uri="{FF2B5EF4-FFF2-40B4-BE49-F238E27FC236}">
                <a16:creationId xmlns:a16="http://schemas.microsoft.com/office/drawing/2014/main" id="{63C7CB61-C4D9-4806-84AA-8D210F43B011}"/>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4" name="矩形 3"/>
          <p:cNvSpPr>
            <a:spLocks noChangeArrowheads="1"/>
          </p:cNvSpPr>
          <p:nvPr/>
        </p:nvSpPr>
        <p:spPr bwMode="auto">
          <a:xfrm>
            <a:off x="2057400" y="2847975"/>
            <a:ext cx="4733925"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zh-CN" sz="2400" dirty="0">
                <a:solidFill>
                  <a:srgbClr val="002060"/>
                </a:solidFill>
                <a:latin typeface="微软雅黑" panose="020B0503020204020204" pitchFamily="34" charset="-122"/>
                <a:ea typeface="微软雅黑" panose="020B0503020204020204" pitchFamily="34" charset="-122"/>
              </a:rPr>
              <a:t>借：</a:t>
            </a:r>
            <a:r>
              <a:rPr lang="zh-CN" altLang="en-US" sz="2400" dirty="0">
                <a:solidFill>
                  <a:srgbClr val="002060"/>
                </a:solidFill>
                <a:latin typeface="微软雅黑" panose="020B0503020204020204" pitchFamily="34" charset="-122"/>
                <a:ea typeface="微软雅黑" panose="020B0503020204020204" pitchFamily="34" charset="-122"/>
              </a:rPr>
              <a:t>税金及附加</a:t>
            </a:r>
            <a:endParaRPr lang="zh-CN" altLang="zh-CN" sz="2400" dirty="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dirty="0">
                <a:solidFill>
                  <a:srgbClr val="002060"/>
                </a:solidFill>
                <a:latin typeface="微软雅黑" panose="020B0503020204020204" pitchFamily="34" charset="-122"/>
                <a:ea typeface="微软雅黑" panose="020B0503020204020204" pitchFamily="34" charset="-122"/>
              </a:rPr>
              <a:t>    </a:t>
            </a:r>
            <a:r>
              <a:rPr lang="zh-CN" altLang="zh-CN" sz="2400" dirty="0">
                <a:solidFill>
                  <a:srgbClr val="002060"/>
                </a:solidFill>
                <a:latin typeface="微软雅黑" panose="020B0503020204020204" pitchFamily="34" charset="-122"/>
                <a:ea typeface="微软雅黑" panose="020B0503020204020204" pitchFamily="34" charset="-122"/>
              </a:rPr>
              <a:t>贷：</a:t>
            </a:r>
            <a:r>
              <a:rPr lang="zh-CN" altLang="en-US" sz="2400" dirty="0">
                <a:solidFill>
                  <a:srgbClr val="002060"/>
                </a:solidFill>
                <a:latin typeface="微软雅黑" panose="020B0503020204020204" pitchFamily="34" charset="-122"/>
                <a:ea typeface="微软雅黑" panose="020B0503020204020204" pitchFamily="34" charset="-122"/>
              </a:rPr>
              <a:t>应交税费</a:t>
            </a:r>
            <a:r>
              <a:rPr lang="en-US" altLang="zh-CN" sz="2400" dirty="0">
                <a:solidFill>
                  <a:srgbClr val="002060"/>
                </a:solidFill>
                <a:latin typeface="微软雅黑" panose="020B0503020204020204" pitchFamily="34" charset="-122"/>
                <a:ea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rPr>
              <a:t>应交消费税</a:t>
            </a:r>
            <a:endParaRPr lang="zh-CN" altLang="zh-CN" sz="2400" dirty="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209800" y="4506913"/>
            <a:ext cx="429895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zh-CN" sz="2400">
                <a:solidFill>
                  <a:srgbClr val="002060"/>
                </a:solidFill>
                <a:latin typeface="微软雅黑" panose="020B0503020204020204" pitchFamily="34" charset="-122"/>
                <a:ea typeface="微软雅黑" panose="020B0503020204020204" pitchFamily="34" charset="-122"/>
              </a:rPr>
              <a:t>借：</a:t>
            </a:r>
            <a:r>
              <a:rPr lang="zh-CN" altLang="en-US" sz="2400">
                <a:solidFill>
                  <a:srgbClr val="002060"/>
                </a:solidFill>
                <a:latin typeface="微软雅黑" panose="020B0503020204020204" pitchFamily="34" charset="-122"/>
                <a:ea typeface="微软雅黑" panose="020B0503020204020204" pitchFamily="34" charset="-122"/>
              </a:rPr>
              <a:t>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应交消费税</a:t>
            </a:r>
            <a:endParaRPr lang="zh-CN"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贷：</a:t>
            </a:r>
            <a:r>
              <a:rPr lang="zh-CN" altLang="en-US" sz="2400">
                <a:solidFill>
                  <a:srgbClr val="002060"/>
                </a:solidFill>
                <a:latin typeface="微软雅黑" panose="020B0503020204020204" pitchFamily="34" charset="-122"/>
                <a:ea typeface="微软雅黑" panose="020B0503020204020204" pitchFamily="34" charset="-122"/>
              </a:rPr>
              <a:t>银行存款</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474260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184150" y="641350"/>
            <a:ext cx="8770938" cy="5522913"/>
          </a:xfrm>
        </p:spPr>
        <p:txBody>
          <a:bodyPr/>
          <a:lstStyle/>
          <a:p>
            <a:pPr eaLnBrk="1" hangingPunct="1">
              <a:lnSpc>
                <a:spcPct val="150000"/>
              </a:lnSpc>
              <a:spcBef>
                <a:spcPct val="0"/>
              </a:spcBef>
              <a:buClr>
                <a:srgbClr val="FF0000"/>
              </a:buClr>
              <a:buFont typeface="Wingdings" panose="05000000000000000000" pitchFamily="2" charset="2"/>
              <a:buChar char="Ø"/>
            </a:pPr>
            <a:r>
              <a:rPr lang="zh-CN" altLang="zh-CN" sz="2400" dirty="0">
                <a:solidFill>
                  <a:srgbClr val="002060"/>
                </a:solidFill>
                <a:latin typeface="+mj-ea"/>
                <a:ea typeface="+mj-ea"/>
              </a:rPr>
              <a:t>应交消费税</a:t>
            </a: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委托加工应税消费品的会计核算</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收回后</a:t>
            </a:r>
            <a:r>
              <a:rPr lang="zh-CN" altLang="en-US" sz="2400" dirty="0">
                <a:solidFill>
                  <a:srgbClr val="FF0000"/>
                </a:solidFill>
                <a:latin typeface="+mj-ea"/>
                <a:ea typeface="+mj-ea"/>
              </a:rPr>
              <a:t>直接出售</a:t>
            </a:r>
            <a:r>
              <a:rPr lang="zh-CN" altLang="en-US" sz="2400" dirty="0">
                <a:solidFill>
                  <a:srgbClr val="002060"/>
                </a:solidFill>
                <a:latin typeface="+mj-ea"/>
                <a:ea typeface="+mj-ea"/>
              </a:rPr>
              <a:t>的应税消费品  </a:t>
            </a:r>
            <a:r>
              <a:rPr lang="zh-CN" altLang="en-US" sz="2400" dirty="0">
                <a:solidFill>
                  <a:srgbClr val="FF0000"/>
                </a:solidFill>
                <a:latin typeface="+mj-ea"/>
                <a:ea typeface="+mj-ea"/>
              </a:rPr>
              <a:t>不能抵扣，销售时不用再缴纳消费税</a:t>
            </a:r>
            <a:endParaRPr lang="en-US" altLang="zh-CN" sz="2400" dirty="0">
              <a:solidFill>
                <a:srgbClr val="FF000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收回后用于</a:t>
            </a:r>
            <a:r>
              <a:rPr lang="zh-CN" altLang="en-US" sz="2400" dirty="0">
                <a:solidFill>
                  <a:srgbClr val="FF0000"/>
                </a:solidFill>
                <a:latin typeface="+mj-ea"/>
                <a:ea typeface="+mj-ea"/>
              </a:rPr>
              <a:t>连续生产</a:t>
            </a:r>
            <a:r>
              <a:rPr lang="zh-CN" altLang="en-US" sz="2400" dirty="0">
                <a:solidFill>
                  <a:srgbClr val="002060"/>
                </a:solidFill>
                <a:latin typeface="+mj-ea"/>
                <a:ea typeface="+mj-ea"/>
              </a:rPr>
              <a:t>的应税消费品   </a:t>
            </a:r>
            <a:r>
              <a:rPr lang="zh-CN" altLang="en-US" sz="2400" dirty="0">
                <a:solidFill>
                  <a:srgbClr val="FF0000"/>
                </a:solidFill>
                <a:latin typeface="+mj-ea"/>
                <a:ea typeface="+mj-ea"/>
              </a:rPr>
              <a:t>允许抵扣 </a:t>
            </a:r>
          </a:p>
        </p:txBody>
      </p:sp>
      <p:sp>
        <p:nvSpPr>
          <p:cNvPr id="3" name="Rectangle 2">
            <a:extLst>
              <a:ext uri="{FF2B5EF4-FFF2-40B4-BE49-F238E27FC236}">
                <a16:creationId xmlns:a16="http://schemas.microsoft.com/office/drawing/2014/main" id="{F5C2129E-1E58-42EA-A518-36A990F26556}"/>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4" name="矩形 3"/>
          <p:cNvSpPr>
            <a:spLocks noChangeArrowheads="1"/>
          </p:cNvSpPr>
          <p:nvPr/>
        </p:nvSpPr>
        <p:spPr bwMode="auto">
          <a:xfrm>
            <a:off x="2878138" y="2498725"/>
            <a:ext cx="286385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zh-CN" sz="2400">
                <a:solidFill>
                  <a:srgbClr val="002060"/>
                </a:solidFill>
                <a:latin typeface="微软雅黑" panose="020B0503020204020204" pitchFamily="34" charset="-122"/>
                <a:ea typeface="微软雅黑" panose="020B0503020204020204" pitchFamily="34" charset="-122"/>
              </a:rPr>
              <a:t>借：</a:t>
            </a:r>
            <a:r>
              <a:rPr lang="zh-CN" altLang="en-US" sz="2400">
                <a:solidFill>
                  <a:srgbClr val="002060"/>
                </a:solidFill>
                <a:latin typeface="微软雅黑" panose="020B0503020204020204" pitchFamily="34" charset="-122"/>
                <a:ea typeface="微软雅黑" panose="020B0503020204020204" pitchFamily="34" charset="-122"/>
              </a:rPr>
              <a:t>委托加工物资</a:t>
            </a:r>
            <a:endParaRPr lang="zh-CN"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贷：</a:t>
            </a:r>
            <a:r>
              <a:rPr lang="zh-CN" altLang="en-US" sz="2400">
                <a:solidFill>
                  <a:srgbClr val="002060"/>
                </a:solidFill>
                <a:latin typeface="微软雅黑" panose="020B0503020204020204" pitchFamily="34" charset="-122"/>
                <a:ea typeface="微软雅黑" panose="020B0503020204020204" pitchFamily="34" charset="-122"/>
              </a:rPr>
              <a:t>银行存款</a:t>
            </a:r>
            <a:endParaRPr lang="zh-CN" altLang="zh-CN" sz="2400">
              <a:solidFill>
                <a:srgbClr val="00206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2249488" y="4600575"/>
            <a:ext cx="429895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zh-CN" sz="2400">
                <a:solidFill>
                  <a:srgbClr val="002060"/>
                </a:solidFill>
                <a:latin typeface="微软雅黑" panose="020B0503020204020204" pitchFamily="34" charset="-122"/>
                <a:ea typeface="微软雅黑" panose="020B0503020204020204" pitchFamily="34" charset="-122"/>
              </a:rPr>
              <a:t>借：</a:t>
            </a:r>
            <a:r>
              <a:rPr lang="zh-CN" altLang="en-US" sz="2400">
                <a:solidFill>
                  <a:srgbClr val="002060"/>
                </a:solidFill>
                <a:latin typeface="微软雅黑" panose="020B0503020204020204" pitchFamily="34" charset="-122"/>
                <a:ea typeface="微软雅黑" panose="020B0503020204020204" pitchFamily="34" charset="-122"/>
              </a:rPr>
              <a:t>应交税费</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应交消费税</a:t>
            </a:r>
            <a:endParaRPr lang="zh-CN"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zh-CN" sz="2400">
                <a:solidFill>
                  <a:srgbClr val="002060"/>
                </a:solidFill>
                <a:latin typeface="微软雅黑" panose="020B0503020204020204" pitchFamily="34" charset="-122"/>
                <a:ea typeface="微软雅黑" panose="020B0503020204020204" pitchFamily="34" charset="-122"/>
              </a:rPr>
              <a:t>贷：</a:t>
            </a:r>
            <a:r>
              <a:rPr lang="zh-CN" altLang="en-US" sz="2400">
                <a:solidFill>
                  <a:srgbClr val="002060"/>
                </a:solidFill>
                <a:latin typeface="微软雅黑" panose="020B0503020204020204" pitchFamily="34" charset="-122"/>
                <a:ea typeface="微软雅黑" panose="020B0503020204020204" pitchFamily="34" charset="-122"/>
              </a:rPr>
              <a:t>银行存款</a:t>
            </a:r>
            <a:endParaRPr lang="zh-CN"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837112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EE0AB99C-8BEA-4FD8-B642-4223AE8736B5}"/>
              </a:ext>
            </a:extLst>
          </p:cNvPr>
          <p:cNvSpPr>
            <a:spLocks noGrp="1" noChangeArrowheads="1"/>
          </p:cNvSpPr>
          <p:nvPr>
            <p:ph idx="1"/>
          </p:nvPr>
        </p:nvSpPr>
        <p:spPr>
          <a:xfrm>
            <a:off x="203200" y="612775"/>
            <a:ext cx="8609013" cy="3027363"/>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7. </a:t>
            </a:r>
            <a:r>
              <a:rPr lang="zh-CN" altLang="zh-CN" sz="2400" dirty="0">
                <a:solidFill>
                  <a:srgbClr val="002060"/>
                </a:solidFill>
                <a:latin typeface="+mj-ea"/>
                <a:ea typeface="+mj-ea"/>
                <a:sym typeface="Arial" pitchFamily="34" charset="0"/>
              </a:rPr>
              <a:t>应付利息</a:t>
            </a:r>
            <a:endParaRPr lang="en-US" altLang="zh-CN" sz="2400" dirty="0">
              <a:solidFill>
                <a:srgbClr val="002060"/>
              </a:solidFill>
              <a:latin typeface="+mj-ea"/>
              <a:ea typeface="+mj-ea"/>
              <a:sym typeface="Arial" pitchFamily="34" charset="0"/>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含义：</a:t>
            </a:r>
            <a:endParaRPr lang="en-US" altLang="zh-CN" sz="2400" dirty="0">
              <a:solidFill>
                <a:srgbClr val="002060"/>
              </a:solidFill>
              <a:latin typeface="+mj-ea"/>
              <a:ea typeface="+mj-ea"/>
              <a:sym typeface="Arial" pitchFamily="34" charset="0"/>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会计核算</a:t>
            </a: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r>
              <a:rPr lang="zh-CN" altLang="en-US" sz="2400" dirty="0">
                <a:solidFill>
                  <a:srgbClr val="002060"/>
                </a:solidFill>
                <a:latin typeface="+mj-ea"/>
                <a:ea typeface="+mj-ea"/>
                <a:sym typeface="Arial" pitchFamily="34" charset="0"/>
              </a:rPr>
              <a:t>     资产负债表日，计算确认利息费用</a:t>
            </a: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       </a:t>
            </a:r>
          </a:p>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       </a:t>
            </a:r>
          </a:p>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    </a:t>
            </a:r>
          </a:p>
          <a:p>
            <a:pPr marL="0" indent="0" eaLnBrk="1" hangingPunct="1">
              <a:lnSpc>
                <a:spcPct val="150000"/>
              </a:lnSpc>
              <a:spcBef>
                <a:spcPts val="0"/>
              </a:spcBef>
              <a:buFont typeface="Wingdings" panose="05000000000000000000" pitchFamily="2" charset="2"/>
              <a:buNone/>
              <a:defRPr/>
            </a:pPr>
            <a:r>
              <a:rPr lang="zh-CN" altLang="en-US" sz="2400" dirty="0">
                <a:solidFill>
                  <a:srgbClr val="002060"/>
                </a:solidFill>
                <a:latin typeface="+mj-ea"/>
                <a:ea typeface="+mj-ea"/>
                <a:sym typeface="Arial" pitchFamily="34" charset="0"/>
              </a:rPr>
              <a:t>     实际支付时</a:t>
            </a:r>
            <a:endParaRPr lang="en-US" altLang="zh-CN" sz="2400" dirty="0">
              <a:solidFill>
                <a:srgbClr val="002060"/>
              </a:solidFill>
              <a:latin typeface="+mj-ea"/>
              <a:ea typeface="+mj-ea"/>
              <a:sym typeface="Arial" pitchFamily="34" charset="0"/>
            </a:endParaRPr>
          </a:p>
        </p:txBody>
      </p:sp>
      <p:sp>
        <p:nvSpPr>
          <p:cNvPr id="4" name="Rectangle 2">
            <a:extLst>
              <a:ext uri="{FF2B5EF4-FFF2-40B4-BE49-F238E27FC236}">
                <a16:creationId xmlns:a16="http://schemas.microsoft.com/office/drawing/2014/main" id="{72668422-D428-47DC-9C9B-CBC9E0C6AB5D}"/>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5" name="矩形 4"/>
          <p:cNvSpPr>
            <a:spLocks noChangeArrowheads="1"/>
          </p:cNvSpPr>
          <p:nvPr/>
        </p:nvSpPr>
        <p:spPr bwMode="auto">
          <a:xfrm>
            <a:off x="1452563" y="2852738"/>
            <a:ext cx="6642100" cy="23082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借：管理费用（筹建期间）</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在建工程（建设期间，符合资本化条件）</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财务费用（建设期间，不符合资本化条件）</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贷：应付利息</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a:spLocks noChangeArrowheads="1"/>
          </p:cNvSpPr>
          <p:nvPr/>
        </p:nvSpPr>
        <p:spPr bwMode="auto">
          <a:xfrm>
            <a:off x="2971800" y="5303838"/>
            <a:ext cx="2878138"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借：应付利息</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8120737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4608375D-F634-45A0-9443-44F4DBADA347}"/>
              </a:ext>
            </a:extLst>
          </p:cNvPr>
          <p:cNvSpPr>
            <a:spLocks noGrp="1" noChangeArrowheads="1"/>
          </p:cNvSpPr>
          <p:nvPr>
            <p:ph idx="1"/>
          </p:nvPr>
        </p:nvSpPr>
        <p:spPr>
          <a:xfrm>
            <a:off x="203200" y="612775"/>
            <a:ext cx="8609013" cy="3027363"/>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8. </a:t>
            </a:r>
            <a:r>
              <a:rPr lang="zh-CN" altLang="zh-CN" sz="2400" dirty="0">
                <a:solidFill>
                  <a:srgbClr val="002060"/>
                </a:solidFill>
                <a:latin typeface="+mj-ea"/>
                <a:ea typeface="+mj-ea"/>
                <a:sym typeface="Arial" pitchFamily="34" charset="0"/>
              </a:rPr>
              <a:t>应付股利</a:t>
            </a:r>
            <a:endParaRPr lang="en-US" altLang="zh-CN" sz="2400" dirty="0">
              <a:solidFill>
                <a:srgbClr val="002060"/>
              </a:solidFill>
              <a:latin typeface="+mj-ea"/>
              <a:ea typeface="+mj-ea"/>
              <a:sym typeface="Arial" pitchFamily="34" charset="0"/>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含义：企业根据股东大会或类似机构审议批准的利润分配方法确定应分配而尚未发放给投资者的现金股利或利润。</a:t>
            </a:r>
            <a:endParaRPr lang="en-US" altLang="zh-CN" sz="2400" dirty="0">
              <a:solidFill>
                <a:srgbClr val="002060"/>
              </a:solidFill>
              <a:latin typeface="+mj-ea"/>
              <a:ea typeface="+mj-ea"/>
              <a:sym typeface="Arial" pitchFamily="34" charset="0"/>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会计核算：</a:t>
            </a: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r>
              <a:rPr lang="zh-CN" altLang="en-US" sz="2400" dirty="0">
                <a:solidFill>
                  <a:srgbClr val="002060"/>
                </a:solidFill>
                <a:latin typeface="+mj-ea"/>
                <a:ea typeface="+mj-ea"/>
                <a:sym typeface="Arial" pitchFamily="34" charset="0"/>
              </a:rPr>
              <a:t>    股东大会审议批准利润分配方案</a:t>
            </a: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endParaRPr lang="en-US" altLang="zh-CN" sz="2400" dirty="0">
              <a:solidFill>
                <a:srgbClr val="002060"/>
              </a:solidFill>
              <a:latin typeface="+mj-ea"/>
              <a:ea typeface="+mj-ea"/>
              <a:sym typeface="Arial" pitchFamily="34" charset="0"/>
            </a:endParaRPr>
          </a:p>
          <a:p>
            <a:pPr marL="0" indent="0" eaLnBrk="1" hangingPunct="1">
              <a:lnSpc>
                <a:spcPct val="150000"/>
              </a:lnSpc>
              <a:spcBef>
                <a:spcPts val="0"/>
              </a:spcBef>
              <a:buFont typeface="Wingdings" panose="05000000000000000000" pitchFamily="2" charset="2"/>
              <a:buNone/>
              <a:defRPr/>
            </a:pPr>
            <a:r>
              <a:rPr lang="zh-CN" altLang="en-US" sz="2400" dirty="0">
                <a:solidFill>
                  <a:srgbClr val="002060"/>
                </a:solidFill>
                <a:latin typeface="+mj-ea"/>
                <a:ea typeface="+mj-ea"/>
                <a:sym typeface="Arial" pitchFamily="34" charset="0"/>
              </a:rPr>
              <a:t>    实际支付现金股利或利润</a:t>
            </a:r>
          </a:p>
        </p:txBody>
      </p:sp>
      <p:sp>
        <p:nvSpPr>
          <p:cNvPr id="4" name="Rectangle 2">
            <a:extLst>
              <a:ext uri="{FF2B5EF4-FFF2-40B4-BE49-F238E27FC236}">
                <a16:creationId xmlns:a16="http://schemas.microsoft.com/office/drawing/2014/main" id="{BFCB25F7-0EDC-49F8-AFE5-C53C79C8AE8E}"/>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5" name="矩形 4"/>
          <p:cNvSpPr>
            <a:spLocks noChangeArrowheads="1"/>
          </p:cNvSpPr>
          <p:nvPr/>
        </p:nvSpPr>
        <p:spPr bwMode="auto">
          <a:xfrm>
            <a:off x="1882775" y="3394075"/>
            <a:ext cx="548640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借：利润分配</a:t>
            </a: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应付现金股利或利润</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贷：应付股利</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a:spLocks noChangeArrowheads="1"/>
          </p:cNvSpPr>
          <p:nvPr/>
        </p:nvSpPr>
        <p:spPr bwMode="auto">
          <a:xfrm>
            <a:off x="2905125" y="5033963"/>
            <a:ext cx="2593975"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借：应付股利</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线形标注 2 6"/>
          <p:cNvSpPr>
            <a:spLocks/>
          </p:cNvSpPr>
          <p:nvPr/>
        </p:nvSpPr>
        <p:spPr bwMode="auto">
          <a:xfrm>
            <a:off x="4289425" y="349250"/>
            <a:ext cx="2249488" cy="955675"/>
          </a:xfrm>
          <a:prstGeom prst="borderCallout2">
            <a:avLst>
              <a:gd name="adj1" fmla="val 18750"/>
              <a:gd name="adj2" fmla="val -8333"/>
              <a:gd name="adj3" fmla="val 18750"/>
              <a:gd name="adj4" fmla="val -16667"/>
              <a:gd name="adj5" fmla="val 112500"/>
              <a:gd name="adj6" fmla="val -4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2000">
                <a:solidFill>
                  <a:srgbClr val="002060"/>
                </a:solidFill>
                <a:latin typeface="微软雅黑" panose="020B0503020204020204" pitchFamily="34" charset="-122"/>
                <a:ea typeface="微软雅黑" panose="020B0503020204020204" pitchFamily="34" charset="-122"/>
              </a:rPr>
              <a:t>利润分配方案预案</a:t>
            </a:r>
            <a:endParaRPr lang="en-US" altLang="zh-CN" sz="2000">
              <a:solidFill>
                <a:srgbClr val="002060"/>
              </a:solidFill>
              <a:latin typeface="微软雅黑" panose="020B0503020204020204" pitchFamily="34" charset="-122"/>
              <a:ea typeface="微软雅黑" panose="020B0503020204020204" pitchFamily="34" charset="-122"/>
            </a:endParaRPr>
          </a:p>
          <a:p>
            <a:pPr eaLnBrk="1" hangingPunct="1">
              <a:spcBef>
                <a:spcPct val="0"/>
              </a:spcBef>
              <a:buClrTx/>
              <a:buSzTx/>
              <a:buFont typeface="Arial" panose="020B0604020202020204" pitchFamily="34" charset="0"/>
              <a:buNone/>
            </a:pPr>
            <a:r>
              <a:rPr lang="zh-CN" altLang="en-US" sz="2000">
                <a:solidFill>
                  <a:srgbClr val="002060"/>
                </a:solidFill>
                <a:latin typeface="微软雅黑" panose="020B0503020204020204" pitchFamily="34" charset="-122"/>
                <a:ea typeface="微软雅黑" panose="020B0503020204020204" pitchFamily="34" charset="-122"/>
              </a:rPr>
              <a:t>不能作为确认负债</a:t>
            </a:r>
            <a:endParaRPr lang="en-US" altLang="zh-CN" sz="2000">
              <a:solidFill>
                <a:srgbClr val="002060"/>
              </a:solidFill>
              <a:latin typeface="微软雅黑" panose="020B0503020204020204" pitchFamily="34" charset="-122"/>
              <a:ea typeface="微软雅黑" panose="020B0503020204020204" pitchFamily="34" charset="-122"/>
            </a:endParaRPr>
          </a:p>
          <a:p>
            <a:pPr eaLnBrk="1" hangingPunct="1">
              <a:spcBef>
                <a:spcPct val="0"/>
              </a:spcBef>
              <a:buClrTx/>
              <a:buSzTx/>
              <a:buFont typeface="Arial" panose="020B0604020202020204" pitchFamily="34" charset="0"/>
              <a:buNone/>
            </a:pPr>
            <a:r>
              <a:rPr lang="zh-CN" altLang="en-US" sz="2000">
                <a:solidFill>
                  <a:srgbClr val="002060"/>
                </a:solidFill>
                <a:latin typeface="微软雅黑" panose="020B0503020204020204" pitchFamily="34" charset="-122"/>
                <a:ea typeface="微软雅黑" panose="020B0503020204020204" pitchFamily="34" charset="-122"/>
              </a:rPr>
              <a:t>的依据</a:t>
            </a:r>
          </a:p>
        </p:txBody>
      </p:sp>
    </p:spTree>
    <p:extLst>
      <p:ext uri="{BB962C8B-B14F-4D97-AF65-F5344CB8AC3E}">
        <p14:creationId xmlns:p14="http://schemas.microsoft.com/office/powerpoint/2010/main" val="38176993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a:extLst>
              <a:ext uri="{FF2B5EF4-FFF2-40B4-BE49-F238E27FC236}">
                <a16:creationId xmlns:a16="http://schemas.microsoft.com/office/drawing/2014/main" id="{6E5057B1-33BE-4F94-BEA0-3457A13A2938}"/>
              </a:ext>
            </a:extLst>
          </p:cNvPr>
          <p:cNvSpPr>
            <a:spLocks noGrp="1" noChangeArrowheads="1"/>
          </p:cNvSpPr>
          <p:nvPr>
            <p:ph idx="1"/>
          </p:nvPr>
        </p:nvSpPr>
        <p:spPr>
          <a:xfrm>
            <a:off x="251520" y="764704"/>
            <a:ext cx="8609012" cy="4073525"/>
          </a:xfrm>
          <a:ln>
            <a:miter/>
          </a:ln>
        </p:spPr>
        <p:txBody>
          <a:bodyPr/>
          <a:lstStyle/>
          <a:p>
            <a:pPr marL="0" indent="0" eaLnBrk="1" hangingPunct="1">
              <a:lnSpc>
                <a:spcPct val="150000"/>
              </a:lnSpc>
              <a:spcBef>
                <a:spcPts val="0"/>
              </a:spcBef>
              <a:buNone/>
              <a:defRPr/>
            </a:pPr>
            <a:r>
              <a:rPr lang="zh-CN" altLang="en-US" sz="2800" dirty="0">
                <a:solidFill>
                  <a:srgbClr val="002060"/>
                </a:solidFill>
                <a:latin typeface="+mj-ea"/>
                <a:ea typeface="+mj-ea"/>
              </a:rPr>
              <a:t>（四）负债的分类</a:t>
            </a:r>
          </a:p>
          <a:p>
            <a:pPr marL="0" indent="0" eaLnBrk="1" hangingPunct="1">
              <a:lnSpc>
                <a:spcPct val="150000"/>
              </a:lnSpc>
              <a:spcBef>
                <a:spcPts val="0"/>
              </a:spcBef>
              <a:buFont typeface="Wingdings" panose="05000000000000000000" pitchFamily="2" charset="2"/>
              <a:buNone/>
              <a:defRPr/>
            </a:pPr>
            <a:r>
              <a:rPr lang="zh-CN" altLang="en-US" sz="2400" dirty="0">
                <a:solidFill>
                  <a:srgbClr val="002060"/>
                </a:solidFill>
                <a:latin typeface="+mj-ea"/>
                <a:ea typeface="+mj-ea"/>
              </a:rPr>
              <a:t>    根据流动性进行分类列报：</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流动负债</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预计在一个正常营业周期内清偿的负债；</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主要为交易目的而持有的负债；</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自资产负债表日起一年内（含一年）到期应予以清偿的负债；</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企业无权自主地将清偿期限推迟至资产负债表日后一年以上的负债。</a:t>
            </a:r>
            <a:endParaRPr lang="en-US" altLang="zh-CN" sz="2400" dirty="0">
              <a:solidFill>
                <a:srgbClr val="002060"/>
              </a:solidFill>
              <a:latin typeface="+mj-ea"/>
              <a:ea typeface="+mj-ea"/>
            </a:endParaRPr>
          </a:p>
          <a:p>
            <a:pPr marL="0" indent="0" eaLnBrk="1" hangingPunct="1">
              <a:lnSpc>
                <a:spcPct val="150000"/>
              </a:lnSpc>
              <a:spcBef>
                <a:spcPts val="0"/>
              </a:spcBef>
              <a:buFont typeface="Wingdings" panose="05000000000000000000" pitchFamily="2" charset="2"/>
              <a:buNone/>
              <a:defRPr/>
            </a:pPr>
            <a:r>
              <a:rPr lang="zh-CN" altLang="en-US" sz="2000" dirty="0">
                <a:solidFill>
                  <a:srgbClr val="FF0000"/>
                </a:solidFill>
                <a:latin typeface="+mj-ea"/>
                <a:ea typeface="+mj-ea"/>
              </a:rPr>
              <a:t>常见：</a:t>
            </a:r>
            <a:r>
              <a:rPr lang="zh-CN" altLang="en-US" sz="2000" dirty="0">
                <a:solidFill>
                  <a:srgbClr val="002060"/>
                </a:solidFill>
                <a:latin typeface="+mj-ea"/>
                <a:ea typeface="+mj-ea"/>
              </a:rPr>
              <a:t>短期借款、交易性金融负债、应付票据、应付账款、预收账款、应付职工薪酬、应交税费、应付利息、应付股利等</a:t>
            </a:r>
          </a:p>
          <a:p>
            <a:pPr eaLnBrk="1" hangingPunct="1">
              <a:buFont typeface="Wingdings" panose="05000000000000000000" pitchFamily="2" charset="2"/>
              <a:buNone/>
              <a:defRPr/>
            </a:pPr>
            <a:endParaRPr lang="zh-CN" altLang="en-US" sz="2800" dirty="0">
              <a:solidFill>
                <a:srgbClr val="002060"/>
              </a:solidFill>
              <a:latin typeface="+mj-ea"/>
              <a:ea typeface="+mj-ea"/>
            </a:endParaRPr>
          </a:p>
          <a:p>
            <a:pPr eaLnBrk="1" hangingPunct="1">
              <a:buFont typeface="Wingdings" panose="05000000000000000000" pitchFamily="2" charset="2"/>
              <a:buNone/>
              <a:defRPr/>
            </a:pPr>
            <a:endParaRPr lang="zh-CN" altLang="en-US" sz="2800" dirty="0">
              <a:solidFill>
                <a:srgbClr val="002060"/>
              </a:solidFill>
              <a:latin typeface="+mj-ea"/>
              <a:ea typeface="+mj-ea"/>
            </a:endParaRPr>
          </a:p>
        </p:txBody>
      </p:sp>
      <p:sp>
        <p:nvSpPr>
          <p:cNvPr id="5"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13881770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42D76B4C-5427-4C75-8872-E9F6E372C5C7}"/>
              </a:ext>
            </a:extLst>
          </p:cNvPr>
          <p:cNvSpPr>
            <a:spLocks noGrp="1" noChangeArrowheads="1"/>
          </p:cNvSpPr>
          <p:nvPr>
            <p:ph idx="1"/>
          </p:nvPr>
        </p:nvSpPr>
        <p:spPr>
          <a:xfrm>
            <a:off x="203200" y="612775"/>
            <a:ext cx="8609013" cy="3027363"/>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9. </a:t>
            </a:r>
            <a:r>
              <a:rPr lang="zh-CN" altLang="zh-CN" sz="2400" dirty="0">
                <a:solidFill>
                  <a:srgbClr val="002060"/>
                </a:solidFill>
                <a:latin typeface="+mj-ea"/>
                <a:ea typeface="+mj-ea"/>
                <a:sym typeface="Arial" pitchFamily="34" charset="0"/>
              </a:rPr>
              <a:t>其他应付款</a:t>
            </a: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sym typeface="Arial" pitchFamily="34" charset="0"/>
              </a:rPr>
              <a:t>含义：</a:t>
            </a:r>
            <a:r>
              <a:rPr lang="zh-CN" altLang="zh-CN" sz="2400" dirty="0">
                <a:solidFill>
                  <a:srgbClr val="002060"/>
                </a:solidFill>
                <a:latin typeface="+mj-ea"/>
                <a:ea typeface="+mj-ea"/>
                <a:sym typeface="Arial" pitchFamily="34" charset="0"/>
              </a:rPr>
              <a:t>其他应付款，是</a:t>
            </a:r>
            <a:r>
              <a:rPr lang="zh-CN" altLang="zh-CN" sz="2400" dirty="0">
                <a:solidFill>
                  <a:srgbClr val="002060"/>
                </a:solidFill>
                <a:latin typeface="+mj-ea"/>
                <a:ea typeface="+mj-ea"/>
              </a:rPr>
              <a:t>指企业除应付票据、应付账款、预收账款、应付职工薪酬、应付利息、应付股利、应交税费、长期应付款等以外的其他各项应付、暂收的款项。</a:t>
            </a:r>
            <a:endParaRPr lang="en-US" altLang="zh-CN" sz="2400" dirty="0">
              <a:solidFill>
                <a:srgbClr val="002060"/>
              </a:solidFill>
              <a:latin typeface="+mj-ea"/>
              <a:ea typeface="+mj-ea"/>
            </a:endParaRPr>
          </a:p>
          <a:p>
            <a:pPr marL="0" indent="457200" eaLnBrk="1" hangingPunct="1">
              <a:lnSpc>
                <a:spcPct val="150000"/>
              </a:lnSpc>
              <a:spcBef>
                <a:spcPts val="0"/>
              </a:spcBef>
              <a:buClr>
                <a:srgbClr val="FF0000"/>
              </a:buClr>
              <a:buFont typeface="Wingdings" panose="05000000000000000000" pitchFamily="2" charset="2"/>
              <a:buChar char="Ø"/>
              <a:defRPr/>
            </a:pPr>
            <a:r>
              <a:rPr lang="zh-CN" altLang="en-US" sz="2400" dirty="0">
                <a:solidFill>
                  <a:srgbClr val="002060"/>
                </a:solidFill>
                <a:latin typeface="+mj-ea"/>
                <a:ea typeface="+mj-ea"/>
              </a:rPr>
              <a:t>核算内容：</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企业应付租入包装物的租金；</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企业发生的存入保证金；</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企业采用售后回购方式融入的资金；</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企业代职工缴纳的社会保险费和住房公积金等。</a:t>
            </a:r>
            <a:endParaRPr lang="zh-CN"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9FA89665-751E-412F-BE72-22D7EAC0AB6F}"/>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38538634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128869B9-512B-47B7-A72B-FE9E037ECDB0}"/>
              </a:ext>
            </a:extLst>
          </p:cNvPr>
          <p:cNvSpPr>
            <a:spLocks noGrp="1" noChangeArrowheads="1"/>
          </p:cNvSpPr>
          <p:nvPr>
            <p:ph idx="1"/>
          </p:nvPr>
        </p:nvSpPr>
        <p:spPr>
          <a:xfrm>
            <a:off x="203200" y="625475"/>
            <a:ext cx="8609013" cy="3027363"/>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sym typeface="Arial" pitchFamily="34" charset="0"/>
              </a:rPr>
              <a:t>9. </a:t>
            </a:r>
            <a:r>
              <a:rPr lang="zh-CN" altLang="zh-CN" sz="2400" dirty="0">
                <a:solidFill>
                  <a:srgbClr val="002060"/>
                </a:solidFill>
                <a:latin typeface="+mj-ea"/>
                <a:ea typeface="+mj-ea"/>
                <a:sym typeface="Arial" pitchFamily="34" charset="0"/>
              </a:rPr>
              <a:t>其他应付款</a:t>
            </a: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发生各种应付、暂收款项时</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实际支付时</a:t>
            </a:r>
            <a:endParaRPr lang="en-US"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5A3C248C-465A-47D9-97C6-6F56B95503D3}"/>
              </a:ext>
            </a:extLst>
          </p:cNvPr>
          <p:cNvSpPr txBox="1">
            <a:spLocks noChangeArrowheads="1"/>
          </p:cNvSpPr>
          <p:nvPr/>
        </p:nvSpPr>
        <p:spPr>
          <a:xfrm>
            <a:off x="26988" y="66675"/>
            <a:ext cx="7772400" cy="714375"/>
          </a:xfrm>
          <a:prstGeom prst="rect">
            <a:avLst/>
          </a:prstGeom>
        </p:spPr>
        <p:txBody>
          <a:bodyPr/>
          <a:lstStyle/>
          <a:p>
            <a:pPr eaLnBrk="1" hangingPunct="1">
              <a:defRPr/>
            </a:pPr>
            <a:r>
              <a:rPr lang="zh-CN" altLang="en-US" sz="3200" dirty="0">
                <a:solidFill>
                  <a:srgbClr val="003366"/>
                </a:solidFill>
                <a:latin typeface="微软雅黑" panose="020B0503020204020204" pitchFamily="34" charset="-122"/>
                <a:ea typeface="微软雅黑" panose="020B0503020204020204" pitchFamily="34" charset="-122"/>
              </a:rPr>
              <a:t>第二节  </a:t>
            </a:r>
            <a:r>
              <a:rPr lang="zh-CN" altLang="en-US" sz="3200" kern="0" dirty="0">
                <a:solidFill>
                  <a:srgbClr val="002060"/>
                </a:solidFill>
                <a:latin typeface="微软雅黑" pitchFamily="34" charset="-122"/>
                <a:ea typeface="微软雅黑" pitchFamily="34" charset="-122"/>
              </a:rPr>
              <a:t>流动负债</a:t>
            </a:r>
            <a:br>
              <a:rPr lang="zh-CN" altLang="en-US" sz="3200" kern="0" dirty="0">
                <a:solidFill>
                  <a:srgbClr val="002060"/>
                </a:solidFill>
                <a:latin typeface="微软雅黑" pitchFamily="34" charset="-122"/>
                <a:ea typeface="微软雅黑" pitchFamily="34" charset="-122"/>
                <a:cs typeface="+mj-cs"/>
              </a:rPr>
            </a:br>
            <a:endParaRPr lang="zh-CN" altLang="en-US" sz="3200" kern="0" dirty="0">
              <a:solidFill>
                <a:srgbClr val="002060"/>
              </a:solidFill>
              <a:latin typeface="微软雅黑" pitchFamily="34" charset="-122"/>
              <a:ea typeface="微软雅黑" pitchFamily="34" charset="-122"/>
              <a:cs typeface="+mj-cs"/>
            </a:endParaRPr>
          </a:p>
        </p:txBody>
      </p:sp>
      <p:sp>
        <p:nvSpPr>
          <p:cNvPr id="5" name="矩形 4"/>
          <p:cNvSpPr>
            <a:spLocks noChangeArrowheads="1"/>
          </p:cNvSpPr>
          <p:nvPr/>
        </p:nvSpPr>
        <p:spPr bwMode="auto">
          <a:xfrm>
            <a:off x="2474913" y="2290763"/>
            <a:ext cx="379095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借：管理费用</a:t>
            </a: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银行存款等</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贷：其他应付款</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a:spLocks noChangeArrowheads="1"/>
          </p:cNvSpPr>
          <p:nvPr/>
        </p:nvSpPr>
        <p:spPr bwMode="auto">
          <a:xfrm>
            <a:off x="2944813" y="4065588"/>
            <a:ext cx="2770187"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借：其他按应付款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9137981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6675" y="0"/>
            <a:ext cx="7772400" cy="700088"/>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非流动负债</a:t>
            </a:r>
          </a:p>
        </p:txBody>
      </p:sp>
      <p:sp>
        <p:nvSpPr>
          <p:cNvPr id="74755" name="Rectangle 3"/>
          <p:cNvSpPr>
            <a:spLocks noGrp="1" noChangeArrowheads="1"/>
          </p:cNvSpPr>
          <p:nvPr>
            <p:ph idx="1"/>
          </p:nvPr>
        </p:nvSpPr>
        <p:spPr>
          <a:xfrm>
            <a:off x="134938" y="687388"/>
            <a:ext cx="9056687" cy="5264150"/>
          </a:xfrm>
        </p:spPr>
        <p:txBody>
          <a:bodyPr/>
          <a:lstStyle/>
          <a:p>
            <a:pPr marL="0" eaLnBrk="1" hangingPunct="1">
              <a:lnSpc>
                <a:spcPct val="150000"/>
              </a:lnSpc>
              <a:spcBef>
                <a:spcPct val="0"/>
              </a:spcBef>
              <a:buFont typeface="Wingdings" panose="05000000000000000000" pitchFamily="2" charset="2"/>
              <a:buNone/>
            </a:pPr>
            <a:r>
              <a:rPr lang="en-US" altLang="zh-CN" sz="2400" dirty="0">
                <a:solidFill>
                  <a:srgbClr val="002060"/>
                </a:solidFill>
                <a:latin typeface="+mj-ea"/>
                <a:ea typeface="+mj-ea"/>
              </a:rPr>
              <a:t>1.</a:t>
            </a:r>
            <a:r>
              <a:rPr lang="zh-CN" altLang="en-US" sz="2400" dirty="0">
                <a:solidFill>
                  <a:srgbClr val="002060"/>
                </a:solidFill>
                <a:latin typeface="+mj-ea"/>
                <a:ea typeface="+mj-ea"/>
              </a:rPr>
              <a:t>长期借款　</a:t>
            </a:r>
          </a:p>
          <a:p>
            <a:pPr marL="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含义：企业从银行或其他金融机构借入的期限在</a:t>
            </a:r>
            <a:r>
              <a:rPr lang="zh-CN" altLang="en-US" sz="2400" dirty="0">
                <a:solidFill>
                  <a:srgbClr val="FF0000"/>
                </a:solidFill>
                <a:latin typeface="+mj-ea"/>
                <a:ea typeface="+mj-ea"/>
              </a:rPr>
              <a:t>一年以上</a:t>
            </a:r>
            <a:r>
              <a:rPr lang="en-US" altLang="zh-CN" sz="2400" dirty="0">
                <a:solidFill>
                  <a:srgbClr val="FF0000"/>
                </a:solidFill>
                <a:latin typeface="+mj-ea"/>
                <a:ea typeface="+mj-ea"/>
              </a:rPr>
              <a:t>(</a:t>
            </a:r>
            <a:r>
              <a:rPr lang="zh-CN" altLang="en-US" sz="2400" dirty="0">
                <a:solidFill>
                  <a:srgbClr val="FF0000"/>
                </a:solidFill>
                <a:latin typeface="+mj-ea"/>
                <a:ea typeface="+mj-ea"/>
              </a:rPr>
              <a:t>不含一年</a:t>
            </a:r>
            <a:r>
              <a:rPr lang="en-US" altLang="zh-CN" sz="2400" dirty="0">
                <a:solidFill>
                  <a:srgbClr val="FF0000"/>
                </a:solidFill>
                <a:latin typeface="+mj-ea"/>
                <a:ea typeface="+mj-ea"/>
              </a:rPr>
              <a:t>)</a:t>
            </a:r>
            <a:r>
              <a:rPr lang="zh-CN" altLang="en-US" sz="2400" dirty="0">
                <a:solidFill>
                  <a:srgbClr val="002060"/>
                </a:solidFill>
                <a:latin typeface="+mj-ea"/>
                <a:ea typeface="+mj-ea"/>
              </a:rPr>
              <a:t>的借款。</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特点：</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偿还期限较长；</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债务金额较大；</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利息一般按年支付，本金可到期一次偿还，也可分期偿还；</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不影响股东控制权；</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Arial" panose="020B0604020202020204" pitchFamily="34" charset="0"/>
              <a:buChar char="•"/>
            </a:pPr>
            <a:r>
              <a:rPr lang="zh-CN" altLang="en-US" sz="2400" dirty="0">
                <a:solidFill>
                  <a:srgbClr val="002060"/>
                </a:solidFill>
                <a:latin typeface="+mj-ea"/>
                <a:ea typeface="+mj-ea"/>
              </a:rPr>
              <a:t>一般需要一定抵押。</a:t>
            </a:r>
          </a:p>
        </p:txBody>
      </p:sp>
    </p:spTree>
    <p:extLst>
      <p:ext uri="{BB962C8B-B14F-4D97-AF65-F5344CB8AC3E}">
        <p14:creationId xmlns:p14="http://schemas.microsoft.com/office/powerpoint/2010/main" val="93086166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6675" y="0"/>
            <a:ext cx="7772400" cy="700088"/>
          </a:xfrm>
        </p:spPr>
        <p:txBody>
          <a:bodyPr/>
          <a:lstStyle/>
          <a:p>
            <a:pPr algn="l" eaLnBrk="1" hangingPunct="1"/>
            <a:r>
              <a:rPr lang="zh-CN" altLang="en-US" b="0" dirty="0">
                <a:solidFill>
                  <a:srgbClr val="002060"/>
                </a:solidFill>
                <a:latin typeface="微软雅黑" panose="020B0503020204020204" pitchFamily="34" charset="-122"/>
                <a:ea typeface="微软雅黑" panose="020B0503020204020204" pitchFamily="34" charset="-122"/>
              </a:rPr>
              <a:t>第三节  非流动负债</a:t>
            </a:r>
          </a:p>
        </p:txBody>
      </p:sp>
      <p:sp>
        <p:nvSpPr>
          <p:cNvPr id="75779" name="Rectangle 3"/>
          <p:cNvSpPr>
            <a:spLocks noGrp="1" noChangeArrowheads="1"/>
          </p:cNvSpPr>
          <p:nvPr>
            <p:ph idx="1"/>
          </p:nvPr>
        </p:nvSpPr>
        <p:spPr>
          <a:xfrm>
            <a:off x="134938" y="620713"/>
            <a:ext cx="9056687" cy="5264150"/>
          </a:xfrm>
        </p:spPr>
        <p:txBody>
          <a:bodyPr/>
          <a:lstStyle/>
          <a:p>
            <a:pPr marL="0" eaLnBrk="1" hangingPunct="1">
              <a:lnSpc>
                <a:spcPct val="150000"/>
              </a:lnSpc>
              <a:spcBef>
                <a:spcPct val="0"/>
              </a:spcBef>
              <a:buFont typeface="Wingdings" panose="05000000000000000000" pitchFamily="2" charset="2"/>
              <a:buNone/>
            </a:pPr>
            <a:r>
              <a:rPr lang="en-US" altLang="zh-CN" sz="2400" dirty="0">
                <a:solidFill>
                  <a:srgbClr val="002060"/>
                </a:solidFill>
                <a:latin typeface="+mj-ea"/>
                <a:ea typeface="+mj-ea"/>
              </a:rPr>
              <a:t>1.</a:t>
            </a:r>
            <a:r>
              <a:rPr lang="zh-CN" altLang="en-US" sz="2400" dirty="0">
                <a:solidFill>
                  <a:srgbClr val="002060"/>
                </a:solidFill>
                <a:latin typeface="+mj-ea"/>
                <a:ea typeface="+mj-ea"/>
              </a:rPr>
              <a:t>长期借款　</a:t>
            </a:r>
          </a:p>
          <a:p>
            <a:pPr marL="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账户设置：长期借款</a:t>
            </a:r>
            <a:r>
              <a:rPr lang="en-US" altLang="zh-CN" sz="2400" dirty="0">
                <a:solidFill>
                  <a:srgbClr val="002060"/>
                </a:solidFill>
                <a:latin typeface="+mj-ea"/>
                <a:ea typeface="+mj-ea"/>
              </a:rPr>
              <a:t>——</a:t>
            </a:r>
            <a:r>
              <a:rPr lang="zh-CN" altLang="en-US" sz="2400" dirty="0">
                <a:solidFill>
                  <a:srgbClr val="FF0000"/>
                </a:solidFill>
                <a:latin typeface="+mj-ea"/>
                <a:ea typeface="+mj-ea"/>
              </a:rPr>
              <a:t>本金</a:t>
            </a:r>
            <a:r>
              <a:rPr lang="zh-CN" altLang="en-US" sz="2400" dirty="0">
                <a:solidFill>
                  <a:srgbClr val="002060"/>
                </a:solidFill>
                <a:latin typeface="+mj-ea"/>
                <a:ea typeface="+mj-ea"/>
              </a:rPr>
              <a:t>（核算长期借款的本金）</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Wingdings" panose="05000000000000000000" pitchFamily="2" charset="2"/>
              <a:buNone/>
            </a:pPr>
            <a:r>
              <a:rPr lang="en-US" altLang="zh-CN" sz="2400" dirty="0">
                <a:solidFill>
                  <a:srgbClr val="002060"/>
                </a:solidFill>
                <a:latin typeface="+mj-ea"/>
                <a:ea typeface="+mj-ea"/>
              </a:rPr>
              <a:t>                     ——</a:t>
            </a:r>
            <a:r>
              <a:rPr lang="zh-CN" altLang="en-US" sz="2400" dirty="0">
                <a:solidFill>
                  <a:srgbClr val="FF0000"/>
                </a:solidFill>
                <a:latin typeface="+mj-ea"/>
                <a:ea typeface="+mj-ea"/>
              </a:rPr>
              <a:t>利息调整</a:t>
            </a:r>
            <a:r>
              <a:rPr lang="zh-CN" altLang="en-US" sz="2400" dirty="0">
                <a:solidFill>
                  <a:srgbClr val="002060"/>
                </a:solidFill>
                <a:latin typeface="+mj-ea"/>
                <a:ea typeface="+mj-ea"/>
              </a:rPr>
              <a:t>（核算实际利率与合同利率不同产生的利息调整额）</a:t>
            </a:r>
            <a:endParaRPr lang="en-US" altLang="zh-CN" sz="2400" dirty="0">
              <a:solidFill>
                <a:srgbClr val="002060"/>
              </a:solidFill>
              <a:latin typeface="+mj-ea"/>
              <a:ea typeface="+mj-ea"/>
            </a:endParaRPr>
          </a:p>
          <a:p>
            <a:pPr marL="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r>
              <a:rPr lang="zh-CN" altLang="en-US" sz="2400" dirty="0">
                <a:solidFill>
                  <a:srgbClr val="002060"/>
                </a:solidFill>
                <a:latin typeface="+mj-ea"/>
                <a:ea typeface="+mj-ea"/>
              </a:rPr>
              <a:t>    取得长期借款时</a:t>
            </a:r>
          </a:p>
        </p:txBody>
      </p:sp>
      <p:sp>
        <p:nvSpPr>
          <p:cNvPr id="4" name="矩形 3"/>
          <p:cNvSpPr>
            <a:spLocks noChangeArrowheads="1"/>
          </p:cNvSpPr>
          <p:nvPr/>
        </p:nvSpPr>
        <p:spPr bwMode="auto">
          <a:xfrm>
            <a:off x="1049338" y="3984625"/>
            <a:ext cx="6951662" cy="1755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借：银行存款（实际收到金额）</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长期借款</a:t>
            </a: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利息调整（差额，可能在贷方）</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贷：长期借款</a:t>
            </a: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本金（借款金额）</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3702711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6675" y="0"/>
            <a:ext cx="7772400" cy="700088"/>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非流动负债</a:t>
            </a:r>
          </a:p>
        </p:txBody>
      </p:sp>
      <p:sp>
        <p:nvSpPr>
          <p:cNvPr id="76803" name="Rectangle 3"/>
          <p:cNvSpPr>
            <a:spLocks noGrp="1" noChangeArrowheads="1"/>
          </p:cNvSpPr>
          <p:nvPr>
            <p:ph idx="1"/>
          </p:nvPr>
        </p:nvSpPr>
        <p:spPr>
          <a:xfrm>
            <a:off x="87313" y="620713"/>
            <a:ext cx="9056687" cy="5264150"/>
          </a:xfrm>
        </p:spPr>
        <p:txBody>
          <a:bodyPr/>
          <a:lstStyle/>
          <a:p>
            <a:pPr marL="0" eaLnBrk="1" hangingPunct="1">
              <a:lnSpc>
                <a:spcPct val="150000"/>
              </a:lnSpc>
              <a:spcBef>
                <a:spcPct val="0"/>
              </a:spcBef>
              <a:buFont typeface="Wingdings" panose="05000000000000000000" pitchFamily="2" charset="2"/>
              <a:buNone/>
            </a:pPr>
            <a:r>
              <a:rPr lang="en-US" altLang="zh-CN" sz="2400" dirty="0">
                <a:solidFill>
                  <a:srgbClr val="002060"/>
                </a:solidFill>
                <a:latin typeface="+mj-ea"/>
                <a:ea typeface="+mj-ea"/>
              </a:rPr>
              <a:t>1.</a:t>
            </a:r>
            <a:r>
              <a:rPr lang="zh-CN" altLang="en-US" sz="2400" dirty="0">
                <a:solidFill>
                  <a:srgbClr val="002060"/>
                </a:solidFill>
                <a:latin typeface="+mj-ea"/>
                <a:ea typeface="+mj-ea"/>
              </a:rPr>
              <a:t>长期借款　</a:t>
            </a:r>
          </a:p>
          <a:p>
            <a:pPr marL="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r>
              <a:rPr lang="zh-CN" altLang="en-US" sz="2400" dirty="0">
                <a:solidFill>
                  <a:srgbClr val="002060"/>
                </a:solidFill>
                <a:latin typeface="+mj-ea"/>
                <a:ea typeface="+mj-ea"/>
              </a:rPr>
              <a:t>    资产负债表日计算长期借款利息时</a:t>
            </a: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r>
              <a:rPr lang="zh-CN" altLang="en-US" sz="2400" dirty="0">
                <a:solidFill>
                  <a:srgbClr val="002060"/>
                </a:solidFill>
                <a:latin typeface="+mj-ea"/>
                <a:ea typeface="+mj-ea"/>
              </a:rPr>
              <a:t>    </a:t>
            </a: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r>
              <a:rPr lang="zh-CN" altLang="en-US" sz="2400" dirty="0">
                <a:solidFill>
                  <a:srgbClr val="002060"/>
                </a:solidFill>
                <a:latin typeface="+mj-ea"/>
                <a:ea typeface="+mj-ea"/>
              </a:rPr>
              <a:t>    实际支付利息时</a:t>
            </a:r>
          </a:p>
        </p:txBody>
      </p:sp>
      <p:sp>
        <p:nvSpPr>
          <p:cNvPr id="4" name="矩形 3"/>
          <p:cNvSpPr>
            <a:spLocks noChangeArrowheads="1"/>
          </p:cNvSpPr>
          <p:nvPr/>
        </p:nvSpPr>
        <p:spPr bwMode="auto">
          <a:xfrm>
            <a:off x="995363" y="2465388"/>
            <a:ext cx="7315200" cy="23082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借：在建工程</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财务费用等</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贷：应付利息（按照借款金额与合同利率计算）</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长期借款</a:t>
            </a: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利息调整</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a:spLocks noChangeArrowheads="1"/>
          </p:cNvSpPr>
          <p:nvPr/>
        </p:nvSpPr>
        <p:spPr bwMode="auto">
          <a:xfrm>
            <a:off x="2917825" y="5181600"/>
            <a:ext cx="2487613"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借：应付利息</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0422557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6675" y="0"/>
            <a:ext cx="7772400" cy="700088"/>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非流动负债</a:t>
            </a:r>
          </a:p>
        </p:txBody>
      </p:sp>
      <p:sp>
        <p:nvSpPr>
          <p:cNvPr id="77827" name="Rectangle 3"/>
          <p:cNvSpPr>
            <a:spLocks noGrp="1" noChangeArrowheads="1"/>
          </p:cNvSpPr>
          <p:nvPr>
            <p:ph idx="1"/>
          </p:nvPr>
        </p:nvSpPr>
        <p:spPr>
          <a:xfrm>
            <a:off x="87313" y="620713"/>
            <a:ext cx="9056687" cy="5264150"/>
          </a:xfrm>
        </p:spPr>
        <p:txBody>
          <a:bodyPr/>
          <a:lstStyle/>
          <a:p>
            <a:pPr marL="0" eaLnBrk="1" hangingPunct="1">
              <a:lnSpc>
                <a:spcPct val="150000"/>
              </a:lnSpc>
              <a:spcBef>
                <a:spcPct val="0"/>
              </a:spcBef>
              <a:buFont typeface="Wingdings" panose="05000000000000000000" pitchFamily="2" charset="2"/>
              <a:buNone/>
            </a:pPr>
            <a:r>
              <a:rPr lang="en-US" altLang="zh-CN" sz="2400" dirty="0">
                <a:solidFill>
                  <a:srgbClr val="002060"/>
                </a:solidFill>
                <a:latin typeface="+mj-ea"/>
                <a:ea typeface="+mj-ea"/>
              </a:rPr>
              <a:t>1.</a:t>
            </a:r>
            <a:r>
              <a:rPr lang="zh-CN" altLang="en-US" sz="2400" dirty="0">
                <a:solidFill>
                  <a:srgbClr val="002060"/>
                </a:solidFill>
                <a:latin typeface="+mj-ea"/>
                <a:ea typeface="+mj-ea"/>
              </a:rPr>
              <a:t>长期借款　</a:t>
            </a:r>
          </a:p>
          <a:p>
            <a:pPr marL="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r>
              <a:rPr lang="zh-CN" altLang="en-US" sz="2400" dirty="0">
                <a:solidFill>
                  <a:srgbClr val="002060"/>
                </a:solidFill>
                <a:latin typeface="+mj-ea"/>
                <a:ea typeface="+mj-ea"/>
              </a:rPr>
              <a:t>    偿还长期借款时</a:t>
            </a: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a:p>
            <a:pPr marL="0" eaLnBrk="1" hangingPunct="1">
              <a:lnSpc>
                <a:spcPct val="150000"/>
              </a:lnSpc>
              <a:spcBef>
                <a:spcPct val="0"/>
              </a:spcBef>
              <a:buFont typeface="Wingdings" panose="05000000000000000000" pitchFamily="2" charset="2"/>
              <a:buNone/>
            </a:pPr>
            <a:endParaRPr lang="en-US" altLang="zh-CN" sz="2400" dirty="0">
              <a:solidFill>
                <a:srgbClr val="002060"/>
              </a:solidFill>
              <a:latin typeface="+mj-ea"/>
              <a:ea typeface="+mj-ea"/>
            </a:endParaRPr>
          </a:p>
        </p:txBody>
      </p:sp>
      <p:sp>
        <p:nvSpPr>
          <p:cNvPr id="4" name="矩形 3"/>
          <p:cNvSpPr>
            <a:spLocks noChangeArrowheads="1"/>
          </p:cNvSpPr>
          <p:nvPr/>
        </p:nvSpPr>
        <p:spPr bwMode="auto">
          <a:xfrm>
            <a:off x="2608263" y="2546350"/>
            <a:ext cx="3482975"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借：长期借款</a:t>
            </a: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本金</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zh-CN"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5243386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a:extLst>
              <a:ext uri="{FF2B5EF4-FFF2-40B4-BE49-F238E27FC236}">
                <a16:creationId xmlns:a16="http://schemas.microsoft.com/office/drawing/2014/main" id="{5096DED4-E170-42B1-AB1E-B3BD2ED7062E}"/>
              </a:ext>
            </a:extLst>
          </p:cNvPr>
          <p:cNvSpPr>
            <a:spLocks noGrp="1" noChangeArrowheads="1"/>
          </p:cNvSpPr>
          <p:nvPr>
            <p:ph idx="1"/>
          </p:nvPr>
        </p:nvSpPr>
        <p:spPr>
          <a:xfrm>
            <a:off x="192088" y="625475"/>
            <a:ext cx="8951912" cy="3597275"/>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rPr>
              <a:t>2. </a:t>
            </a:r>
            <a:r>
              <a:rPr lang="zh-CN" altLang="en-US" sz="2400" dirty="0">
                <a:solidFill>
                  <a:srgbClr val="002060"/>
                </a:solidFill>
                <a:latin typeface="+mj-ea"/>
                <a:ea typeface="+mj-ea"/>
              </a:rPr>
              <a:t>应付债券</a:t>
            </a:r>
            <a:r>
              <a:rPr lang="zh-CN" altLang="zh-CN" sz="2400" dirty="0">
                <a:solidFill>
                  <a:srgbClr val="002060"/>
                </a:solidFill>
                <a:latin typeface="+mj-ea"/>
                <a:ea typeface="+mj-ea"/>
              </a:rPr>
              <a:t>	</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含义：企业发行的</a:t>
            </a:r>
            <a:r>
              <a:rPr lang="zh-CN" altLang="en-US" sz="2400" dirty="0">
                <a:solidFill>
                  <a:srgbClr val="FF0000"/>
                </a:solidFill>
                <a:latin typeface="+mj-ea"/>
                <a:ea typeface="+mj-ea"/>
              </a:rPr>
              <a:t>超过一年</a:t>
            </a:r>
            <a:r>
              <a:rPr lang="zh-CN" altLang="en-US" sz="2400" dirty="0">
                <a:solidFill>
                  <a:srgbClr val="002060"/>
                </a:solidFill>
                <a:latin typeface="+mj-ea"/>
                <a:ea typeface="+mj-ea"/>
              </a:rPr>
              <a:t>的债券。</a:t>
            </a:r>
            <a:endParaRPr lang="zh-CN"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分类</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000" dirty="0">
                <a:solidFill>
                  <a:srgbClr val="002060"/>
                </a:solidFill>
                <a:latin typeface="+mj-ea"/>
                <a:ea typeface="+mj-ea"/>
              </a:rPr>
              <a:t>按照本金偿还方式         一次还本债券</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en-US" altLang="zh-CN" sz="2000" dirty="0">
                <a:solidFill>
                  <a:srgbClr val="002060"/>
                </a:solidFill>
                <a:latin typeface="+mj-ea"/>
                <a:ea typeface="+mj-ea"/>
              </a:rPr>
              <a:t>                            </a:t>
            </a:r>
            <a:r>
              <a:rPr lang="zh-CN" altLang="en-US" sz="2000" dirty="0">
                <a:solidFill>
                  <a:srgbClr val="002060"/>
                </a:solidFill>
                <a:latin typeface="+mj-ea"/>
                <a:ea typeface="+mj-ea"/>
              </a:rPr>
              <a:t>分期还本债券</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000" dirty="0">
                <a:solidFill>
                  <a:srgbClr val="002060"/>
                </a:solidFill>
                <a:latin typeface="+mj-ea"/>
                <a:ea typeface="+mj-ea"/>
              </a:rPr>
              <a:t>按照有无担保            有担保债券</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000" dirty="0">
                <a:solidFill>
                  <a:srgbClr val="002060"/>
                </a:solidFill>
                <a:latin typeface="+mj-ea"/>
                <a:ea typeface="+mj-ea"/>
              </a:rPr>
              <a:t>                            信用债券</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000" dirty="0">
                <a:solidFill>
                  <a:srgbClr val="002060"/>
                </a:solidFill>
                <a:latin typeface="+mj-ea"/>
                <a:ea typeface="+mj-ea"/>
              </a:rPr>
              <a:t>按照是否记名          记名债券                       </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en-US" altLang="zh-CN" sz="2000" dirty="0">
                <a:solidFill>
                  <a:srgbClr val="002060"/>
                </a:solidFill>
                <a:latin typeface="+mj-ea"/>
                <a:ea typeface="+mj-ea"/>
              </a:rPr>
              <a:t>                         </a:t>
            </a:r>
            <a:r>
              <a:rPr lang="zh-CN" altLang="en-US" sz="2000" dirty="0">
                <a:solidFill>
                  <a:srgbClr val="002060"/>
                </a:solidFill>
                <a:latin typeface="+mj-ea"/>
                <a:ea typeface="+mj-ea"/>
              </a:rPr>
              <a:t>无记名债券</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000" dirty="0">
                <a:solidFill>
                  <a:srgbClr val="002060"/>
                </a:solidFill>
                <a:latin typeface="+mj-ea"/>
                <a:ea typeface="+mj-ea"/>
              </a:rPr>
              <a:t>按照是否可以转换为股票          可转换债券</a:t>
            </a:r>
            <a:endParaRPr lang="en-US" altLang="zh-CN" sz="20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000" dirty="0">
                <a:solidFill>
                  <a:srgbClr val="002060"/>
                </a:solidFill>
                <a:latin typeface="+mj-ea"/>
                <a:ea typeface="+mj-ea"/>
              </a:rPr>
              <a:t>                                    不可转换债券</a:t>
            </a:r>
            <a:endParaRPr lang="zh-CN" altLang="zh-CN" sz="2000" dirty="0">
              <a:solidFill>
                <a:srgbClr val="002060"/>
              </a:solidFill>
              <a:latin typeface="+mj-ea"/>
              <a:ea typeface="+mj-ea"/>
            </a:endParaRPr>
          </a:p>
        </p:txBody>
      </p:sp>
      <p:sp>
        <p:nvSpPr>
          <p:cNvPr id="4" name="Rectangle 2">
            <a:extLst>
              <a:ext uri="{FF2B5EF4-FFF2-40B4-BE49-F238E27FC236}">
                <a16:creationId xmlns:a16="http://schemas.microsoft.com/office/drawing/2014/main" id="{DAF91FEC-12DA-432C-95CA-7368A0D3ED1B}"/>
              </a:ext>
            </a:extLst>
          </p:cNvPr>
          <p:cNvSpPr txBox="1">
            <a:spLocks noChangeArrowheads="1"/>
          </p:cNvSpPr>
          <p:nvPr/>
        </p:nvSpPr>
        <p:spPr bwMode="auto">
          <a:xfrm>
            <a:off x="66675" y="0"/>
            <a:ext cx="7772400" cy="700088"/>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第三节  非流动负债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78852" name="左中括号 4"/>
          <p:cNvSpPr>
            <a:spLocks/>
          </p:cNvSpPr>
          <p:nvPr/>
        </p:nvSpPr>
        <p:spPr bwMode="auto">
          <a:xfrm>
            <a:off x="3173413" y="2527300"/>
            <a:ext cx="174625" cy="592138"/>
          </a:xfrm>
          <a:prstGeom prst="leftBracket">
            <a:avLst>
              <a:gd name="adj" fmla="val 833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cxnSp>
        <p:nvCxnSpPr>
          <p:cNvPr id="78853" name="直接连接符 7"/>
          <p:cNvCxnSpPr>
            <a:cxnSpLocks noChangeShapeType="1"/>
          </p:cNvCxnSpPr>
          <p:nvPr/>
        </p:nvCxnSpPr>
        <p:spPr bwMode="auto">
          <a:xfrm>
            <a:off x="2809875" y="2595563"/>
            <a:ext cx="363538" cy="12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8854" name="左中括号 8"/>
          <p:cNvSpPr>
            <a:spLocks/>
          </p:cNvSpPr>
          <p:nvPr/>
        </p:nvSpPr>
        <p:spPr bwMode="auto">
          <a:xfrm>
            <a:off x="2814638" y="3406775"/>
            <a:ext cx="174625" cy="592138"/>
          </a:xfrm>
          <a:prstGeom prst="leftBracket">
            <a:avLst>
              <a:gd name="adj" fmla="val 833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cxnSp>
        <p:nvCxnSpPr>
          <p:cNvPr id="78855" name="直接连接符 9"/>
          <p:cNvCxnSpPr>
            <a:cxnSpLocks noChangeShapeType="1"/>
          </p:cNvCxnSpPr>
          <p:nvPr/>
        </p:nvCxnSpPr>
        <p:spPr bwMode="auto">
          <a:xfrm>
            <a:off x="2451100" y="3473450"/>
            <a:ext cx="363538" cy="14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8856" name="左中括号 10"/>
          <p:cNvSpPr>
            <a:spLocks/>
          </p:cNvSpPr>
          <p:nvPr/>
        </p:nvSpPr>
        <p:spPr bwMode="auto">
          <a:xfrm>
            <a:off x="2738438" y="4338638"/>
            <a:ext cx="174625" cy="592137"/>
          </a:xfrm>
          <a:prstGeom prst="leftBracket">
            <a:avLst>
              <a:gd name="adj" fmla="val 8352"/>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cxnSp>
        <p:nvCxnSpPr>
          <p:cNvPr id="78857" name="直接连接符 11"/>
          <p:cNvCxnSpPr>
            <a:cxnSpLocks noChangeShapeType="1"/>
          </p:cNvCxnSpPr>
          <p:nvPr/>
        </p:nvCxnSpPr>
        <p:spPr bwMode="auto">
          <a:xfrm>
            <a:off x="2374900" y="4406900"/>
            <a:ext cx="363538" cy="12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8858" name="左中括号 12"/>
          <p:cNvSpPr>
            <a:spLocks/>
          </p:cNvSpPr>
          <p:nvPr/>
        </p:nvSpPr>
        <p:spPr bwMode="auto">
          <a:xfrm>
            <a:off x="3979863" y="5257800"/>
            <a:ext cx="174625" cy="592138"/>
          </a:xfrm>
          <a:prstGeom prst="leftBracket">
            <a:avLst>
              <a:gd name="adj" fmla="val 833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endParaRPr lang="zh-CN" altLang="en-US" sz="2400">
              <a:latin typeface="Times New Roman" panose="02020603050405020304" pitchFamily="18" charset="0"/>
            </a:endParaRPr>
          </a:p>
        </p:txBody>
      </p:sp>
      <p:cxnSp>
        <p:nvCxnSpPr>
          <p:cNvPr id="78859" name="直接连接符 13"/>
          <p:cNvCxnSpPr>
            <a:cxnSpLocks noChangeShapeType="1"/>
          </p:cNvCxnSpPr>
          <p:nvPr/>
        </p:nvCxnSpPr>
        <p:spPr bwMode="auto">
          <a:xfrm>
            <a:off x="3617913" y="5324475"/>
            <a:ext cx="361950" cy="14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556928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a:extLst>
              <a:ext uri="{FF2B5EF4-FFF2-40B4-BE49-F238E27FC236}">
                <a16:creationId xmlns:a16="http://schemas.microsoft.com/office/drawing/2014/main" id="{4A6DEA84-CCC8-4C1D-A37D-3A715EACB549}"/>
              </a:ext>
            </a:extLst>
          </p:cNvPr>
          <p:cNvSpPr>
            <a:spLocks noGrp="1" noChangeArrowheads="1"/>
          </p:cNvSpPr>
          <p:nvPr>
            <p:ph idx="1"/>
          </p:nvPr>
        </p:nvSpPr>
        <p:spPr>
          <a:xfrm>
            <a:off x="192088" y="625475"/>
            <a:ext cx="8951912" cy="3597275"/>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rPr>
              <a:t>2. </a:t>
            </a:r>
            <a:r>
              <a:rPr lang="zh-CN" altLang="en-US" sz="2400" dirty="0">
                <a:solidFill>
                  <a:srgbClr val="002060"/>
                </a:solidFill>
                <a:latin typeface="+mj-ea"/>
                <a:ea typeface="+mj-ea"/>
              </a:rPr>
              <a:t>应付债券</a:t>
            </a:r>
            <a:r>
              <a:rPr lang="zh-CN" altLang="zh-CN" sz="2400" dirty="0">
                <a:solidFill>
                  <a:srgbClr val="002060"/>
                </a:solidFill>
                <a:latin typeface="+mj-ea"/>
                <a:ea typeface="+mj-ea"/>
              </a:rPr>
              <a:t>	</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账户设置：</a:t>
            </a:r>
            <a:r>
              <a:rPr lang="zh-CN" altLang="zh-CN" sz="2400" dirty="0">
                <a:solidFill>
                  <a:srgbClr val="002060"/>
                </a:solidFill>
                <a:latin typeface="+mj-ea"/>
                <a:ea typeface="+mj-ea"/>
              </a:rPr>
              <a:t>应付债券</a:t>
            </a:r>
            <a:r>
              <a:rPr lang="en-US" altLang="zh-CN" sz="2400" dirty="0">
                <a:solidFill>
                  <a:srgbClr val="002060"/>
                </a:solidFill>
                <a:latin typeface="+mj-ea"/>
                <a:ea typeface="+mj-ea"/>
              </a:rPr>
              <a:t> ——</a:t>
            </a:r>
            <a:r>
              <a:rPr lang="zh-CN" altLang="zh-CN" sz="2400" dirty="0">
                <a:solidFill>
                  <a:srgbClr val="002060"/>
                </a:solidFill>
                <a:latin typeface="+mj-ea"/>
                <a:ea typeface="+mj-ea"/>
              </a:rPr>
              <a:t>面值</a:t>
            </a:r>
          </a:p>
          <a:p>
            <a:pPr marL="0" indent="-45720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                                    </a:t>
            </a:r>
            <a:r>
              <a:rPr lang="en-US" altLang="zh-CN" sz="2400" dirty="0">
                <a:solidFill>
                  <a:srgbClr val="002060"/>
                </a:solidFill>
                <a:latin typeface="+mj-ea"/>
                <a:ea typeface="+mj-ea"/>
              </a:rPr>
              <a:t>——</a:t>
            </a:r>
            <a:r>
              <a:rPr lang="zh-CN" altLang="zh-CN" sz="2400" dirty="0">
                <a:solidFill>
                  <a:srgbClr val="002060"/>
                </a:solidFill>
                <a:latin typeface="+mj-ea"/>
                <a:ea typeface="+mj-ea"/>
              </a:rPr>
              <a:t>利息调整</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会计核算</a:t>
            </a:r>
            <a:r>
              <a:rPr lang="zh-CN" altLang="en-US" sz="2400" dirty="0">
                <a:solidFill>
                  <a:srgbClr val="002060"/>
                </a:solidFill>
                <a:latin typeface="+mj-ea"/>
                <a:ea typeface="+mj-ea"/>
                <a:sym typeface="Wingdings" pitchFamily="2" charset="2"/>
              </a:rPr>
              <a:t>：实际利率法</a:t>
            </a:r>
            <a:endParaRPr lang="zh-CN"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r>
              <a:rPr lang="zh-CN" altLang="en-US" sz="2400" dirty="0">
                <a:solidFill>
                  <a:srgbClr val="002060"/>
                </a:solidFill>
                <a:latin typeface="+mj-ea"/>
                <a:ea typeface="+mj-ea"/>
              </a:rPr>
              <a:t>     债券发行时</a:t>
            </a:r>
            <a:endParaRPr lang="zh-CN"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78FE1731-F40B-4861-B3C4-D08CBB58E04B}"/>
              </a:ext>
            </a:extLst>
          </p:cNvPr>
          <p:cNvSpPr txBox="1">
            <a:spLocks noChangeArrowheads="1"/>
          </p:cNvSpPr>
          <p:nvPr/>
        </p:nvSpPr>
        <p:spPr bwMode="auto">
          <a:xfrm>
            <a:off x="66675" y="0"/>
            <a:ext cx="7772400" cy="700088"/>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第三节  非流动负债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6" name="矩形 5"/>
          <p:cNvSpPr>
            <a:spLocks noChangeArrowheads="1"/>
          </p:cNvSpPr>
          <p:nvPr/>
        </p:nvSpPr>
        <p:spPr bwMode="auto">
          <a:xfrm>
            <a:off x="2541588" y="3667125"/>
            <a:ext cx="6172200" cy="17541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借：银行存款</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应付债券</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利息调整（可能在贷方）</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贷：应付债券</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 面值</a:t>
            </a:r>
            <a:endParaRPr lang="en-US"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29557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 calcmode="lin" valueType="num">
                                      <p:cBhvr additive="base">
                                        <p:cTn id="7"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anim calcmode="lin" valueType="num">
                                      <p:cBhvr additive="base">
                                        <p:cTn id="11"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041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419">
                                            <p:txEl>
                                              <p:pRg st="3" end="3"/>
                                            </p:txEl>
                                          </p:spTgt>
                                        </p:tgtEl>
                                        <p:attrNameLst>
                                          <p:attrName>style.visibility</p:attrName>
                                        </p:attrNameLst>
                                      </p:cBhvr>
                                      <p:to>
                                        <p:strVal val="visible"/>
                                      </p:to>
                                    </p:set>
                                    <p:anim calcmode="lin" valueType="num">
                                      <p:cBhvr additive="base">
                                        <p:cTn id="15" dur="500" fill="hold"/>
                                        <p:tgtEl>
                                          <p:spTgt spid="60419">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0419">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0419">
                                            <p:txEl>
                                              <p:pRg st="4" end="4"/>
                                            </p:txEl>
                                          </p:spTgt>
                                        </p:tgtEl>
                                        <p:attrNameLst>
                                          <p:attrName>style.visibility</p:attrName>
                                        </p:attrNameLst>
                                      </p:cBhvr>
                                      <p:to>
                                        <p:strVal val="visible"/>
                                      </p:to>
                                    </p:set>
                                    <p:anim calcmode="lin" valueType="num">
                                      <p:cBhvr additive="base">
                                        <p:cTn id="19"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a:extLst>
              <a:ext uri="{FF2B5EF4-FFF2-40B4-BE49-F238E27FC236}">
                <a16:creationId xmlns:a16="http://schemas.microsoft.com/office/drawing/2014/main" id="{07E4A965-7CC8-45B4-8DCD-9B5F84EC86BF}"/>
              </a:ext>
            </a:extLst>
          </p:cNvPr>
          <p:cNvSpPr>
            <a:spLocks noGrp="1" noChangeArrowheads="1"/>
          </p:cNvSpPr>
          <p:nvPr>
            <p:ph idx="1"/>
          </p:nvPr>
        </p:nvSpPr>
        <p:spPr>
          <a:xfrm>
            <a:off x="192088" y="625475"/>
            <a:ext cx="8951912" cy="3597275"/>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rPr>
              <a:t>2. </a:t>
            </a:r>
            <a:r>
              <a:rPr lang="zh-CN" altLang="en-US" sz="2400" dirty="0">
                <a:solidFill>
                  <a:srgbClr val="002060"/>
                </a:solidFill>
                <a:latin typeface="+mj-ea"/>
                <a:ea typeface="+mj-ea"/>
              </a:rPr>
              <a:t>应付债券</a:t>
            </a:r>
            <a:r>
              <a:rPr lang="zh-CN" altLang="zh-CN" sz="2400" dirty="0">
                <a:solidFill>
                  <a:srgbClr val="002060"/>
                </a:solidFill>
                <a:latin typeface="+mj-ea"/>
                <a:ea typeface="+mj-ea"/>
              </a:rPr>
              <a:t>	</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会计核算</a:t>
            </a:r>
            <a:r>
              <a:rPr lang="zh-CN" altLang="en-US" sz="2400" dirty="0">
                <a:solidFill>
                  <a:srgbClr val="002060"/>
                </a:solidFill>
                <a:latin typeface="+mj-ea"/>
                <a:ea typeface="+mj-ea"/>
                <a:sym typeface="Wingdings" pitchFamily="2" charset="2"/>
              </a:rPr>
              <a:t>：实际利率法</a:t>
            </a:r>
            <a:endParaRPr lang="zh-CN"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r>
              <a:rPr lang="zh-CN" altLang="en-US" sz="2400" dirty="0">
                <a:solidFill>
                  <a:srgbClr val="002060"/>
                </a:solidFill>
                <a:latin typeface="+mj-ea"/>
                <a:ea typeface="+mj-ea"/>
              </a:rPr>
              <a:t>     资产负债表日利息的确认与计算</a:t>
            </a:r>
            <a:endParaRPr lang="en-US"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endParaRPr lang="en-US"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endParaRPr lang="en-US"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endParaRPr lang="en-US"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endParaRPr lang="en-US"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r>
              <a:rPr lang="en-US" altLang="zh-CN" sz="2400" dirty="0">
                <a:solidFill>
                  <a:srgbClr val="002060"/>
                </a:solidFill>
                <a:latin typeface="+mj-ea"/>
                <a:ea typeface="+mj-ea"/>
              </a:rPr>
              <a:t>     </a:t>
            </a:r>
            <a:r>
              <a:rPr lang="zh-CN" altLang="en-US" sz="2400" dirty="0">
                <a:solidFill>
                  <a:srgbClr val="002060"/>
                </a:solidFill>
                <a:latin typeface="+mj-ea"/>
                <a:ea typeface="+mj-ea"/>
              </a:rPr>
              <a:t>付息日账务处理</a:t>
            </a:r>
            <a:endParaRPr lang="zh-CN"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1C7F12AB-98C0-417C-8868-7D057868BE74}"/>
              </a:ext>
            </a:extLst>
          </p:cNvPr>
          <p:cNvSpPr txBox="1">
            <a:spLocks noChangeArrowheads="1"/>
          </p:cNvSpPr>
          <p:nvPr/>
        </p:nvSpPr>
        <p:spPr bwMode="auto">
          <a:xfrm>
            <a:off x="66675" y="0"/>
            <a:ext cx="7772400" cy="700088"/>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第三节  非流动负债</a:t>
            </a:r>
            <a:endParaRPr lang="zh-CN" altLang="en-US" sz="3200" kern="0" dirty="0">
              <a:solidFill>
                <a:srgbClr val="002060"/>
              </a:solidFill>
              <a:latin typeface="微软雅黑" pitchFamily="34" charset="-122"/>
              <a:ea typeface="微软雅黑" pitchFamily="34" charset="-122"/>
              <a:cs typeface="+mj-cs"/>
            </a:endParaRPr>
          </a:p>
        </p:txBody>
      </p:sp>
      <p:sp>
        <p:nvSpPr>
          <p:cNvPr id="6" name="矩形 5"/>
          <p:cNvSpPr>
            <a:spLocks noChangeArrowheads="1"/>
          </p:cNvSpPr>
          <p:nvPr/>
        </p:nvSpPr>
        <p:spPr bwMode="auto">
          <a:xfrm>
            <a:off x="860425" y="2511425"/>
            <a:ext cx="6804025" cy="23082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借：在建工程</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财务费用等</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应付债券</a:t>
            </a:r>
            <a:r>
              <a:rPr lang="en-US" altLang="zh-CN" sz="2400">
                <a:solidFill>
                  <a:srgbClr val="002060"/>
                </a:solidFill>
                <a:latin typeface="微软雅黑" panose="020B0503020204020204" pitchFamily="34" charset="-122"/>
                <a:ea typeface="微软雅黑" panose="020B0503020204020204" pitchFamily="34" charset="-122"/>
              </a:rPr>
              <a:t>——</a:t>
            </a:r>
            <a:r>
              <a:rPr lang="zh-CN" altLang="en-US" sz="2400">
                <a:solidFill>
                  <a:srgbClr val="002060"/>
                </a:solidFill>
                <a:latin typeface="微软雅黑" panose="020B0503020204020204" pitchFamily="34" charset="-122"/>
                <a:ea typeface="微软雅黑" panose="020B0503020204020204" pitchFamily="34" charset="-122"/>
              </a:rPr>
              <a:t>利息调整（差额，可能在贷方）</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贷：应付利息</a:t>
            </a:r>
            <a:endParaRPr lang="en-US" altLang="zh-CN" sz="2400">
              <a:solidFill>
                <a:srgbClr val="002060"/>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3429000" y="5200650"/>
            <a:ext cx="2501900" cy="12001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en-US" sz="2400">
                <a:solidFill>
                  <a:srgbClr val="002060"/>
                </a:solidFill>
                <a:latin typeface="微软雅黑" panose="020B0503020204020204" pitchFamily="34" charset="-122"/>
                <a:ea typeface="微软雅黑" panose="020B0503020204020204" pitchFamily="34" charset="-122"/>
              </a:rPr>
              <a:t>借：应付利息</a:t>
            </a:r>
            <a:endParaRPr lang="en-US" altLang="zh-CN" sz="24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400">
                <a:solidFill>
                  <a:srgbClr val="002060"/>
                </a:solidFill>
                <a:latin typeface="微软雅黑" panose="020B0503020204020204" pitchFamily="34" charset="-122"/>
                <a:ea typeface="微软雅黑" panose="020B0503020204020204" pitchFamily="34" charset="-122"/>
              </a:rPr>
              <a:t>   </a:t>
            </a:r>
            <a:r>
              <a:rPr lang="zh-CN" altLang="en-US" sz="2400">
                <a:solidFill>
                  <a:srgbClr val="002060"/>
                </a:solidFill>
                <a:latin typeface="微软雅黑" panose="020B0503020204020204" pitchFamily="34" charset="-122"/>
                <a:ea typeface="微软雅黑" panose="020B0503020204020204" pitchFamily="34" charset="-122"/>
              </a:rPr>
              <a:t>贷：银行存款</a:t>
            </a:r>
            <a:endParaRPr lang="en-US" altLang="zh-CN" sz="240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50869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 calcmode="lin" valueType="num">
                                      <p:cBhvr additive="base">
                                        <p:cTn id="7"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anim calcmode="lin" valueType="num">
                                      <p:cBhvr additive="base">
                                        <p:cTn id="11"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0419">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419">
                                            <p:txEl>
                                              <p:pRg st="7" end="7"/>
                                            </p:txEl>
                                          </p:spTgt>
                                        </p:tgtEl>
                                        <p:attrNameLst>
                                          <p:attrName>style.visibility</p:attrName>
                                        </p:attrNameLst>
                                      </p:cBhvr>
                                      <p:to>
                                        <p:strVal val="visible"/>
                                      </p:to>
                                    </p:set>
                                    <p:anim calcmode="lin" valueType="num">
                                      <p:cBhvr additive="base">
                                        <p:cTn id="15" dur="500" fill="hold"/>
                                        <p:tgtEl>
                                          <p:spTgt spid="60419">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041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a:extLst>
              <a:ext uri="{FF2B5EF4-FFF2-40B4-BE49-F238E27FC236}">
                <a16:creationId xmlns:a16="http://schemas.microsoft.com/office/drawing/2014/main" id="{7EAB51F8-DD5D-47DF-A2F6-0E00A4240C3C}"/>
              </a:ext>
            </a:extLst>
          </p:cNvPr>
          <p:cNvSpPr>
            <a:spLocks noGrp="1" noChangeArrowheads="1"/>
          </p:cNvSpPr>
          <p:nvPr>
            <p:ph idx="1"/>
          </p:nvPr>
        </p:nvSpPr>
        <p:spPr>
          <a:xfrm>
            <a:off x="192088" y="622300"/>
            <a:ext cx="8777287" cy="5537200"/>
          </a:xfrm>
          <a:ln>
            <a:miter/>
          </a:ln>
        </p:spPr>
        <p:txBody>
          <a:bodyPr/>
          <a:lstStyle/>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可转换公司债券</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定义：可以转换为发行公司股票的债券。</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账户设置：应付债券</a:t>
            </a:r>
            <a:r>
              <a:rPr lang="en-US" altLang="zh-CN" sz="2400" dirty="0">
                <a:solidFill>
                  <a:srgbClr val="002060"/>
                </a:solidFill>
                <a:latin typeface="+mj-ea"/>
                <a:ea typeface="+mj-ea"/>
              </a:rPr>
              <a:t>——</a:t>
            </a:r>
            <a:r>
              <a:rPr lang="zh-CN" altLang="en-US" sz="2400" dirty="0">
                <a:solidFill>
                  <a:srgbClr val="002060"/>
                </a:solidFill>
                <a:latin typeface="+mj-ea"/>
                <a:ea typeface="+mj-ea"/>
              </a:rPr>
              <a:t>可转换公司债券</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     企业发行可转换公司债券时</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eaLnBrk="1" hangingPunct="1">
              <a:lnSpc>
                <a:spcPct val="150000"/>
              </a:lnSpc>
              <a:buFont typeface="Wingdings" panose="05000000000000000000" pitchFamily="2" charset="2"/>
              <a:buNone/>
              <a:defRPr/>
            </a:pPr>
            <a:endParaRPr lang="zh-CN" altLang="en-US" sz="2800" dirty="0">
              <a:solidFill>
                <a:srgbClr val="002060"/>
              </a:solidFill>
              <a:latin typeface="+mj-ea"/>
              <a:ea typeface="+mj-ea"/>
            </a:endParaRPr>
          </a:p>
        </p:txBody>
      </p:sp>
      <p:sp>
        <p:nvSpPr>
          <p:cNvPr id="81923" name="Rectangle 2"/>
          <p:cNvSpPr>
            <a:spLocks noGrp="1" noChangeArrowheads="1"/>
          </p:cNvSpPr>
          <p:nvPr>
            <p:ph type="title"/>
          </p:nvPr>
        </p:nvSpPr>
        <p:spPr>
          <a:xfrm>
            <a:off x="66675" y="0"/>
            <a:ext cx="7772400" cy="700088"/>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第三节  非流动负债</a:t>
            </a:r>
          </a:p>
        </p:txBody>
      </p:sp>
      <p:sp>
        <p:nvSpPr>
          <p:cNvPr id="4" name="矩形 3"/>
          <p:cNvSpPr>
            <a:spLocks noChangeArrowheads="1"/>
          </p:cNvSpPr>
          <p:nvPr/>
        </p:nvSpPr>
        <p:spPr bwMode="auto">
          <a:xfrm>
            <a:off x="847725" y="3506788"/>
            <a:ext cx="7637463" cy="19208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Wingdings" panose="05000000000000000000" pitchFamily="2" charset="2"/>
              <a:buNone/>
            </a:pPr>
            <a:r>
              <a:rPr lang="zh-CN" altLang="zh-CN" sz="2000">
                <a:solidFill>
                  <a:srgbClr val="002060"/>
                </a:solidFill>
                <a:latin typeface="微软雅黑" panose="020B0503020204020204" pitchFamily="34" charset="-122"/>
                <a:ea typeface="微软雅黑" panose="020B0503020204020204" pitchFamily="34" charset="-122"/>
              </a:rPr>
              <a:t>借：</a:t>
            </a:r>
            <a:r>
              <a:rPr lang="zh-CN" altLang="en-US" sz="2000">
                <a:solidFill>
                  <a:srgbClr val="002060"/>
                </a:solidFill>
                <a:latin typeface="微软雅黑" panose="020B0503020204020204" pitchFamily="34" charset="-122"/>
                <a:ea typeface="微软雅黑" panose="020B0503020204020204" pitchFamily="34" charset="-122"/>
              </a:rPr>
              <a:t>银行存款</a:t>
            </a:r>
            <a:endParaRPr lang="zh-CN" altLang="zh-CN" sz="20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000">
                <a:solidFill>
                  <a:srgbClr val="002060"/>
                </a:solidFill>
                <a:latin typeface="微软雅黑" panose="020B0503020204020204" pitchFamily="34" charset="-122"/>
                <a:ea typeface="微软雅黑" panose="020B0503020204020204" pitchFamily="34" charset="-122"/>
              </a:rPr>
              <a:t>  </a:t>
            </a:r>
            <a:r>
              <a:rPr lang="zh-CN" altLang="zh-CN" sz="2000">
                <a:solidFill>
                  <a:srgbClr val="002060"/>
                </a:solidFill>
                <a:latin typeface="微软雅黑" panose="020B0503020204020204" pitchFamily="34" charset="-122"/>
                <a:ea typeface="微软雅黑" panose="020B0503020204020204" pitchFamily="34" charset="-122"/>
              </a:rPr>
              <a:t>贷：</a:t>
            </a:r>
            <a:r>
              <a:rPr lang="zh-CN" altLang="en-US" sz="2000">
                <a:solidFill>
                  <a:srgbClr val="002060"/>
                </a:solidFill>
                <a:latin typeface="微软雅黑" panose="020B0503020204020204" pitchFamily="34" charset="-122"/>
                <a:ea typeface="微软雅黑" panose="020B0503020204020204" pitchFamily="34" charset="-122"/>
              </a:rPr>
              <a:t>应付债券</a:t>
            </a:r>
            <a:r>
              <a:rPr lang="en-US" altLang="zh-CN" sz="2000">
                <a:solidFill>
                  <a:srgbClr val="002060"/>
                </a:solidFill>
                <a:latin typeface="微软雅黑" panose="020B0503020204020204" pitchFamily="34" charset="-122"/>
                <a:ea typeface="微软雅黑" panose="020B0503020204020204" pitchFamily="34" charset="-122"/>
              </a:rPr>
              <a:t>——</a:t>
            </a:r>
            <a:r>
              <a:rPr lang="zh-CN" altLang="en-US" sz="2000">
                <a:solidFill>
                  <a:srgbClr val="002060"/>
                </a:solidFill>
                <a:latin typeface="微软雅黑" panose="020B0503020204020204" pitchFamily="34" charset="-122"/>
                <a:ea typeface="微软雅黑" panose="020B0503020204020204" pitchFamily="34" charset="-122"/>
              </a:rPr>
              <a:t>可转换公司债券（成本）</a:t>
            </a:r>
            <a:endParaRPr lang="en-US" altLang="zh-CN" sz="20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000">
                <a:solidFill>
                  <a:srgbClr val="002060"/>
                </a:solidFill>
                <a:latin typeface="微软雅黑" panose="020B0503020204020204" pitchFamily="34" charset="-122"/>
                <a:ea typeface="微软雅黑" panose="020B0503020204020204" pitchFamily="34" charset="-122"/>
              </a:rPr>
              <a:t>                       ——</a:t>
            </a:r>
            <a:r>
              <a:rPr lang="zh-CN" altLang="en-US" sz="2000">
                <a:solidFill>
                  <a:srgbClr val="002060"/>
                </a:solidFill>
                <a:latin typeface="微软雅黑" panose="020B0503020204020204" pitchFamily="34" charset="-122"/>
                <a:ea typeface="微软雅黑" panose="020B0503020204020204" pitchFamily="34" charset="-122"/>
              </a:rPr>
              <a:t>可转换公司债券（利息调整）（可能在借方）</a:t>
            </a:r>
            <a:endParaRPr lang="en-US" altLang="zh-CN" sz="2000">
              <a:solidFill>
                <a:srgbClr val="002060"/>
              </a:solidFill>
              <a:latin typeface="微软雅黑" panose="020B0503020204020204" pitchFamily="34" charset="-122"/>
              <a:ea typeface="微软雅黑" panose="020B0503020204020204" pitchFamily="34" charset="-122"/>
            </a:endParaRPr>
          </a:p>
          <a:p>
            <a:pPr eaLnBrk="1" hangingPunct="1">
              <a:lnSpc>
                <a:spcPct val="150000"/>
              </a:lnSpc>
              <a:spcBef>
                <a:spcPct val="0"/>
              </a:spcBef>
              <a:buClrTx/>
              <a:buSzTx/>
              <a:buFont typeface="Wingdings" panose="05000000000000000000" pitchFamily="2" charset="2"/>
              <a:buNone/>
            </a:pPr>
            <a:r>
              <a:rPr lang="en-US" altLang="zh-CN" sz="2000">
                <a:solidFill>
                  <a:srgbClr val="002060"/>
                </a:solidFill>
                <a:latin typeface="微软雅黑" panose="020B0503020204020204" pitchFamily="34" charset="-122"/>
                <a:ea typeface="微软雅黑" panose="020B0503020204020204" pitchFamily="34" charset="-122"/>
              </a:rPr>
              <a:t>         </a:t>
            </a:r>
            <a:r>
              <a:rPr lang="zh-CN" altLang="en-US" sz="2000">
                <a:solidFill>
                  <a:srgbClr val="002060"/>
                </a:solidFill>
                <a:latin typeface="微软雅黑" panose="020B0503020204020204" pitchFamily="34" charset="-122"/>
                <a:ea typeface="微软雅黑" panose="020B0503020204020204" pitchFamily="34" charset="-122"/>
              </a:rPr>
              <a:t>其他权益工具</a:t>
            </a:r>
          </a:p>
        </p:txBody>
      </p:sp>
      <p:sp>
        <p:nvSpPr>
          <p:cNvPr id="5" name="弧形 4">
            <a:extLst>
              <a:ext uri="{FF2B5EF4-FFF2-40B4-BE49-F238E27FC236}">
                <a16:creationId xmlns:a16="http://schemas.microsoft.com/office/drawing/2014/main" id="{93DD2027-4454-4384-AB27-551436D8D8C9}"/>
              </a:ext>
            </a:extLst>
          </p:cNvPr>
          <p:cNvSpPr/>
          <p:nvPr/>
        </p:nvSpPr>
        <p:spPr bwMode="auto">
          <a:xfrm>
            <a:off x="4048125" y="4114800"/>
            <a:ext cx="3886200" cy="469900"/>
          </a:xfrm>
          <a:prstGeom prst="arc">
            <a:avLst/>
          </a:prstGeom>
          <a:noFill/>
          <a:ln w="9525" cap="flat" cmpd="sng" algn="ctr">
            <a:solidFill>
              <a:schemeClr val="tx1"/>
            </a:solidFill>
            <a:prstDash val="solid"/>
            <a:round/>
            <a:headEnd type="none" w="med" len="med"/>
            <a:tailEnd type="none" w="med" len="med"/>
          </a:ln>
          <a:effectLst/>
        </p:spPr>
        <p:txBody>
          <a:bodyPr wrap="none"/>
          <a:lstStyle/>
          <a:p>
            <a:pPr eaLnBrk="1" hangingPunct="1">
              <a:defRPr/>
            </a:pPr>
            <a:endParaRPr lang="zh-CN" altLang="en-US">
              <a:latin typeface="Times New Roman" pitchFamily="18" charset="0"/>
            </a:endParaRPr>
          </a:p>
        </p:txBody>
      </p:sp>
      <p:sp>
        <p:nvSpPr>
          <p:cNvPr id="6" name="线形标注 2 5"/>
          <p:cNvSpPr>
            <a:spLocks/>
          </p:cNvSpPr>
          <p:nvPr/>
        </p:nvSpPr>
        <p:spPr bwMode="auto">
          <a:xfrm>
            <a:off x="7024688" y="2495550"/>
            <a:ext cx="1841500" cy="1425575"/>
          </a:xfrm>
          <a:prstGeom prst="borderCallout2">
            <a:avLst>
              <a:gd name="adj1" fmla="val 18750"/>
              <a:gd name="adj2" fmla="val -8333"/>
              <a:gd name="adj3" fmla="val 18750"/>
              <a:gd name="adj4" fmla="val -16667"/>
              <a:gd name="adj5" fmla="val 112500"/>
              <a:gd name="adj6" fmla="val -4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按照负债的未</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来现金流量的</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现值确定负债</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部分入账金额</a:t>
            </a:r>
          </a:p>
        </p:txBody>
      </p:sp>
      <p:sp>
        <p:nvSpPr>
          <p:cNvPr id="8" name="圆角矩形标注 7"/>
          <p:cNvSpPr>
            <a:spLocks noChangeArrowheads="1"/>
          </p:cNvSpPr>
          <p:nvPr/>
        </p:nvSpPr>
        <p:spPr bwMode="auto">
          <a:xfrm>
            <a:off x="5702300" y="3133725"/>
            <a:ext cx="1182688" cy="612775"/>
          </a:xfrm>
          <a:prstGeom prst="wedgeRoundRectCallout">
            <a:avLst>
              <a:gd name="adj1" fmla="val -37009"/>
              <a:gd name="adj2" fmla="val 104204"/>
              <a:gd name="adj3"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负债成分</a:t>
            </a:r>
          </a:p>
        </p:txBody>
      </p:sp>
      <p:sp>
        <p:nvSpPr>
          <p:cNvPr id="9" name="圆角矩形标注 8"/>
          <p:cNvSpPr>
            <a:spLocks noChangeArrowheads="1"/>
          </p:cNvSpPr>
          <p:nvPr/>
        </p:nvSpPr>
        <p:spPr bwMode="auto">
          <a:xfrm>
            <a:off x="5230813" y="5218113"/>
            <a:ext cx="1236662" cy="550862"/>
          </a:xfrm>
          <a:prstGeom prst="wedgeRoundRectCallout">
            <a:avLst>
              <a:gd name="adj1" fmla="val -83875"/>
              <a:gd name="adj2" fmla="val -61574"/>
              <a:gd name="adj3"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权益部分</a:t>
            </a:r>
          </a:p>
        </p:txBody>
      </p:sp>
      <p:sp>
        <p:nvSpPr>
          <p:cNvPr id="10" name="圆角矩形标注 9"/>
          <p:cNvSpPr>
            <a:spLocks noChangeArrowheads="1"/>
          </p:cNvSpPr>
          <p:nvPr/>
        </p:nvSpPr>
        <p:spPr bwMode="auto">
          <a:xfrm>
            <a:off x="3738563" y="5459413"/>
            <a:ext cx="1425575" cy="793750"/>
          </a:xfrm>
          <a:prstGeom prst="wedgeRoundRectCallout">
            <a:avLst>
              <a:gd name="adj1" fmla="val -133079"/>
              <a:gd name="adj2" fmla="val -61824"/>
              <a:gd name="adj3"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发行总额扣</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除负债部分</a:t>
            </a:r>
          </a:p>
        </p:txBody>
      </p:sp>
    </p:spTree>
    <p:extLst>
      <p:ext uri="{BB962C8B-B14F-4D97-AF65-F5344CB8AC3E}">
        <p14:creationId xmlns:p14="http://schemas.microsoft.com/office/powerpoint/2010/main" val="108363478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a:extLst>
              <a:ext uri="{FF2B5EF4-FFF2-40B4-BE49-F238E27FC236}">
                <a16:creationId xmlns:a16="http://schemas.microsoft.com/office/drawing/2014/main" id="{011FB175-72C3-4E17-98FF-A7A4D8458752}"/>
              </a:ext>
            </a:extLst>
          </p:cNvPr>
          <p:cNvSpPr>
            <a:spLocks noGrp="1" noChangeArrowheads="1"/>
          </p:cNvSpPr>
          <p:nvPr>
            <p:ph idx="1"/>
          </p:nvPr>
        </p:nvSpPr>
        <p:spPr>
          <a:xfrm>
            <a:off x="179512" y="764704"/>
            <a:ext cx="8574088" cy="3527425"/>
          </a:xfrm>
          <a:ln>
            <a:miter/>
          </a:ln>
        </p:spPr>
        <p:txBody>
          <a:bodyPr/>
          <a:lstStyle/>
          <a:p>
            <a:pPr marL="514350" indent="-514350" eaLnBrk="1" hangingPunct="1">
              <a:buClr>
                <a:srgbClr val="002060"/>
              </a:buClr>
              <a:buFont typeface="Wingdings" panose="05000000000000000000" pitchFamily="2" charset="2"/>
              <a:buNone/>
              <a:defRPr/>
            </a:pPr>
            <a:r>
              <a:rPr lang="en-US" altLang="zh-CN" sz="2800" dirty="0">
                <a:solidFill>
                  <a:srgbClr val="002060"/>
                </a:solidFill>
                <a:latin typeface="+mj-ea"/>
                <a:ea typeface="+mj-ea"/>
              </a:rPr>
              <a:t>1. </a:t>
            </a:r>
            <a:r>
              <a:rPr lang="zh-CN" altLang="en-US" sz="2800" dirty="0">
                <a:solidFill>
                  <a:srgbClr val="002060"/>
                </a:solidFill>
                <a:latin typeface="+mj-ea"/>
                <a:ea typeface="+mj-ea"/>
              </a:rPr>
              <a:t>短期借款</a:t>
            </a:r>
            <a:endParaRPr lang="en-US" altLang="zh-CN" sz="28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定义：企业向银行或其他金融机构借入的期限在</a:t>
            </a:r>
            <a:r>
              <a:rPr lang="zh-CN" altLang="en-US" sz="2400" dirty="0">
                <a:solidFill>
                  <a:srgbClr val="FF0000"/>
                </a:solidFill>
                <a:latin typeface="+mj-ea"/>
                <a:ea typeface="+mj-ea"/>
              </a:rPr>
              <a:t>一年以内（含一年）</a:t>
            </a:r>
            <a:r>
              <a:rPr lang="zh-CN" altLang="en-US" sz="2400" dirty="0">
                <a:solidFill>
                  <a:srgbClr val="002060"/>
                </a:solidFill>
                <a:latin typeface="+mj-ea"/>
                <a:ea typeface="+mj-ea"/>
              </a:rPr>
              <a:t>的各种借款。</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账户设置：短期借款（</a:t>
            </a:r>
            <a:r>
              <a:rPr lang="zh-CN" altLang="en-US" sz="2400" dirty="0">
                <a:solidFill>
                  <a:srgbClr val="FF0000"/>
                </a:solidFill>
                <a:latin typeface="+mj-ea"/>
                <a:ea typeface="+mj-ea"/>
              </a:rPr>
              <a:t>负债类</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取得短期借款时：</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p:txBody>
      </p:sp>
      <p:sp>
        <p:nvSpPr>
          <p:cNvPr id="7" name="Text Box 4"/>
          <p:cNvSpPr txBox="1">
            <a:spLocks noChangeArrowheads="1"/>
          </p:cNvSpPr>
          <p:nvPr/>
        </p:nvSpPr>
        <p:spPr bwMode="auto">
          <a:xfrm>
            <a:off x="2852068" y="4298581"/>
            <a:ext cx="3228975"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借：银行存款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贷：短期借款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126006524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a:extLst>
              <a:ext uri="{FF2B5EF4-FFF2-40B4-BE49-F238E27FC236}">
                <a16:creationId xmlns:a16="http://schemas.microsoft.com/office/drawing/2014/main" id="{92EEC91B-3E9F-4886-9540-C75378F3D1E7}"/>
              </a:ext>
            </a:extLst>
          </p:cNvPr>
          <p:cNvSpPr>
            <a:spLocks noGrp="1" noChangeArrowheads="1"/>
          </p:cNvSpPr>
          <p:nvPr>
            <p:ph idx="1"/>
          </p:nvPr>
        </p:nvSpPr>
        <p:spPr>
          <a:xfrm>
            <a:off x="227013" y="625475"/>
            <a:ext cx="8675687" cy="4473575"/>
          </a:xfrm>
          <a:ln>
            <a:miter/>
          </a:ln>
        </p:spPr>
        <p:txBody>
          <a:bodyPr/>
          <a:lstStyle/>
          <a:p>
            <a:pPr eaLnBrk="1" hangingPunct="1">
              <a:lnSpc>
                <a:spcPct val="150000"/>
              </a:lnSpc>
              <a:buFont typeface="Wingdings" panose="05000000000000000000" pitchFamily="2" charset="2"/>
              <a:buNone/>
              <a:defRPr/>
            </a:pPr>
            <a:r>
              <a:rPr lang="en-US" altLang="zh-CN" sz="2400" dirty="0">
                <a:solidFill>
                  <a:srgbClr val="002060"/>
                </a:solidFill>
                <a:latin typeface="+mj-ea"/>
                <a:ea typeface="+mj-ea"/>
              </a:rPr>
              <a:t>3. </a:t>
            </a:r>
            <a:r>
              <a:rPr lang="zh-CN" altLang="zh-CN" sz="2400" dirty="0">
                <a:solidFill>
                  <a:srgbClr val="002060"/>
                </a:solidFill>
                <a:latin typeface="+mj-ea"/>
                <a:ea typeface="+mj-ea"/>
              </a:rPr>
              <a:t>长期应付款</a:t>
            </a:r>
            <a:endParaRPr lang="en-US" altLang="zh-CN" sz="2400" dirty="0">
              <a:solidFill>
                <a:srgbClr val="002060"/>
              </a:solidFill>
              <a:latin typeface="+mj-ea"/>
              <a:ea typeface="+mj-ea"/>
            </a:endParaRPr>
          </a:p>
          <a:p>
            <a:pPr eaLnBrk="1" hangingPunct="1">
              <a:lnSpc>
                <a:spcPct val="150000"/>
              </a:lnSpc>
              <a:buClr>
                <a:srgbClr val="002060"/>
              </a:buClr>
              <a:buFont typeface="Wingdings" panose="05000000000000000000" pitchFamily="2" charset="2"/>
              <a:buChar char="Ø"/>
              <a:defRPr/>
            </a:pPr>
            <a:r>
              <a:rPr lang="zh-CN" altLang="en-US" sz="2400" dirty="0">
                <a:solidFill>
                  <a:srgbClr val="002060"/>
                </a:solidFill>
                <a:latin typeface="+mj-ea"/>
                <a:ea typeface="+mj-ea"/>
              </a:rPr>
              <a:t>含义：</a:t>
            </a:r>
            <a:r>
              <a:rPr lang="zh-CN" altLang="zh-CN" sz="2400" dirty="0">
                <a:solidFill>
                  <a:srgbClr val="002060"/>
                </a:solidFill>
                <a:latin typeface="+mj-ea"/>
                <a:ea typeface="+mj-ea"/>
              </a:rPr>
              <a:t>企业除长期借款和应付债券以外的其他各种长期应付款项</a:t>
            </a:r>
            <a:r>
              <a:rPr lang="zh-CN" altLang="en-US" sz="2400" dirty="0">
                <a:solidFill>
                  <a:srgbClr val="002060"/>
                </a:solidFill>
                <a:latin typeface="+mj-ea"/>
                <a:ea typeface="+mj-ea"/>
              </a:rPr>
              <a:t>。</a:t>
            </a:r>
            <a:endParaRPr lang="zh-CN" altLang="zh-CN" sz="2400" dirty="0">
              <a:solidFill>
                <a:srgbClr val="002060"/>
              </a:solidFill>
              <a:latin typeface="+mj-ea"/>
              <a:ea typeface="+mj-ea"/>
            </a:endParaRPr>
          </a:p>
          <a:p>
            <a:pPr eaLnBrk="1" hangingPunct="1">
              <a:lnSpc>
                <a:spcPct val="150000"/>
              </a:lnSpc>
              <a:buClr>
                <a:srgbClr val="002060"/>
              </a:buClr>
              <a:buFont typeface="Wingdings" panose="05000000000000000000" pitchFamily="2" charset="2"/>
              <a:buChar char="Ø"/>
              <a:defRPr/>
            </a:pPr>
            <a:r>
              <a:rPr lang="zh-CN" altLang="zh-CN" sz="2400" dirty="0">
                <a:solidFill>
                  <a:srgbClr val="002060"/>
                </a:solidFill>
                <a:latin typeface="+mj-ea"/>
                <a:ea typeface="+mj-ea"/>
              </a:rPr>
              <a:t>包括</a:t>
            </a:r>
            <a:r>
              <a:rPr lang="zh-CN" altLang="en-US" sz="2400" dirty="0">
                <a:solidFill>
                  <a:srgbClr val="002060"/>
                </a:solidFill>
                <a:latin typeface="+mj-ea"/>
                <a:ea typeface="+mj-ea"/>
              </a:rPr>
              <a:t>：</a:t>
            </a:r>
            <a:endParaRPr lang="zh-CN" altLang="zh-CN" sz="2400" dirty="0">
              <a:solidFill>
                <a:srgbClr val="002060"/>
              </a:solidFill>
              <a:latin typeface="+mj-ea"/>
              <a:ea typeface="+mj-ea"/>
            </a:endParaRPr>
          </a:p>
          <a:p>
            <a:pPr marL="0" lvl="1" eaLnBrk="1" hangingPunct="1">
              <a:lnSpc>
                <a:spcPct val="150000"/>
              </a:lnSpc>
              <a:buClr>
                <a:srgbClr val="002060"/>
              </a:buClr>
              <a:buFont typeface="Arial" pitchFamily="34" charset="0"/>
              <a:buChar char="•"/>
              <a:defRPr/>
            </a:pPr>
            <a:r>
              <a:rPr lang="zh-CN" altLang="zh-CN" sz="2400">
                <a:solidFill>
                  <a:srgbClr val="002060"/>
                </a:solidFill>
                <a:latin typeface="+mj-ea"/>
                <a:ea typeface="+mj-ea"/>
              </a:rPr>
              <a:t>以</a:t>
            </a:r>
            <a:r>
              <a:rPr lang="zh-CN" altLang="zh-CN" sz="2400" dirty="0">
                <a:solidFill>
                  <a:srgbClr val="002060"/>
                </a:solidFill>
                <a:latin typeface="+mj-ea"/>
                <a:ea typeface="+mj-ea"/>
              </a:rPr>
              <a:t>分期付款方式购入固定资产发生的应付款项</a:t>
            </a:r>
            <a:endParaRPr lang="en-US" altLang="zh-CN" sz="2400" dirty="0">
              <a:solidFill>
                <a:srgbClr val="002060"/>
              </a:solidFill>
              <a:latin typeface="+mj-ea"/>
              <a:ea typeface="+mj-ea"/>
            </a:endParaRPr>
          </a:p>
          <a:p>
            <a:pPr marL="0" lvl="1" eaLnBrk="1" hangingPunct="1">
              <a:lnSpc>
                <a:spcPct val="150000"/>
              </a:lnSpc>
              <a:buClr>
                <a:srgbClr val="002060"/>
              </a:buClr>
              <a:buFont typeface="Wingdings" panose="05000000000000000000" pitchFamily="2" charset="2"/>
              <a:buChar char="Ø"/>
              <a:defRPr/>
            </a:pPr>
            <a:r>
              <a:rPr lang="zh-CN" altLang="en-US" sz="2400" dirty="0">
                <a:solidFill>
                  <a:srgbClr val="002060"/>
                </a:solidFill>
                <a:latin typeface="+mj-ea"/>
                <a:ea typeface="+mj-ea"/>
              </a:rPr>
              <a:t> 会计核算：见例题</a:t>
            </a:r>
            <a:endParaRPr lang="en-US" altLang="zh-CN" sz="2400" dirty="0">
              <a:solidFill>
                <a:srgbClr val="002060"/>
              </a:solidFill>
              <a:latin typeface="+mj-ea"/>
              <a:ea typeface="+mj-ea"/>
            </a:endParaRPr>
          </a:p>
          <a:p>
            <a:pPr lvl="1" eaLnBrk="1" hangingPunct="1">
              <a:lnSpc>
                <a:spcPct val="150000"/>
              </a:lnSpc>
              <a:buFont typeface="Wingdings" panose="05000000000000000000" pitchFamily="2" charset="2"/>
              <a:buNone/>
              <a:defRPr/>
            </a:pPr>
            <a:endParaRPr lang="zh-CN"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2FC98180-273C-468B-B110-F240A50BC3C2}"/>
              </a:ext>
            </a:extLst>
          </p:cNvPr>
          <p:cNvSpPr txBox="1">
            <a:spLocks noChangeArrowheads="1"/>
          </p:cNvSpPr>
          <p:nvPr/>
        </p:nvSpPr>
        <p:spPr bwMode="auto">
          <a:xfrm>
            <a:off x="66675" y="0"/>
            <a:ext cx="7772400" cy="700088"/>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第三节  非流动负债</a:t>
            </a: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180747679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80963" y="0"/>
            <a:ext cx="7772400" cy="646113"/>
          </a:xfrm>
        </p:spPr>
        <p:txBody>
          <a:bodyPr/>
          <a:lstStyle/>
          <a:p>
            <a:pPr algn="l" eaLnBrk="1" hangingPunct="1"/>
            <a:r>
              <a:rPr lang="zh-CN" altLang="en-US" b="0" dirty="0">
                <a:solidFill>
                  <a:srgbClr val="002060"/>
                </a:solidFill>
                <a:latin typeface="微软雅黑" panose="020B0503020204020204" pitchFamily="34" charset="-122"/>
                <a:ea typeface="微软雅黑" panose="020B0503020204020204" pitchFamily="34" charset="-122"/>
              </a:rPr>
              <a:t>第四节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借款费用</a:t>
            </a:r>
          </a:p>
        </p:txBody>
      </p:sp>
      <p:sp>
        <p:nvSpPr>
          <p:cNvPr id="107523" name="Rectangle 3">
            <a:extLst>
              <a:ext uri="{FF2B5EF4-FFF2-40B4-BE49-F238E27FC236}">
                <a16:creationId xmlns:a16="http://schemas.microsoft.com/office/drawing/2014/main" id="{F69B9607-48DC-4CB4-A1EE-7EF23C95EFB5}"/>
              </a:ext>
            </a:extLst>
          </p:cNvPr>
          <p:cNvSpPr>
            <a:spLocks noGrp="1" noChangeArrowheads="1"/>
          </p:cNvSpPr>
          <p:nvPr>
            <p:ph idx="1"/>
          </p:nvPr>
        </p:nvSpPr>
        <p:spPr>
          <a:xfrm>
            <a:off x="344488" y="917575"/>
            <a:ext cx="8210550" cy="4114800"/>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rPr>
              <a:t>1. </a:t>
            </a:r>
            <a:r>
              <a:rPr lang="zh-CN" altLang="en-US" sz="2400" dirty="0">
                <a:solidFill>
                  <a:srgbClr val="002060"/>
                </a:solidFill>
                <a:latin typeface="+mj-ea"/>
                <a:ea typeface="+mj-ea"/>
              </a:rPr>
              <a:t>借款费用的定义及内容</a:t>
            </a: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定义：企业因借入资金所付出的代价。</a:t>
            </a: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内容：</a:t>
            </a:r>
          </a:p>
          <a:p>
            <a:pPr marL="400050" lvl="1" indent="457200" eaLnBrk="1" hangingPunct="1">
              <a:lnSpc>
                <a:spcPct val="150000"/>
              </a:lnSpc>
              <a:spcBef>
                <a:spcPts val="0"/>
              </a:spcBef>
              <a:buClr>
                <a:srgbClr val="002060"/>
              </a:buClr>
              <a:buFont typeface="Wingdings" panose="05000000000000000000" pitchFamily="2" charset="2"/>
              <a:buChar char="ü"/>
              <a:defRPr/>
            </a:pPr>
            <a:r>
              <a:rPr lang="zh-CN" altLang="en-US" sz="2200" dirty="0">
                <a:solidFill>
                  <a:srgbClr val="002060"/>
                </a:solidFill>
                <a:latin typeface="+mj-ea"/>
                <a:ea typeface="+mj-ea"/>
              </a:rPr>
              <a:t>借款利息</a:t>
            </a:r>
          </a:p>
          <a:p>
            <a:pPr marL="400050" lvl="1" indent="457200" eaLnBrk="1" hangingPunct="1">
              <a:lnSpc>
                <a:spcPct val="150000"/>
              </a:lnSpc>
              <a:spcBef>
                <a:spcPts val="0"/>
              </a:spcBef>
              <a:buClr>
                <a:srgbClr val="002060"/>
              </a:buClr>
              <a:buFont typeface="Wingdings" panose="05000000000000000000" pitchFamily="2" charset="2"/>
              <a:buChar char="ü"/>
              <a:defRPr/>
            </a:pPr>
            <a:r>
              <a:rPr lang="zh-CN" altLang="en-US" sz="2200" b="1" u="sng" dirty="0">
                <a:solidFill>
                  <a:srgbClr val="002060"/>
                </a:solidFill>
                <a:latin typeface="+mj-ea"/>
                <a:ea typeface="+mj-ea"/>
              </a:rPr>
              <a:t>折价或者溢价的摊销</a:t>
            </a:r>
          </a:p>
          <a:p>
            <a:pPr marL="400050" lvl="1" indent="457200" eaLnBrk="1" hangingPunct="1">
              <a:lnSpc>
                <a:spcPct val="150000"/>
              </a:lnSpc>
              <a:spcBef>
                <a:spcPts val="0"/>
              </a:spcBef>
              <a:buClr>
                <a:srgbClr val="002060"/>
              </a:buClr>
              <a:buFont typeface="Wingdings" panose="05000000000000000000" pitchFamily="2" charset="2"/>
              <a:buChar char="ü"/>
              <a:defRPr/>
            </a:pPr>
            <a:r>
              <a:rPr lang="zh-CN" altLang="en-US" sz="2200" dirty="0">
                <a:solidFill>
                  <a:srgbClr val="002060"/>
                </a:solidFill>
                <a:latin typeface="+mj-ea"/>
                <a:ea typeface="+mj-ea"/>
              </a:rPr>
              <a:t>辅助费用</a:t>
            </a:r>
            <a:r>
              <a:rPr lang="en-US" altLang="zh-CN" sz="2200" dirty="0">
                <a:solidFill>
                  <a:srgbClr val="002060"/>
                </a:solidFill>
                <a:latin typeface="+mj-ea"/>
                <a:ea typeface="+mj-ea"/>
              </a:rPr>
              <a:t>(</a:t>
            </a:r>
            <a:r>
              <a:rPr lang="zh-CN" altLang="en-US" sz="2200" dirty="0">
                <a:solidFill>
                  <a:srgbClr val="002060"/>
                </a:solidFill>
                <a:latin typeface="+mj-ea"/>
                <a:ea typeface="+mj-ea"/>
              </a:rPr>
              <a:t>手续费、佣金等</a:t>
            </a:r>
            <a:r>
              <a:rPr lang="en-US" altLang="zh-CN" sz="2200" dirty="0">
                <a:solidFill>
                  <a:srgbClr val="002060"/>
                </a:solidFill>
                <a:latin typeface="+mj-ea"/>
                <a:ea typeface="+mj-ea"/>
              </a:rPr>
              <a:t>)</a:t>
            </a:r>
            <a:endParaRPr lang="zh-CN" altLang="en-US" sz="2200" dirty="0">
              <a:solidFill>
                <a:srgbClr val="002060"/>
              </a:solidFill>
              <a:latin typeface="+mj-ea"/>
              <a:ea typeface="+mj-ea"/>
            </a:endParaRPr>
          </a:p>
          <a:p>
            <a:pPr marL="400050" lvl="1" indent="457200" eaLnBrk="1" hangingPunct="1">
              <a:lnSpc>
                <a:spcPct val="150000"/>
              </a:lnSpc>
              <a:spcBef>
                <a:spcPts val="0"/>
              </a:spcBef>
              <a:buClr>
                <a:srgbClr val="002060"/>
              </a:buClr>
              <a:buFont typeface="Wingdings" panose="05000000000000000000" pitchFamily="2" charset="2"/>
              <a:buChar char="ü"/>
              <a:defRPr/>
            </a:pPr>
            <a:r>
              <a:rPr lang="zh-CN" altLang="en-US" sz="2200" dirty="0">
                <a:solidFill>
                  <a:srgbClr val="002060"/>
                </a:solidFill>
                <a:latin typeface="+mj-ea"/>
                <a:ea typeface="+mj-ea"/>
              </a:rPr>
              <a:t>因外币借款而发生的汇兑差额等</a:t>
            </a:r>
            <a:endParaRPr lang="en-US" altLang="zh-CN" sz="2200" dirty="0">
              <a:solidFill>
                <a:srgbClr val="002060"/>
              </a:solidFill>
              <a:latin typeface="+mj-ea"/>
              <a:ea typeface="+mj-ea"/>
            </a:endParaRPr>
          </a:p>
          <a:p>
            <a:pPr marL="400050" lvl="1" indent="457200" eaLnBrk="1" hangingPunct="1">
              <a:lnSpc>
                <a:spcPct val="150000"/>
              </a:lnSpc>
              <a:spcBef>
                <a:spcPts val="0"/>
              </a:spcBef>
              <a:buClr>
                <a:srgbClr val="002060"/>
              </a:buClr>
              <a:buFont typeface="Wingdings" panose="05000000000000000000" pitchFamily="2" charset="2"/>
              <a:buChar char="ü"/>
              <a:defRPr/>
            </a:pPr>
            <a:r>
              <a:rPr lang="zh-CN" altLang="en-US" sz="2200" dirty="0">
                <a:solidFill>
                  <a:srgbClr val="002060"/>
                </a:solidFill>
                <a:latin typeface="+mj-ea"/>
                <a:ea typeface="+mj-ea"/>
              </a:rPr>
              <a:t>融资租赁费用</a:t>
            </a:r>
          </a:p>
        </p:txBody>
      </p:sp>
    </p:spTree>
    <p:extLst>
      <p:ext uri="{BB962C8B-B14F-4D97-AF65-F5344CB8AC3E}">
        <p14:creationId xmlns:p14="http://schemas.microsoft.com/office/powerpoint/2010/main" val="3254909897"/>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3">
            <a:extLst>
              <a:ext uri="{FF2B5EF4-FFF2-40B4-BE49-F238E27FC236}">
                <a16:creationId xmlns:a16="http://schemas.microsoft.com/office/drawing/2014/main" id="{EC1EAA80-77F0-47C7-B213-C0137436C9B2}"/>
              </a:ext>
            </a:extLst>
          </p:cNvPr>
          <p:cNvSpPr>
            <a:spLocks noGrp="1" noChangeArrowheads="1"/>
          </p:cNvSpPr>
          <p:nvPr>
            <p:ph idx="1"/>
          </p:nvPr>
        </p:nvSpPr>
        <p:spPr>
          <a:xfrm>
            <a:off x="225425" y="639763"/>
            <a:ext cx="8677275" cy="4114800"/>
          </a:xfrm>
          <a:ln>
            <a:miter/>
          </a:ln>
        </p:spPr>
        <p:txBody>
          <a:bodyPr/>
          <a:lstStyle/>
          <a:p>
            <a:pPr marL="0" indent="0" eaLnBrk="1" hangingPunct="1">
              <a:lnSpc>
                <a:spcPct val="150000"/>
              </a:lnSpc>
              <a:spcBef>
                <a:spcPct val="0"/>
              </a:spcBef>
              <a:buFont typeface="Wingdings" panose="05000000000000000000" pitchFamily="2" charset="2"/>
              <a:buNone/>
              <a:defRPr/>
            </a:pPr>
            <a:r>
              <a:rPr lang="en-US" altLang="zh-CN" sz="2800" dirty="0">
                <a:solidFill>
                  <a:srgbClr val="002060"/>
                </a:solidFill>
                <a:latin typeface="+mj-ea"/>
                <a:ea typeface="+mj-ea"/>
              </a:rPr>
              <a:t>2</a:t>
            </a:r>
            <a:r>
              <a:rPr lang="en-US" altLang="zh-CN" sz="2400" dirty="0">
                <a:solidFill>
                  <a:srgbClr val="002060"/>
                </a:solidFill>
                <a:latin typeface="+mj-ea"/>
                <a:ea typeface="+mj-ea"/>
              </a:rPr>
              <a:t>. </a:t>
            </a:r>
            <a:r>
              <a:rPr lang="zh-CN" altLang="en-US" sz="2400" dirty="0">
                <a:solidFill>
                  <a:srgbClr val="002060"/>
                </a:solidFill>
                <a:latin typeface="+mj-ea"/>
                <a:ea typeface="+mj-ea"/>
              </a:rPr>
              <a:t>借款费用的确认</a:t>
            </a: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Char char="Ø"/>
              <a:defRPr/>
            </a:pPr>
            <a:r>
              <a:rPr lang="zh-CN" altLang="en-US" sz="2400" dirty="0">
                <a:solidFill>
                  <a:srgbClr val="002060"/>
                </a:solidFill>
                <a:latin typeface="+mj-ea"/>
                <a:ea typeface="+mj-ea"/>
              </a:rPr>
              <a:t>确认方法</a:t>
            </a:r>
            <a:endParaRPr lang="en-US" altLang="zh-CN" sz="2400" dirty="0">
              <a:solidFill>
                <a:srgbClr val="002060"/>
              </a:solidFill>
              <a:latin typeface="+mj-ea"/>
              <a:ea typeface="+mj-ea"/>
            </a:endParaRPr>
          </a:p>
          <a:p>
            <a:pPr marL="0" indent="-457200" eaLnBrk="1" hangingPunct="1">
              <a:lnSpc>
                <a:spcPct val="150000"/>
              </a:lnSpc>
              <a:spcBef>
                <a:spcPct val="0"/>
              </a:spcBef>
              <a:buFont typeface="Arial" pitchFamily="34" charset="0"/>
              <a:buChar char="•"/>
              <a:defRPr/>
            </a:pPr>
            <a:r>
              <a:rPr lang="zh-CN" altLang="en-US" sz="2400" dirty="0">
                <a:solidFill>
                  <a:srgbClr val="002060"/>
                </a:solidFill>
                <a:latin typeface="+mj-ea"/>
                <a:ea typeface="+mj-ea"/>
              </a:rPr>
              <a:t>资本化，计入相关资产的成本</a:t>
            </a:r>
          </a:p>
          <a:p>
            <a:pPr marL="0" indent="-457200" eaLnBrk="1" hangingPunct="1">
              <a:lnSpc>
                <a:spcPct val="150000"/>
              </a:lnSpc>
              <a:spcBef>
                <a:spcPct val="0"/>
              </a:spcBef>
              <a:buFont typeface="Arial" pitchFamily="34" charset="0"/>
              <a:buChar char="•"/>
              <a:defRPr/>
            </a:pPr>
            <a:r>
              <a:rPr lang="zh-CN" altLang="en-US" sz="2400" dirty="0">
                <a:solidFill>
                  <a:srgbClr val="002060"/>
                </a:solidFill>
                <a:latin typeface="+mj-ea"/>
                <a:ea typeface="+mj-ea"/>
              </a:rPr>
              <a:t>费用化，计入当期损益</a:t>
            </a: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Char char="Ø"/>
              <a:defRPr/>
            </a:pPr>
            <a:r>
              <a:rPr lang="zh-CN" altLang="en-US" sz="2400" dirty="0">
                <a:solidFill>
                  <a:srgbClr val="002060"/>
                </a:solidFill>
                <a:latin typeface="+mj-ea"/>
                <a:ea typeface="+mj-ea"/>
              </a:rPr>
              <a:t>确认原则</a:t>
            </a:r>
            <a:endParaRPr lang="en-US" altLang="zh-CN" sz="2400" dirty="0">
              <a:solidFill>
                <a:srgbClr val="002060"/>
              </a:solidFill>
              <a:latin typeface="+mj-ea"/>
              <a:ea typeface="+mj-ea"/>
            </a:endParaRPr>
          </a:p>
          <a:p>
            <a:pPr marL="0" indent="-457200" eaLnBrk="1" hangingPunct="1">
              <a:lnSpc>
                <a:spcPct val="150000"/>
              </a:lnSpc>
              <a:spcBef>
                <a:spcPct val="0"/>
              </a:spcBef>
              <a:buFont typeface="Arial" pitchFamily="34" charset="0"/>
              <a:buChar char="•"/>
              <a:defRPr/>
            </a:pPr>
            <a:r>
              <a:rPr lang="zh-CN" altLang="en-US" sz="2300" dirty="0">
                <a:solidFill>
                  <a:srgbClr val="002060"/>
                </a:solidFill>
                <a:latin typeface="+mj-ea"/>
                <a:ea typeface="+mj-ea"/>
              </a:rPr>
              <a:t>可直接归属于</a:t>
            </a:r>
            <a:r>
              <a:rPr lang="zh-CN" altLang="en-US" sz="2300" dirty="0">
                <a:solidFill>
                  <a:srgbClr val="FF0000"/>
                </a:solidFill>
                <a:latin typeface="+mj-ea"/>
                <a:ea typeface="+mj-ea"/>
              </a:rPr>
              <a:t>符合资本化条件的资产</a:t>
            </a:r>
            <a:r>
              <a:rPr lang="zh-CN" altLang="en-US" sz="2300" dirty="0">
                <a:solidFill>
                  <a:srgbClr val="002060"/>
                </a:solidFill>
                <a:latin typeface="+mj-ea"/>
                <a:ea typeface="+mj-ea"/>
              </a:rPr>
              <a:t>的构建或生产的，资本化</a:t>
            </a:r>
          </a:p>
          <a:p>
            <a:pPr marL="0" indent="-457200" eaLnBrk="1" hangingPunct="1">
              <a:lnSpc>
                <a:spcPct val="150000"/>
              </a:lnSpc>
              <a:spcBef>
                <a:spcPct val="0"/>
              </a:spcBef>
              <a:buFont typeface="Arial" pitchFamily="34" charset="0"/>
              <a:buChar char="•"/>
              <a:defRPr/>
            </a:pPr>
            <a:r>
              <a:rPr lang="zh-CN" altLang="en-US" sz="2400" dirty="0">
                <a:solidFill>
                  <a:srgbClr val="002060"/>
                </a:solidFill>
                <a:latin typeface="+mj-ea"/>
                <a:ea typeface="+mj-ea"/>
              </a:rPr>
              <a:t>其他借款费用，费用化</a:t>
            </a:r>
            <a:endParaRPr lang="en-US" altLang="zh-CN" sz="2400" dirty="0">
              <a:solidFill>
                <a:srgbClr val="002060"/>
              </a:solidFill>
              <a:latin typeface="+mj-ea"/>
              <a:ea typeface="+mj-ea"/>
            </a:endParaRPr>
          </a:p>
          <a:p>
            <a:pPr marL="0" indent="-457200" eaLnBrk="1" hangingPunct="1">
              <a:lnSpc>
                <a:spcPct val="150000"/>
              </a:lnSpc>
              <a:spcBef>
                <a:spcPct val="0"/>
              </a:spcBef>
              <a:buFont typeface="Wingdings" panose="05000000000000000000" pitchFamily="2" charset="2"/>
              <a:buNone/>
              <a:defRPr/>
            </a:pPr>
            <a:endParaRPr lang="zh-CN" altLang="en-US" sz="2400" dirty="0">
              <a:solidFill>
                <a:srgbClr val="002060"/>
              </a:solidFill>
              <a:latin typeface="+mj-ea"/>
              <a:ea typeface="+mj-ea"/>
            </a:endParaRPr>
          </a:p>
        </p:txBody>
      </p:sp>
      <p:sp>
        <p:nvSpPr>
          <p:cNvPr id="4" name="Rectangle 2">
            <a:extLst>
              <a:ext uri="{FF2B5EF4-FFF2-40B4-BE49-F238E27FC236}">
                <a16:creationId xmlns:a16="http://schemas.microsoft.com/office/drawing/2014/main" id="{A2C79711-728A-46E9-A1DF-9305A3D9B7E6}"/>
              </a:ext>
            </a:extLst>
          </p:cNvPr>
          <p:cNvSpPr txBox="1">
            <a:spLocks noChangeArrowheads="1"/>
          </p:cNvSpPr>
          <p:nvPr/>
        </p:nvSpPr>
        <p:spPr bwMode="auto">
          <a:xfrm>
            <a:off x="80963" y="0"/>
            <a:ext cx="7772400" cy="646113"/>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第四节 </a:t>
            </a:r>
            <a:r>
              <a:rPr lang="en-US" altLang="zh-CN" sz="3200" dirty="0">
                <a:solidFill>
                  <a:srgbClr val="002060"/>
                </a:solidFill>
                <a:latin typeface="微软雅黑" panose="020B0503020204020204" pitchFamily="34" charset="-122"/>
                <a:ea typeface="微软雅黑" panose="020B0503020204020204" pitchFamily="34" charset="-122"/>
              </a:rPr>
              <a:t> </a:t>
            </a:r>
            <a:r>
              <a:rPr lang="zh-CN" altLang="en-US" sz="3200" dirty="0">
                <a:solidFill>
                  <a:srgbClr val="002060"/>
                </a:solidFill>
                <a:latin typeface="微软雅黑" panose="020B0503020204020204" pitchFamily="34" charset="-122"/>
                <a:ea typeface="微软雅黑" panose="020B0503020204020204" pitchFamily="34" charset="-122"/>
              </a:rPr>
              <a:t>借款费用</a:t>
            </a:r>
            <a:endParaRPr lang="zh-CN" altLang="en-US" sz="3200" kern="0" dirty="0">
              <a:solidFill>
                <a:srgbClr val="002060"/>
              </a:solidFill>
              <a:latin typeface="微软雅黑" pitchFamily="34" charset="-122"/>
              <a:ea typeface="微软雅黑" pitchFamily="34" charset="-122"/>
              <a:cs typeface="+mj-cs"/>
            </a:endParaRPr>
          </a:p>
        </p:txBody>
      </p:sp>
      <p:sp>
        <p:nvSpPr>
          <p:cNvPr id="5" name="椭圆形标注 4"/>
          <p:cNvSpPr>
            <a:spLocks noChangeArrowheads="1"/>
          </p:cNvSpPr>
          <p:nvPr/>
        </p:nvSpPr>
        <p:spPr bwMode="auto">
          <a:xfrm>
            <a:off x="4738688" y="1855788"/>
            <a:ext cx="4127500" cy="1693862"/>
          </a:xfrm>
          <a:prstGeom prst="wedgeEllipseCallout">
            <a:avLst>
              <a:gd name="adj1" fmla="val -20833"/>
              <a:gd name="adj2" fmla="val 625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需要经过相当长时间（≥</a:t>
            </a:r>
            <a:r>
              <a:rPr lang="en-US" altLang="zh-CN" sz="2000">
                <a:solidFill>
                  <a:srgbClr val="002060"/>
                </a:solidFill>
                <a:latin typeface="Times New Roman" panose="02020603050405020304" pitchFamily="18" charset="0"/>
              </a:rPr>
              <a:t>1</a:t>
            </a:r>
            <a:r>
              <a:rPr lang="zh-CN" altLang="en-US" sz="2000">
                <a:solidFill>
                  <a:srgbClr val="002060"/>
                </a:solidFill>
                <a:latin typeface="Times New Roman" panose="02020603050405020304" pitchFamily="18" charset="0"/>
              </a:rPr>
              <a:t>年）</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构建或生产活动才能达到预定</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可使用</a:t>
            </a:r>
            <a:r>
              <a:rPr lang="en-US" altLang="zh-CN" sz="2000">
                <a:solidFill>
                  <a:srgbClr val="002060"/>
                </a:solidFill>
                <a:latin typeface="Times New Roman" panose="02020603050405020304" pitchFamily="18" charset="0"/>
              </a:rPr>
              <a:t>/</a:t>
            </a:r>
            <a:r>
              <a:rPr lang="zh-CN" altLang="en-US" sz="2000">
                <a:solidFill>
                  <a:srgbClr val="002060"/>
                </a:solidFill>
                <a:latin typeface="Times New Roman" panose="02020603050405020304" pitchFamily="18" charset="0"/>
              </a:rPr>
              <a:t>销售状态的固定资产、</a:t>
            </a:r>
            <a:endParaRPr lang="en-US" altLang="zh-CN" sz="2000">
              <a:solidFill>
                <a:srgbClr val="002060"/>
              </a:solidFill>
              <a:latin typeface="Times New Roman" panose="02020603050405020304" pitchFamily="18" charset="0"/>
            </a:endParaRPr>
          </a:p>
          <a:p>
            <a:pPr eaLnBrk="1" hangingPunct="1">
              <a:spcBef>
                <a:spcPct val="0"/>
              </a:spcBef>
              <a:buClrTx/>
              <a:buSzTx/>
              <a:buFont typeface="Arial" panose="020B0604020202020204" pitchFamily="34" charset="0"/>
              <a:buNone/>
            </a:pPr>
            <a:r>
              <a:rPr lang="zh-CN" altLang="en-US" sz="2000">
                <a:solidFill>
                  <a:srgbClr val="002060"/>
                </a:solidFill>
                <a:latin typeface="Times New Roman" panose="02020603050405020304" pitchFamily="18" charset="0"/>
              </a:rPr>
              <a:t>投资性房地产、存货等。</a:t>
            </a:r>
          </a:p>
        </p:txBody>
      </p:sp>
    </p:spTree>
    <p:extLst>
      <p:ext uri="{BB962C8B-B14F-4D97-AF65-F5344CB8AC3E}">
        <p14:creationId xmlns:p14="http://schemas.microsoft.com/office/powerpoint/2010/main" val="306085247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DB4E57A4-F9C5-4000-9488-C2207600C44E}"/>
              </a:ext>
            </a:extLst>
          </p:cNvPr>
          <p:cNvSpPr>
            <a:spLocks noGrp="1" noChangeArrowheads="1"/>
          </p:cNvSpPr>
          <p:nvPr>
            <p:ph idx="1"/>
          </p:nvPr>
        </p:nvSpPr>
        <p:spPr>
          <a:xfrm>
            <a:off x="260350" y="646113"/>
            <a:ext cx="8591550" cy="4962525"/>
          </a:xfrm>
          <a:ln>
            <a:miter/>
          </a:ln>
        </p:spPr>
        <p:txBody>
          <a:bodyPr/>
          <a:lstStyle/>
          <a:p>
            <a:pPr marL="0" indent="0" eaLnBrk="1" hangingPunct="1">
              <a:lnSpc>
                <a:spcPct val="150000"/>
              </a:lnSpc>
              <a:spcBef>
                <a:spcPts val="0"/>
              </a:spcBef>
              <a:buClr>
                <a:srgbClr val="FF0000"/>
              </a:buClr>
              <a:buFont typeface="Wingdings" panose="05000000000000000000" pitchFamily="2" charset="2"/>
              <a:buNone/>
              <a:defRPr/>
            </a:pPr>
            <a:r>
              <a:rPr lang="en-US" altLang="zh-CN" sz="2300" dirty="0">
                <a:solidFill>
                  <a:srgbClr val="002060"/>
                </a:solidFill>
                <a:latin typeface="+mj-ea"/>
                <a:ea typeface="+mj-ea"/>
              </a:rPr>
              <a:t>3. </a:t>
            </a:r>
            <a:r>
              <a:rPr lang="zh-CN" altLang="en-US" sz="2300" dirty="0">
                <a:solidFill>
                  <a:srgbClr val="002060"/>
                </a:solidFill>
                <a:latin typeface="+mj-ea"/>
                <a:ea typeface="+mj-ea"/>
              </a:rPr>
              <a:t>资本化期间的确定</a:t>
            </a:r>
            <a:endParaRPr lang="en-US" altLang="zh-CN" sz="23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300" dirty="0">
                <a:solidFill>
                  <a:srgbClr val="002060"/>
                </a:solidFill>
                <a:latin typeface="+mj-ea"/>
                <a:ea typeface="+mj-ea"/>
              </a:rPr>
              <a:t>借款费用</a:t>
            </a:r>
            <a:r>
              <a:rPr lang="zh-CN" altLang="en-US" sz="2300" dirty="0">
                <a:solidFill>
                  <a:srgbClr val="FF0000"/>
                </a:solidFill>
                <a:latin typeface="+mj-ea"/>
                <a:ea typeface="+mj-ea"/>
              </a:rPr>
              <a:t>开始</a:t>
            </a:r>
            <a:r>
              <a:rPr lang="zh-CN" altLang="en-US" sz="2300" dirty="0">
                <a:solidFill>
                  <a:srgbClr val="002060"/>
                </a:solidFill>
                <a:latin typeface="+mj-ea"/>
                <a:ea typeface="+mj-ea"/>
              </a:rPr>
              <a:t>资本化时点的确定</a:t>
            </a:r>
          </a:p>
          <a:p>
            <a:pPr marL="0" indent="457200" eaLnBrk="1" hangingPunct="1">
              <a:lnSpc>
                <a:spcPct val="150000"/>
              </a:lnSpc>
              <a:spcBef>
                <a:spcPts val="0"/>
              </a:spcBef>
              <a:buFont typeface="Wingdings" panose="05000000000000000000" pitchFamily="2" charset="2"/>
              <a:buNone/>
              <a:defRPr/>
            </a:pPr>
            <a:r>
              <a:rPr lang="zh-CN" altLang="en-US" sz="2300" dirty="0">
                <a:solidFill>
                  <a:srgbClr val="002060"/>
                </a:solidFill>
                <a:latin typeface="+mj-ea"/>
                <a:ea typeface="+mj-ea"/>
              </a:rPr>
              <a:t>借款费用</a:t>
            </a:r>
            <a:r>
              <a:rPr lang="zh-CN" altLang="en-US" sz="2300" dirty="0">
                <a:solidFill>
                  <a:srgbClr val="FF0000"/>
                </a:solidFill>
                <a:latin typeface="+mj-ea"/>
                <a:ea typeface="+mj-ea"/>
              </a:rPr>
              <a:t>同时</a:t>
            </a:r>
            <a:r>
              <a:rPr lang="zh-CN" altLang="en-US" sz="2300" dirty="0">
                <a:solidFill>
                  <a:srgbClr val="002060"/>
                </a:solidFill>
                <a:latin typeface="+mj-ea"/>
                <a:ea typeface="+mj-ea"/>
              </a:rPr>
              <a:t>满足下列条件的，才能开始资本化：</a:t>
            </a:r>
          </a:p>
          <a:p>
            <a:pPr marL="0" indent="457200" eaLnBrk="1" hangingPunct="1">
              <a:lnSpc>
                <a:spcPct val="150000"/>
              </a:lnSpc>
              <a:spcBef>
                <a:spcPts val="0"/>
              </a:spcBef>
              <a:buClr>
                <a:srgbClr val="FF0000"/>
              </a:buClr>
              <a:buFont typeface="Arial" pitchFamily="34" charset="0"/>
              <a:buChar char="•"/>
              <a:defRPr/>
            </a:pPr>
            <a:r>
              <a:rPr lang="zh-CN" altLang="en-US" sz="2300" dirty="0">
                <a:solidFill>
                  <a:srgbClr val="002060"/>
                </a:solidFill>
                <a:latin typeface="+mj-ea"/>
                <a:ea typeface="+mj-ea"/>
              </a:rPr>
              <a:t>资产支出已经发生 ，是指企业已经发生了支付现金、转移非现金资产或者承担带息债务形式所发生的支出。</a:t>
            </a:r>
          </a:p>
          <a:p>
            <a:pPr marL="0" indent="457200" eaLnBrk="1" hangingPunct="1">
              <a:lnSpc>
                <a:spcPct val="150000"/>
              </a:lnSpc>
              <a:spcBef>
                <a:spcPts val="0"/>
              </a:spcBef>
              <a:buClr>
                <a:srgbClr val="FF0000"/>
              </a:buClr>
              <a:buFont typeface="Arial" pitchFamily="34" charset="0"/>
              <a:buChar char="•"/>
              <a:defRPr/>
            </a:pPr>
            <a:r>
              <a:rPr lang="zh-CN" altLang="en-US" sz="2300" dirty="0">
                <a:solidFill>
                  <a:srgbClr val="002060"/>
                </a:solidFill>
                <a:latin typeface="+mj-ea"/>
                <a:ea typeface="+mj-ea"/>
              </a:rPr>
              <a:t>借款费用已经发生 </a:t>
            </a:r>
          </a:p>
          <a:p>
            <a:pPr marL="0" indent="457200" eaLnBrk="1" hangingPunct="1">
              <a:lnSpc>
                <a:spcPct val="150000"/>
              </a:lnSpc>
              <a:spcBef>
                <a:spcPts val="0"/>
              </a:spcBef>
              <a:buClr>
                <a:srgbClr val="FF0000"/>
              </a:buClr>
              <a:buFont typeface="Arial" pitchFamily="34" charset="0"/>
              <a:buChar char="•"/>
              <a:defRPr/>
            </a:pPr>
            <a:r>
              <a:rPr lang="zh-CN" altLang="en-US" sz="2300" dirty="0">
                <a:solidFill>
                  <a:srgbClr val="002060"/>
                </a:solidFill>
                <a:latin typeface="+mj-ea"/>
                <a:ea typeface="+mj-ea"/>
              </a:rPr>
              <a:t>为使资产达到预定可使用或者可销售状态所必要的购建或者生产活动已经开始</a:t>
            </a:r>
          </a:p>
          <a:p>
            <a:pPr eaLnBrk="1" hangingPunct="1">
              <a:lnSpc>
                <a:spcPct val="150000"/>
              </a:lnSpc>
              <a:buFont typeface="Wingdings" panose="05000000000000000000" pitchFamily="2" charset="2"/>
              <a:buNone/>
              <a:defRPr/>
            </a:pPr>
            <a:endParaRPr lang="zh-CN" altLang="en-US" sz="2300" dirty="0">
              <a:solidFill>
                <a:srgbClr val="002060"/>
              </a:solidFill>
              <a:latin typeface="+mj-ea"/>
              <a:ea typeface="+mj-ea"/>
            </a:endParaRPr>
          </a:p>
        </p:txBody>
      </p:sp>
      <p:sp>
        <p:nvSpPr>
          <p:cNvPr id="86019" name="Rectangle 2"/>
          <p:cNvSpPr>
            <a:spLocks noGrp="1" noChangeArrowheads="1"/>
          </p:cNvSpPr>
          <p:nvPr>
            <p:ph type="title"/>
          </p:nvPr>
        </p:nvSpPr>
        <p:spPr>
          <a:xfrm>
            <a:off x="80963" y="0"/>
            <a:ext cx="7772400" cy="646113"/>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第四节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借款费用</a:t>
            </a:r>
          </a:p>
        </p:txBody>
      </p:sp>
    </p:spTree>
    <p:extLst>
      <p:ext uri="{BB962C8B-B14F-4D97-AF65-F5344CB8AC3E}">
        <p14:creationId xmlns:p14="http://schemas.microsoft.com/office/powerpoint/2010/main" val="45011805"/>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idx="1"/>
          </p:nvPr>
        </p:nvSpPr>
        <p:spPr>
          <a:xfrm>
            <a:off x="225425" y="646113"/>
            <a:ext cx="8713788" cy="4608512"/>
          </a:xfrm>
        </p:spPr>
        <p:txBody>
          <a:bodyPr/>
          <a:lstStyle/>
          <a:p>
            <a:pPr marL="0" indent="457200" eaLnBrk="1" hangingPunct="1">
              <a:lnSpc>
                <a:spcPct val="150000"/>
              </a:lnSpc>
              <a:spcBef>
                <a:spcPct val="0"/>
              </a:spcBef>
              <a:buClr>
                <a:srgbClr val="FF0000"/>
              </a:buClr>
              <a:buFont typeface="Wingdings" panose="05000000000000000000" pitchFamily="2" charset="2"/>
              <a:buChar char="Ø"/>
            </a:pPr>
            <a:r>
              <a:rPr lang="zh-CN" altLang="en-US" sz="2400" dirty="0">
                <a:solidFill>
                  <a:srgbClr val="002060"/>
                </a:solidFill>
                <a:latin typeface="+mj-ea"/>
                <a:ea typeface="+mj-ea"/>
              </a:rPr>
              <a:t>借款费用</a:t>
            </a:r>
            <a:r>
              <a:rPr lang="zh-CN" altLang="en-US" sz="2400" dirty="0">
                <a:solidFill>
                  <a:srgbClr val="FF0000"/>
                </a:solidFill>
                <a:latin typeface="+mj-ea"/>
                <a:ea typeface="+mj-ea"/>
              </a:rPr>
              <a:t>暂停</a:t>
            </a:r>
            <a:r>
              <a:rPr lang="zh-CN" altLang="en-US" sz="2400" dirty="0">
                <a:solidFill>
                  <a:srgbClr val="002060"/>
                </a:solidFill>
                <a:latin typeface="+mj-ea"/>
                <a:ea typeface="+mj-ea"/>
              </a:rPr>
              <a:t>资本化的时间 </a:t>
            </a:r>
          </a:p>
          <a:p>
            <a:pPr marL="0" indent="457200"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符合资本化条件的资产在购建或者生产过程中发生的，应当暂停借款费用的资本化。（</a:t>
            </a:r>
            <a:r>
              <a:rPr lang="zh-CN" altLang="en-US" sz="2400" dirty="0">
                <a:solidFill>
                  <a:srgbClr val="FF0000"/>
                </a:solidFill>
                <a:latin typeface="+mj-ea"/>
                <a:ea typeface="+mj-ea"/>
              </a:rPr>
              <a:t>非</a:t>
            </a:r>
            <a:r>
              <a:rPr lang="zh-CN" altLang="en-US" sz="2400" dirty="0">
                <a:solidFill>
                  <a:srgbClr val="002060"/>
                </a:solidFill>
                <a:latin typeface="+mj-ea"/>
                <a:ea typeface="+mj-ea"/>
              </a:rPr>
              <a:t>正常中断、</a:t>
            </a:r>
            <a:r>
              <a:rPr lang="zh-CN" altLang="en-US" sz="2400" dirty="0">
                <a:solidFill>
                  <a:srgbClr val="FF0000"/>
                </a:solidFill>
                <a:latin typeface="+mj-ea"/>
                <a:ea typeface="+mj-ea"/>
              </a:rPr>
              <a:t>且</a:t>
            </a:r>
            <a:r>
              <a:rPr lang="zh-CN" altLang="en-US" sz="2400" dirty="0">
                <a:solidFill>
                  <a:srgbClr val="002060"/>
                </a:solidFill>
                <a:latin typeface="+mj-ea"/>
                <a:ea typeface="+mj-ea"/>
              </a:rPr>
              <a:t>中断时间</a:t>
            </a:r>
            <a:r>
              <a:rPr lang="zh-CN" altLang="en-US" sz="2400" dirty="0">
                <a:solidFill>
                  <a:srgbClr val="FF0000"/>
                </a:solidFill>
                <a:latin typeface="+mj-ea"/>
                <a:ea typeface="+mj-ea"/>
              </a:rPr>
              <a:t>连续</a:t>
            </a:r>
            <a:r>
              <a:rPr lang="zh-CN" altLang="en-US" sz="2400" dirty="0">
                <a:solidFill>
                  <a:srgbClr val="002060"/>
                </a:solidFill>
                <a:latin typeface="+mj-ea"/>
                <a:ea typeface="+mj-ea"/>
              </a:rPr>
              <a:t>超过</a:t>
            </a:r>
            <a:r>
              <a:rPr lang="en-US" altLang="zh-CN" sz="2400" dirty="0">
                <a:solidFill>
                  <a:srgbClr val="FF0000"/>
                </a:solidFill>
                <a:latin typeface="+mj-ea"/>
                <a:ea typeface="+mj-ea"/>
              </a:rPr>
              <a:t>3</a:t>
            </a:r>
            <a:r>
              <a:rPr lang="zh-CN" altLang="en-US" sz="2400" dirty="0">
                <a:solidFill>
                  <a:srgbClr val="FF0000"/>
                </a:solidFill>
                <a:latin typeface="+mj-ea"/>
                <a:ea typeface="+mj-ea"/>
              </a:rPr>
              <a:t>个月）</a:t>
            </a:r>
            <a:endParaRPr lang="zh-CN" altLang="en-US"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中断期间所发生的借款费用，应当计入</a:t>
            </a:r>
            <a:r>
              <a:rPr lang="zh-CN" altLang="en-US" sz="2400" dirty="0">
                <a:solidFill>
                  <a:srgbClr val="FF0000"/>
                </a:solidFill>
                <a:latin typeface="+mj-ea"/>
                <a:ea typeface="+mj-ea"/>
              </a:rPr>
              <a:t>当期损益</a:t>
            </a:r>
            <a:r>
              <a:rPr lang="zh-CN" altLang="en-US" sz="2400" dirty="0">
                <a:solidFill>
                  <a:srgbClr val="002060"/>
                </a:solidFill>
                <a:latin typeface="+mj-ea"/>
                <a:ea typeface="+mj-ea"/>
              </a:rPr>
              <a:t>，直至购建或者生产活动重新开始。</a:t>
            </a:r>
          </a:p>
          <a:p>
            <a:pPr marL="0" indent="457200"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如果中断是使所购建或者生产的符合资本化条件的资产达到预定可使用或者可销售状态必要的程序，所发生的借款费用应当继续资本化。</a:t>
            </a:r>
          </a:p>
        </p:txBody>
      </p:sp>
      <p:sp>
        <p:nvSpPr>
          <p:cNvPr id="88067" name="Rectangle 2"/>
          <p:cNvSpPr>
            <a:spLocks noGrp="1" noChangeArrowheads="1"/>
          </p:cNvSpPr>
          <p:nvPr>
            <p:ph type="title"/>
          </p:nvPr>
        </p:nvSpPr>
        <p:spPr>
          <a:xfrm>
            <a:off x="80963" y="0"/>
            <a:ext cx="7772400" cy="646113"/>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第四节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借款费用</a:t>
            </a:r>
          </a:p>
        </p:txBody>
      </p:sp>
    </p:spTree>
    <p:extLst>
      <p:ext uri="{BB962C8B-B14F-4D97-AF65-F5344CB8AC3E}">
        <p14:creationId xmlns:p14="http://schemas.microsoft.com/office/powerpoint/2010/main" val="3888569884"/>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idx="1"/>
          </p:nvPr>
        </p:nvSpPr>
        <p:spPr>
          <a:xfrm>
            <a:off x="246063" y="720725"/>
            <a:ext cx="8713787" cy="6048375"/>
          </a:xfrm>
        </p:spPr>
        <p:txBody>
          <a:bodyPr/>
          <a:lstStyle/>
          <a:p>
            <a:pPr marL="0" indent="457200" eaLnBrk="1" hangingPunct="1">
              <a:lnSpc>
                <a:spcPct val="150000"/>
              </a:lnSpc>
              <a:spcBef>
                <a:spcPct val="0"/>
              </a:spcBef>
              <a:buClr>
                <a:srgbClr val="FF0000"/>
              </a:buClr>
              <a:buFont typeface="Wingdings" panose="05000000000000000000" pitchFamily="2" charset="2"/>
              <a:buChar char="Ø"/>
            </a:pPr>
            <a:r>
              <a:rPr lang="zh-CN" altLang="en-US" sz="2200" dirty="0">
                <a:solidFill>
                  <a:srgbClr val="002060"/>
                </a:solidFill>
                <a:latin typeface="+mj-ea"/>
                <a:ea typeface="+mj-ea"/>
              </a:rPr>
              <a:t>借款费用</a:t>
            </a:r>
            <a:r>
              <a:rPr lang="zh-CN" altLang="en-US" sz="2200" dirty="0">
                <a:solidFill>
                  <a:srgbClr val="FF0000"/>
                </a:solidFill>
                <a:latin typeface="+mj-ea"/>
                <a:ea typeface="+mj-ea"/>
              </a:rPr>
              <a:t>停止</a:t>
            </a:r>
            <a:r>
              <a:rPr lang="zh-CN" altLang="en-US" sz="2200" dirty="0">
                <a:solidFill>
                  <a:srgbClr val="002060"/>
                </a:solidFill>
                <a:latin typeface="+mj-ea"/>
                <a:ea typeface="+mj-ea"/>
              </a:rPr>
              <a:t>资本化的时点</a:t>
            </a:r>
          </a:p>
          <a:p>
            <a:pPr marL="0" indent="457200" eaLnBrk="1" hangingPunct="1">
              <a:lnSpc>
                <a:spcPct val="150000"/>
              </a:lnSpc>
              <a:spcBef>
                <a:spcPct val="0"/>
              </a:spcBef>
              <a:buFont typeface="Wingdings" panose="05000000000000000000" pitchFamily="2" charset="2"/>
              <a:buNone/>
            </a:pPr>
            <a:r>
              <a:rPr lang="zh-CN" altLang="en-US" sz="2200" dirty="0">
                <a:solidFill>
                  <a:srgbClr val="002060"/>
                </a:solidFill>
                <a:latin typeface="+mj-ea"/>
                <a:ea typeface="+mj-ea"/>
              </a:rPr>
              <a:t>资产</a:t>
            </a:r>
            <a:r>
              <a:rPr lang="zh-CN" altLang="en-US" sz="2200" dirty="0">
                <a:solidFill>
                  <a:srgbClr val="FF0000"/>
                </a:solidFill>
                <a:latin typeface="+mj-ea"/>
                <a:ea typeface="+mj-ea"/>
              </a:rPr>
              <a:t>达到预定可使用或者可销售状态</a:t>
            </a:r>
            <a:r>
              <a:rPr lang="zh-CN" altLang="en-US" sz="2200" dirty="0">
                <a:solidFill>
                  <a:srgbClr val="002060"/>
                </a:solidFill>
                <a:latin typeface="+mj-ea"/>
                <a:ea typeface="+mj-ea"/>
              </a:rPr>
              <a:t>时，借款费用应当停止资本化。可从下列几个方面进行判断：</a:t>
            </a:r>
          </a:p>
          <a:p>
            <a:pPr marL="0" indent="457200" eaLnBrk="1" hangingPunct="1">
              <a:lnSpc>
                <a:spcPct val="150000"/>
              </a:lnSpc>
              <a:spcBef>
                <a:spcPct val="0"/>
              </a:spcBef>
              <a:buClr>
                <a:srgbClr val="002060"/>
              </a:buClr>
              <a:buFont typeface="Arial" panose="020B0604020202020204" pitchFamily="34" charset="0"/>
              <a:buChar char="•"/>
            </a:pPr>
            <a:r>
              <a:rPr lang="zh-CN" altLang="en-US" sz="2200" dirty="0">
                <a:solidFill>
                  <a:srgbClr val="002060"/>
                </a:solidFill>
                <a:latin typeface="+mj-ea"/>
                <a:ea typeface="+mj-ea"/>
              </a:rPr>
              <a:t>符合资本化条件的资产的实体建造（包括安装）或者生产工作已经全部完成或者实质上已经完成。</a:t>
            </a:r>
          </a:p>
          <a:p>
            <a:pPr marL="0" indent="457200" eaLnBrk="1" hangingPunct="1">
              <a:lnSpc>
                <a:spcPct val="150000"/>
              </a:lnSpc>
              <a:spcBef>
                <a:spcPct val="0"/>
              </a:spcBef>
              <a:buClr>
                <a:srgbClr val="002060"/>
              </a:buClr>
              <a:buFont typeface="Arial" panose="020B0604020202020204" pitchFamily="34" charset="0"/>
              <a:buChar char="•"/>
            </a:pPr>
            <a:r>
              <a:rPr lang="zh-CN" altLang="en-US" sz="2200" dirty="0">
                <a:solidFill>
                  <a:srgbClr val="002060"/>
                </a:solidFill>
                <a:latin typeface="+mj-ea"/>
                <a:ea typeface="+mj-ea"/>
              </a:rPr>
              <a:t>所购建或者生产的符合资本化条件的资产与设计要求、合同规定或者生产要求相符或者基本相符，即使有极个别与设计、合同或者生产要求不相符的地方，也不影响其正常使用或者销售。</a:t>
            </a:r>
          </a:p>
          <a:p>
            <a:pPr marL="0" indent="457200" eaLnBrk="1" hangingPunct="1">
              <a:lnSpc>
                <a:spcPct val="150000"/>
              </a:lnSpc>
              <a:spcBef>
                <a:spcPct val="0"/>
              </a:spcBef>
              <a:buClr>
                <a:srgbClr val="002060"/>
              </a:buClr>
              <a:buFont typeface="Arial" panose="020B0604020202020204" pitchFamily="34" charset="0"/>
              <a:buChar char="•"/>
            </a:pPr>
            <a:r>
              <a:rPr lang="zh-CN" altLang="en-US" sz="2200" dirty="0">
                <a:solidFill>
                  <a:srgbClr val="002060"/>
                </a:solidFill>
                <a:latin typeface="+mj-ea"/>
                <a:ea typeface="+mj-ea"/>
              </a:rPr>
              <a:t>继续发生在所购建或生产的符合资本化条件的资产上的支出金额很少或者几乎不再发生。</a:t>
            </a:r>
          </a:p>
        </p:txBody>
      </p:sp>
      <p:sp>
        <p:nvSpPr>
          <p:cNvPr id="89091" name="Rectangle 2"/>
          <p:cNvSpPr>
            <a:spLocks noGrp="1" noChangeArrowheads="1"/>
          </p:cNvSpPr>
          <p:nvPr>
            <p:ph type="title"/>
          </p:nvPr>
        </p:nvSpPr>
        <p:spPr>
          <a:xfrm>
            <a:off x="80963" y="0"/>
            <a:ext cx="7772400" cy="646113"/>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第四节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借款费用</a:t>
            </a:r>
          </a:p>
        </p:txBody>
      </p:sp>
    </p:spTree>
    <p:extLst>
      <p:ext uri="{BB962C8B-B14F-4D97-AF65-F5344CB8AC3E}">
        <p14:creationId xmlns:p14="http://schemas.microsoft.com/office/powerpoint/2010/main" val="1078700678"/>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a:extLst>
              <a:ext uri="{FF2B5EF4-FFF2-40B4-BE49-F238E27FC236}">
                <a16:creationId xmlns:a16="http://schemas.microsoft.com/office/drawing/2014/main" id="{E50003DD-21E6-41EB-B4D7-68A3F5F4042C}"/>
              </a:ext>
            </a:extLst>
          </p:cNvPr>
          <p:cNvSpPr>
            <a:spLocks noGrp="1" noChangeArrowheads="1"/>
          </p:cNvSpPr>
          <p:nvPr>
            <p:ph idx="1"/>
          </p:nvPr>
        </p:nvSpPr>
        <p:spPr>
          <a:xfrm>
            <a:off x="120650" y="620713"/>
            <a:ext cx="8821738" cy="4114800"/>
          </a:xfrm>
          <a:ln>
            <a:miter/>
          </a:ln>
        </p:spPr>
        <p:txBody>
          <a:bodyPr/>
          <a:lstStyle/>
          <a:p>
            <a:pPr marL="0" indent="0" eaLnBrk="1" hangingPunct="1">
              <a:lnSpc>
                <a:spcPct val="150000"/>
              </a:lnSpc>
              <a:spcBef>
                <a:spcPts val="0"/>
              </a:spcBef>
              <a:buFont typeface="Wingdings" panose="05000000000000000000" pitchFamily="2" charset="2"/>
              <a:buNone/>
              <a:defRPr/>
            </a:pPr>
            <a:r>
              <a:rPr lang="en-US" altLang="zh-CN" sz="2400" dirty="0">
                <a:solidFill>
                  <a:srgbClr val="002060"/>
                </a:solidFill>
                <a:latin typeface="+mj-ea"/>
                <a:ea typeface="+mj-ea"/>
              </a:rPr>
              <a:t>4. </a:t>
            </a:r>
            <a:r>
              <a:rPr lang="zh-CN" altLang="en-US" sz="2400" dirty="0">
                <a:solidFill>
                  <a:srgbClr val="002060"/>
                </a:solidFill>
                <a:latin typeface="+mj-ea"/>
                <a:ea typeface="+mj-ea"/>
              </a:rPr>
              <a:t>借款费用的计量</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借款分类</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专门借款</a:t>
            </a:r>
            <a:endParaRPr lang="en-US" altLang="zh-CN" sz="2400" dirty="0">
              <a:solidFill>
                <a:srgbClr val="002060"/>
              </a:solidFill>
              <a:latin typeface="+mj-ea"/>
              <a:ea typeface="+mj-ea"/>
            </a:endParaRPr>
          </a:p>
          <a:p>
            <a:pPr marL="0" indent="457200" eaLnBrk="1" hangingPunct="1">
              <a:lnSpc>
                <a:spcPct val="150000"/>
              </a:lnSpc>
              <a:spcBef>
                <a:spcPts val="0"/>
              </a:spcBef>
              <a:buFont typeface="Wingdings" panose="05000000000000000000" pitchFamily="2" charset="2"/>
              <a:buChar char="ü"/>
              <a:defRPr/>
            </a:pPr>
            <a:r>
              <a:rPr lang="zh-CN" altLang="en-US" sz="2400" dirty="0">
                <a:solidFill>
                  <a:srgbClr val="002060"/>
                </a:solidFill>
                <a:latin typeface="+mj-ea"/>
                <a:ea typeface="+mj-ea"/>
              </a:rPr>
              <a:t>定义：为构建或生产负荷资本化条件的资产而专门借入的款项。</a:t>
            </a:r>
            <a:endParaRPr lang="en-US" altLang="zh-CN" sz="2400" dirty="0">
              <a:solidFill>
                <a:srgbClr val="002060"/>
              </a:solidFill>
              <a:latin typeface="+mj-ea"/>
              <a:ea typeface="+mj-ea"/>
            </a:endParaRPr>
          </a:p>
          <a:p>
            <a:pPr marL="0" indent="457200" eaLnBrk="1" hangingPunct="1">
              <a:lnSpc>
                <a:spcPct val="150000"/>
              </a:lnSpc>
              <a:spcBef>
                <a:spcPts val="0"/>
              </a:spcBef>
              <a:buFont typeface="Wingdings" panose="05000000000000000000" pitchFamily="2" charset="2"/>
              <a:buChar char="ü"/>
              <a:defRPr/>
            </a:pPr>
            <a:r>
              <a:rPr lang="zh-CN" altLang="en-US" sz="2400" dirty="0">
                <a:solidFill>
                  <a:srgbClr val="002060"/>
                </a:solidFill>
                <a:latin typeface="+mj-ea"/>
                <a:ea typeface="+mj-ea"/>
              </a:rPr>
              <a:t>特点：使用用途明确，用途受与银行签订的借款合同和协议的限制。</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400" dirty="0">
                <a:solidFill>
                  <a:srgbClr val="002060"/>
                </a:solidFill>
                <a:latin typeface="+mj-ea"/>
                <a:ea typeface="+mj-ea"/>
              </a:rPr>
              <a:t>一般借款</a:t>
            </a:r>
            <a:endParaRPr lang="en-US" altLang="zh-CN" sz="2400" dirty="0">
              <a:solidFill>
                <a:srgbClr val="002060"/>
              </a:solidFill>
              <a:latin typeface="+mj-ea"/>
              <a:ea typeface="+mj-ea"/>
            </a:endParaRPr>
          </a:p>
          <a:p>
            <a:pPr marL="0" indent="457200" eaLnBrk="1" hangingPunct="1">
              <a:lnSpc>
                <a:spcPct val="150000"/>
              </a:lnSpc>
              <a:spcBef>
                <a:spcPts val="0"/>
              </a:spcBef>
              <a:buFont typeface="Wingdings" panose="05000000000000000000" pitchFamily="2" charset="2"/>
              <a:buChar char="ü"/>
              <a:defRPr/>
            </a:pPr>
            <a:r>
              <a:rPr lang="zh-CN" altLang="en-US" sz="2400" dirty="0">
                <a:solidFill>
                  <a:srgbClr val="002060"/>
                </a:solidFill>
                <a:latin typeface="+mj-ea"/>
                <a:ea typeface="+mj-ea"/>
              </a:rPr>
              <a:t>定义：除专门借款以外的借款。</a:t>
            </a:r>
            <a:endParaRPr lang="en-US" altLang="zh-CN" sz="2400" dirty="0">
              <a:solidFill>
                <a:srgbClr val="002060"/>
              </a:solidFill>
              <a:latin typeface="+mj-ea"/>
              <a:ea typeface="+mj-ea"/>
            </a:endParaRPr>
          </a:p>
        </p:txBody>
      </p:sp>
      <p:sp>
        <p:nvSpPr>
          <p:cNvPr id="4" name="Rectangle 2">
            <a:extLst>
              <a:ext uri="{FF2B5EF4-FFF2-40B4-BE49-F238E27FC236}">
                <a16:creationId xmlns:a16="http://schemas.microsoft.com/office/drawing/2014/main" id="{7A125F33-8451-4B95-B4E1-8AAA0A13AB99}"/>
              </a:ext>
            </a:extLst>
          </p:cNvPr>
          <p:cNvSpPr txBox="1">
            <a:spLocks noChangeArrowheads="1"/>
          </p:cNvSpPr>
          <p:nvPr/>
        </p:nvSpPr>
        <p:spPr bwMode="auto">
          <a:xfrm>
            <a:off x="80963" y="0"/>
            <a:ext cx="7772400" cy="646113"/>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第四节 </a:t>
            </a:r>
            <a:r>
              <a:rPr lang="en-US" altLang="zh-CN" sz="3200" dirty="0">
                <a:solidFill>
                  <a:srgbClr val="002060"/>
                </a:solidFill>
                <a:latin typeface="微软雅黑" panose="020B0503020204020204" pitchFamily="34" charset="-122"/>
                <a:ea typeface="微软雅黑" panose="020B0503020204020204" pitchFamily="34" charset="-122"/>
              </a:rPr>
              <a:t> </a:t>
            </a:r>
            <a:r>
              <a:rPr lang="zh-CN" altLang="en-US" sz="3200" dirty="0">
                <a:solidFill>
                  <a:srgbClr val="002060"/>
                </a:solidFill>
                <a:latin typeface="微软雅黑" panose="020B0503020204020204" pitchFamily="34" charset="-122"/>
                <a:ea typeface="微软雅黑" panose="020B0503020204020204" pitchFamily="34" charset="-122"/>
              </a:rPr>
              <a:t>借款费用</a:t>
            </a: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4018960831"/>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a:extLst>
              <a:ext uri="{FF2B5EF4-FFF2-40B4-BE49-F238E27FC236}">
                <a16:creationId xmlns:a16="http://schemas.microsoft.com/office/drawing/2014/main" id="{FC2EBD58-FE0B-4540-B0AC-C35D95204957}"/>
              </a:ext>
            </a:extLst>
          </p:cNvPr>
          <p:cNvSpPr>
            <a:spLocks noGrp="1" noChangeArrowheads="1"/>
          </p:cNvSpPr>
          <p:nvPr>
            <p:ph idx="1"/>
          </p:nvPr>
        </p:nvSpPr>
        <p:spPr>
          <a:xfrm>
            <a:off x="120650" y="620713"/>
            <a:ext cx="8821738" cy="4114800"/>
          </a:xfrm>
          <a:ln>
            <a:miter/>
          </a:ln>
        </p:spPr>
        <p:txBody>
          <a:bodyPr/>
          <a:lstStyle/>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200" dirty="0">
                <a:solidFill>
                  <a:srgbClr val="002060"/>
                </a:solidFill>
                <a:latin typeface="+mj-ea"/>
                <a:ea typeface="+mj-ea"/>
              </a:rPr>
              <a:t>借款费用资本化金额的确定</a:t>
            </a:r>
            <a:endParaRPr lang="en-US" altLang="zh-CN" sz="22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200" dirty="0">
                <a:solidFill>
                  <a:srgbClr val="002060"/>
                </a:solidFill>
                <a:latin typeface="+mj-ea"/>
                <a:ea typeface="+mj-ea"/>
              </a:rPr>
              <a:t>为购建或者生产符合资本化条件的资产而借入</a:t>
            </a:r>
            <a:r>
              <a:rPr lang="zh-CN" altLang="en-US" sz="2200" dirty="0">
                <a:solidFill>
                  <a:srgbClr val="FF0000"/>
                </a:solidFill>
                <a:latin typeface="+mj-ea"/>
                <a:ea typeface="+mj-ea"/>
              </a:rPr>
              <a:t>专门借款</a:t>
            </a:r>
            <a:r>
              <a:rPr lang="zh-CN" altLang="en-US" sz="2200" dirty="0">
                <a:solidFill>
                  <a:srgbClr val="002060"/>
                </a:solidFill>
                <a:latin typeface="+mj-ea"/>
                <a:ea typeface="+mj-ea"/>
              </a:rPr>
              <a:t>的，应当以专门借款当期实际发生的利息费用，</a:t>
            </a:r>
            <a:r>
              <a:rPr lang="zh-CN" altLang="en-US" sz="2200" u="sng" dirty="0">
                <a:solidFill>
                  <a:srgbClr val="FF0000"/>
                </a:solidFill>
                <a:latin typeface="+mj-ea"/>
                <a:ea typeface="+mj-ea"/>
              </a:rPr>
              <a:t>减去</a:t>
            </a:r>
            <a:r>
              <a:rPr lang="zh-CN" altLang="en-US" sz="2200" dirty="0">
                <a:solidFill>
                  <a:srgbClr val="002060"/>
                </a:solidFill>
                <a:latin typeface="+mj-ea"/>
                <a:ea typeface="+mj-ea"/>
              </a:rPr>
              <a:t>将尚未动用的借款资金存入银行取得的利息收入或进行暂时性投资取得的投资收益后的金额确定。</a:t>
            </a:r>
            <a:endParaRPr lang="en-US" altLang="zh-CN" sz="2200" dirty="0">
              <a:solidFill>
                <a:srgbClr val="002060"/>
              </a:solidFill>
              <a:latin typeface="+mj-ea"/>
              <a:ea typeface="+mj-ea"/>
            </a:endParaRPr>
          </a:p>
          <a:p>
            <a:pPr marL="0" indent="457200" eaLnBrk="1" hangingPunct="1">
              <a:lnSpc>
                <a:spcPct val="150000"/>
              </a:lnSpc>
              <a:spcBef>
                <a:spcPts val="0"/>
              </a:spcBef>
              <a:buClr>
                <a:srgbClr val="002060"/>
              </a:buClr>
              <a:buFont typeface="Arial" pitchFamily="34" charset="0"/>
              <a:buChar char="•"/>
              <a:defRPr/>
            </a:pPr>
            <a:r>
              <a:rPr lang="zh-CN" altLang="en-US" sz="2200" dirty="0">
                <a:solidFill>
                  <a:srgbClr val="002060"/>
                </a:solidFill>
                <a:latin typeface="+mj-ea"/>
                <a:ea typeface="+mj-ea"/>
              </a:rPr>
              <a:t>为购建或者生产符合资本化条件的资产而</a:t>
            </a:r>
            <a:r>
              <a:rPr lang="zh-CN" altLang="en-US" sz="2200" dirty="0">
                <a:solidFill>
                  <a:srgbClr val="FF0000"/>
                </a:solidFill>
                <a:latin typeface="+mj-ea"/>
                <a:ea typeface="+mj-ea"/>
              </a:rPr>
              <a:t>占用了一般借款</a:t>
            </a:r>
            <a:r>
              <a:rPr lang="zh-CN" altLang="en-US" sz="2200" dirty="0">
                <a:solidFill>
                  <a:srgbClr val="002060"/>
                </a:solidFill>
                <a:latin typeface="+mj-ea"/>
                <a:ea typeface="+mj-ea"/>
              </a:rPr>
              <a:t>的，企业应当根据累计资产支出</a:t>
            </a:r>
            <a:r>
              <a:rPr lang="zh-CN" altLang="en-US" sz="2200" dirty="0">
                <a:solidFill>
                  <a:srgbClr val="FF0000"/>
                </a:solidFill>
                <a:latin typeface="+mj-ea"/>
                <a:ea typeface="+mj-ea"/>
              </a:rPr>
              <a:t>超过专门借款部分的资产支出加权平均数</a:t>
            </a:r>
            <a:r>
              <a:rPr lang="zh-CN" altLang="en-US" sz="2200" dirty="0">
                <a:solidFill>
                  <a:srgbClr val="002060"/>
                </a:solidFill>
                <a:latin typeface="+mj-ea"/>
                <a:ea typeface="+mj-ea"/>
              </a:rPr>
              <a:t>乘以所占用</a:t>
            </a:r>
            <a:r>
              <a:rPr lang="zh-CN" altLang="en-US" sz="2200" dirty="0">
                <a:solidFill>
                  <a:srgbClr val="FF0000"/>
                </a:solidFill>
                <a:latin typeface="+mj-ea"/>
                <a:ea typeface="+mj-ea"/>
              </a:rPr>
              <a:t>一般借款的资本化率</a:t>
            </a:r>
            <a:r>
              <a:rPr lang="zh-CN" altLang="en-US" sz="2200" dirty="0">
                <a:solidFill>
                  <a:srgbClr val="002060"/>
                </a:solidFill>
                <a:latin typeface="+mj-ea"/>
                <a:ea typeface="+mj-ea"/>
              </a:rPr>
              <a:t>，计算确定一般借款应予资本化的利息金额。</a:t>
            </a:r>
          </a:p>
        </p:txBody>
      </p:sp>
      <p:sp>
        <p:nvSpPr>
          <p:cNvPr id="4" name="Rectangle 2">
            <a:extLst>
              <a:ext uri="{FF2B5EF4-FFF2-40B4-BE49-F238E27FC236}">
                <a16:creationId xmlns:a16="http://schemas.microsoft.com/office/drawing/2014/main" id="{CD3B981F-1880-4459-9C10-20C70637C61E}"/>
              </a:ext>
            </a:extLst>
          </p:cNvPr>
          <p:cNvSpPr txBox="1">
            <a:spLocks noChangeArrowheads="1"/>
          </p:cNvSpPr>
          <p:nvPr/>
        </p:nvSpPr>
        <p:spPr bwMode="auto">
          <a:xfrm>
            <a:off x="80963" y="0"/>
            <a:ext cx="7772400" cy="646113"/>
          </a:xfrm>
          <a:prstGeom prst="rect">
            <a:avLst/>
          </a:prstGeom>
          <a:noFill/>
          <a:ln w="9525">
            <a:noFill/>
            <a:miter lim="800000"/>
          </a:ln>
        </p:spPr>
        <p:txBody>
          <a:bodyPr anchor="ctr"/>
          <a:lstStyle/>
          <a:p>
            <a:pPr eaLnBrk="1" hangingPunct="1">
              <a:defRPr/>
            </a:pPr>
            <a:r>
              <a:rPr lang="zh-CN" altLang="en-US" sz="3200" dirty="0">
                <a:solidFill>
                  <a:srgbClr val="002060"/>
                </a:solidFill>
                <a:latin typeface="微软雅黑" panose="020B0503020204020204" pitchFamily="34" charset="-122"/>
                <a:ea typeface="微软雅黑" panose="020B0503020204020204" pitchFamily="34" charset="-122"/>
              </a:rPr>
              <a:t>第四节 </a:t>
            </a:r>
            <a:r>
              <a:rPr lang="en-US" altLang="zh-CN" sz="3200" dirty="0">
                <a:solidFill>
                  <a:srgbClr val="002060"/>
                </a:solidFill>
                <a:latin typeface="微软雅黑" panose="020B0503020204020204" pitchFamily="34" charset="-122"/>
                <a:ea typeface="微软雅黑" panose="020B0503020204020204" pitchFamily="34" charset="-122"/>
              </a:rPr>
              <a:t> </a:t>
            </a:r>
            <a:r>
              <a:rPr lang="zh-CN" altLang="en-US" sz="3200" dirty="0">
                <a:solidFill>
                  <a:srgbClr val="002060"/>
                </a:solidFill>
                <a:latin typeface="微软雅黑" panose="020B0503020204020204" pitchFamily="34" charset="-122"/>
                <a:ea typeface="微软雅黑" panose="020B0503020204020204" pitchFamily="34" charset="-122"/>
              </a:rPr>
              <a:t>借款费用</a:t>
            </a:r>
            <a:endParaRPr lang="zh-CN" altLang="en-US" sz="3200" kern="0" dirty="0">
              <a:solidFill>
                <a:srgbClr val="002060"/>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975786848"/>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8279CB62-2323-49FD-9AE9-2AF4E2DE0745}"/>
              </a:ext>
            </a:extLst>
          </p:cNvPr>
          <p:cNvSpPr>
            <a:spLocks noGrp="1" noChangeArrowheads="1"/>
          </p:cNvSpPr>
          <p:nvPr>
            <p:ph idx="1"/>
          </p:nvPr>
        </p:nvSpPr>
        <p:spPr>
          <a:xfrm>
            <a:off x="179388" y="638175"/>
            <a:ext cx="8655050" cy="5689600"/>
          </a:xfrm>
          <a:ln>
            <a:miter/>
          </a:ln>
        </p:spPr>
        <p:txBody>
          <a:bodyPr/>
          <a:lstStyle/>
          <a:p>
            <a:pPr marL="0" indent="457200" eaLnBrk="1" hangingPunct="1">
              <a:lnSpc>
                <a:spcPct val="150000"/>
              </a:lnSpc>
              <a:spcBef>
                <a:spcPct val="0"/>
              </a:spcBef>
              <a:buClr>
                <a:srgbClr val="002060"/>
              </a:buClr>
              <a:buFont typeface="Wingdings" panose="05000000000000000000" pitchFamily="2" charset="2"/>
              <a:buChar char="Ø"/>
              <a:defRPr/>
            </a:pPr>
            <a:r>
              <a:rPr lang="zh-CN" altLang="en-US" sz="2400" dirty="0">
                <a:solidFill>
                  <a:srgbClr val="002060"/>
                </a:solidFill>
                <a:latin typeface="+mj-ea"/>
                <a:ea typeface="+mj-ea"/>
              </a:rPr>
              <a:t>其他借款费用资本化金额的确定</a:t>
            </a:r>
            <a:endParaRPr lang="en-US" altLang="zh-CN" sz="2400" dirty="0">
              <a:solidFill>
                <a:srgbClr val="002060"/>
              </a:solidFill>
              <a:latin typeface="+mj-ea"/>
              <a:ea typeface="+mj-ea"/>
            </a:endParaRPr>
          </a:p>
          <a:p>
            <a:pPr marL="0" indent="457200" eaLnBrk="1" hangingPunct="1">
              <a:lnSpc>
                <a:spcPct val="150000"/>
              </a:lnSpc>
              <a:spcBef>
                <a:spcPct val="0"/>
              </a:spcBef>
              <a:buFont typeface="Arial" pitchFamily="34" charset="0"/>
              <a:buChar char="•"/>
              <a:defRPr/>
            </a:pPr>
            <a:r>
              <a:rPr lang="zh-CN" altLang="en-US" sz="2400" dirty="0">
                <a:solidFill>
                  <a:srgbClr val="002060"/>
                </a:solidFill>
                <a:latin typeface="+mj-ea"/>
                <a:ea typeface="+mj-ea"/>
              </a:rPr>
              <a:t>汇兑差额资本化金额的确定</a:t>
            </a:r>
            <a:endParaRPr lang="en-US" altLang="zh-CN" sz="2400" dirty="0">
              <a:solidFill>
                <a:srgbClr val="002060"/>
              </a:solidFill>
              <a:latin typeface="+mj-ea"/>
              <a:ea typeface="+mj-ea"/>
            </a:endParaRPr>
          </a:p>
          <a:p>
            <a:pPr marL="0" indent="457200" eaLnBrk="1" hangingPunct="1">
              <a:lnSpc>
                <a:spcPct val="150000"/>
              </a:lnSpc>
              <a:spcBef>
                <a:spcPct val="0"/>
              </a:spcBef>
              <a:buFont typeface="Arial" pitchFamily="34" charset="0"/>
              <a:buChar char="•"/>
              <a:defRPr/>
            </a:pPr>
            <a:r>
              <a:rPr lang="zh-CN" altLang="en-US" sz="2400" dirty="0">
                <a:solidFill>
                  <a:srgbClr val="002060"/>
                </a:solidFill>
                <a:latin typeface="+mj-ea"/>
                <a:ea typeface="+mj-ea"/>
              </a:rPr>
              <a:t>辅助费用资本化金额的确定</a:t>
            </a: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Char char="Ø"/>
              <a:defRPr/>
            </a:pPr>
            <a:r>
              <a:rPr lang="zh-CN" altLang="en-US" sz="2400" dirty="0">
                <a:solidFill>
                  <a:srgbClr val="002060"/>
                </a:solidFill>
                <a:latin typeface="+mj-ea"/>
                <a:ea typeface="+mj-ea"/>
              </a:rPr>
              <a:t>资本化金额的限额</a:t>
            </a:r>
            <a:endParaRPr lang="en-US" altLang="zh-CN" sz="2400" dirty="0">
              <a:solidFill>
                <a:srgbClr val="002060"/>
              </a:solidFill>
              <a:latin typeface="+mj-ea"/>
              <a:ea typeface="+mj-ea"/>
            </a:endParaRPr>
          </a:p>
          <a:p>
            <a:pPr marL="0" indent="457200" eaLnBrk="1" hangingPunct="1">
              <a:lnSpc>
                <a:spcPct val="150000"/>
              </a:lnSpc>
              <a:spcBef>
                <a:spcPct val="0"/>
              </a:spcBef>
              <a:buFont typeface="Wingdings" panose="05000000000000000000" pitchFamily="2" charset="2"/>
              <a:buNone/>
              <a:defRPr/>
            </a:pPr>
            <a:r>
              <a:rPr lang="zh-CN" altLang="en-US" sz="2400" dirty="0">
                <a:solidFill>
                  <a:srgbClr val="002060"/>
                </a:solidFill>
                <a:latin typeface="+mj-ea"/>
                <a:ea typeface="+mj-ea"/>
              </a:rPr>
              <a:t>资本化期间内，利息资本化金额不应超过当期相关借款实际发生的利息金额。</a:t>
            </a:r>
            <a:endParaRPr lang="en-US" altLang="zh-CN" sz="2400" dirty="0">
              <a:solidFill>
                <a:srgbClr val="002060"/>
              </a:solidFill>
              <a:latin typeface="+mj-ea"/>
              <a:ea typeface="+mj-ea"/>
            </a:endParaRPr>
          </a:p>
          <a:p>
            <a:pPr marL="0" indent="0" eaLnBrk="1" hangingPunct="1">
              <a:lnSpc>
                <a:spcPct val="150000"/>
              </a:lnSpc>
              <a:spcBef>
                <a:spcPct val="0"/>
              </a:spcBef>
              <a:buFont typeface="Wingdings" panose="05000000000000000000" pitchFamily="2" charset="2"/>
              <a:buNone/>
              <a:defRPr/>
            </a:pPr>
            <a:endParaRPr lang="en-US" altLang="zh-CN" sz="2400" dirty="0">
              <a:solidFill>
                <a:srgbClr val="002060"/>
              </a:solidFill>
              <a:latin typeface="+mj-ea"/>
              <a:ea typeface="+mj-ea"/>
            </a:endParaRPr>
          </a:p>
        </p:txBody>
      </p:sp>
      <p:sp>
        <p:nvSpPr>
          <p:cNvPr id="95235" name="Rectangle 2"/>
          <p:cNvSpPr>
            <a:spLocks noGrp="1" noChangeArrowheads="1"/>
          </p:cNvSpPr>
          <p:nvPr>
            <p:ph type="title"/>
          </p:nvPr>
        </p:nvSpPr>
        <p:spPr>
          <a:xfrm>
            <a:off x="80963" y="0"/>
            <a:ext cx="7772400" cy="646113"/>
          </a:xfrm>
        </p:spPr>
        <p:txBody>
          <a:bodyPr/>
          <a:lstStyle/>
          <a:p>
            <a:pPr eaLnBrk="1" hangingPunct="1"/>
            <a:r>
              <a:rPr lang="zh-CN" altLang="en-US" b="0" dirty="0">
                <a:solidFill>
                  <a:srgbClr val="002060"/>
                </a:solidFill>
                <a:latin typeface="微软雅黑" panose="020B0503020204020204" pitchFamily="34" charset="-122"/>
                <a:ea typeface="微软雅黑" panose="020B0503020204020204" pitchFamily="34" charset="-122"/>
              </a:rPr>
              <a:t>第四节 </a:t>
            </a:r>
            <a:r>
              <a:rPr lang="en-US" altLang="zh-CN" b="0" dirty="0">
                <a:solidFill>
                  <a:srgbClr val="002060"/>
                </a:solidFill>
                <a:latin typeface="微软雅黑" panose="020B0503020204020204" pitchFamily="34" charset="-122"/>
                <a:ea typeface="微软雅黑" panose="020B0503020204020204" pitchFamily="34" charset="-122"/>
              </a:rPr>
              <a:t> </a:t>
            </a:r>
            <a:r>
              <a:rPr lang="zh-CN" altLang="en-US" b="0" dirty="0">
                <a:solidFill>
                  <a:srgbClr val="002060"/>
                </a:solidFill>
                <a:latin typeface="微软雅黑" panose="020B0503020204020204" pitchFamily="34" charset="-122"/>
                <a:ea typeface="微软雅黑" panose="020B0503020204020204" pitchFamily="34" charset="-122"/>
              </a:rPr>
              <a:t>借款费用</a:t>
            </a:r>
          </a:p>
        </p:txBody>
      </p:sp>
    </p:spTree>
    <p:extLst>
      <p:ext uri="{BB962C8B-B14F-4D97-AF65-F5344CB8AC3E}">
        <p14:creationId xmlns:p14="http://schemas.microsoft.com/office/powerpoint/2010/main" val="154382427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a:extLst>
              <a:ext uri="{FF2B5EF4-FFF2-40B4-BE49-F238E27FC236}">
                <a16:creationId xmlns:a16="http://schemas.microsoft.com/office/drawing/2014/main" id="{979480C0-22B3-49DC-B1F7-E757DFB41D2D}"/>
              </a:ext>
            </a:extLst>
          </p:cNvPr>
          <p:cNvSpPr>
            <a:spLocks noGrp="1" noChangeArrowheads="1"/>
          </p:cNvSpPr>
          <p:nvPr>
            <p:ph idx="1"/>
          </p:nvPr>
        </p:nvSpPr>
        <p:spPr>
          <a:xfrm>
            <a:off x="238125" y="641350"/>
            <a:ext cx="8574088" cy="3527425"/>
          </a:xfrm>
          <a:ln>
            <a:miter/>
          </a:ln>
        </p:spPr>
        <p:txBody>
          <a:bodyPr/>
          <a:lstStyle/>
          <a:p>
            <a:pPr marL="0" indent="457200" eaLnBrk="1" hangingPunct="1">
              <a:lnSpc>
                <a:spcPct val="150000"/>
              </a:lnSpc>
              <a:spcBef>
                <a:spcPts val="0"/>
              </a:spcBef>
              <a:buClr>
                <a:srgbClr val="002060"/>
              </a:buClr>
              <a:buFont typeface="Wingdings" panose="05000000000000000000" pitchFamily="2" charset="2"/>
              <a:buChar char="Ø"/>
              <a:defRPr/>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Char char="ü"/>
              <a:defRPr/>
            </a:pPr>
            <a:r>
              <a:rPr lang="zh-CN" altLang="en-US" sz="2400" dirty="0">
                <a:solidFill>
                  <a:srgbClr val="002060"/>
                </a:solidFill>
                <a:latin typeface="+mj-ea"/>
                <a:ea typeface="+mj-ea"/>
              </a:rPr>
              <a:t>短期借款利息核算：</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计提时：</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002060"/>
                </a:solidFill>
                <a:latin typeface="+mj-ea"/>
                <a:ea typeface="+mj-ea"/>
              </a:rPr>
              <a:t>支付时</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a:p>
            <a:pPr marL="0" indent="0" eaLnBrk="1" hangingPunct="1">
              <a:lnSpc>
                <a:spcPct val="150000"/>
              </a:lnSpc>
              <a:spcBef>
                <a:spcPts val="0"/>
              </a:spcBef>
              <a:buClr>
                <a:srgbClr val="002060"/>
              </a:buClr>
              <a:buFont typeface="Wingdings" panose="05000000000000000000" pitchFamily="2" charset="2"/>
              <a:buNone/>
              <a:defRPr/>
            </a:pPr>
            <a:r>
              <a:rPr lang="zh-CN" altLang="en-US" sz="2400" dirty="0">
                <a:solidFill>
                  <a:srgbClr val="FF0000"/>
                </a:solidFill>
                <a:latin typeface="+mj-ea"/>
                <a:ea typeface="+mj-ea"/>
              </a:rPr>
              <a:t>注：</a:t>
            </a:r>
            <a:r>
              <a:rPr lang="zh-CN" altLang="en-US" sz="2400" dirty="0">
                <a:solidFill>
                  <a:srgbClr val="002060"/>
                </a:solidFill>
                <a:latin typeface="+mj-ea"/>
                <a:ea typeface="+mj-ea"/>
              </a:rPr>
              <a:t>短期借款的利息一般是</a:t>
            </a:r>
            <a:r>
              <a:rPr lang="zh-CN" altLang="en-US" sz="2400" dirty="0">
                <a:solidFill>
                  <a:srgbClr val="FF0000"/>
                </a:solidFill>
                <a:latin typeface="+mj-ea"/>
                <a:ea typeface="+mj-ea"/>
              </a:rPr>
              <a:t>按月计提</a:t>
            </a:r>
            <a:r>
              <a:rPr lang="zh-CN" altLang="en-US" sz="2400" dirty="0">
                <a:solidFill>
                  <a:srgbClr val="002060"/>
                </a:solidFill>
                <a:latin typeface="+mj-ea"/>
                <a:ea typeface="+mj-ea"/>
              </a:rPr>
              <a:t>、每</a:t>
            </a:r>
            <a:r>
              <a:rPr lang="zh-CN" altLang="en-US" sz="2400" dirty="0">
                <a:solidFill>
                  <a:srgbClr val="FF0000"/>
                </a:solidFill>
                <a:latin typeface="+mj-ea"/>
                <a:ea typeface="+mj-ea"/>
              </a:rPr>
              <a:t>季度末支付</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marL="0" indent="457200" eaLnBrk="1" hangingPunct="1">
              <a:lnSpc>
                <a:spcPct val="150000"/>
              </a:lnSpc>
              <a:spcBef>
                <a:spcPts val="0"/>
              </a:spcBef>
              <a:buClr>
                <a:srgbClr val="002060"/>
              </a:buClr>
              <a:buFont typeface="Wingdings" panose="05000000000000000000" pitchFamily="2" charset="2"/>
              <a:buNone/>
              <a:defRPr/>
            </a:pPr>
            <a:endParaRPr lang="en-US" altLang="zh-CN" sz="2400" dirty="0">
              <a:solidFill>
                <a:srgbClr val="002060"/>
              </a:solidFill>
              <a:latin typeface="+mj-ea"/>
              <a:ea typeface="+mj-ea"/>
            </a:endParaRPr>
          </a:p>
        </p:txBody>
      </p:sp>
      <p:sp>
        <p:nvSpPr>
          <p:cNvPr id="7" name="Text Box 4"/>
          <p:cNvSpPr txBox="1">
            <a:spLocks noChangeArrowheads="1"/>
          </p:cNvSpPr>
          <p:nvPr/>
        </p:nvSpPr>
        <p:spPr bwMode="auto">
          <a:xfrm>
            <a:off x="2847975" y="2249488"/>
            <a:ext cx="3230563"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借：财务费用</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贷：应付利息</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Text Box 4"/>
          <p:cNvSpPr txBox="1">
            <a:spLocks noChangeArrowheads="1"/>
          </p:cNvSpPr>
          <p:nvPr/>
        </p:nvSpPr>
        <p:spPr bwMode="auto">
          <a:xfrm>
            <a:off x="2921000" y="3948113"/>
            <a:ext cx="3228975"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借：应付利息</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43787456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184150" y="641350"/>
            <a:ext cx="8574088" cy="3527425"/>
          </a:xfrm>
        </p:spPr>
        <p:txBody>
          <a:bodyPr/>
          <a:lstStyle/>
          <a:p>
            <a:pPr marL="0" indent="457200"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偿还短期借款：</a:t>
            </a: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None/>
            </a:pP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None/>
            </a:pPr>
            <a:endParaRPr lang="en-US" altLang="zh-CN" sz="2400" dirty="0">
              <a:solidFill>
                <a:srgbClr val="002060"/>
              </a:solidFill>
              <a:latin typeface="+mj-ea"/>
              <a:ea typeface="+mj-ea"/>
            </a:endParaRPr>
          </a:p>
          <a:p>
            <a:pPr marL="0" indent="457200" eaLnBrk="1" hangingPunct="1">
              <a:lnSpc>
                <a:spcPct val="150000"/>
              </a:lnSpc>
              <a:spcBef>
                <a:spcPct val="0"/>
              </a:spcBef>
              <a:buClr>
                <a:srgbClr val="002060"/>
              </a:buClr>
              <a:buFont typeface="Wingdings" panose="05000000000000000000" pitchFamily="2" charset="2"/>
              <a:buNone/>
            </a:pPr>
            <a:endParaRPr lang="en-US" altLang="zh-CN" sz="2400" dirty="0">
              <a:solidFill>
                <a:srgbClr val="002060"/>
              </a:solidFill>
              <a:latin typeface="+mj-ea"/>
              <a:ea typeface="+mj-ea"/>
            </a:endParaRPr>
          </a:p>
        </p:txBody>
      </p:sp>
      <p:sp>
        <p:nvSpPr>
          <p:cNvPr id="7" name="Text Box 4"/>
          <p:cNvSpPr txBox="1">
            <a:spLocks noChangeArrowheads="1"/>
          </p:cNvSpPr>
          <p:nvPr/>
        </p:nvSpPr>
        <p:spPr bwMode="auto">
          <a:xfrm>
            <a:off x="2795588" y="1804988"/>
            <a:ext cx="3228975" cy="230822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借：短期借款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（应付利息）</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（财务费用）</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305170586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225425" y="639763"/>
            <a:ext cx="8212138" cy="4405312"/>
          </a:xfrm>
        </p:spPr>
        <p:txBody>
          <a:bodyPr/>
          <a:lstStyle/>
          <a:p>
            <a:pPr eaLnBrk="1" hangingPunct="1">
              <a:lnSpc>
                <a:spcPct val="150000"/>
              </a:lnSpc>
              <a:spcBef>
                <a:spcPct val="0"/>
              </a:spcBef>
              <a:buFont typeface="Wingdings" panose="05000000000000000000" pitchFamily="2" charset="2"/>
              <a:buNone/>
            </a:pPr>
            <a:r>
              <a:rPr lang="en-US" altLang="zh-CN" sz="2400" dirty="0">
                <a:solidFill>
                  <a:srgbClr val="002060"/>
                </a:solidFill>
                <a:latin typeface="+mj-ea"/>
                <a:ea typeface="+mj-ea"/>
              </a:rPr>
              <a:t>2. </a:t>
            </a:r>
            <a:r>
              <a:rPr lang="zh-CN" altLang="zh-CN" sz="2400" dirty="0">
                <a:solidFill>
                  <a:srgbClr val="002060"/>
                </a:solidFill>
                <a:latin typeface="+mj-ea"/>
                <a:ea typeface="+mj-ea"/>
              </a:rPr>
              <a:t>应付票据</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定义：企业购买材料、商品和接受劳务供应等开出、承兑的商业汇票。</a:t>
            </a: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分类：不带息应付票据和带息应付票据。</a:t>
            </a: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账户设置：“应付票据”（</a:t>
            </a:r>
            <a:r>
              <a:rPr lang="zh-CN" altLang="en-US" sz="2400" dirty="0">
                <a:solidFill>
                  <a:srgbClr val="FF0000"/>
                </a:solidFill>
                <a:latin typeface="+mj-ea"/>
                <a:ea typeface="+mj-ea"/>
              </a:rPr>
              <a:t>负债类</a:t>
            </a:r>
            <a:r>
              <a:rPr lang="zh-CN" altLang="en-US" sz="2400" dirty="0">
                <a:solidFill>
                  <a:srgbClr val="002060"/>
                </a:solidFill>
                <a:latin typeface="+mj-ea"/>
                <a:ea typeface="+mj-ea"/>
              </a:rPr>
              <a:t>）</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企业开出商业汇票时（发生的</a:t>
            </a:r>
            <a:r>
              <a:rPr lang="zh-CN" altLang="en-US" sz="2400" dirty="0">
                <a:solidFill>
                  <a:srgbClr val="FF0000"/>
                </a:solidFill>
                <a:latin typeface="+mj-ea"/>
                <a:ea typeface="+mj-ea"/>
              </a:rPr>
              <a:t>手续费</a:t>
            </a:r>
            <a:r>
              <a:rPr lang="zh-CN" altLang="en-US" sz="2400" dirty="0">
                <a:solidFill>
                  <a:srgbClr val="002060"/>
                </a:solidFill>
                <a:latin typeface="+mj-ea"/>
                <a:ea typeface="+mj-ea"/>
              </a:rPr>
              <a:t>应计入</a:t>
            </a:r>
            <a:r>
              <a:rPr lang="zh-CN" altLang="en-US" sz="2400" dirty="0">
                <a:solidFill>
                  <a:srgbClr val="FF0000"/>
                </a:solidFill>
                <a:latin typeface="+mj-ea"/>
                <a:ea typeface="+mj-ea"/>
              </a:rPr>
              <a:t>当期损益</a:t>
            </a:r>
            <a:r>
              <a:rPr lang="zh-CN" altLang="en-US" sz="2400" dirty="0">
                <a:solidFill>
                  <a:srgbClr val="002060"/>
                </a:solidFill>
                <a:latin typeface="+mj-ea"/>
                <a:ea typeface="+mj-ea"/>
              </a:rPr>
              <a:t>）</a:t>
            </a:r>
            <a:r>
              <a:rPr lang="zh-CN" altLang="en-US" sz="2400" dirty="0">
                <a:solidFill>
                  <a:srgbClr val="002060"/>
                </a:solidFill>
                <a:latin typeface="+mj-ea"/>
                <a:ea typeface="+mj-ea"/>
                <a:sym typeface="Wingdings" panose="05000000000000000000" pitchFamily="2" charset="2"/>
              </a:rPr>
              <a:t>：</a:t>
            </a:r>
            <a:endParaRPr lang="zh-CN" altLang="en-US" sz="2400" dirty="0">
              <a:solidFill>
                <a:srgbClr val="002060"/>
              </a:solidFill>
              <a:latin typeface="+mj-ea"/>
              <a:ea typeface="+mj-ea"/>
            </a:endParaRPr>
          </a:p>
        </p:txBody>
      </p:sp>
      <p:sp>
        <p:nvSpPr>
          <p:cNvPr id="6" name="Text Box 4"/>
          <p:cNvSpPr txBox="1">
            <a:spLocks noChangeArrowheads="1"/>
          </p:cNvSpPr>
          <p:nvPr/>
        </p:nvSpPr>
        <p:spPr bwMode="auto">
          <a:xfrm>
            <a:off x="1911350" y="4540250"/>
            <a:ext cx="6621090" cy="1754326"/>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借：原材料       </a:t>
            </a:r>
            <a:endParaRPr lang="en-US" altLang="zh-CN"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应交税费</a:t>
            </a:r>
            <a:r>
              <a:rPr lang="en-US" altLang="zh-CN"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应交增值税（进项税额）</a:t>
            </a:r>
            <a:endParaRPr lang="en-US" altLang="zh-CN"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贷：应付票据   </a:t>
            </a:r>
            <a:endParaRPr lang="en-US" altLang="zh-CN" sz="2400" dirty="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39490487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225425" y="639763"/>
            <a:ext cx="8689975" cy="4405312"/>
          </a:xfrm>
        </p:spPr>
        <p:txBody>
          <a:bodyPr/>
          <a:lstStyle/>
          <a:p>
            <a:pPr eaLnBrk="1" hangingPunct="1">
              <a:lnSpc>
                <a:spcPct val="150000"/>
              </a:lnSpc>
              <a:spcBef>
                <a:spcPct val="0"/>
              </a:spcBef>
              <a:buClr>
                <a:srgbClr val="002060"/>
              </a:buClr>
              <a:buFont typeface="Wingdings" panose="05000000000000000000" pitchFamily="2" charset="2"/>
              <a:buChar char="Ø"/>
            </a:pPr>
            <a:r>
              <a:rPr lang="zh-CN" altLang="en-US" sz="2400" dirty="0">
                <a:solidFill>
                  <a:srgbClr val="002060"/>
                </a:solidFill>
                <a:latin typeface="+mj-ea"/>
                <a:ea typeface="+mj-ea"/>
              </a:rPr>
              <a:t>会计核算</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商业汇票到期时：</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FF0000"/>
                </a:solidFill>
                <a:latin typeface="+mj-ea"/>
                <a:ea typeface="+mj-ea"/>
              </a:rPr>
              <a:t>注：</a:t>
            </a:r>
            <a:r>
              <a:rPr lang="zh-CN" altLang="en-US" sz="2400" dirty="0">
                <a:solidFill>
                  <a:srgbClr val="002060"/>
                </a:solidFill>
                <a:latin typeface="+mj-ea"/>
                <a:ea typeface="+mj-ea"/>
              </a:rPr>
              <a:t>若商业汇票为带息票据，还需按期计提利息，到期需付息。</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Char char="ü"/>
            </a:pPr>
            <a:r>
              <a:rPr lang="zh-CN" altLang="en-US" sz="2400" dirty="0">
                <a:solidFill>
                  <a:srgbClr val="002060"/>
                </a:solidFill>
                <a:latin typeface="+mj-ea"/>
                <a:ea typeface="+mj-ea"/>
              </a:rPr>
              <a:t>商业汇票到期，无法支付：</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商业承兑汇票</a:t>
            </a: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endParaRPr lang="en-US" altLang="zh-CN" sz="2400" dirty="0">
              <a:solidFill>
                <a:srgbClr val="002060"/>
              </a:solidFill>
              <a:latin typeface="+mj-ea"/>
              <a:ea typeface="+mj-ea"/>
            </a:endParaRPr>
          </a:p>
          <a:p>
            <a:pPr eaLnBrk="1" hangingPunct="1">
              <a:lnSpc>
                <a:spcPct val="150000"/>
              </a:lnSpc>
              <a:spcBef>
                <a:spcPct val="0"/>
              </a:spcBef>
              <a:buClr>
                <a:srgbClr val="002060"/>
              </a:buClr>
              <a:buFont typeface="Wingdings" panose="05000000000000000000" pitchFamily="2" charset="2"/>
              <a:buNone/>
            </a:pPr>
            <a:r>
              <a:rPr lang="zh-CN" altLang="en-US" sz="2400" dirty="0">
                <a:solidFill>
                  <a:srgbClr val="002060"/>
                </a:solidFill>
                <a:latin typeface="+mj-ea"/>
                <a:ea typeface="+mj-ea"/>
              </a:rPr>
              <a:t>    银行承兑汇票</a:t>
            </a:r>
            <a:endParaRPr lang="en-US" altLang="zh-CN" sz="2400" dirty="0">
              <a:solidFill>
                <a:srgbClr val="002060"/>
              </a:solidFill>
              <a:latin typeface="+mj-ea"/>
              <a:ea typeface="+mj-ea"/>
            </a:endParaRPr>
          </a:p>
        </p:txBody>
      </p:sp>
      <p:sp>
        <p:nvSpPr>
          <p:cNvPr id="6" name="Text Box 4"/>
          <p:cNvSpPr txBox="1">
            <a:spLocks noChangeArrowheads="1"/>
          </p:cNvSpPr>
          <p:nvPr/>
        </p:nvSpPr>
        <p:spPr bwMode="auto">
          <a:xfrm>
            <a:off x="3095625" y="1716088"/>
            <a:ext cx="3116263"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借：应付票据</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贷：银行存款   </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Text Box 4"/>
          <p:cNvSpPr txBox="1">
            <a:spLocks noChangeArrowheads="1"/>
          </p:cNvSpPr>
          <p:nvPr/>
        </p:nvSpPr>
        <p:spPr bwMode="auto">
          <a:xfrm>
            <a:off x="3100388" y="4033838"/>
            <a:ext cx="3116262"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借：应付票据</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贷：应付账款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Text Box 4"/>
          <p:cNvSpPr txBox="1">
            <a:spLocks noChangeArrowheads="1"/>
          </p:cNvSpPr>
          <p:nvPr/>
        </p:nvSpPr>
        <p:spPr bwMode="auto">
          <a:xfrm>
            <a:off x="3090863" y="5260975"/>
            <a:ext cx="3117850" cy="12001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spcBef>
                <a:spcPct val="20000"/>
              </a:spcBef>
              <a:buClr>
                <a:schemeClr val="hlink"/>
              </a:buClr>
              <a:buSzPct val="75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accent1"/>
              </a:buClr>
              <a:buSzPct val="65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folHlink"/>
              </a:buClr>
              <a:buSzPct val="7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0000"/>
              </a:lnSpc>
              <a:spcBef>
                <a:spcPct val="0"/>
              </a:spcBef>
              <a:buClrTx/>
              <a:buSzTx/>
              <a:buFont typeface="Arial" panose="020B0604020202020204" pitchFamily="34" charset="0"/>
              <a:buNone/>
            </a:pP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借：应付票据</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lnSpc>
                <a:spcPct val="150000"/>
              </a:lnSpc>
              <a:spcBef>
                <a:spcPct val="0"/>
              </a:spcBef>
              <a:buClrTx/>
              <a:buSzTx/>
              <a:buFont typeface="Arial" panose="020B0604020202020204" pitchFamily="34" charset="0"/>
              <a:buNone/>
            </a:pPr>
            <a:r>
              <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a:solidFill>
                  <a:srgbClr val="002060"/>
                </a:solidFill>
                <a:latin typeface="微软雅黑" panose="020B0503020204020204" pitchFamily="34" charset="-122"/>
                <a:ea typeface="微软雅黑" panose="020B0503020204020204" pitchFamily="34" charset="-122"/>
                <a:sym typeface="Arial" panose="020B0604020202020204" pitchFamily="34" charset="0"/>
              </a:rPr>
              <a:t>贷：短期借款</a:t>
            </a:r>
            <a:endParaRPr lang="en-US" altLang="zh-CN" sz="2400">
              <a:solidFill>
                <a:srgbClr val="00206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流动负债</a:t>
            </a:r>
          </a:p>
        </p:txBody>
      </p:sp>
    </p:spTree>
    <p:extLst>
      <p:ext uri="{BB962C8B-B14F-4D97-AF65-F5344CB8AC3E}">
        <p14:creationId xmlns:p14="http://schemas.microsoft.com/office/powerpoint/2010/main" val="41725895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Lst>
  </p:timing>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6648</TotalTime>
  <Words>3820</Words>
  <Application>Microsoft Office PowerPoint</Application>
  <PresentationFormat>全屏显示(4:3)</PresentationFormat>
  <Paragraphs>577</Paragraphs>
  <Slides>58</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58</vt:i4>
      </vt:variant>
    </vt:vector>
  </HeadingPairs>
  <TitlesOfParts>
    <vt:vector size="67" baseType="lpstr">
      <vt:lpstr>楷体</vt:lpstr>
      <vt:lpstr>宋体</vt:lpstr>
      <vt:lpstr>微软雅黑</vt:lpstr>
      <vt:lpstr>Arial</vt:lpstr>
      <vt:lpstr>Tahoma</vt:lpstr>
      <vt:lpstr>Times New Roman</vt:lpstr>
      <vt:lpstr>Wingdings</vt:lpstr>
      <vt:lpstr>Nature</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非流动负债</vt:lpstr>
      <vt:lpstr>第三节  非流动负债</vt:lpstr>
      <vt:lpstr>第三节  非流动负债</vt:lpstr>
      <vt:lpstr>第三节  非流动负债</vt:lpstr>
      <vt:lpstr>PowerPoint 演示文稿</vt:lpstr>
      <vt:lpstr>PowerPoint 演示文稿</vt:lpstr>
      <vt:lpstr>PowerPoint 演示文稿</vt:lpstr>
      <vt:lpstr>第三节  非流动负债</vt:lpstr>
      <vt:lpstr>PowerPoint 演示文稿</vt:lpstr>
      <vt:lpstr>第四节  借款费用</vt:lpstr>
      <vt:lpstr>PowerPoint 演示文稿</vt:lpstr>
      <vt:lpstr>第四节  借款费用</vt:lpstr>
      <vt:lpstr>第四节  借款费用</vt:lpstr>
      <vt:lpstr>第四节  借款费用</vt:lpstr>
      <vt:lpstr>PowerPoint 演示文稿</vt:lpstr>
      <vt:lpstr>PowerPoint 演示文稿</vt:lpstr>
      <vt:lpstr>第四节  借款费用</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127158</dc:creator>
  <cp:lastModifiedBy>zty</cp:lastModifiedBy>
  <cp:revision>51</cp:revision>
  <dcterms:created xsi:type="dcterms:W3CDTF">2021-09-30T13:28:10Z</dcterms:created>
  <dcterms:modified xsi:type="dcterms:W3CDTF">2022-01-05T00:03:51Z</dcterms:modified>
</cp:coreProperties>
</file>