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3" r:id="rId1"/>
    <p:sldMasterId id="2147483654" r:id="rId2"/>
  </p:sldMasterIdLst>
  <p:notesMasterIdLst>
    <p:notesMasterId r:id="rId33"/>
  </p:notesMasterIdLst>
  <p:sldIdLst>
    <p:sldId id="619" r:id="rId3"/>
    <p:sldId id="433" r:id="rId4"/>
    <p:sldId id="838" r:id="rId5"/>
    <p:sldId id="793" r:id="rId6"/>
    <p:sldId id="1019" r:id="rId7"/>
    <p:sldId id="623" r:id="rId8"/>
    <p:sldId id="1051" r:id="rId9"/>
    <p:sldId id="797" r:id="rId10"/>
    <p:sldId id="1050" r:id="rId11"/>
    <p:sldId id="842" r:id="rId12"/>
    <p:sldId id="988" r:id="rId13"/>
    <p:sldId id="991" r:id="rId14"/>
    <p:sldId id="1039" r:id="rId15"/>
    <p:sldId id="451" r:id="rId16"/>
    <p:sldId id="452" r:id="rId17"/>
    <p:sldId id="990" r:id="rId18"/>
    <p:sldId id="1036" r:id="rId19"/>
    <p:sldId id="1052" r:id="rId20"/>
    <p:sldId id="528" r:id="rId21"/>
    <p:sldId id="1005" r:id="rId22"/>
    <p:sldId id="1006" r:id="rId23"/>
    <p:sldId id="1007" r:id="rId24"/>
    <p:sldId id="1015" r:id="rId25"/>
    <p:sldId id="1053" r:id="rId26"/>
    <p:sldId id="1008" r:id="rId27"/>
    <p:sldId id="531" r:id="rId28"/>
    <p:sldId id="1054" r:id="rId29"/>
    <p:sldId id="1055" r:id="rId30"/>
    <p:sldId id="1056" r:id="rId31"/>
    <p:sldId id="542" r:id="rId32"/>
  </p:sldIdLst>
  <p:sldSz cx="9144000" cy="6858000" type="screen4x3"/>
  <p:notesSz cx="6858000" cy="9144000"/>
  <p:defaultTextStyle>
    <a:defPPr>
      <a:defRPr lang="zh-CN"/>
    </a:defPPr>
    <a:lvl1pPr algn="l" rtl="0" eaLnBrk="0" fontAlgn="base" hangingPunct="0">
      <a:spcBef>
        <a:spcPct val="0"/>
      </a:spcBef>
      <a:spcAft>
        <a:spcPct val="0"/>
      </a:spcAft>
      <a:defRPr sz="2400" kern="1200">
        <a:solidFill>
          <a:srgbClr val="000000"/>
        </a:solidFill>
        <a:latin typeface="Times New Roman" panose="02020603050405020304" pitchFamily="18" charset="0"/>
        <a:ea typeface="宋体" panose="02010600030101010101" pitchFamily="2" charset="-122"/>
        <a:cs typeface="+mn-cs"/>
      </a:defRPr>
    </a:lvl1pPr>
    <a:lvl2pPr marL="457200" algn="l" rtl="0" eaLnBrk="0" fontAlgn="base" hangingPunct="0">
      <a:spcBef>
        <a:spcPct val="0"/>
      </a:spcBef>
      <a:spcAft>
        <a:spcPct val="0"/>
      </a:spcAft>
      <a:defRPr sz="2400" kern="1200">
        <a:solidFill>
          <a:srgbClr val="000000"/>
        </a:solidFill>
        <a:latin typeface="Times New Roman" panose="02020603050405020304" pitchFamily="18" charset="0"/>
        <a:ea typeface="宋体" panose="02010600030101010101" pitchFamily="2" charset="-122"/>
        <a:cs typeface="+mn-cs"/>
      </a:defRPr>
    </a:lvl2pPr>
    <a:lvl3pPr marL="914400" algn="l" rtl="0" eaLnBrk="0" fontAlgn="base" hangingPunct="0">
      <a:spcBef>
        <a:spcPct val="0"/>
      </a:spcBef>
      <a:spcAft>
        <a:spcPct val="0"/>
      </a:spcAft>
      <a:defRPr sz="2400" kern="1200">
        <a:solidFill>
          <a:srgbClr val="000000"/>
        </a:solidFill>
        <a:latin typeface="Times New Roman" panose="02020603050405020304" pitchFamily="18" charset="0"/>
        <a:ea typeface="宋体" panose="02010600030101010101" pitchFamily="2" charset="-122"/>
        <a:cs typeface="+mn-cs"/>
      </a:defRPr>
    </a:lvl3pPr>
    <a:lvl4pPr marL="1371600" algn="l" rtl="0" eaLnBrk="0" fontAlgn="base" hangingPunct="0">
      <a:spcBef>
        <a:spcPct val="0"/>
      </a:spcBef>
      <a:spcAft>
        <a:spcPct val="0"/>
      </a:spcAft>
      <a:defRPr sz="2400" kern="1200">
        <a:solidFill>
          <a:srgbClr val="000000"/>
        </a:solidFill>
        <a:latin typeface="Times New Roman" panose="02020603050405020304" pitchFamily="18" charset="0"/>
        <a:ea typeface="宋体" panose="02010600030101010101" pitchFamily="2" charset="-122"/>
        <a:cs typeface="+mn-cs"/>
      </a:defRPr>
    </a:lvl4pPr>
    <a:lvl5pPr marL="1828800" algn="l" rtl="0" eaLnBrk="0" fontAlgn="base" hangingPunct="0">
      <a:spcBef>
        <a:spcPct val="0"/>
      </a:spcBef>
      <a:spcAft>
        <a:spcPct val="0"/>
      </a:spcAft>
      <a:defRPr sz="2400" kern="1200">
        <a:solidFill>
          <a:srgbClr val="000000"/>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400" kern="1200">
        <a:solidFill>
          <a:srgbClr val="000000"/>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400" kern="1200">
        <a:solidFill>
          <a:srgbClr val="000000"/>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400" kern="1200">
        <a:solidFill>
          <a:srgbClr val="000000"/>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400" kern="1200">
        <a:solidFill>
          <a:srgbClr val="000000"/>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366"/>
    <a:srgbClr val="E61000"/>
    <a:srgbClr val="99FFCC"/>
    <a:srgbClr val="070A13"/>
    <a:srgbClr val="1A0200"/>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573" autoAdjust="0"/>
    <p:restoredTop sz="89483" autoAdjust="0"/>
  </p:normalViewPr>
  <p:slideViewPr>
    <p:cSldViewPr>
      <p:cViewPr varScale="1">
        <p:scale>
          <a:sx n="65" d="100"/>
          <a:sy n="65" d="100"/>
        </p:scale>
        <p:origin x="864" y="66"/>
      </p:cViewPr>
      <p:guideLst>
        <p:guide orient="horz" pos="2160"/>
        <p:guide pos="2880"/>
      </p:guideLst>
    </p:cSldViewPr>
  </p:slideViewPr>
  <p:outlineViewPr>
    <p:cViewPr>
      <p:scale>
        <a:sx n="33" d="100"/>
        <a:sy n="33" d="100"/>
      </p:scale>
      <p:origin x="0" y="-258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2">
            <a:extLst>
              <a:ext uri="{FF2B5EF4-FFF2-40B4-BE49-F238E27FC236}">
                <a16:creationId xmlns:a16="http://schemas.microsoft.com/office/drawing/2014/main" id="{A8B93A92-0644-4E68-8D88-E403B764207D}"/>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spcBef>
                <a:spcPct val="0"/>
              </a:spcBef>
              <a:buSzTx/>
              <a:buFontTx/>
              <a:buNone/>
              <a:defRPr kumimoji="1" sz="1200">
                <a:solidFill>
                  <a:schemeClr val="tx1"/>
                </a:solidFill>
                <a:latin typeface="Times New Roman" pitchFamily="18" charset="0"/>
                <a:ea typeface="宋体" pitchFamily="2" charset="-122"/>
              </a:defRPr>
            </a:lvl1pPr>
          </a:lstStyle>
          <a:p>
            <a:pPr>
              <a:defRPr/>
            </a:pPr>
            <a:endParaRPr lang="en-US" altLang="zh-CN"/>
          </a:p>
        </p:txBody>
      </p:sp>
      <p:sp>
        <p:nvSpPr>
          <p:cNvPr id="6147" name="Rectangle 3">
            <a:extLst>
              <a:ext uri="{FF2B5EF4-FFF2-40B4-BE49-F238E27FC236}">
                <a16:creationId xmlns:a16="http://schemas.microsoft.com/office/drawing/2014/main" id="{25C907DC-E7C9-4AD3-9297-D753229FC470}"/>
              </a:ext>
            </a:extLst>
          </p:cNvPr>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spcBef>
                <a:spcPct val="0"/>
              </a:spcBef>
              <a:buSzTx/>
              <a:buFontTx/>
              <a:buNone/>
              <a:defRPr kumimoji="1" sz="1200">
                <a:solidFill>
                  <a:schemeClr val="tx1"/>
                </a:solidFill>
                <a:latin typeface="Times New Roman" pitchFamily="18" charset="0"/>
                <a:ea typeface="宋体" pitchFamily="2" charset="-122"/>
              </a:defRPr>
            </a:lvl1pPr>
          </a:lstStyle>
          <a:p>
            <a:pPr>
              <a:defRPr/>
            </a:pPr>
            <a:endParaRPr lang="en-US" altLang="zh-CN"/>
          </a:p>
        </p:txBody>
      </p:sp>
      <p:sp>
        <p:nvSpPr>
          <p:cNvPr id="3076" name="Rectangle 4">
            <a:extLst>
              <a:ext uri="{FF2B5EF4-FFF2-40B4-BE49-F238E27FC236}">
                <a16:creationId xmlns:a16="http://schemas.microsoft.com/office/drawing/2014/main" id="{5D26CC2A-4D77-4A89-8579-3E9F9B78174F}"/>
              </a:ext>
            </a:extLst>
          </p:cNvPr>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9" name="Rectangle 5">
            <a:extLst>
              <a:ext uri="{FF2B5EF4-FFF2-40B4-BE49-F238E27FC236}">
                <a16:creationId xmlns:a16="http://schemas.microsoft.com/office/drawing/2014/main" id="{D2C57F71-9CED-462F-815D-71372F1827F3}"/>
              </a:ext>
            </a:extLst>
          </p:cNvPr>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150" name="Rectangle 6">
            <a:extLst>
              <a:ext uri="{FF2B5EF4-FFF2-40B4-BE49-F238E27FC236}">
                <a16:creationId xmlns:a16="http://schemas.microsoft.com/office/drawing/2014/main" id="{627740E4-D21F-46A2-B3B6-8DDD0DBAE489}"/>
              </a:ext>
            </a:extLst>
          </p:cNvPr>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spcBef>
                <a:spcPct val="0"/>
              </a:spcBef>
              <a:buSzTx/>
              <a:buFontTx/>
              <a:buNone/>
              <a:defRPr kumimoji="1" sz="1200">
                <a:solidFill>
                  <a:schemeClr val="tx1"/>
                </a:solidFill>
                <a:latin typeface="Times New Roman" pitchFamily="18" charset="0"/>
                <a:ea typeface="宋体" pitchFamily="2" charset="-122"/>
              </a:defRPr>
            </a:lvl1pPr>
          </a:lstStyle>
          <a:p>
            <a:pPr>
              <a:defRPr/>
            </a:pPr>
            <a:endParaRPr lang="en-US" altLang="zh-CN"/>
          </a:p>
        </p:txBody>
      </p:sp>
      <p:sp>
        <p:nvSpPr>
          <p:cNvPr id="6151" name="Rectangle 7">
            <a:extLst>
              <a:ext uri="{FF2B5EF4-FFF2-40B4-BE49-F238E27FC236}">
                <a16:creationId xmlns:a16="http://schemas.microsoft.com/office/drawing/2014/main" id="{360C9CE4-9B6A-4C53-96F2-C0C4B6A99C1A}"/>
              </a:ext>
            </a:extLst>
          </p:cNvPr>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kumimoji="1" sz="1200">
                <a:solidFill>
                  <a:schemeClr val="tx1"/>
                </a:solidFill>
                <a:latin typeface="Times New Roman" charset="0"/>
                <a:ea typeface="宋体" charset="0"/>
              </a:defRPr>
            </a:lvl1pPr>
          </a:lstStyle>
          <a:p>
            <a:pPr>
              <a:defRPr/>
            </a:pPr>
            <a:fld id="{3359AF7F-E26A-42BF-BE72-B8D9477566FD}"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9A1F9C36-8F33-4004-B8F7-23017C47AC82}" type="slidenum">
              <a:rPr lang="en-US" altLang="zh-CN" smtClean="0"/>
              <a:pPr>
                <a:defRPr/>
              </a:pPr>
              <a:t>2</a:t>
            </a:fld>
            <a:endParaRPr lang="en-US" altLang="zh-CN"/>
          </a:p>
        </p:txBody>
      </p:sp>
    </p:spTree>
    <p:extLst>
      <p:ext uri="{BB962C8B-B14F-4D97-AF65-F5344CB8AC3E}">
        <p14:creationId xmlns:p14="http://schemas.microsoft.com/office/powerpoint/2010/main" val="4108674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a:p>
        </p:txBody>
      </p:sp>
      <p:sp>
        <p:nvSpPr>
          <p:cNvPr id="4" name="灯片编号占位符 3"/>
          <p:cNvSpPr>
            <a:spLocks noGrp="1"/>
          </p:cNvSpPr>
          <p:nvPr>
            <p:ph type="sldNum" sz="quarter" idx="10"/>
          </p:nvPr>
        </p:nvSpPr>
        <p:spPr/>
        <p:txBody>
          <a:bodyPr/>
          <a:lstStyle/>
          <a:p>
            <a:pPr>
              <a:defRPr/>
            </a:pPr>
            <a:fld id="{9A1F9C36-8F33-4004-B8F7-23017C47AC82}" type="slidenum">
              <a:rPr lang="en-US" altLang="zh-CN" smtClean="0"/>
              <a:pPr>
                <a:defRPr/>
              </a:pPr>
              <a:t>5</a:t>
            </a:fld>
            <a:endParaRPr lang="en-US" altLang="zh-CN"/>
          </a:p>
        </p:txBody>
      </p:sp>
    </p:spTree>
    <p:extLst>
      <p:ext uri="{BB962C8B-B14F-4D97-AF65-F5344CB8AC3E}">
        <p14:creationId xmlns:p14="http://schemas.microsoft.com/office/powerpoint/2010/main" val="1629656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9A1F9C36-8F33-4004-B8F7-23017C47AC82}" type="slidenum">
              <a:rPr lang="en-US" altLang="zh-CN" smtClean="0"/>
              <a:pPr>
                <a:defRPr/>
              </a:pPr>
              <a:t>6</a:t>
            </a:fld>
            <a:endParaRPr lang="en-US" altLang="zh-CN"/>
          </a:p>
        </p:txBody>
      </p:sp>
    </p:spTree>
    <p:extLst>
      <p:ext uri="{BB962C8B-B14F-4D97-AF65-F5344CB8AC3E}">
        <p14:creationId xmlns:p14="http://schemas.microsoft.com/office/powerpoint/2010/main" val="2292010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9A1F9C36-8F33-4004-B8F7-23017C47AC82}" type="slidenum">
              <a:rPr lang="en-US" altLang="zh-CN" smtClean="0"/>
              <a:pPr>
                <a:defRPr/>
              </a:pPr>
              <a:t>10</a:t>
            </a:fld>
            <a:endParaRPr lang="en-US" altLang="zh-CN"/>
          </a:p>
        </p:txBody>
      </p:sp>
    </p:spTree>
    <p:extLst>
      <p:ext uri="{BB962C8B-B14F-4D97-AF65-F5344CB8AC3E}">
        <p14:creationId xmlns:p14="http://schemas.microsoft.com/office/powerpoint/2010/main" val="18625498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9A1F9C36-8F33-4004-B8F7-23017C47AC82}" type="slidenum">
              <a:rPr lang="en-US" altLang="zh-CN" smtClean="0"/>
              <a:pPr>
                <a:defRPr/>
              </a:pPr>
              <a:t>11</a:t>
            </a:fld>
            <a:endParaRPr lang="en-US" altLang="zh-CN"/>
          </a:p>
        </p:txBody>
      </p:sp>
    </p:spTree>
    <p:extLst>
      <p:ext uri="{BB962C8B-B14F-4D97-AF65-F5344CB8AC3E}">
        <p14:creationId xmlns:p14="http://schemas.microsoft.com/office/powerpoint/2010/main" val="1764373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sz="1200" b="0" i="0" u="none" kern="1200" dirty="0">
              <a:solidFill>
                <a:schemeClr val="tx1"/>
              </a:solidFill>
              <a:effectLst/>
              <a:latin typeface="Times New Roman" panose="02020603050405020304" pitchFamily="18" charset="0"/>
              <a:ea typeface="宋体" panose="02010600030101010101" pitchFamily="2" charset="-122"/>
              <a:cs typeface="+mn-cs"/>
            </a:endParaRPr>
          </a:p>
        </p:txBody>
      </p:sp>
      <p:sp>
        <p:nvSpPr>
          <p:cNvPr id="4" name="灯片编号占位符 3"/>
          <p:cNvSpPr>
            <a:spLocks noGrp="1"/>
          </p:cNvSpPr>
          <p:nvPr>
            <p:ph type="sldNum" sz="quarter" idx="5"/>
          </p:nvPr>
        </p:nvSpPr>
        <p:spPr/>
        <p:txBody>
          <a:bodyPr/>
          <a:lstStyle/>
          <a:p>
            <a:pPr>
              <a:defRPr/>
            </a:pPr>
            <a:fld id="{9A1F9C36-8F33-4004-B8F7-23017C47AC82}" type="slidenum">
              <a:rPr lang="en-US" altLang="zh-CN" smtClean="0"/>
              <a:pPr>
                <a:defRPr/>
              </a:pPr>
              <a:t>19</a:t>
            </a:fld>
            <a:endParaRPr lang="en-US" altLang="zh-CN"/>
          </a:p>
        </p:txBody>
      </p:sp>
    </p:spTree>
    <p:extLst>
      <p:ext uri="{BB962C8B-B14F-4D97-AF65-F5344CB8AC3E}">
        <p14:creationId xmlns:p14="http://schemas.microsoft.com/office/powerpoint/2010/main" val="17074664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Tree>
    <p:extLst>
      <p:ext uri="{BB962C8B-B14F-4D97-AF65-F5344CB8AC3E}">
        <p14:creationId xmlns:p14="http://schemas.microsoft.com/office/powerpoint/2010/main" val="25260315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4808664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02413" y="692150"/>
            <a:ext cx="1997075" cy="50514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11188" y="692150"/>
            <a:ext cx="5838825" cy="50514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83855821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Tree>
    <p:extLst>
      <p:ext uri="{BB962C8B-B14F-4D97-AF65-F5344CB8AC3E}">
        <p14:creationId xmlns:p14="http://schemas.microsoft.com/office/powerpoint/2010/main" val="258781439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50202922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Tree>
    <p:extLst>
      <p:ext uri="{BB962C8B-B14F-4D97-AF65-F5344CB8AC3E}">
        <p14:creationId xmlns:p14="http://schemas.microsoft.com/office/powerpoint/2010/main" val="411284861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35438855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70359685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extLst>
      <p:ext uri="{BB962C8B-B14F-4D97-AF65-F5344CB8AC3E}">
        <p14:creationId xmlns:p14="http://schemas.microsoft.com/office/powerpoint/2010/main" val="290472429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602761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42667292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00790243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103774736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84334346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5557728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Tree>
    <p:extLst>
      <p:ext uri="{BB962C8B-B14F-4D97-AF65-F5344CB8AC3E}">
        <p14:creationId xmlns:p14="http://schemas.microsoft.com/office/powerpoint/2010/main" val="4152590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27088" y="1628775"/>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789488" y="1628775"/>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910401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0541649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extLst>
      <p:ext uri="{BB962C8B-B14F-4D97-AF65-F5344CB8AC3E}">
        <p14:creationId xmlns:p14="http://schemas.microsoft.com/office/powerpoint/2010/main" val="1045493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4008078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31288428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36824281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5">
            <a:extLst>
              <a:ext uri="{FF2B5EF4-FFF2-40B4-BE49-F238E27FC236}">
                <a16:creationId xmlns:a16="http://schemas.microsoft.com/office/drawing/2014/main" id="{27DC114E-A909-467E-A920-C0B7222B0B62}"/>
              </a:ext>
            </a:extLst>
          </p:cNvPr>
          <p:cNvSpPr>
            <a:spLocks noGrp="1" noChangeArrowheads="1"/>
          </p:cNvSpPr>
          <p:nvPr>
            <p:ph type="title"/>
          </p:nvPr>
        </p:nvSpPr>
        <p:spPr bwMode="auto">
          <a:xfrm>
            <a:off x="611188" y="692150"/>
            <a:ext cx="7772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zh-CN" altLang="en-US"/>
              <a:t>单击此处编辑母版标题样式</a:t>
            </a:r>
          </a:p>
        </p:txBody>
      </p:sp>
      <p:sp>
        <p:nvSpPr>
          <p:cNvPr id="1027" name="Rectangle 9">
            <a:extLst>
              <a:ext uri="{FF2B5EF4-FFF2-40B4-BE49-F238E27FC236}">
                <a16:creationId xmlns:a16="http://schemas.microsoft.com/office/drawing/2014/main" id="{E4F9BCBB-1CB0-4E92-8A59-44BF13DC3342}"/>
              </a:ext>
            </a:extLst>
          </p:cNvPr>
          <p:cNvSpPr>
            <a:spLocks noGrp="1" noChangeArrowheads="1"/>
          </p:cNvSpPr>
          <p:nvPr>
            <p:ph type="body" idx="1"/>
          </p:nvPr>
        </p:nvSpPr>
        <p:spPr bwMode="auto">
          <a:xfrm>
            <a:off x="827088" y="1628775"/>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028" name="Line 13">
            <a:extLst>
              <a:ext uri="{FF2B5EF4-FFF2-40B4-BE49-F238E27FC236}">
                <a16:creationId xmlns:a16="http://schemas.microsoft.com/office/drawing/2014/main" id="{DE73C0FA-82E9-48B0-A239-D4F092149C51}"/>
              </a:ext>
            </a:extLst>
          </p:cNvPr>
          <p:cNvSpPr>
            <a:spLocks noChangeShapeType="1"/>
          </p:cNvSpPr>
          <p:nvPr userDrawn="1"/>
        </p:nvSpPr>
        <p:spPr bwMode="auto">
          <a:xfrm>
            <a:off x="0" y="620713"/>
            <a:ext cx="5867400" cy="0"/>
          </a:xfrm>
          <a:prstGeom prst="line">
            <a:avLst/>
          </a:prstGeom>
          <a:noFill/>
          <a:ln w="19050">
            <a:solidFill>
              <a:srgbClr val="0099CC"/>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9" name="Line 14">
            <a:extLst>
              <a:ext uri="{FF2B5EF4-FFF2-40B4-BE49-F238E27FC236}">
                <a16:creationId xmlns:a16="http://schemas.microsoft.com/office/drawing/2014/main" id="{41962273-69D1-498C-8607-6406D69734C7}"/>
              </a:ext>
            </a:extLst>
          </p:cNvPr>
          <p:cNvSpPr>
            <a:spLocks noChangeShapeType="1"/>
          </p:cNvSpPr>
          <p:nvPr userDrawn="1"/>
        </p:nvSpPr>
        <p:spPr bwMode="auto">
          <a:xfrm>
            <a:off x="4787900" y="6381750"/>
            <a:ext cx="4356100" cy="0"/>
          </a:xfrm>
          <a:prstGeom prst="line">
            <a:avLst/>
          </a:prstGeom>
          <a:noFill/>
          <a:ln w="19050">
            <a:solidFill>
              <a:srgbClr val="0099CC"/>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31" name="Text Box 7">
            <a:extLst>
              <a:ext uri="{FF2B5EF4-FFF2-40B4-BE49-F238E27FC236}">
                <a16:creationId xmlns:a16="http://schemas.microsoft.com/office/drawing/2014/main" id="{FDC839FA-A6E5-4D2D-BDAD-3EDC9354F44F}"/>
              </a:ext>
            </a:extLst>
          </p:cNvPr>
          <p:cNvSpPr txBox="1">
            <a:spLocks noChangeArrowheads="1"/>
          </p:cNvSpPr>
          <p:nvPr userDrawn="1"/>
        </p:nvSpPr>
        <p:spPr bwMode="auto">
          <a:xfrm>
            <a:off x="7241033" y="6408738"/>
            <a:ext cx="1795463" cy="4762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lvl1pPr>
              <a:defRPr sz="2400">
                <a:solidFill>
                  <a:srgbClr val="000000"/>
                </a:solidFill>
                <a:latin typeface="Times New Roman" panose="02020603050405020304" pitchFamily="18" charset="0"/>
                <a:ea typeface="宋体" panose="02010600030101010101" pitchFamily="2" charset="-122"/>
              </a:defRPr>
            </a:lvl1pPr>
            <a:lvl2pPr marL="742950" indent="-285750">
              <a:defRPr sz="2400">
                <a:solidFill>
                  <a:srgbClr val="000000"/>
                </a:solidFill>
                <a:latin typeface="Times New Roman" panose="02020603050405020304" pitchFamily="18" charset="0"/>
                <a:ea typeface="宋体" panose="02010600030101010101" pitchFamily="2" charset="-122"/>
              </a:defRPr>
            </a:lvl2pPr>
            <a:lvl3pPr marL="1143000" indent="-228600">
              <a:defRPr sz="2400">
                <a:solidFill>
                  <a:srgbClr val="000000"/>
                </a:solidFill>
                <a:latin typeface="Times New Roman" panose="02020603050405020304" pitchFamily="18" charset="0"/>
                <a:ea typeface="宋体" panose="02010600030101010101" pitchFamily="2" charset="-122"/>
              </a:defRPr>
            </a:lvl3pPr>
            <a:lvl4pPr marL="1600200" indent="-228600">
              <a:defRPr sz="2400">
                <a:solidFill>
                  <a:srgbClr val="000000"/>
                </a:solidFill>
                <a:latin typeface="Times New Roman" panose="02020603050405020304" pitchFamily="18" charset="0"/>
                <a:ea typeface="宋体" panose="02010600030101010101" pitchFamily="2" charset="-122"/>
              </a:defRPr>
            </a:lvl4pPr>
            <a:lvl5pPr marL="2057400" indent="-228600">
              <a:defRPr sz="24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rgbClr val="000000"/>
                </a:solidFill>
                <a:latin typeface="Times New Roman" panose="02020603050405020304" pitchFamily="18" charset="0"/>
                <a:ea typeface="宋体" panose="02010600030101010101" pitchFamily="2" charset="-122"/>
              </a:defRPr>
            </a:lvl9pPr>
          </a:lstStyle>
          <a:p>
            <a:pPr algn="ctr" eaLnBrk="1" hangingPunct="1">
              <a:spcBef>
                <a:spcPct val="50000"/>
              </a:spcBef>
              <a:buSzPct val="100000"/>
              <a:buFont typeface="Wingdings" panose="05000000000000000000" pitchFamily="2" charset="2"/>
              <a:buNone/>
            </a:pPr>
            <a:r>
              <a:rPr lang="zh-CN" altLang="en-US" sz="1400" b="1" dirty="0">
                <a:solidFill>
                  <a:srgbClr val="002060"/>
                </a:solidFill>
                <a:latin typeface="Arial" panose="020B0604020202020204" pitchFamily="34" charset="0"/>
                <a:ea typeface="楷体" panose="02010609060101010101" pitchFamily="49" charset="-122"/>
              </a:rPr>
              <a:t>第三章 存货</a:t>
            </a:r>
            <a:endParaRPr lang="en-US" altLang="zh-CN" sz="1400" b="1" dirty="0">
              <a:solidFill>
                <a:srgbClr val="002060"/>
              </a:solidFill>
              <a:latin typeface="Arial" panose="020B0604020202020204" pitchFamily="34" charset="0"/>
              <a:ea typeface="楷体" panose="02010609060101010101" pitchFamily="49" charset="-122"/>
            </a:endParaRPr>
          </a:p>
        </p:txBody>
      </p:sp>
    </p:spTree>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59" r:id="rId5"/>
    <p:sldLayoutId id="2147483660" r:id="rId6"/>
    <p:sldLayoutId id="2147483661" r:id="rId7"/>
    <p:sldLayoutId id="2147483662" r:id="rId8"/>
    <p:sldLayoutId id="2147483663" r:id="rId9"/>
    <p:sldLayoutId id="2147483664" r:id="rId10"/>
    <p:sldLayoutId id="2147483665" r:id="rId11"/>
  </p:sldLayoutIdLst>
  <p:txStyles>
    <p:titleStyle>
      <a:lvl1pPr algn="l" rtl="0" eaLnBrk="0" fontAlgn="base" hangingPunct="0">
        <a:spcBef>
          <a:spcPct val="0"/>
        </a:spcBef>
        <a:spcAft>
          <a:spcPct val="0"/>
        </a:spcAft>
        <a:defRPr sz="3200" b="1">
          <a:solidFill>
            <a:srgbClr val="000000"/>
          </a:solidFill>
          <a:latin typeface="+mj-lt"/>
          <a:ea typeface="+mj-ea"/>
          <a:cs typeface="+mj-cs"/>
        </a:defRPr>
      </a:lvl1pPr>
      <a:lvl2pPr algn="l" rtl="0" eaLnBrk="0" fontAlgn="base" hangingPunct="0">
        <a:spcBef>
          <a:spcPct val="0"/>
        </a:spcBef>
        <a:spcAft>
          <a:spcPct val="0"/>
        </a:spcAft>
        <a:defRPr sz="3200" b="1">
          <a:solidFill>
            <a:srgbClr val="000000"/>
          </a:solidFill>
          <a:latin typeface="Times New Roman" pitchFamily="18" charset="0"/>
          <a:ea typeface="宋体" pitchFamily="2" charset="-122"/>
        </a:defRPr>
      </a:lvl2pPr>
      <a:lvl3pPr algn="l" rtl="0" eaLnBrk="0" fontAlgn="base" hangingPunct="0">
        <a:spcBef>
          <a:spcPct val="0"/>
        </a:spcBef>
        <a:spcAft>
          <a:spcPct val="0"/>
        </a:spcAft>
        <a:defRPr sz="3200" b="1">
          <a:solidFill>
            <a:srgbClr val="000000"/>
          </a:solidFill>
          <a:latin typeface="Times New Roman" pitchFamily="18" charset="0"/>
          <a:ea typeface="宋体" pitchFamily="2" charset="-122"/>
        </a:defRPr>
      </a:lvl3pPr>
      <a:lvl4pPr algn="l" rtl="0" eaLnBrk="0" fontAlgn="base" hangingPunct="0">
        <a:spcBef>
          <a:spcPct val="0"/>
        </a:spcBef>
        <a:spcAft>
          <a:spcPct val="0"/>
        </a:spcAft>
        <a:defRPr sz="3200" b="1">
          <a:solidFill>
            <a:srgbClr val="000000"/>
          </a:solidFill>
          <a:latin typeface="Times New Roman" pitchFamily="18" charset="0"/>
          <a:ea typeface="宋体" pitchFamily="2" charset="-122"/>
        </a:defRPr>
      </a:lvl4pPr>
      <a:lvl5pPr algn="l" rtl="0" eaLnBrk="0" fontAlgn="base" hangingPunct="0">
        <a:spcBef>
          <a:spcPct val="0"/>
        </a:spcBef>
        <a:spcAft>
          <a:spcPct val="0"/>
        </a:spcAft>
        <a:defRPr sz="3200" b="1">
          <a:solidFill>
            <a:srgbClr val="000000"/>
          </a:solidFill>
          <a:latin typeface="Times New Roman" pitchFamily="18" charset="0"/>
          <a:ea typeface="宋体" pitchFamily="2" charset="-122"/>
        </a:defRPr>
      </a:lvl5pPr>
      <a:lvl6pPr marL="457200" algn="l" rtl="0" fontAlgn="base">
        <a:spcBef>
          <a:spcPct val="0"/>
        </a:spcBef>
        <a:spcAft>
          <a:spcPct val="0"/>
        </a:spcAft>
        <a:defRPr sz="3200" b="1">
          <a:solidFill>
            <a:srgbClr val="000000"/>
          </a:solidFill>
          <a:latin typeface="Times New Roman" pitchFamily="18" charset="0"/>
          <a:ea typeface="宋体" pitchFamily="2" charset="-122"/>
        </a:defRPr>
      </a:lvl6pPr>
      <a:lvl7pPr marL="914400" algn="l" rtl="0" fontAlgn="base">
        <a:spcBef>
          <a:spcPct val="0"/>
        </a:spcBef>
        <a:spcAft>
          <a:spcPct val="0"/>
        </a:spcAft>
        <a:defRPr sz="3200" b="1">
          <a:solidFill>
            <a:srgbClr val="000000"/>
          </a:solidFill>
          <a:latin typeface="Times New Roman" pitchFamily="18" charset="0"/>
          <a:ea typeface="宋体" pitchFamily="2" charset="-122"/>
        </a:defRPr>
      </a:lvl7pPr>
      <a:lvl8pPr marL="1371600" algn="l" rtl="0" fontAlgn="base">
        <a:spcBef>
          <a:spcPct val="0"/>
        </a:spcBef>
        <a:spcAft>
          <a:spcPct val="0"/>
        </a:spcAft>
        <a:defRPr sz="3200" b="1">
          <a:solidFill>
            <a:srgbClr val="000000"/>
          </a:solidFill>
          <a:latin typeface="Times New Roman" pitchFamily="18" charset="0"/>
          <a:ea typeface="宋体" pitchFamily="2" charset="-122"/>
        </a:defRPr>
      </a:lvl8pPr>
      <a:lvl9pPr marL="1828800" algn="l" rtl="0" fontAlgn="base">
        <a:spcBef>
          <a:spcPct val="0"/>
        </a:spcBef>
        <a:spcAft>
          <a:spcPct val="0"/>
        </a:spcAft>
        <a:defRPr sz="3200" b="1">
          <a:solidFill>
            <a:srgbClr val="000000"/>
          </a:solidFill>
          <a:latin typeface="Times New Roman" pitchFamily="18" charset="0"/>
          <a:ea typeface="宋体" pitchFamily="2" charset="-122"/>
        </a:defRPr>
      </a:lvl9pPr>
    </p:titleStyle>
    <p:bodyStyle>
      <a:lvl1pPr marL="457200" indent="-457200" algn="l" rtl="0" eaLnBrk="0" fontAlgn="base" hangingPunct="0">
        <a:spcBef>
          <a:spcPct val="20000"/>
        </a:spcBef>
        <a:spcAft>
          <a:spcPct val="0"/>
        </a:spcAft>
        <a:buClr>
          <a:srgbClr val="A50021"/>
        </a:buClr>
        <a:buSzPct val="75000"/>
        <a:buFont typeface="Wingdings" panose="05000000000000000000" pitchFamily="2" charset="2"/>
        <a:buChar char="n"/>
        <a:defRPr sz="3200" b="1">
          <a:solidFill>
            <a:srgbClr val="000000"/>
          </a:solidFill>
          <a:latin typeface="+mn-lt"/>
          <a:ea typeface="+mn-ea"/>
          <a:cs typeface="+mn-cs"/>
        </a:defRPr>
      </a:lvl1pPr>
      <a:lvl2pPr marL="1027113" indent="-455613" algn="l" rtl="0" eaLnBrk="0" fontAlgn="base" hangingPunct="0">
        <a:spcBef>
          <a:spcPct val="20000"/>
        </a:spcBef>
        <a:spcAft>
          <a:spcPct val="0"/>
        </a:spcAft>
        <a:buClr>
          <a:schemeClr val="accent2"/>
        </a:buClr>
        <a:buSzPct val="75000"/>
        <a:buFont typeface="Wingdings" panose="05000000000000000000" pitchFamily="2" charset="2"/>
        <a:buChar char="n"/>
        <a:defRPr sz="2800" b="1">
          <a:solidFill>
            <a:srgbClr val="000000"/>
          </a:solidFill>
          <a:latin typeface="+mn-lt"/>
          <a:ea typeface="+mn-ea"/>
        </a:defRPr>
      </a:lvl2pPr>
      <a:lvl3pPr marL="1370013" indent="-228600" algn="l" rtl="0" eaLnBrk="0" fontAlgn="base" hangingPunct="0">
        <a:spcBef>
          <a:spcPct val="20000"/>
        </a:spcBef>
        <a:spcAft>
          <a:spcPct val="0"/>
        </a:spcAft>
        <a:buClr>
          <a:srgbClr val="666699"/>
        </a:buClr>
        <a:buSzPct val="70000"/>
        <a:buFont typeface="Wingdings" panose="05000000000000000000" pitchFamily="2" charset="2"/>
        <a:buChar char="n"/>
        <a:defRPr sz="2400">
          <a:solidFill>
            <a:srgbClr val="000000"/>
          </a:solidFill>
          <a:latin typeface="+mn-lt"/>
          <a:ea typeface="+mn-ea"/>
        </a:defRPr>
      </a:lvl3pPr>
      <a:lvl4pPr marL="1712913" indent="-228600" algn="l" rtl="0" eaLnBrk="0" fontAlgn="base" hangingPunct="0">
        <a:spcBef>
          <a:spcPct val="20000"/>
        </a:spcBef>
        <a:spcAft>
          <a:spcPct val="0"/>
        </a:spcAft>
        <a:buSzPct val="60000"/>
        <a:buFont typeface="Wingdings" panose="05000000000000000000" pitchFamily="2" charset="2"/>
        <a:buChar char="n"/>
        <a:defRPr sz="2000">
          <a:solidFill>
            <a:srgbClr val="000000"/>
          </a:solidFill>
          <a:latin typeface="+mn-lt"/>
          <a:ea typeface="+mn-ea"/>
        </a:defRPr>
      </a:lvl4pPr>
      <a:lvl5pPr marL="2057400" indent="-228600" algn="l" rtl="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mn-lt"/>
          <a:ea typeface="+mn-ea"/>
        </a:defRPr>
      </a:lvl5pPr>
      <a:lvl6pPr marL="2514600" indent="-228600" algn="l" rtl="0" fontAlgn="base">
        <a:spcBef>
          <a:spcPct val="20000"/>
        </a:spcBef>
        <a:spcAft>
          <a:spcPct val="0"/>
        </a:spcAft>
        <a:buClr>
          <a:schemeClr val="hlink"/>
        </a:buClr>
        <a:buSzPct val="55000"/>
        <a:buFont typeface="Wingdings" pitchFamily="2" charset="2"/>
        <a:buChar char="n"/>
        <a:defRPr sz="2000">
          <a:solidFill>
            <a:srgbClr val="000000"/>
          </a:solidFill>
          <a:latin typeface="+mn-lt"/>
          <a:ea typeface="+mn-ea"/>
        </a:defRPr>
      </a:lvl6pPr>
      <a:lvl7pPr marL="2971800" indent="-228600" algn="l" rtl="0" fontAlgn="base">
        <a:spcBef>
          <a:spcPct val="20000"/>
        </a:spcBef>
        <a:spcAft>
          <a:spcPct val="0"/>
        </a:spcAft>
        <a:buClr>
          <a:schemeClr val="hlink"/>
        </a:buClr>
        <a:buSzPct val="55000"/>
        <a:buFont typeface="Wingdings" pitchFamily="2" charset="2"/>
        <a:buChar char="n"/>
        <a:defRPr sz="2000">
          <a:solidFill>
            <a:srgbClr val="000000"/>
          </a:solidFill>
          <a:latin typeface="+mn-lt"/>
          <a:ea typeface="+mn-ea"/>
        </a:defRPr>
      </a:lvl7pPr>
      <a:lvl8pPr marL="3429000" indent="-228600" algn="l" rtl="0" fontAlgn="base">
        <a:spcBef>
          <a:spcPct val="20000"/>
        </a:spcBef>
        <a:spcAft>
          <a:spcPct val="0"/>
        </a:spcAft>
        <a:buClr>
          <a:schemeClr val="hlink"/>
        </a:buClr>
        <a:buSzPct val="55000"/>
        <a:buFont typeface="Wingdings" pitchFamily="2" charset="2"/>
        <a:buChar char="n"/>
        <a:defRPr sz="2000">
          <a:solidFill>
            <a:srgbClr val="000000"/>
          </a:solidFill>
          <a:latin typeface="+mn-lt"/>
          <a:ea typeface="+mn-ea"/>
        </a:defRPr>
      </a:lvl8pPr>
      <a:lvl9pPr marL="3886200" indent="-228600" algn="l" rtl="0" fontAlgn="base">
        <a:spcBef>
          <a:spcPct val="20000"/>
        </a:spcBef>
        <a:spcAft>
          <a:spcPct val="0"/>
        </a:spcAft>
        <a:buClr>
          <a:schemeClr val="hlink"/>
        </a:buClr>
        <a:buSzPct val="55000"/>
        <a:buFont typeface="Wingdings" pitchFamily="2" charset="2"/>
        <a:buChar char="n"/>
        <a:defRPr sz="2000">
          <a:solidFill>
            <a:srgbClr val="000000"/>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293CDBC1-CA16-4ED6-85DC-ADFC771BDF9E}"/>
              </a:ext>
            </a:extLst>
          </p:cNvPr>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2051" name="Rectangle 3">
            <a:extLst>
              <a:ext uri="{FF2B5EF4-FFF2-40B4-BE49-F238E27FC236}">
                <a16:creationId xmlns:a16="http://schemas.microsoft.com/office/drawing/2014/main" id="{2FA22E1D-58C0-419D-9F2F-FD23DB2F9E75}"/>
              </a:ext>
            </a:extLst>
          </p:cNvPr>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2052" name="Line 13">
            <a:extLst>
              <a:ext uri="{FF2B5EF4-FFF2-40B4-BE49-F238E27FC236}">
                <a16:creationId xmlns:a16="http://schemas.microsoft.com/office/drawing/2014/main" id="{D3998445-E842-4278-B505-DD0F7CAA4501}"/>
              </a:ext>
            </a:extLst>
          </p:cNvPr>
          <p:cNvSpPr>
            <a:spLocks noChangeShapeType="1"/>
          </p:cNvSpPr>
          <p:nvPr userDrawn="1"/>
        </p:nvSpPr>
        <p:spPr bwMode="auto">
          <a:xfrm>
            <a:off x="0" y="620713"/>
            <a:ext cx="5867400" cy="0"/>
          </a:xfrm>
          <a:prstGeom prst="line">
            <a:avLst/>
          </a:prstGeom>
          <a:noFill/>
          <a:ln w="19050">
            <a:solidFill>
              <a:srgbClr val="0099CC"/>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3" name="Line 14">
            <a:extLst>
              <a:ext uri="{FF2B5EF4-FFF2-40B4-BE49-F238E27FC236}">
                <a16:creationId xmlns:a16="http://schemas.microsoft.com/office/drawing/2014/main" id="{5CBB6264-1C90-43BD-BE03-9A2C2F83B8EA}"/>
              </a:ext>
            </a:extLst>
          </p:cNvPr>
          <p:cNvSpPr>
            <a:spLocks noChangeShapeType="1"/>
          </p:cNvSpPr>
          <p:nvPr userDrawn="1"/>
        </p:nvSpPr>
        <p:spPr bwMode="auto">
          <a:xfrm>
            <a:off x="4787900" y="6381750"/>
            <a:ext cx="4356100" cy="0"/>
          </a:xfrm>
          <a:prstGeom prst="line">
            <a:avLst/>
          </a:prstGeom>
          <a:noFill/>
          <a:ln w="19050">
            <a:solidFill>
              <a:srgbClr val="0099CC"/>
            </a:solidFill>
            <a:round/>
            <a:headEnd/>
            <a:tailEnd/>
          </a:ln>
          <a:extLst>
            <a:ext uri="{909E8E84-426E-40DD-AFC4-6F175D3DCCD1}">
              <a14:hiddenFill xmlns:a14="http://schemas.microsoft.com/office/drawing/2010/main">
                <a:noFill/>
              </a14:hiddenFill>
            </a:ext>
          </a:extLst>
        </p:spPr>
        <p:txBody>
          <a:bodyPr/>
          <a:lstStyle/>
          <a:p>
            <a:endParaRPr lang="zh-CN" altLang="en-US"/>
          </a:p>
        </p:txBody>
      </p:sp>
      <p:pic>
        <p:nvPicPr>
          <p:cNvPr id="2054" name="图片 7" descr="c:\users\administrator\appdata\roaming\360se6\User Data\temp\4235479_873910.jpg">
            <a:extLst>
              <a:ext uri="{FF2B5EF4-FFF2-40B4-BE49-F238E27FC236}">
                <a16:creationId xmlns:a16="http://schemas.microsoft.com/office/drawing/2014/main" id="{10077E3C-C1E7-49A2-BCAA-CBF380E5CCF2}"/>
              </a:ext>
            </a:extLst>
          </p:cNvPr>
          <p:cNvPicPr>
            <a:picLocks noChangeArrowheads="1"/>
          </p:cNvPicPr>
          <p:nvPr userDrawn="1"/>
        </p:nvPicPr>
        <p:blipFill>
          <a:blip r:embed="rId1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172450" y="-92075"/>
            <a:ext cx="1081088" cy="86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5" name="Text Box 7">
            <a:extLst>
              <a:ext uri="{FF2B5EF4-FFF2-40B4-BE49-F238E27FC236}">
                <a16:creationId xmlns:a16="http://schemas.microsoft.com/office/drawing/2014/main" id="{4FFE7479-2DE9-488D-8604-5A6579677DF9}"/>
              </a:ext>
            </a:extLst>
          </p:cNvPr>
          <p:cNvSpPr txBox="1">
            <a:spLocks noChangeArrowheads="1"/>
          </p:cNvSpPr>
          <p:nvPr userDrawn="1"/>
        </p:nvSpPr>
        <p:spPr bwMode="auto">
          <a:xfrm>
            <a:off x="6804025" y="6408738"/>
            <a:ext cx="2335213" cy="4762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lvl1pPr>
              <a:spcBef>
                <a:spcPct val="20000"/>
              </a:spcBef>
              <a:buSzPct val="100000"/>
              <a:buFont typeface="Wingdings" charset="2"/>
              <a:buChar char="n"/>
              <a:defRPr sz="2400">
                <a:solidFill>
                  <a:srgbClr val="000000"/>
                </a:solidFill>
                <a:latin typeface="Times New Roman" charset="0"/>
                <a:ea typeface="宋体" charset="0"/>
              </a:defRPr>
            </a:lvl1pPr>
            <a:lvl2pPr marL="742950" indent="-285750">
              <a:spcBef>
                <a:spcPct val="20000"/>
              </a:spcBef>
              <a:buSzPct val="100000"/>
              <a:buFont typeface="Wingdings" charset="2"/>
              <a:buChar char="n"/>
              <a:defRPr sz="2400">
                <a:solidFill>
                  <a:srgbClr val="000000"/>
                </a:solidFill>
                <a:latin typeface="Times New Roman" charset="0"/>
                <a:ea typeface="宋体" charset="0"/>
              </a:defRPr>
            </a:lvl2pPr>
            <a:lvl3pPr marL="1143000" indent="-228600">
              <a:spcBef>
                <a:spcPct val="20000"/>
              </a:spcBef>
              <a:buSzPct val="100000"/>
              <a:buFont typeface="Wingdings" charset="2"/>
              <a:buChar char="n"/>
              <a:defRPr sz="2400">
                <a:solidFill>
                  <a:srgbClr val="000000"/>
                </a:solidFill>
                <a:latin typeface="Times New Roman" charset="0"/>
                <a:ea typeface="宋体" charset="0"/>
              </a:defRPr>
            </a:lvl3pPr>
            <a:lvl4pPr marL="1600200" indent="-228600">
              <a:spcBef>
                <a:spcPct val="20000"/>
              </a:spcBef>
              <a:buSzPct val="100000"/>
              <a:buFont typeface="Wingdings" charset="2"/>
              <a:buChar char="n"/>
              <a:defRPr sz="2400">
                <a:solidFill>
                  <a:srgbClr val="000000"/>
                </a:solidFill>
                <a:latin typeface="Times New Roman" charset="0"/>
                <a:ea typeface="宋体" charset="0"/>
              </a:defRPr>
            </a:lvl4pPr>
            <a:lvl5pPr marL="2057400" indent="-228600">
              <a:spcBef>
                <a:spcPct val="20000"/>
              </a:spcBef>
              <a:buSzPct val="100000"/>
              <a:buFont typeface="Wingdings" charset="2"/>
              <a:buChar char="n"/>
              <a:defRPr sz="2400">
                <a:solidFill>
                  <a:srgbClr val="000000"/>
                </a:solidFill>
                <a:latin typeface="Times New Roman" charset="0"/>
                <a:ea typeface="宋体" charset="0"/>
              </a:defRPr>
            </a:lvl5pPr>
            <a:lvl6pPr marL="2514600" indent="-228600" eaLnBrk="0" fontAlgn="base" hangingPunct="0">
              <a:spcBef>
                <a:spcPct val="20000"/>
              </a:spcBef>
              <a:spcAft>
                <a:spcPct val="0"/>
              </a:spcAft>
              <a:buSzPct val="100000"/>
              <a:buFont typeface="Wingdings" charset="2"/>
              <a:buChar char="n"/>
              <a:defRPr sz="2400">
                <a:solidFill>
                  <a:srgbClr val="000000"/>
                </a:solidFill>
                <a:latin typeface="Times New Roman" charset="0"/>
                <a:ea typeface="宋体" charset="0"/>
              </a:defRPr>
            </a:lvl6pPr>
            <a:lvl7pPr marL="2971800" indent="-228600" eaLnBrk="0" fontAlgn="base" hangingPunct="0">
              <a:spcBef>
                <a:spcPct val="20000"/>
              </a:spcBef>
              <a:spcAft>
                <a:spcPct val="0"/>
              </a:spcAft>
              <a:buSzPct val="100000"/>
              <a:buFont typeface="Wingdings" charset="2"/>
              <a:buChar char="n"/>
              <a:defRPr sz="2400">
                <a:solidFill>
                  <a:srgbClr val="000000"/>
                </a:solidFill>
                <a:latin typeface="Times New Roman" charset="0"/>
                <a:ea typeface="宋体" charset="0"/>
              </a:defRPr>
            </a:lvl7pPr>
            <a:lvl8pPr marL="3429000" indent="-228600" eaLnBrk="0" fontAlgn="base" hangingPunct="0">
              <a:spcBef>
                <a:spcPct val="20000"/>
              </a:spcBef>
              <a:spcAft>
                <a:spcPct val="0"/>
              </a:spcAft>
              <a:buSzPct val="100000"/>
              <a:buFont typeface="Wingdings" charset="2"/>
              <a:buChar char="n"/>
              <a:defRPr sz="2400">
                <a:solidFill>
                  <a:srgbClr val="000000"/>
                </a:solidFill>
                <a:latin typeface="Times New Roman" charset="0"/>
                <a:ea typeface="宋体" charset="0"/>
              </a:defRPr>
            </a:lvl8pPr>
            <a:lvl9pPr marL="3886200" indent="-228600" eaLnBrk="0" fontAlgn="base" hangingPunct="0">
              <a:spcBef>
                <a:spcPct val="20000"/>
              </a:spcBef>
              <a:spcAft>
                <a:spcPct val="0"/>
              </a:spcAft>
              <a:buSzPct val="100000"/>
              <a:buFont typeface="Wingdings" charset="2"/>
              <a:buChar char="n"/>
              <a:defRPr sz="2400">
                <a:solidFill>
                  <a:srgbClr val="000000"/>
                </a:solidFill>
                <a:latin typeface="Times New Roman" charset="0"/>
                <a:ea typeface="宋体" charset="0"/>
              </a:defRPr>
            </a:lvl9pPr>
          </a:lstStyle>
          <a:p>
            <a:pPr algn="ctr" eaLnBrk="1" hangingPunct="1">
              <a:spcBef>
                <a:spcPct val="50000"/>
              </a:spcBef>
              <a:buFont typeface="Wingdings" charset="2"/>
              <a:buNone/>
              <a:defRPr/>
            </a:pPr>
            <a:r>
              <a:rPr lang="zh-CN" altLang="en-US" sz="1400" b="1">
                <a:latin typeface="Arial" charset="0"/>
                <a:ea typeface="楷体" charset="0"/>
                <a:cs typeface="楷体" charset="0"/>
              </a:rPr>
              <a:t>浙江工商大学杭州商学院</a:t>
            </a:r>
            <a:endParaRPr lang="en-US" altLang="zh-CN" sz="1400" b="1">
              <a:latin typeface="Arial" charset="0"/>
              <a:ea typeface="楷体" charset="0"/>
              <a:cs typeface="楷体" charset="0"/>
            </a:endParaRPr>
          </a:p>
        </p:txBody>
      </p:sp>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ea typeface="宋体" pitchFamily="2" charset="-122"/>
        </a:defRPr>
      </a:lvl2pPr>
      <a:lvl3pPr algn="ctr" rtl="0" eaLnBrk="0" fontAlgn="base" hangingPunct="0">
        <a:spcBef>
          <a:spcPct val="0"/>
        </a:spcBef>
        <a:spcAft>
          <a:spcPct val="0"/>
        </a:spcAft>
        <a:defRPr sz="4400">
          <a:solidFill>
            <a:schemeClr val="tx2"/>
          </a:solidFill>
          <a:latin typeface="Arial" charset="0"/>
          <a:ea typeface="宋体" pitchFamily="2" charset="-122"/>
        </a:defRPr>
      </a:lvl3pPr>
      <a:lvl4pPr algn="ctr" rtl="0" eaLnBrk="0" fontAlgn="base" hangingPunct="0">
        <a:spcBef>
          <a:spcPct val="0"/>
        </a:spcBef>
        <a:spcAft>
          <a:spcPct val="0"/>
        </a:spcAft>
        <a:defRPr sz="4400">
          <a:solidFill>
            <a:schemeClr val="tx2"/>
          </a:solidFill>
          <a:latin typeface="Arial" charset="0"/>
          <a:ea typeface="宋体" pitchFamily="2" charset="-122"/>
        </a:defRPr>
      </a:lvl4pPr>
      <a:lvl5pPr algn="ctr" rtl="0" eaLnBrk="0" fontAlgn="base" hangingPunct="0">
        <a:spcBef>
          <a:spcPct val="0"/>
        </a:spcBef>
        <a:spcAft>
          <a:spcPct val="0"/>
        </a:spcAft>
        <a:defRPr sz="4400">
          <a:solidFill>
            <a:schemeClr val="tx2"/>
          </a:solidFill>
          <a:latin typeface="Arial" charset="0"/>
          <a:ea typeface="宋体" pitchFamily="2" charset="-122"/>
        </a:defRPr>
      </a:lvl5pPr>
      <a:lvl6pPr marL="457200" algn="ctr" rtl="0" fontAlgn="base">
        <a:spcBef>
          <a:spcPct val="0"/>
        </a:spcBef>
        <a:spcAft>
          <a:spcPct val="0"/>
        </a:spcAft>
        <a:defRPr sz="4400">
          <a:solidFill>
            <a:schemeClr val="tx2"/>
          </a:solidFill>
          <a:latin typeface="Arial" charset="0"/>
          <a:ea typeface="宋体" pitchFamily="2" charset="-122"/>
        </a:defRPr>
      </a:lvl6pPr>
      <a:lvl7pPr marL="914400" algn="ctr" rtl="0" fontAlgn="base">
        <a:spcBef>
          <a:spcPct val="0"/>
        </a:spcBef>
        <a:spcAft>
          <a:spcPct val="0"/>
        </a:spcAft>
        <a:defRPr sz="4400">
          <a:solidFill>
            <a:schemeClr val="tx2"/>
          </a:solidFill>
          <a:latin typeface="Arial" charset="0"/>
          <a:ea typeface="宋体" pitchFamily="2" charset="-122"/>
        </a:defRPr>
      </a:lvl7pPr>
      <a:lvl8pPr marL="1371600" algn="ctr" rtl="0" fontAlgn="base">
        <a:spcBef>
          <a:spcPct val="0"/>
        </a:spcBef>
        <a:spcAft>
          <a:spcPct val="0"/>
        </a:spcAft>
        <a:defRPr sz="4400">
          <a:solidFill>
            <a:schemeClr val="tx2"/>
          </a:solidFill>
          <a:latin typeface="Arial" charset="0"/>
          <a:ea typeface="宋体" pitchFamily="2" charset="-122"/>
        </a:defRPr>
      </a:lvl8pPr>
      <a:lvl9pPr marL="1828800" algn="ctr" rtl="0" fontAlgn="base">
        <a:spcBef>
          <a:spcPct val="0"/>
        </a:spcBef>
        <a:spcAft>
          <a:spcPct val="0"/>
        </a:spcAft>
        <a:defRPr sz="4400">
          <a:solidFill>
            <a:schemeClr val="tx2"/>
          </a:solidFill>
          <a:latin typeface="Arial"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idx="4294967295"/>
          </p:nvPr>
        </p:nvSpPr>
        <p:spPr>
          <a:xfrm>
            <a:off x="323850" y="-25400"/>
            <a:ext cx="7772400" cy="641350"/>
          </a:xfrm>
        </p:spPr>
        <p:txBody>
          <a:bodyPr/>
          <a:lstStyle/>
          <a:p>
            <a:pPr eaLnBrk="1" hangingPunct="1"/>
            <a:r>
              <a:rPr lang="zh-CN" altLang="zh-CN" dirty="0">
                <a:solidFill>
                  <a:srgbClr val="003366"/>
                </a:solidFill>
                <a:latin typeface="微软雅黑" pitchFamily="34" charset="-122"/>
                <a:ea typeface="微软雅黑" pitchFamily="34" charset="-122"/>
              </a:rPr>
              <a:t>第</a:t>
            </a:r>
            <a:r>
              <a:rPr lang="zh-CN" altLang="en-US" dirty="0">
                <a:solidFill>
                  <a:srgbClr val="003366"/>
                </a:solidFill>
                <a:latin typeface="微软雅黑" pitchFamily="34" charset="-122"/>
                <a:ea typeface="微软雅黑" pitchFamily="34" charset="-122"/>
              </a:rPr>
              <a:t>三</a:t>
            </a:r>
            <a:r>
              <a:rPr lang="zh-CN" altLang="zh-CN" dirty="0">
                <a:solidFill>
                  <a:srgbClr val="003366"/>
                </a:solidFill>
                <a:latin typeface="微软雅黑" pitchFamily="34" charset="-122"/>
                <a:ea typeface="微软雅黑" pitchFamily="34" charset="-122"/>
              </a:rPr>
              <a:t>章  存货</a:t>
            </a:r>
          </a:p>
        </p:txBody>
      </p:sp>
      <p:sp>
        <p:nvSpPr>
          <p:cNvPr id="13315" name="Rectangle 3"/>
          <p:cNvSpPr>
            <a:spLocks noGrp="1" noChangeArrowheads="1"/>
          </p:cNvSpPr>
          <p:nvPr>
            <p:ph type="body" idx="4294967295"/>
          </p:nvPr>
        </p:nvSpPr>
        <p:spPr>
          <a:xfrm>
            <a:off x="2123728" y="1052736"/>
            <a:ext cx="4681538" cy="4392389"/>
          </a:xfrm>
        </p:spPr>
        <p:txBody>
          <a:bodyPr/>
          <a:lstStyle/>
          <a:p>
            <a:pPr marL="0" indent="0" eaLnBrk="1" hangingPunct="1">
              <a:lnSpc>
                <a:spcPct val="150000"/>
              </a:lnSpc>
              <a:spcBef>
                <a:spcPts val="0"/>
              </a:spcBef>
              <a:buClr>
                <a:srgbClr val="003366"/>
              </a:buClr>
              <a:buNone/>
            </a:pPr>
            <a:r>
              <a:rPr lang="zh-CN" altLang="en-US" dirty="0">
                <a:solidFill>
                  <a:srgbClr val="003366"/>
                </a:solidFill>
                <a:latin typeface="宋体" panose="02010600030101010101" pitchFamily="2" charset="-122"/>
                <a:ea typeface="宋体" panose="02010600030101010101" pitchFamily="2" charset="-122"/>
              </a:rPr>
              <a:t>第一节</a:t>
            </a:r>
            <a:r>
              <a:rPr lang="zh-CN" altLang="zh-CN" dirty="0">
                <a:solidFill>
                  <a:srgbClr val="003366"/>
                </a:solidFill>
                <a:latin typeface="宋体" panose="02010600030101010101" pitchFamily="2" charset="-122"/>
                <a:ea typeface="宋体" panose="02010600030101010101" pitchFamily="2" charset="-122"/>
              </a:rPr>
              <a:t>  存货概述</a:t>
            </a:r>
            <a:endParaRPr lang="en-US" altLang="zh-CN" dirty="0">
              <a:solidFill>
                <a:srgbClr val="003366"/>
              </a:solidFill>
              <a:latin typeface="宋体" panose="02010600030101010101" pitchFamily="2" charset="-122"/>
              <a:ea typeface="宋体" panose="02010600030101010101" pitchFamily="2" charset="-122"/>
            </a:endParaRPr>
          </a:p>
          <a:p>
            <a:pPr marL="0" indent="0" eaLnBrk="1" hangingPunct="1">
              <a:lnSpc>
                <a:spcPct val="150000"/>
              </a:lnSpc>
              <a:spcBef>
                <a:spcPts val="0"/>
              </a:spcBef>
              <a:buClr>
                <a:srgbClr val="003366"/>
              </a:buClr>
              <a:buNone/>
            </a:pPr>
            <a:r>
              <a:rPr lang="zh-CN" altLang="en-US" dirty="0">
                <a:solidFill>
                  <a:srgbClr val="003366"/>
                </a:solidFill>
                <a:latin typeface="宋体" panose="02010600030101010101" pitchFamily="2" charset="-122"/>
                <a:ea typeface="宋体" panose="02010600030101010101" pitchFamily="2" charset="-122"/>
              </a:rPr>
              <a:t>第二节</a:t>
            </a:r>
            <a:r>
              <a:rPr lang="zh-CN" altLang="zh-CN" dirty="0">
                <a:solidFill>
                  <a:srgbClr val="003366"/>
                </a:solidFill>
                <a:latin typeface="宋体" panose="02010600030101010101" pitchFamily="2" charset="-122"/>
                <a:ea typeface="宋体" panose="02010600030101010101" pitchFamily="2" charset="-122"/>
              </a:rPr>
              <a:t>  存货的初始计量</a:t>
            </a:r>
          </a:p>
          <a:p>
            <a:pPr marL="0" indent="0" eaLnBrk="1" hangingPunct="1">
              <a:lnSpc>
                <a:spcPct val="150000"/>
              </a:lnSpc>
              <a:spcBef>
                <a:spcPts val="0"/>
              </a:spcBef>
              <a:buClr>
                <a:srgbClr val="003366"/>
              </a:buClr>
              <a:buNone/>
            </a:pPr>
            <a:r>
              <a:rPr lang="zh-CN" altLang="en-US" dirty="0">
                <a:solidFill>
                  <a:srgbClr val="003366"/>
                </a:solidFill>
                <a:latin typeface="宋体" panose="02010600030101010101" pitchFamily="2" charset="-122"/>
                <a:ea typeface="宋体" panose="02010600030101010101" pitchFamily="2" charset="-122"/>
              </a:rPr>
              <a:t>第三节</a:t>
            </a:r>
            <a:r>
              <a:rPr lang="zh-CN" altLang="zh-CN" dirty="0">
                <a:solidFill>
                  <a:srgbClr val="003366"/>
                </a:solidFill>
                <a:latin typeface="宋体" panose="02010600030101010101" pitchFamily="2" charset="-122"/>
                <a:ea typeface="宋体" panose="02010600030101010101" pitchFamily="2" charset="-122"/>
              </a:rPr>
              <a:t>  发出存货的计量</a:t>
            </a:r>
          </a:p>
          <a:p>
            <a:pPr marL="0" indent="0" eaLnBrk="1" hangingPunct="1">
              <a:lnSpc>
                <a:spcPct val="150000"/>
              </a:lnSpc>
              <a:spcBef>
                <a:spcPts val="0"/>
              </a:spcBef>
              <a:buClr>
                <a:srgbClr val="003366"/>
              </a:buClr>
              <a:buNone/>
            </a:pPr>
            <a:r>
              <a:rPr lang="zh-CN" altLang="en-US" dirty="0">
                <a:solidFill>
                  <a:srgbClr val="003366"/>
                </a:solidFill>
                <a:latin typeface="宋体" panose="02010600030101010101" pitchFamily="2" charset="-122"/>
                <a:ea typeface="宋体" panose="02010600030101010101" pitchFamily="2" charset="-122"/>
              </a:rPr>
              <a:t>第四节</a:t>
            </a:r>
            <a:r>
              <a:rPr lang="zh-CN" altLang="zh-CN" dirty="0">
                <a:solidFill>
                  <a:srgbClr val="003366"/>
                </a:solidFill>
                <a:latin typeface="宋体" panose="02010600030101010101" pitchFamily="2" charset="-122"/>
                <a:ea typeface="宋体" panose="02010600030101010101" pitchFamily="2" charset="-122"/>
              </a:rPr>
              <a:t>  存货的期末计量</a:t>
            </a:r>
            <a:endParaRPr lang="en-US" altLang="zh-CN" dirty="0">
              <a:solidFill>
                <a:srgbClr val="003366"/>
              </a:solidFill>
              <a:latin typeface="宋体" panose="02010600030101010101" pitchFamily="2" charset="-122"/>
              <a:ea typeface="宋体" panose="02010600030101010101" pitchFamily="2"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txBox="1">
            <a:spLocks noChangeArrowheads="1"/>
          </p:cNvSpPr>
          <p:nvPr/>
        </p:nvSpPr>
        <p:spPr bwMode="auto">
          <a:xfrm>
            <a:off x="107504" y="774556"/>
            <a:ext cx="7772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lgn="l" rtl="0" eaLnBrk="0" fontAlgn="base" hangingPunct="0">
              <a:spcBef>
                <a:spcPct val="0"/>
              </a:spcBef>
              <a:spcAft>
                <a:spcPct val="0"/>
              </a:spcAft>
              <a:defRPr sz="3200" b="1">
                <a:solidFill>
                  <a:srgbClr val="000000"/>
                </a:solidFill>
                <a:latin typeface="+mj-lt"/>
                <a:ea typeface="+mj-ea"/>
                <a:cs typeface="+mj-cs"/>
              </a:defRPr>
            </a:lvl1pPr>
            <a:lvl2pPr algn="l" rtl="0" eaLnBrk="0" fontAlgn="base" hangingPunct="0">
              <a:spcBef>
                <a:spcPct val="0"/>
              </a:spcBef>
              <a:spcAft>
                <a:spcPct val="0"/>
              </a:spcAft>
              <a:defRPr sz="3200" b="1">
                <a:solidFill>
                  <a:srgbClr val="000000"/>
                </a:solidFill>
                <a:latin typeface="Times New Roman" panose="02020603050405020304" pitchFamily="18" charset="0"/>
                <a:ea typeface="宋体" panose="02010600030101010101" pitchFamily="2" charset="-122"/>
              </a:defRPr>
            </a:lvl2pPr>
            <a:lvl3pPr algn="l" rtl="0" eaLnBrk="0" fontAlgn="base" hangingPunct="0">
              <a:spcBef>
                <a:spcPct val="0"/>
              </a:spcBef>
              <a:spcAft>
                <a:spcPct val="0"/>
              </a:spcAft>
              <a:defRPr sz="3200" b="1">
                <a:solidFill>
                  <a:srgbClr val="000000"/>
                </a:solidFill>
                <a:latin typeface="Times New Roman" panose="02020603050405020304" pitchFamily="18" charset="0"/>
                <a:ea typeface="宋体" panose="02010600030101010101" pitchFamily="2" charset="-122"/>
              </a:defRPr>
            </a:lvl3pPr>
            <a:lvl4pPr algn="l" rtl="0" eaLnBrk="0" fontAlgn="base" hangingPunct="0">
              <a:spcBef>
                <a:spcPct val="0"/>
              </a:spcBef>
              <a:spcAft>
                <a:spcPct val="0"/>
              </a:spcAft>
              <a:defRPr sz="3200" b="1">
                <a:solidFill>
                  <a:srgbClr val="000000"/>
                </a:solidFill>
                <a:latin typeface="Times New Roman" panose="02020603050405020304" pitchFamily="18" charset="0"/>
                <a:ea typeface="宋体" panose="02010600030101010101" pitchFamily="2" charset="-122"/>
              </a:defRPr>
            </a:lvl4pPr>
            <a:lvl5pPr algn="l" rtl="0" eaLnBrk="0" fontAlgn="base" hangingPunct="0">
              <a:spcBef>
                <a:spcPct val="0"/>
              </a:spcBef>
              <a:spcAft>
                <a:spcPct val="0"/>
              </a:spcAft>
              <a:defRPr sz="3200" b="1">
                <a:solidFill>
                  <a:srgbClr val="000000"/>
                </a:solidFill>
                <a:latin typeface="Times New Roman" panose="02020603050405020304" pitchFamily="18" charset="0"/>
                <a:ea typeface="宋体" panose="02010600030101010101" pitchFamily="2" charset="-122"/>
              </a:defRPr>
            </a:lvl5pPr>
            <a:lvl6pPr marL="457200" algn="l" rtl="0" eaLnBrk="0" fontAlgn="base" hangingPunct="0">
              <a:spcBef>
                <a:spcPct val="0"/>
              </a:spcBef>
              <a:spcAft>
                <a:spcPct val="0"/>
              </a:spcAft>
              <a:defRPr sz="3200" b="1">
                <a:solidFill>
                  <a:srgbClr val="000000"/>
                </a:solidFill>
                <a:latin typeface="Times New Roman" panose="02020603050405020304" pitchFamily="18" charset="0"/>
                <a:ea typeface="宋体" panose="02010600030101010101" pitchFamily="2" charset="-122"/>
              </a:defRPr>
            </a:lvl6pPr>
            <a:lvl7pPr marL="914400" algn="l" rtl="0" eaLnBrk="0" fontAlgn="base" hangingPunct="0">
              <a:spcBef>
                <a:spcPct val="0"/>
              </a:spcBef>
              <a:spcAft>
                <a:spcPct val="0"/>
              </a:spcAft>
              <a:defRPr sz="3200" b="1">
                <a:solidFill>
                  <a:srgbClr val="000000"/>
                </a:solidFill>
                <a:latin typeface="Times New Roman" panose="02020603050405020304" pitchFamily="18" charset="0"/>
                <a:ea typeface="宋体" panose="02010600030101010101" pitchFamily="2" charset="-122"/>
              </a:defRPr>
            </a:lvl7pPr>
            <a:lvl8pPr marL="1371600" algn="l" rtl="0" eaLnBrk="0" fontAlgn="base" hangingPunct="0">
              <a:spcBef>
                <a:spcPct val="0"/>
              </a:spcBef>
              <a:spcAft>
                <a:spcPct val="0"/>
              </a:spcAft>
              <a:defRPr sz="3200" b="1">
                <a:solidFill>
                  <a:srgbClr val="000000"/>
                </a:solidFill>
                <a:latin typeface="Times New Roman" panose="02020603050405020304" pitchFamily="18" charset="0"/>
                <a:ea typeface="宋体" panose="02010600030101010101" pitchFamily="2" charset="-122"/>
              </a:defRPr>
            </a:lvl8pPr>
            <a:lvl9pPr marL="1828800" algn="l" rtl="0" eaLnBrk="0" fontAlgn="base" hangingPunct="0">
              <a:spcBef>
                <a:spcPct val="0"/>
              </a:spcBef>
              <a:spcAft>
                <a:spcPct val="0"/>
              </a:spcAft>
              <a:defRPr sz="3200" b="1">
                <a:solidFill>
                  <a:srgbClr val="000000"/>
                </a:solidFill>
                <a:latin typeface="Times New Roman" panose="02020603050405020304" pitchFamily="18" charset="0"/>
                <a:ea typeface="宋体" panose="02010600030101010101" pitchFamily="2" charset="-122"/>
              </a:defRPr>
            </a:lvl9pPr>
          </a:lstStyle>
          <a:p>
            <a:pPr eaLnBrk="1" hangingPunct="1">
              <a:lnSpc>
                <a:spcPct val="150000"/>
              </a:lnSpc>
              <a:spcBef>
                <a:spcPts val="0"/>
              </a:spcBef>
              <a:buClr>
                <a:srgbClr val="A50021"/>
              </a:buClr>
              <a:buSzPct val="75000"/>
              <a:defRPr/>
            </a:pPr>
            <a:r>
              <a:rPr lang="zh-CN" altLang="en-US" sz="2800" dirty="0">
                <a:solidFill>
                  <a:srgbClr val="003366"/>
                </a:solidFill>
                <a:latin typeface="+mn-ea"/>
                <a:ea typeface="+mn-ea"/>
                <a:cs typeface="+mn-cs"/>
              </a:rPr>
              <a:t>（三）盘盈存货的成本</a:t>
            </a:r>
          </a:p>
        </p:txBody>
      </p:sp>
      <p:sp>
        <p:nvSpPr>
          <p:cNvPr id="6" name="Rectangle 3"/>
          <p:cNvSpPr txBox="1">
            <a:spLocks noChangeArrowheads="1"/>
          </p:cNvSpPr>
          <p:nvPr/>
        </p:nvSpPr>
        <p:spPr bwMode="auto">
          <a:xfrm>
            <a:off x="252413" y="1699842"/>
            <a:ext cx="7772400" cy="73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457200" indent="-457200" algn="l" rtl="0" eaLnBrk="0" fontAlgn="base" hangingPunct="0">
              <a:spcBef>
                <a:spcPct val="20000"/>
              </a:spcBef>
              <a:spcAft>
                <a:spcPct val="0"/>
              </a:spcAft>
              <a:buClr>
                <a:srgbClr val="A50021"/>
              </a:buClr>
              <a:buSzPct val="75000"/>
              <a:buFont typeface="Wingdings" panose="05000000000000000000" pitchFamily="2" charset="2"/>
              <a:buChar char="n"/>
              <a:defRPr sz="2800" b="1">
                <a:solidFill>
                  <a:srgbClr val="000000"/>
                </a:solidFill>
                <a:latin typeface="+mn-lt"/>
                <a:ea typeface="+mn-ea"/>
                <a:cs typeface="+mn-cs"/>
              </a:defRPr>
            </a:lvl1pPr>
            <a:lvl2pPr marL="1027113" indent="-455613" algn="l" rtl="0" eaLnBrk="0" fontAlgn="base" hangingPunct="0">
              <a:spcBef>
                <a:spcPct val="20000"/>
              </a:spcBef>
              <a:spcAft>
                <a:spcPct val="0"/>
              </a:spcAft>
              <a:buClr>
                <a:schemeClr val="accent2"/>
              </a:buClr>
              <a:buSzPct val="75000"/>
              <a:buFont typeface="Wingdings" panose="05000000000000000000" pitchFamily="2" charset="2"/>
              <a:buChar char="n"/>
              <a:defRPr sz="2800" b="1">
                <a:solidFill>
                  <a:srgbClr val="000000"/>
                </a:solidFill>
                <a:latin typeface="+mn-lt"/>
                <a:ea typeface="+mn-ea"/>
              </a:defRPr>
            </a:lvl2pPr>
            <a:lvl3pPr marL="1370013" indent="-228600" algn="l" rtl="0" eaLnBrk="0" fontAlgn="base" hangingPunct="0">
              <a:spcBef>
                <a:spcPct val="20000"/>
              </a:spcBef>
              <a:spcAft>
                <a:spcPct val="0"/>
              </a:spcAft>
              <a:buClr>
                <a:srgbClr val="666699"/>
              </a:buClr>
              <a:buSzPct val="70000"/>
              <a:buFont typeface="Wingdings" panose="05000000000000000000" pitchFamily="2" charset="2"/>
              <a:buChar char="n"/>
              <a:defRPr sz="2800" b="1">
                <a:solidFill>
                  <a:srgbClr val="000000"/>
                </a:solidFill>
                <a:latin typeface="+mn-lt"/>
                <a:ea typeface="+mn-ea"/>
              </a:defRPr>
            </a:lvl3pPr>
            <a:lvl4pPr marL="1712913" indent="-228600" algn="l" rtl="0" eaLnBrk="0" fontAlgn="base" hangingPunct="0">
              <a:spcBef>
                <a:spcPct val="20000"/>
              </a:spcBef>
              <a:spcAft>
                <a:spcPct val="0"/>
              </a:spcAft>
              <a:buSzPct val="60000"/>
              <a:buFont typeface="Wingdings" panose="05000000000000000000" pitchFamily="2" charset="2"/>
              <a:buChar char="n"/>
              <a:defRPr sz="2800" b="1">
                <a:solidFill>
                  <a:srgbClr val="000000"/>
                </a:solidFill>
                <a:latin typeface="+mn-lt"/>
                <a:ea typeface="+mn-ea"/>
              </a:defRPr>
            </a:lvl4pPr>
            <a:lvl5pPr marL="2057400" indent="-228600" algn="l" rtl="0" eaLnBrk="0" fontAlgn="base" hangingPunct="0">
              <a:spcBef>
                <a:spcPct val="20000"/>
              </a:spcBef>
              <a:spcAft>
                <a:spcPct val="0"/>
              </a:spcAft>
              <a:buClr>
                <a:schemeClr val="hlink"/>
              </a:buClr>
              <a:buSzPct val="55000"/>
              <a:buFont typeface="Wingdings" panose="05000000000000000000" pitchFamily="2" charset="2"/>
              <a:buChar char="n"/>
              <a:defRPr sz="2800" b="1">
                <a:solidFill>
                  <a:srgbClr val="000000"/>
                </a:solidFill>
                <a:latin typeface="+mn-lt"/>
                <a:ea typeface="+mn-ea"/>
              </a:defRPr>
            </a:lvl5pPr>
            <a:lvl6pPr marL="2514600" indent="-228600" algn="l" rtl="0" eaLnBrk="0" fontAlgn="base" hangingPunct="0">
              <a:spcBef>
                <a:spcPct val="20000"/>
              </a:spcBef>
              <a:spcAft>
                <a:spcPct val="0"/>
              </a:spcAft>
              <a:buClr>
                <a:schemeClr val="hlink"/>
              </a:buClr>
              <a:buSzPct val="55000"/>
              <a:buFont typeface="Wingdings" panose="05000000000000000000" pitchFamily="2" charset="2"/>
              <a:buChar char="n"/>
              <a:defRPr sz="2800" b="1">
                <a:solidFill>
                  <a:srgbClr val="000000"/>
                </a:solidFill>
                <a:latin typeface="+mn-lt"/>
                <a:ea typeface="+mn-ea"/>
              </a:defRPr>
            </a:lvl6pPr>
            <a:lvl7pPr marL="2971800" indent="-228600" algn="l" rtl="0" eaLnBrk="0" fontAlgn="base" hangingPunct="0">
              <a:spcBef>
                <a:spcPct val="20000"/>
              </a:spcBef>
              <a:spcAft>
                <a:spcPct val="0"/>
              </a:spcAft>
              <a:buClr>
                <a:schemeClr val="hlink"/>
              </a:buClr>
              <a:buSzPct val="55000"/>
              <a:buFont typeface="Wingdings" panose="05000000000000000000" pitchFamily="2" charset="2"/>
              <a:buChar char="n"/>
              <a:defRPr sz="2800" b="1">
                <a:solidFill>
                  <a:srgbClr val="000000"/>
                </a:solidFill>
                <a:latin typeface="+mn-lt"/>
                <a:ea typeface="+mn-ea"/>
              </a:defRPr>
            </a:lvl7pPr>
            <a:lvl8pPr marL="3429000" indent="-228600" algn="l" rtl="0" eaLnBrk="0" fontAlgn="base" hangingPunct="0">
              <a:spcBef>
                <a:spcPct val="20000"/>
              </a:spcBef>
              <a:spcAft>
                <a:spcPct val="0"/>
              </a:spcAft>
              <a:buClr>
                <a:schemeClr val="hlink"/>
              </a:buClr>
              <a:buSzPct val="55000"/>
              <a:buFont typeface="Wingdings" panose="05000000000000000000" pitchFamily="2" charset="2"/>
              <a:buChar char="n"/>
              <a:defRPr sz="2800" b="1">
                <a:solidFill>
                  <a:srgbClr val="000000"/>
                </a:solidFill>
                <a:latin typeface="+mn-lt"/>
                <a:ea typeface="+mn-ea"/>
              </a:defRPr>
            </a:lvl8pPr>
            <a:lvl9pPr marL="3886200" indent="-228600" algn="l" rtl="0" eaLnBrk="0" fontAlgn="base" hangingPunct="0">
              <a:spcBef>
                <a:spcPct val="20000"/>
              </a:spcBef>
              <a:spcAft>
                <a:spcPct val="0"/>
              </a:spcAft>
              <a:buClr>
                <a:schemeClr val="hlink"/>
              </a:buClr>
              <a:buSzPct val="55000"/>
              <a:buFont typeface="Wingdings" panose="05000000000000000000" pitchFamily="2" charset="2"/>
              <a:buChar char="n"/>
              <a:defRPr sz="2800" b="1">
                <a:solidFill>
                  <a:srgbClr val="000000"/>
                </a:solidFill>
                <a:latin typeface="+mn-lt"/>
                <a:ea typeface="+mn-ea"/>
              </a:defRPr>
            </a:lvl9pPr>
          </a:lstStyle>
          <a:p>
            <a:pPr marL="0" indent="0" eaLnBrk="1" hangingPunct="1">
              <a:lnSpc>
                <a:spcPct val="150000"/>
              </a:lnSpc>
              <a:spcBef>
                <a:spcPts val="0"/>
              </a:spcBef>
              <a:buNone/>
              <a:defRPr/>
            </a:pPr>
            <a:r>
              <a:rPr lang="en-US" altLang="zh-CN" dirty="0">
                <a:solidFill>
                  <a:srgbClr val="003366"/>
                </a:solidFill>
                <a:latin typeface="+mn-ea"/>
              </a:rPr>
              <a:t>  </a:t>
            </a:r>
            <a:r>
              <a:rPr lang="zh-CN" altLang="zh-CN" dirty="0">
                <a:solidFill>
                  <a:srgbClr val="003366"/>
                </a:solidFill>
                <a:latin typeface="+mn-ea"/>
              </a:rPr>
              <a:t>盘盈的存货应按其重置成本作为入账价值，并通过“待处理财产损溢”科目进行会计处理，按管理权限报经批准后，冲减当期管理费用。</a:t>
            </a:r>
          </a:p>
        </p:txBody>
      </p:sp>
      <p:sp>
        <p:nvSpPr>
          <p:cNvPr id="13" name="Rectangle 2">
            <a:extLst>
              <a:ext uri="{FF2B5EF4-FFF2-40B4-BE49-F238E27FC236}">
                <a16:creationId xmlns:a16="http://schemas.microsoft.com/office/drawing/2014/main" id="{5C07266D-8888-40B1-8008-A82465CBC800}"/>
              </a:ext>
            </a:extLst>
          </p:cNvPr>
          <p:cNvSpPr>
            <a:spLocks noGrp="1" noChangeArrowheads="1"/>
          </p:cNvSpPr>
          <p:nvPr/>
        </p:nvSpPr>
        <p:spPr bwMode="auto">
          <a:xfrm>
            <a:off x="252413" y="-25400"/>
            <a:ext cx="7772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p>
            <a:pPr eaLnBrk="1" hangingPunct="1">
              <a:buFont typeface="Wingdings" pitchFamily="2" charset="2"/>
              <a:buNone/>
            </a:pPr>
            <a:r>
              <a:rPr lang="zh-CN" altLang="en-US" sz="3200" dirty="0">
                <a:solidFill>
                  <a:srgbClr val="003366"/>
                </a:solidFill>
                <a:latin typeface="微软雅黑" pitchFamily="34" charset="-122"/>
                <a:ea typeface="微软雅黑" pitchFamily="34" charset="-122"/>
              </a:rPr>
              <a:t>第二节</a:t>
            </a:r>
            <a:r>
              <a:rPr lang="zh-CN" altLang="zh-CN" sz="3200" dirty="0">
                <a:solidFill>
                  <a:srgbClr val="003366"/>
                </a:solidFill>
                <a:latin typeface="微软雅黑" pitchFamily="34" charset="-122"/>
                <a:ea typeface="微软雅黑" pitchFamily="34" charset="-122"/>
              </a:rPr>
              <a:t> 存货的初始计量</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3"/>
          <p:cNvSpPr>
            <a:spLocks noGrp="1" noChangeArrowheads="1"/>
          </p:cNvSpPr>
          <p:nvPr>
            <p:ph type="body" idx="4294967295"/>
          </p:nvPr>
        </p:nvSpPr>
        <p:spPr>
          <a:xfrm>
            <a:off x="252413" y="615950"/>
            <a:ext cx="8424863" cy="4307100"/>
          </a:xfrm>
        </p:spPr>
        <p:txBody>
          <a:bodyPr/>
          <a:lstStyle/>
          <a:p>
            <a:pPr eaLnBrk="1" hangingPunct="1">
              <a:lnSpc>
                <a:spcPct val="150000"/>
              </a:lnSpc>
              <a:spcBef>
                <a:spcPts val="0"/>
              </a:spcBef>
              <a:buNone/>
            </a:pPr>
            <a:r>
              <a:rPr lang="zh-CN" altLang="en-US" sz="2800" dirty="0">
                <a:solidFill>
                  <a:srgbClr val="003366"/>
                </a:solidFill>
                <a:latin typeface="宋体" panose="02010600030101010101" pitchFamily="2" charset="-122"/>
                <a:ea typeface="宋体" panose="02010600030101010101" pitchFamily="2" charset="-122"/>
              </a:rPr>
              <a:t>一、发出存货成本的计量方法</a:t>
            </a:r>
            <a:endParaRPr lang="en-US" altLang="zh-CN" sz="2800" dirty="0">
              <a:solidFill>
                <a:srgbClr val="003366"/>
              </a:solidFill>
              <a:latin typeface="宋体" panose="02010600030101010101" pitchFamily="2" charset="-122"/>
              <a:ea typeface="宋体" panose="02010600030101010101" pitchFamily="2" charset="-122"/>
              <a:sym typeface="Wingdings" pitchFamily="2" charset="2"/>
            </a:endParaRPr>
          </a:p>
          <a:p>
            <a:pPr eaLnBrk="1" hangingPunct="1">
              <a:lnSpc>
                <a:spcPct val="150000"/>
              </a:lnSpc>
              <a:spcBef>
                <a:spcPts val="0"/>
              </a:spcBef>
              <a:buFont typeface="Wingdings" pitchFamily="2" charset="2"/>
              <a:buNone/>
            </a:pPr>
            <a:r>
              <a:rPr lang="zh-CN" altLang="en-US" sz="2800" dirty="0">
                <a:solidFill>
                  <a:srgbClr val="003366"/>
                </a:solidFill>
                <a:latin typeface="宋体" panose="02010600030101010101" pitchFamily="2" charset="-122"/>
                <a:ea typeface="宋体" panose="02010600030101010101" pitchFamily="2" charset="-122"/>
                <a:sym typeface="Wingdings" pitchFamily="2" charset="2"/>
              </a:rPr>
              <a:t>（一）</a:t>
            </a:r>
            <a:r>
              <a:rPr lang="zh-CN" altLang="en-US" sz="2800" dirty="0">
                <a:solidFill>
                  <a:srgbClr val="003366"/>
                </a:solidFill>
                <a:latin typeface="宋体" panose="02010600030101010101" pitchFamily="2" charset="-122"/>
                <a:ea typeface="宋体" panose="02010600030101010101" pitchFamily="2" charset="-122"/>
              </a:rPr>
              <a:t>先进先出法</a:t>
            </a:r>
          </a:p>
          <a:p>
            <a:pPr marL="0" indent="0" eaLnBrk="1" hangingPunct="1">
              <a:lnSpc>
                <a:spcPct val="150000"/>
              </a:lnSpc>
              <a:spcBef>
                <a:spcPts val="0"/>
              </a:spcBef>
              <a:buNone/>
            </a:pPr>
            <a:r>
              <a:rPr lang="zh-CN" altLang="en-US" sz="2800" dirty="0">
                <a:solidFill>
                  <a:srgbClr val="003366"/>
                </a:solidFill>
                <a:latin typeface="宋体" panose="02010600030101010101" pitchFamily="2" charset="-122"/>
                <a:ea typeface="宋体" panose="02010600030101010101" pitchFamily="2" charset="-122"/>
              </a:rPr>
              <a:t>  </a:t>
            </a:r>
            <a:r>
              <a:rPr lang="en-US" altLang="zh-CN" sz="2800" dirty="0">
                <a:solidFill>
                  <a:srgbClr val="003366"/>
                </a:solidFill>
                <a:latin typeface="宋体" panose="02010600030101010101" pitchFamily="2" charset="-122"/>
                <a:ea typeface="宋体" panose="02010600030101010101" pitchFamily="2" charset="-122"/>
              </a:rPr>
              <a:t>1.</a:t>
            </a:r>
            <a:r>
              <a:rPr lang="zh-CN" altLang="en-US" sz="2800" dirty="0">
                <a:solidFill>
                  <a:srgbClr val="003366"/>
                </a:solidFill>
                <a:latin typeface="宋体" panose="02010600030101010101" pitchFamily="2" charset="-122"/>
                <a:ea typeface="宋体" panose="02010600030101010101" pitchFamily="2" charset="-122"/>
              </a:rPr>
              <a:t>定义：假设</a:t>
            </a:r>
            <a:r>
              <a:rPr lang="zh-CN" altLang="en-US" sz="2800" dirty="0">
                <a:solidFill>
                  <a:srgbClr val="FF0000"/>
                </a:solidFill>
                <a:latin typeface="宋体" panose="02010600030101010101" pitchFamily="2" charset="-122"/>
                <a:ea typeface="宋体" panose="02010600030101010101" pitchFamily="2" charset="-122"/>
              </a:rPr>
              <a:t>先购入的存货应先发出</a:t>
            </a:r>
            <a:r>
              <a:rPr lang="zh-CN" altLang="en-US" sz="2800" dirty="0">
                <a:solidFill>
                  <a:srgbClr val="003366"/>
                </a:solidFill>
                <a:latin typeface="宋体" panose="02010600030101010101" pitchFamily="2" charset="-122"/>
                <a:ea typeface="宋体" panose="02010600030101010101" pitchFamily="2" charset="-122"/>
              </a:rPr>
              <a:t>，对发出存货进行计价。</a:t>
            </a:r>
            <a:endParaRPr lang="en-US" altLang="zh-CN" sz="2800" dirty="0">
              <a:solidFill>
                <a:srgbClr val="003366"/>
              </a:solidFill>
              <a:latin typeface="宋体" panose="02010600030101010101" pitchFamily="2" charset="-122"/>
              <a:ea typeface="宋体" panose="02010600030101010101" pitchFamily="2" charset="-122"/>
            </a:endParaRPr>
          </a:p>
          <a:p>
            <a:pPr marL="0" indent="0" eaLnBrk="1" hangingPunct="1">
              <a:lnSpc>
                <a:spcPct val="150000"/>
              </a:lnSpc>
              <a:spcBef>
                <a:spcPts val="0"/>
              </a:spcBef>
              <a:buNone/>
            </a:pPr>
            <a:r>
              <a:rPr lang="en-US" altLang="zh-CN" sz="2800" dirty="0">
                <a:solidFill>
                  <a:srgbClr val="003366"/>
                </a:solidFill>
                <a:latin typeface="宋体" panose="02010600030101010101" pitchFamily="2" charset="-122"/>
                <a:ea typeface="宋体" panose="02010600030101010101" pitchFamily="2" charset="-122"/>
              </a:rPr>
              <a:t>  2.</a:t>
            </a:r>
            <a:r>
              <a:rPr lang="zh-CN" altLang="en-US" sz="2800" dirty="0">
                <a:solidFill>
                  <a:srgbClr val="003366"/>
                </a:solidFill>
                <a:latin typeface="宋体" panose="02010600030101010101" pitchFamily="2" charset="-122"/>
                <a:ea typeface="宋体" panose="02010600030101010101" pitchFamily="2" charset="-122"/>
              </a:rPr>
              <a:t>优点：可</a:t>
            </a:r>
            <a:r>
              <a:rPr lang="zh-CN" altLang="zh-CN" sz="2800" dirty="0">
                <a:solidFill>
                  <a:srgbClr val="003366"/>
                </a:solidFill>
                <a:latin typeface="宋体" panose="02010600030101010101" pitchFamily="2" charset="-122"/>
                <a:ea typeface="宋体" panose="02010600030101010101" pitchFamily="2" charset="-122"/>
              </a:rPr>
              <a:t>随时结转存货发出成本</a:t>
            </a:r>
            <a:r>
              <a:rPr lang="zh-CN" altLang="en-US" sz="2800" dirty="0">
                <a:solidFill>
                  <a:srgbClr val="003366"/>
                </a:solidFill>
                <a:latin typeface="宋体" panose="02010600030101010101" pitchFamily="2" charset="-122"/>
                <a:ea typeface="宋体" panose="02010600030101010101" pitchFamily="2" charset="-122"/>
              </a:rPr>
              <a:t>；保证产品成本和销售成本计算的及时性。</a:t>
            </a:r>
            <a:endParaRPr lang="en-US" altLang="zh-CN" sz="2800" dirty="0">
              <a:solidFill>
                <a:srgbClr val="003366"/>
              </a:solidFill>
              <a:latin typeface="宋体" panose="02010600030101010101" pitchFamily="2" charset="-122"/>
              <a:ea typeface="宋体" panose="02010600030101010101" pitchFamily="2" charset="-122"/>
            </a:endParaRPr>
          </a:p>
          <a:p>
            <a:pPr marL="0" indent="0" eaLnBrk="1" hangingPunct="1">
              <a:lnSpc>
                <a:spcPct val="150000"/>
              </a:lnSpc>
              <a:spcBef>
                <a:spcPts val="0"/>
              </a:spcBef>
              <a:buNone/>
            </a:pPr>
            <a:r>
              <a:rPr lang="en-US" altLang="zh-CN" sz="2800" dirty="0">
                <a:solidFill>
                  <a:srgbClr val="003366"/>
                </a:solidFill>
                <a:latin typeface="宋体" panose="02010600030101010101" pitchFamily="2" charset="-122"/>
                <a:ea typeface="宋体" panose="02010600030101010101" pitchFamily="2" charset="-122"/>
              </a:rPr>
              <a:t>  3.</a:t>
            </a:r>
            <a:r>
              <a:rPr lang="zh-CN" altLang="en-US" sz="2800" dirty="0">
                <a:solidFill>
                  <a:srgbClr val="003366"/>
                </a:solidFill>
                <a:latin typeface="宋体" panose="02010600030101010101" pitchFamily="2" charset="-122"/>
                <a:ea typeface="宋体" panose="02010600030101010101" pitchFamily="2" charset="-122"/>
              </a:rPr>
              <a:t>缺点：计算繁琐。 </a:t>
            </a:r>
            <a:endParaRPr lang="en-US" altLang="zh-CN" sz="2800" dirty="0">
              <a:solidFill>
                <a:srgbClr val="003366"/>
              </a:solidFill>
              <a:latin typeface="宋体" panose="02010600030101010101" pitchFamily="2" charset="-122"/>
              <a:ea typeface="宋体" panose="02010600030101010101" pitchFamily="2" charset="-122"/>
            </a:endParaRPr>
          </a:p>
          <a:p>
            <a:pPr marL="0" indent="0" eaLnBrk="1" hangingPunct="1">
              <a:lnSpc>
                <a:spcPct val="150000"/>
              </a:lnSpc>
              <a:spcBef>
                <a:spcPts val="0"/>
              </a:spcBef>
              <a:buNone/>
            </a:pPr>
            <a:r>
              <a:rPr lang="en-US" altLang="zh-CN" sz="2800" dirty="0">
                <a:solidFill>
                  <a:srgbClr val="003366"/>
                </a:solidFill>
                <a:latin typeface="宋体" panose="02010600030101010101" pitchFamily="2" charset="-122"/>
                <a:ea typeface="宋体" panose="02010600030101010101" pitchFamily="2" charset="-122"/>
              </a:rPr>
              <a:t>  4.</a:t>
            </a:r>
            <a:r>
              <a:rPr lang="zh-CN" altLang="en-US" sz="2800" dirty="0">
                <a:solidFill>
                  <a:srgbClr val="003366"/>
                </a:solidFill>
                <a:latin typeface="宋体" panose="02010600030101010101" pitchFamily="2" charset="-122"/>
                <a:ea typeface="宋体" panose="02010600030101010101" pitchFamily="2" charset="-122"/>
              </a:rPr>
              <a:t>适用：不太适用于存货收发频繁的企业。</a:t>
            </a:r>
          </a:p>
          <a:p>
            <a:pPr marL="0" indent="0" eaLnBrk="1" hangingPunct="1">
              <a:lnSpc>
                <a:spcPct val="150000"/>
              </a:lnSpc>
              <a:buNone/>
            </a:pPr>
            <a:r>
              <a:rPr lang="zh-CN" altLang="en-US" b="0" dirty="0">
                <a:solidFill>
                  <a:srgbClr val="003366"/>
                </a:solidFill>
                <a:latin typeface="微软雅黑" pitchFamily="34" charset="-122"/>
                <a:ea typeface="微软雅黑" pitchFamily="34" charset="-122"/>
              </a:rPr>
              <a:t>    </a:t>
            </a:r>
          </a:p>
        </p:txBody>
      </p:sp>
      <p:sp>
        <p:nvSpPr>
          <p:cNvPr id="50179" name="Rectangle 2"/>
          <p:cNvSpPr>
            <a:spLocks noGrp="1" noChangeArrowheads="1"/>
          </p:cNvSpPr>
          <p:nvPr/>
        </p:nvSpPr>
        <p:spPr bwMode="auto">
          <a:xfrm>
            <a:off x="252413" y="-25400"/>
            <a:ext cx="7772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p>
            <a:pPr eaLnBrk="1" hangingPunct="1">
              <a:buFont typeface="Wingdings" pitchFamily="2" charset="2"/>
              <a:buNone/>
            </a:pPr>
            <a:r>
              <a:rPr lang="zh-CN" altLang="en-US" sz="3200" dirty="0">
                <a:solidFill>
                  <a:srgbClr val="003366"/>
                </a:solidFill>
                <a:latin typeface="微软雅黑" pitchFamily="34" charset="-122"/>
                <a:ea typeface="微软雅黑" pitchFamily="34" charset="-122"/>
              </a:rPr>
              <a:t>第三节</a:t>
            </a:r>
            <a:r>
              <a:rPr lang="zh-CN" altLang="zh-CN" sz="3200" dirty="0">
                <a:solidFill>
                  <a:srgbClr val="003366"/>
                </a:solidFill>
                <a:latin typeface="微软雅黑" pitchFamily="34" charset="-122"/>
                <a:ea typeface="微软雅黑" pitchFamily="34" charset="-122"/>
              </a:rPr>
              <a:t> 发出存货的计量</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2226" name="Rectangle 2"/>
          <p:cNvSpPr>
            <a:spLocks noGrp="1" noChangeArrowheads="1"/>
          </p:cNvSpPr>
          <p:nvPr>
            <p:ph type="body" idx="4294967295"/>
          </p:nvPr>
        </p:nvSpPr>
        <p:spPr>
          <a:xfrm>
            <a:off x="395288" y="1268760"/>
            <a:ext cx="8424862" cy="4679950"/>
          </a:xfrm>
        </p:spPr>
        <p:txBody>
          <a:bodyPr/>
          <a:lstStyle/>
          <a:p>
            <a:pPr marL="0" indent="0" eaLnBrk="1" hangingPunct="1">
              <a:lnSpc>
                <a:spcPct val="150000"/>
              </a:lnSpc>
              <a:spcBef>
                <a:spcPct val="0"/>
              </a:spcBef>
              <a:buNone/>
            </a:pPr>
            <a:r>
              <a:rPr lang="en-US" altLang="zh-CN" sz="2400" b="0" dirty="0">
                <a:solidFill>
                  <a:srgbClr val="003366"/>
                </a:solidFill>
                <a:latin typeface="微软雅黑" pitchFamily="34" charset="-122"/>
                <a:ea typeface="微软雅黑" pitchFamily="34" charset="-122"/>
              </a:rPr>
              <a:t> </a:t>
            </a:r>
            <a:r>
              <a:rPr lang="en-US" altLang="zh-CN" sz="2800" dirty="0">
                <a:solidFill>
                  <a:srgbClr val="003366"/>
                </a:solidFill>
                <a:latin typeface="宋体" panose="02010600030101010101" pitchFamily="2" charset="-122"/>
                <a:ea typeface="宋体" panose="02010600030101010101" pitchFamily="2" charset="-122"/>
              </a:rPr>
              <a:t>1.</a:t>
            </a:r>
            <a:r>
              <a:rPr lang="zh-CN" altLang="en-US" sz="2800" dirty="0">
                <a:solidFill>
                  <a:srgbClr val="003366"/>
                </a:solidFill>
                <a:latin typeface="宋体" panose="02010600030101010101" pitchFamily="2" charset="-122"/>
                <a:ea typeface="宋体" panose="02010600030101010101" pitchFamily="2" charset="-122"/>
              </a:rPr>
              <a:t>定义：</a:t>
            </a:r>
            <a:r>
              <a:rPr lang="zh-CN" altLang="en-US" sz="2800" dirty="0">
                <a:solidFill>
                  <a:srgbClr val="C00000"/>
                </a:solidFill>
                <a:latin typeface="宋体" panose="02010600030101010101" pitchFamily="2" charset="-122"/>
                <a:ea typeface="宋体" panose="02010600030101010101" pitchFamily="2" charset="-122"/>
              </a:rPr>
              <a:t>每次</a:t>
            </a:r>
            <a:r>
              <a:rPr lang="zh-CN" altLang="en-US" sz="2800" dirty="0">
                <a:solidFill>
                  <a:srgbClr val="003366"/>
                </a:solidFill>
                <a:latin typeface="宋体" panose="02010600030101010101" pitchFamily="2" charset="-122"/>
                <a:ea typeface="宋体" panose="02010600030101010101" pitchFamily="2" charset="-122"/>
              </a:rPr>
              <a:t>存货入库后，以本次购入存货的成本，加上原有库存存货的成本，除以每次购入存货的数量与原有库存存货的数量之和，计算出加权平均单位成本，作为下次进货前计算发出存货成本的依据。</a:t>
            </a:r>
            <a:endParaRPr lang="en-US" altLang="zh-CN" sz="2800" dirty="0">
              <a:solidFill>
                <a:srgbClr val="003366"/>
              </a:solidFill>
              <a:latin typeface="宋体" panose="02010600030101010101" pitchFamily="2" charset="-122"/>
              <a:ea typeface="宋体" panose="02010600030101010101" pitchFamily="2" charset="-122"/>
            </a:endParaRPr>
          </a:p>
          <a:p>
            <a:pPr marL="0" indent="0" eaLnBrk="1" hangingPunct="1">
              <a:lnSpc>
                <a:spcPct val="150000"/>
              </a:lnSpc>
              <a:spcBef>
                <a:spcPct val="0"/>
              </a:spcBef>
              <a:buNone/>
            </a:pPr>
            <a:r>
              <a:rPr lang="en-US" altLang="zh-CN" sz="2800" dirty="0">
                <a:solidFill>
                  <a:srgbClr val="003366"/>
                </a:solidFill>
                <a:latin typeface="宋体" panose="02010600030101010101" pitchFamily="2" charset="-122"/>
                <a:ea typeface="宋体" panose="02010600030101010101" pitchFamily="2" charset="-122"/>
              </a:rPr>
              <a:t> 2.</a:t>
            </a:r>
            <a:r>
              <a:rPr lang="zh-CN" altLang="en-US" sz="2800" dirty="0">
                <a:solidFill>
                  <a:srgbClr val="003366"/>
                </a:solidFill>
                <a:latin typeface="宋体" panose="02010600030101010101" pitchFamily="2" charset="-122"/>
                <a:ea typeface="宋体" panose="02010600030101010101" pitchFamily="2" charset="-122"/>
              </a:rPr>
              <a:t>优点：为存货管理</a:t>
            </a:r>
            <a:r>
              <a:rPr lang="zh-CN" altLang="en-US" sz="2800" dirty="0">
                <a:solidFill>
                  <a:srgbClr val="C00000"/>
                </a:solidFill>
                <a:latin typeface="宋体" panose="02010600030101010101" pitchFamily="2" charset="-122"/>
                <a:ea typeface="宋体" panose="02010600030101010101" pitchFamily="2" charset="-122"/>
              </a:rPr>
              <a:t>及时</a:t>
            </a:r>
            <a:r>
              <a:rPr lang="zh-CN" altLang="en-US" sz="2800" dirty="0">
                <a:solidFill>
                  <a:srgbClr val="003366"/>
                </a:solidFill>
                <a:latin typeface="宋体" panose="02010600030101010101" pitchFamily="2" charset="-122"/>
                <a:ea typeface="宋体" panose="02010600030101010101" pitchFamily="2" charset="-122"/>
              </a:rPr>
              <a:t>提供所需信息；计算结果客观。</a:t>
            </a:r>
            <a:endParaRPr lang="en-US" altLang="zh-CN" sz="2800" dirty="0">
              <a:solidFill>
                <a:srgbClr val="003366"/>
              </a:solidFill>
              <a:latin typeface="宋体" panose="02010600030101010101" pitchFamily="2" charset="-122"/>
              <a:ea typeface="宋体" panose="02010600030101010101" pitchFamily="2" charset="-122"/>
            </a:endParaRPr>
          </a:p>
          <a:p>
            <a:pPr marL="0" indent="0" eaLnBrk="1" hangingPunct="1">
              <a:lnSpc>
                <a:spcPct val="150000"/>
              </a:lnSpc>
              <a:spcBef>
                <a:spcPct val="0"/>
              </a:spcBef>
              <a:buNone/>
            </a:pPr>
            <a:r>
              <a:rPr lang="en-US" altLang="zh-CN" sz="2800" dirty="0">
                <a:solidFill>
                  <a:srgbClr val="003366"/>
                </a:solidFill>
                <a:latin typeface="宋体" panose="02010600030101010101" pitchFamily="2" charset="-122"/>
                <a:ea typeface="宋体" panose="02010600030101010101" pitchFamily="2" charset="-122"/>
              </a:rPr>
              <a:t> 3.</a:t>
            </a:r>
            <a:r>
              <a:rPr lang="zh-CN" altLang="en-US" sz="2800" dirty="0">
                <a:solidFill>
                  <a:srgbClr val="003366"/>
                </a:solidFill>
                <a:latin typeface="宋体" panose="02010600030101010101" pitchFamily="2" charset="-122"/>
                <a:ea typeface="宋体" panose="02010600030101010101" pitchFamily="2" charset="-122"/>
              </a:rPr>
              <a:t>缺点：计算工作量大。</a:t>
            </a:r>
            <a:endParaRPr lang="en-US" altLang="zh-CN" sz="2800" dirty="0">
              <a:solidFill>
                <a:srgbClr val="003366"/>
              </a:solidFill>
              <a:latin typeface="宋体" panose="02010600030101010101" pitchFamily="2" charset="-122"/>
              <a:ea typeface="宋体" panose="02010600030101010101" pitchFamily="2" charset="-122"/>
            </a:endParaRPr>
          </a:p>
          <a:p>
            <a:pPr marL="0" indent="0" eaLnBrk="1" hangingPunct="1">
              <a:lnSpc>
                <a:spcPct val="150000"/>
              </a:lnSpc>
              <a:spcBef>
                <a:spcPct val="0"/>
              </a:spcBef>
              <a:buNone/>
            </a:pPr>
            <a:r>
              <a:rPr lang="en-US" altLang="zh-CN" sz="2800" dirty="0">
                <a:solidFill>
                  <a:srgbClr val="003366"/>
                </a:solidFill>
                <a:latin typeface="宋体" panose="02010600030101010101" pitchFamily="2" charset="-122"/>
                <a:ea typeface="宋体" panose="02010600030101010101" pitchFamily="2" charset="-122"/>
              </a:rPr>
              <a:t> 4.</a:t>
            </a:r>
            <a:r>
              <a:rPr lang="zh-CN" altLang="en-US" sz="2800" dirty="0">
                <a:solidFill>
                  <a:srgbClr val="003366"/>
                </a:solidFill>
                <a:latin typeface="宋体" panose="02010600030101010101" pitchFamily="2" charset="-122"/>
                <a:ea typeface="宋体" panose="02010600030101010101" pitchFamily="2" charset="-122"/>
              </a:rPr>
              <a:t>适用：</a:t>
            </a:r>
            <a:r>
              <a:rPr lang="zh-CN" altLang="en-US" sz="2800" dirty="0">
                <a:solidFill>
                  <a:srgbClr val="FF0000"/>
                </a:solidFill>
                <a:latin typeface="宋体" panose="02010600030101010101" pitchFamily="2" charset="-122"/>
                <a:ea typeface="宋体" panose="02010600030101010101" pitchFamily="2" charset="-122"/>
              </a:rPr>
              <a:t>不</a:t>
            </a:r>
            <a:r>
              <a:rPr lang="zh-CN" altLang="en-US" sz="2800" dirty="0">
                <a:solidFill>
                  <a:srgbClr val="003366"/>
                </a:solidFill>
                <a:latin typeface="宋体" panose="02010600030101010101" pitchFamily="2" charset="-122"/>
                <a:ea typeface="宋体" panose="02010600030101010101" pitchFamily="2" charset="-122"/>
              </a:rPr>
              <a:t>适用于收发货比较频繁的企业。</a:t>
            </a:r>
            <a:endParaRPr lang="en-US" altLang="zh-CN" sz="2800" dirty="0">
              <a:solidFill>
                <a:srgbClr val="003366"/>
              </a:solidFill>
              <a:latin typeface="宋体" panose="02010600030101010101" pitchFamily="2" charset="-122"/>
              <a:ea typeface="宋体" panose="02010600030101010101" pitchFamily="2" charset="-122"/>
            </a:endParaRPr>
          </a:p>
          <a:p>
            <a:pPr marL="0" indent="457200" eaLnBrk="1" hangingPunct="1">
              <a:lnSpc>
                <a:spcPct val="150000"/>
              </a:lnSpc>
              <a:spcBef>
                <a:spcPct val="0"/>
              </a:spcBef>
              <a:buFont typeface="Wingdings" pitchFamily="2" charset="2"/>
              <a:buNone/>
            </a:pPr>
            <a:endParaRPr lang="zh-CN" altLang="en-US" sz="2400" b="0" dirty="0">
              <a:solidFill>
                <a:srgbClr val="003366"/>
              </a:solidFill>
              <a:latin typeface="微软雅黑" pitchFamily="34" charset="-122"/>
              <a:ea typeface="微软雅黑" pitchFamily="34" charset="-122"/>
            </a:endParaRPr>
          </a:p>
        </p:txBody>
      </p:sp>
      <p:sp>
        <p:nvSpPr>
          <p:cNvPr id="52227" name="Text Box 3"/>
          <p:cNvSpPr txBox="1">
            <a:spLocks noChangeArrowheads="1"/>
          </p:cNvSpPr>
          <p:nvPr/>
        </p:nvSpPr>
        <p:spPr bwMode="auto">
          <a:xfrm>
            <a:off x="254000" y="749647"/>
            <a:ext cx="6192838"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ahoma" pitchFamily="34" charset="0"/>
                <a:ea typeface="宋体" pitchFamily="2" charset="-122"/>
              </a:defRPr>
            </a:lvl1pPr>
            <a:lvl2pPr marL="742950" indent="-285750">
              <a:defRPr sz="2400">
                <a:solidFill>
                  <a:schemeClr val="tx1"/>
                </a:solidFill>
                <a:latin typeface="Tahoma" pitchFamily="34" charset="0"/>
                <a:ea typeface="宋体" pitchFamily="2" charset="-122"/>
              </a:defRPr>
            </a:lvl2pPr>
            <a:lvl3pPr marL="1143000" indent="-228600">
              <a:defRPr sz="2400">
                <a:solidFill>
                  <a:schemeClr val="tx1"/>
                </a:solidFill>
                <a:latin typeface="Tahoma" pitchFamily="34" charset="0"/>
                <a:ea typeface="宋体" pitchFamily="2" charset="-122"/>
              </a:defRPr>
            </a:lvl3pPr>
            <a:lvl4pPr marL="1600200" indent="-228600">
              <a:defRPr sz="2400">
                <a:solidFill>
                  <a:schemeClr val="tx1"/>
                </a:solidFill>
                <a:latin typeface="Tahoma" pitchFamily="34" charset="0"/>
                <a:ea typeface="宋体" pitchFamily="2" charset="-122"/>
              </a:defRPr>
            </a:lvl4pPr>
            <a:lvl5pPr marL="2057400" indent="-228600">
              <a:defRPr sz="2400">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sz="2400">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sz="2400">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sz="2400">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sz="2400">
                <a:solidFill>
                  <a:schemeClr val="tx1"/>
                </a:solidFill>
                <a:latin typeface="Tahoma" pitchFamily="34" charset="0"/>
                <a:ea typeface="宋体" pitchFamily="2" charset="-122"/>
              </a:defRPr>
            </a:lvl9pPr>
          </a:lstStyle>
          <a:p>
            <a:pPr eaLnBrk="1" hangingPunct="1">
              <a:spcBef>
                <a:spcPct val="50000"/>
              </a:spcBef>
              <a:buFont typeface="Arial" charset="0"/>
              <a:buNone/>
            </a:pPr>
            <a:r>
              <a:rPr lang="zh-CN" altLang="en-US" sz="2800" b="1" dirty="0">
                <a:solidFill>
                  <a:srgbClr val="003366"/>
                </a:solidFill>
                <a:latin typeface="宋体" panose="02010600030101010101" pitchFamily="2" charset="-122"/>
                <a:sym typeface="Wingdings" pitchFamily="2" charset="2"/>
              </a:rPr>
              <a:t>（二）</a:t>
            </a:r>
            <a:r>
              <a:rPr lang="zh-CN" altLang="en-US" sz="2800" b="1" dirty="0">
                <a:solidFill>
                  <a:srgbClr val="003366"/>
                </a:solidFill>
                <a:latin typeface="宋体" panose="02010600030101010101" pitchFamily="2" charset="-122"/>
              </a:rPr>
              <a:t>移动加权平均法</a:t>
            </a:r>
          </a:p>
        </p:txBody>
      </p:sp>
      <p:sp>
        <p:nvSpPr>
          <p:cNvPr id="5" name="Rectangle 2">
            <a:extLst>
              <a:ext uri="{FF2B5EF4-FFF2-40B4-BE49-F238E27FC236}">
                <a16:creationId xmlns:a16="http://schemas.microsoft.com/office/drawing/2014/main" id="{D980349A-9735-4E70-9C87-EC703088365B}"/>
              </a:ext>
            </a:extLst>
          </p:cNvPr>
          <p:cNvSpPr>
            <a:spLocks noGrp="1" noChangeArrowheads="1"/>
          </p:cNvSpPr>
          <p:nvPr/>
        </p:nvSpPr>
        <p:spPr bwMode="auto">
          <a:xfrm>
            <a:off x="252413" y="-25400"/>
            <a:ext cx="7772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p>
            <a:pPr eaLnBrk="1" hangingPunct="1">
              <a:buFont typeface="Wingdings" pitchFamily="2" charset="2"/>
              <a:buNone/>
            </a:pPr>
            <a:r>
              <a:rPr lang="zh-CN" altLang="en-US" sz="3200" dirty="0">
                <a:solidFill>
                  <a:srgbClr val="003366"/>
                </a:solidFill>
                <a:latin typeface="微软雅黑" pitchFamily="34" charset="-122"/>
                <a:ea typeface="微软雅黑" pitchFamily="34" charset="-122"/>
              </a:rPr>
              <a:t>第三节</a:t>
            </a:r>
            <a:r>
              <a:rPr lang="zh-CN" altLang="zh-CN" sz="3200" dirty="0">
                <a:solidFill>
                  <a:srgbClr val="003366"/>
                </a:solidFill>
                <a:latin typeface="微软雅黑" pitchFamily="34" charset="-122"/>
                <a:ea typeface="微软雅黑" pitchFamily="34" charset="-122"/>
              </a:rPr>
              <a:t> 发出存货的计量</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3"/>
          <p:cNvSpPr>
            <a:spLocks noGrp="1" noChangeArrowheads="1"/>
          </p:cNvSpPr>
          <p:nvPr>
            <p:ph type="body" idx="4294967295"/>
          </p:nvPr>
        </p:nvSpPr>
        <p:spPr>
          <a:xfrm>
            <a:off x="395288" y="692150"/>
            <a:ext cx="8686800" cy="1944762"/>
          </a:xfrm>
        </p:spPr>
        <p:txBody>
          <a:bodyPr/>
          <a:lstStyle/>
          <a:p>
            <a:pPr marL="0" indent="0" eaLnBrk="1" hangingPunct="1">
              <a:lnSpc>
                <a:spcPct val="150000"/>
              </a:lnSpc>
              <a:buNone/>
            </a:pPr>
            <a:r>
              <a:rPr lang="zh-CN" altLang="en-US" sz="2800" dirty="0">
                <a:solidFill>
                  <a:srgbClr val="003366"/>
                </a:solidFill>
                <a:latin typeface="+mn-ea"/>
              </a:rPr>
              <a:t>计算公式</a:t>
            </a:r>
            <a:r>
              <a:rPr lang="zh-CN" altLang="en-US" sz="2800" b="0" dirty="0">
                <a:solidFill>
                  <a:srgbClr val="003366"/>
                </a:solidFill>
                <a:latin typeface="+mn-ea"/>
              </a:rPr>
              <a:t>：</a:t>
            </a:r>
          </a:p>
          <a:p>
            <a:pPr eaLnBrk="1" hangingPunct="1">
              <a:lnSpc>
                <a:spcPct val="150000"/>
              </a:lnSpc>
              <a:spcAft>
                <a:spcPts val="600"/>
              </a:spcAft>
              <a:buFont typeface="Wingdings" panose="05000000000000000000" pitchFamily="2" charset="2"/>
              <a:buChar char="Ø"/>
            </a:pPr>
            <a:r>
              <a:rPr lang="zh-CN" altLang="en-US" sz="2400" b="0" dirty="0">
                <a:solidFill>
                  <a:srgbClr val="003366"/>
                </a:solidFill>
                <a:latin typeface="微软雅黑" pitchFamily="34" charset="-122"/>
                <a:ea typeface="微软雅黑" pitchFamily="34" charset="-122"/>
              </a:rPr>
              <a:t>                          原有存货实际成本</a:t>
            </a:r>
            <a:r>
              <a:rPr lang="en-US" altLang="zh-CN" sz="2400" b="0" dirty="0">
                <a:solidFill>
                  <a:srgbClr val="003366"/>
                </a:solidFill>
                <a:latin typeface="微软雅黑" pitchFamily="34" charset="-122"/>
                <a:ea typeface="微软雅黑" pitchFamily="34" charset="-122"/>
              </a:rPr>
              <a:t>+</a:t>
            </a:r>
            <a:r>
              <a:rPr lang="zh-CN" altLang="en-US" sz="2400" b="0" dirty="0">
                <a:solidFill>
                  <a:srgbClr val="003366"/>
                </a:solidFill>
                <a:latin typeface="微软雅黑" pitchFamily="34" charset="-122"/>
                <a:ea typeface="微软雅黑" pitchFamily="34" charset="-122"/>
              </a:rPr>
              <a:t>本次进货实际成本</a:t>
            </a:r>
            <a:endParaRPr lang="en-US" altLang="zh-CN" sz="2400" b="0" dirty="0">
              <a:solidFill>
                <a:srgbClr val="003366"/>
              </a:solidFill>
              <a:latin typeface="微软雅黑" pitchFamily="34" charset="-122"/>
              <a:ea typeface="微软雅黑" pitchFamily="34" charset="-122"/>
            </a:endParaRPr>
          </a:p>
          <a:p>
            <a:pPr marL="0" indent="0" eaLnBrk="1" hangingPunct="1">
              <a:spcBef>
                <a:spcPct val="0"/>
              </a:spcBef>
              <a:buNone/>
            </a:pPr>
            <a:r>
              <a:rPr lang="zh-CN" altLang="en-US" sz="2400" b="0" dirty="0">
                <a:solidFill>
                  <a:srgbClr val="003366"/>
                </a:solidFill>
                <a:latin typeface="微软雅黑" pitchFamily="34" charset="-122"/>
                <a:ea typeface="微软雅黑" pitchFamily="34" charset="-122"/>
              </a:rPr>
              <a:t>                                      原有存货数量</a:t>
            </a:r>
            <a:r>
              <a:rPr lang="en-US" altLang="zh-CN" sz="2400" b="0" dirty="0">
                <a:solidFill>
                  <a:srgbClr val="003366"/>
                </a:solidFill>
                <a:latin typeface="微软雅黑" pitchFamily="34" charset="-122"/>
                <a:ea typeface="微软雅黑" pitchFamily="34" charset="-122"/>
              </a:rPr>
              <a:t>+</a:t>
            </a:r>
            <a:r>
              <a:rPr lang="zh-CN" altLang="en-US" sz="2400" b="0" dirty="0">
                <a:solidFill>
                  <a:srgbClr val="003366"/>
                </a:solidFill>
                <a:latin typeface="微软雅黑" pitchFamily="34" charset="-122"/>
                <a:ea typeface="微软雅黑" pitchFamily="34" charset="-122"/>
              </a:rPr>
              <a:t>本月进货数量</a:t>
            </a:r>
          </a:p>
        </p:txBody>
      </p:sp>
      <p:sp>
        <p:nvSpPr>
          <p:cNvPr id="56323" name="Line 4"/>
          <p:cNvSpPr>
            <a:spLocks noChangeShapeType="1"/>
          </p:cNvSpPr>
          <p:nvPr/>
        </p:nvSpPr>
        <p:spPr bwMode="auto">
          <a:xfrm>
            <a:off x="2915816" y="1988840"/>
            <a:ext cx="5833342" cy="0"/>
          </a:xfrm>
          <a:prstGeom prst="line">
            <a:avLst/>
          </a:prstGeom>
          <a:noFill/>
          <a:ln w="2540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 name="Rectangle 3"/>
          <p:cNvSpPr txBox="1">
            <a:spLocks noChangeArrowheads="1"/>
          </p:cNvSpPr>
          <p:nvPr/>
        </p:nvSpPr>
        <p:spPr bwMode="auto">
          <a:xfrm>
            <a:off x="251718" y="2608808"/>
            <a:ext cx="8784778" cy="269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457200" indent="-457200" algn="l" rtl="0" eaLnBrk="0" fontAlgn="base" hangingPunct="0">
              <a:spcBef>
                <a:spcPct val="20000"/>
              </a:spcBef>
              <a:spcAft>
                <a:spcPct val="0"/>
              </a:spcAft>
              <a:buClr>
                <a:srgbClr val="A50021"/>
              </a:buClr>
              <a:buSzPct val="75000"/>
              <a:buFont typeface="Wingdings" panose="05000000000000000000" pitchFamily="2" charset="2"/>
              <a:buChar char="n"/>
              <a:defRPr sz="2800" b="1">
                <a:solidFill>
                  <a:srgbClr val="000000"/>
                </a:solidFill>
                <a:latin typeface="+mn-lt"/>
                <a:ea typeface="+mn-ea"/>
                <a:cs typeface="+mn-cs"/>
              </a:defRPr>
            </a:lvl1pPr>
            <a:lvl2pPr marL="1027113" indent="-455613" algn="l" rtl="0" eaLnBrk="0" fontAlgn="base" hangingPunct="0">
              <a:spcBef>
                <a:spcPct val="20000"/>
              </a:spcBef>
              <a:spcAft>
                <a:spcPct val="0"/>
              </a:spcAft>
              <a:buClr>
                <a:schemeClr val="accent2"/>
              </a:buClr>
              <a:buSzPct val="75000"/>
              <a:buFont typeface="Wingdings" panose="05000000000000000000" pitchFamily="2" charset="2"/>
              <a:buChar char="n"/>
              <a:defRPr sz="2800" b="1">
                <a:solidFill>
                  <a:srgbClr val="000000"/>
                </a:solidFill>
                <a:latin typeface="+mn-lt"/>
                <a:ea typeface="+mn-ea"/>
              </a:defRPr>
            </a:lvl2pPr>
            <a:lvl3pPr marL="1370013" indent="-228600" algn="l" rtl="0" eaLnBrk="0" fontAlgn="base" hangingPunct="0">
              <a:spcBef>
                <a:spcPct val="20000"/>
              </a:spcBef>
              <a:spcAft>
                <a:spcPct val="0"/>
              </a:spcAft>
              <a:buClr>
                <a:srgbClr val="666699"/>
              </a:buClr>
              <a:buSzPct val="70000"/>
              <a:buFont typeface="Wingdings" panose="05000000000000000000" pitchFamily="2" charset="2"/>
              <a:buChar char="n"/>
              <a:defRPr sz="2800" b="1">
                <a:solidFill>
                  <a:srgbClr val="000000"/>
                </a:solidFill>
                <a:latin typeface="+mn-lt"/>
                <a:ea typeface="+mn-ea"/>
              </a:defRPr>
            </a:lvl3pPr>
            <a:lvl4pPr marL="1712913" indent="-228600" algn="l" rtl="0" eaLnBrk="0" fontAlgn="base" hangingPunct="0">
              <a:spcBef>
                <a:spcPct val="20000"/>
              </a:spcBef>
              <a:spcAft>
                <a:spcPct val="0"/>
              </a:spcAft>
              <a:buSzPct val="60000"/>
              <a:buFont typeface="Wingdings" panose="05000000000000000000" pitchFamily="2" charset="2"/>
              <a:buChar char="n"/>
              <a:defRPr sz="2800" b="1">
                <a:solidFill>
                  <a:srgbClr val="000000"/>
                </a:solidFill>
                <a:latin typeface="+mn-lt"/>
                <a:ea typeface="+mn-ea"/>
              </a:defRPr>
            </a:lvl4pPr>
            <a:lvl5pPr marL="2057400" indent="-228600" algn="l" rtl="0" eaLnBrk="0" fontAlgn="base" hangingPunct="0">
              <a:spcBef>
                <a:spcPct val="20000"/>
              </a:spcBef>
              <a:spcAft>
                <a:spcPct val="0"/>
              </a:spcAft>
              <a:buClr>
                <a:schemeClr val="hlink"/>
              </a:buClr>
              <a:buSzPct val="55000"/>
              <a:buFont typeface="Wingdings" panose="05000000000000000000" pitchFamily="2" charset="2"/>
              <a:buChar char="n"/>
              <a:defRPr sz="2800" b="1">
                <a:solidFill>
                  <a:srgbClr val="000000"/>
                </a:solidFill>
                <a:latin typeface="+mn-lt"/>
                <a:ea typeface="+mn-ea"/>
              </a:defRPr>
            </a:lvl5pPr>
            <a:lvl6pPr marL="2514600" indent="-228600" algn="l" rtl="0" eaLnBrk="0" fontAlgn="base" hangingPunct="0">
              <a:spcBef>
                <a:spcPct val="20000"/>
              </a:spcBef>
              <a:spcAft>
                <a:spcPct val="0"/>
              </a:spcAft>
              <a:buClr>
                <a:schemeClr val="hlink"/>
              </a:buClr>
              <a:buSzPct val="55000"/>
              <a:buFont typeface="Wingdings" panose="05000000000000000000" pitchFamily="2" charset="2"/>
              <a:buChar char="n"/>
              <a:defRPr sz="2800" b="1">
                <a:solidFill>
                  <a:srgbClr val="000000"/>
                </a:solidFill>
                <a:latin typeface="+mn-lt"/>
                <a:ea typeface="+mn-ea"/>
              </a:defRPr>
            </a:lvl6pPr>
            <a:lvl7pPr marL="2971800" indent="-228600" algn="l" rtl="0" eaLnBrk="0" fontAlgn="base" hangingPunct="0">
              <a:spcBef>
                <a:spcPct val="20000"/>
              </a:spcBef>
              <a:spcAft>
                <a:spcPct val="0"/>
              </a:spcAft>
              <a:buClr>
                <a:schemeClr val="hlink"/>
              </a:buClr>
              <a:buSzPct val="55000"/>
              <a:buFont typeface="Wingdings" panose="05000000000000000000" pitchFamily="2" charset="2"/>
              <a:buChar char="n"/>
              <a:defRPr sz="2800" b="1">
                <a:solidFill>
                  <a:srgbClr val="000000"/>
                </a:solidFill>
                <a:latin typeface="+mn-lt"/>
                <a:ea typeface="+mn-ea"/>
              </a:defRPr>
            </a:lvl7pPr>
            <a:lvl8pPr marL="3429000" indent="-228600" algn="l" rtl="0" eaLnBrk="0" fontAlgn="base" hangingPunct="0">
              <a:spcBef>
                <a:spcPct val="20000"/>
              </a:spcBef>
              <a:spcAft>
                <a:spcPct val="0"/>
              </a:spcAft>
              <a:buClr>
                <a:schemeClr val="hlink"/>
              </a:buClr>
              <a:buSzPct val="55000"/>
              <a:buFont typeface="Wingdings" panose="05000000000000000000" pitchFamily="2" charset="2"/>
              <a:buChar char="n"/>
              <a:defRPr sz="2800" b="1">
                <a:solidFill>
                  <a:srgbClr val="000000"/>
                </a:solidFill>
                <a:latin typeface="+mn-lt"/>
                <a:ea typeface="+mn-ea"/>
              </a:defRPr>
            </a:lvl8pPr>
            <a:lvl9pPr marL="3886200" indent="-228600" algn="l" rtl="0" eaLnBrk="0" fontAlgn="base" hangingPunct="0">
              <a:spcBef>
                <a:spcPct val="20000"/>
              </a:spcBef>
              <a:spcAft>
                <a:spcPct val="0"/>
              </a:spcAft>
              <a:buClr>
                <a:schemeClr val="hlink"/>
              </a:buClr>
              <a:buSzPct val="55000"/>
              <a:buFont typeface="Wingdings" panose="05000000000000000000" pitchFamily="2" charset="2"/>
              <a:buChar char="n"/>
              <a:defRPr sz="2800" b="1">
                <a:solidFill>
                  <a:srgbClr val="000000"/>
                </a:solidFill>
                <a:latin typeface="+mn-lt"/>
                <a:ea typeface="+mn-ea"/>
              </a:defRPr>
            </a:lvl9pPr>
          </a:lstStyle>
          <a:p>
            <a:pPr eaLnBrk="1" hangingPunct="1">
              <a:lnSpc>
                <a:spcPct val="150000"/>
              </a:lnSpc>
              <a:spcBef>
                <a:spcPts val="0"/>
              </a:spcBef>
              <a:buFont typeface="Wingdings" panose="05000000000000000000" pitchFamily="2" charset="2"/>
              <a:buChar char="Ø"/>
              <a:defRPr/>
            </a:pPr>
            <a:r>
              <a:rPr lang="zh-CN" altLang="en-US" sz="2400" b="0" kern="0" dirty="0">
                <a:solidFill>
                  <a:srgbClr val="003366"/>
                </a:solidFill>
                <a:latin typeface="微软雅黑" panose="020B0503020204020204" pitchFamily="34" charset="-122"/>
                <a:ea typeface="微软雅黑" panose="020B0503020204020204" pitchFamily="34" charset="-122"/>
              </a:rPr>
              <a:t>本次发出存货成本</a:t>
            </a:r>
            <a:r>
              <a:rPr lang="en-US" altLang="zh-CN" sz="2400" b="0" kern="0" dirty="0">
                <a:solidFill>
                  <a:srgbClr val="003366"/>
                </a:solidFill>
                <a:latin typeface="微软雅黑" panose="020B0503020204020204" pitchFamily="34" charset="-122"/>
                <a:ea typeface="微软雅黑" panose="020B0503020204020204" pitchFamily="34" charset="-122"/>
              </a:rPr>
              <a:t>=</a:t>
            </a:r>
            <a:r>
              <a:rPr lang="zh-CN" altLang="en-US" sz="2400" b="0" kern="0" dirty="0">
                <a:solidFill>
                  <a:srgbClr val="003366"/>
                </a:solidFill>
                <a:latin typeface="微软雅黑" panose="020B0503020204020204" pitchFamily="34" charset="-122"/>
                <a:ea typeface="微软雅黑" panose="020B0503020204020204" pitchFamily="34" charset="-122"/>
              </a:rPr>
              <a:t>本次发货数量</a:t>
            </a:r>
            <a:r>
              <a:rPr lang="en-US" altLang="zh-CN" sz="2400" b="0" kern="0" dirty="0">
                <a:solidFill>
                  <a:srgbClr val="003366"/>
                </a:solidFill>
                <a:latin typeface="微软雅黑" panose="020B0503020204020204" pitchFamily="34" charset="-122"/>
                <a:ea typeface="微软雅黑" panose="020B0503020204020204" pitchFamily="34" charset="-122"/>
              </a:rPr>
              <a:t>×</a:t>
            </a:r>
            <a:r>
              <a:rPr lang="zh-CN" altLang="en-US" sz="2400" b="0" kern="0" dirty="0">
                <a:solidFill>
                  <a:srgbClr val="003366"/>
                </a:solidFill>
                <a:latin typeface="微软雅黑" panose="020B0503020204020204" pitchFamily="34" charset="-122"/>
                <a:ea typeface="微软雅黑" panose="020B0503020204020204" pitchFamily="34" charset="-122"/>
              </a:rPr>
              <a:t>本次发货前</a:t>
            </a:r>
            <a:r>
              <a:rPr lang="zh-CN" altLang="en-US" sz="2400" b="0" dirty="0">
                <a:solidFill>
                  <a:srgbClr val="003366"/>
                </a:solidFill>
                <a:latin typeface="微软雅黑" panose="020B0503020204020204" pitchFamily="34" charset="-122"/>
                <a:ea typeface="微软雅黑" panose="020B0503020204020204" pitchFamily="34" charset="-122"/>
              </a:rPr>
              <a:t>存货</a:t>
            </a:r>
            <a:r>
              <a:rPr lang="zh-CN" altLang="en-US" sz="2400" b="0" kern="0" dirty="0">
                <a:solidFill>
                  <a:srgbClr val="003366"/>
                </a:solidFill>
                <a:latin typeface="微软雅黑" panose="020B0503020204020204" pitchFamily="34" charset="-122"/>
                <a:ea typeface="微软雅黑" panose="020B0503020204020204" pitchFamily="34" charset="-122"/>
              </a:rPr>
              <a:t>单位成本</a:t>
            </a:r>
          </a:p>
          <a:p>
            <a:pPr eaLnBrk="1" hangingPunct="1">
              <a:lnSpc>
                <a:spcPct val="150000"/>
              </a:lnSpc>
              <a:spcBef>
                <a:spcPts val="0"/>
              </a:spcBef>
              <a:buFont typeface="Wingdings" panose="05000000000000000000" pitchFamily="2" charset="2"/>
              <a:buChar char="Ø"/>
              <a:defRPr/>
            </a:pPr>
            <a:r>
              <a:rPr lang="zh-CN" altLang="en-US" sz="2400" b="0" kern="0" dirty="0">
                <a:solidFill>
                  <a:srgbClr val="003366"/>
                </a:solidFill>
                <a:latin typeface="微软雅黑" panose="020B0503020204020204" pitchFamily="34" charset="-122"/>
                <a:ea typeface="微软雅黑" panose="020B0503020204020204" pitchFamily="34" charset="-122"/>
              </a:rPr>
              <a:t>月末库存存货成本</a:t>
            </a:r>
            <a:r>
              <a:rPr lang="en-US" altLang="zh-CN" b="0" kern="0" dirty="0">
                <a:solidFill>
                  <a:srgbClr val="003366"/>
                </a:solidFill>
                <a:latin typeface="微软雅黑" panose="020B0503020204020204" pitchFamily="34" charset="-122"/>
                <a:ea typeface="微软雅黑" panose="020B0503020204020204" pitchFamily="34" charset="-122"/>
              </a:rPr>
              <a:t>=</a:t>
            </a:r>
            <a:r>
              <a:rPr lang="zh-CN" altLang="en-US" sz="2400" b="0" kern="0" dirty="0">
                <a:solidFill>
                  <a:srgbClr val="003366"/>
                </a:solidFill>
                <a:latin typeface="微软雅黑" panose="020B0503020204020204" pitchFamily="34" charset="-122"/>
                <a:ea typeface="微软雅黑" panose="020B0503020204020204" pitchFamily="34" charset="-122"/>
              </a:rPr>
              <a:t>月末结存存货数量</a:t>
            </a:r>
            <a:r>
              <a:rPr lang="en-US" altLang="zh-CN" sz="2400" b="0" kern="0" dirty="0">
                <a:solidFill>
                  <a:srgbClr val="003366"/>
                </a:solidFill>
                <a:latin typeface="微软雅黑" panose="020B0503020204020204" pitchFamily="34" charset="-122"/>
                <a:ea typeface="微软雅黑" panose="020B0503020204020204" pitchFamily="34" charset="-122"/>
              </a:rPr>
              <a:t>×</a:t>
            </a:r>
            <a:r>
              <a:rPr lang="zh-CN" altLang="en-US" sz="2400" b="0" kern="0" dirty="0">
                <a:solidFill>
                  <a:srgbClr val="003366"/>
                </a:solidFill>
                <a:latin typeface="微软雅黑" panose="020B0503020204020204" pitchFamily="34" charset="-122"/>
                <a:ea typeface="微软雅黑" panose="020B0503020204020204" pitchFamily="34" charset="-122"/>
              </a:rPr>
              <a:t>月末</a:t>
            </a:r>
            <a:r>
              <a:rPr lang="zh-CN" altLang="en-US" sz="2400" b="0" dirty="0">
                <a:solidFill>
                  <a:srgbClr val="003366"/>
                </a:solidFill>
                <a:latin typeface="微软雅黑" panose="020B0503020204020204" pitchFamily="34" charset="-122"/>
                <a:ea typeface="微软雅黑" panose="020B0503020204020204" pitchFamily="34" charset="-122"/>
              </a:rPr>
              <a:t>存货</a:t>
            </a:r>
            <a:r>
              <a:rPr lang="zh-CN" altLang="en-US" sz="2400" b="0" kern="0" dirty="0">
                <a:solidFill>
                  <a:srgbClr val="003366"/>
                </a:solidFill>
                <a:latin typeface="微软雅黑" panose="020B0503020204020204" pitchFamily="34" charset="-122"/>
                <a:ea typeface="微软雅黑" panose="020B0503020204020204" pitchFamily="34" charset="-122"/>
              </a:rPr>
              <a:t>单位成本 </a:t>
            </a:r>
            <a:endParaRPr lang="en-US" altLang="zh-CN" sz="2400" b="0" kern="0" dirty="0">
              <a:solidFill>
                <a:srgbClr val="003366"/>
              </a:solidFill>
              <a:latin typeface="微软雅黑" panose="020B0503020204020204" pitchFamily="34" charset="-122"/>
              <a:ea typeface="微软雅黑" panose="020B0503020204020204" pitchFamily="34" charset="-122"/>
            </a:endParaRPr>
          </a:p>
          <a:p>
            <a:pPr eaLnBrk="1" hangingPunct="1">
              <a:lnSpc>
                <a:spcPct val="150000"/>
              </a:lnSpc>
              <a:spcBef>
                <a:spcPts val="0"/>
              </a:spcBef>
              <a:buFont typeface="Wingdings" panose="05000000000000000000" pitchFamily="2" charset="2"/>
              <a:buChar char="Ø"/>
              <a:defRPr/>
            </a:pPr>
            <a:r>
              <a:rPr lang="zh-CN" altLang="zh-CN" sz="2300" b="0" kern="0" dirty="0">
                <a:solidFill>
                  <a:srgbClr val="003366"/>
                </a:solidFill>
                <a:latin typeface="微软雅黑" panose="020B0503020204020204" pitchFamily="34" charset="-122"/>
                <a:ea typeface="微软雅黑" panose="020B0503020204020204" pitchFamily="34" charset="-122"/>
              </a:rPr>
              <a:t>或</a:t>
            </a:r>
            <a:endParaRPr lang="en-US" altLang="zh-CN" sz="2300" b="0" kern="0" dirty="0">
              <a:solidFill>
                <a:srgbClr val="003366"/>
              </a:solidFill>
              <a:latin typeface="微软雅黑" panose="020B0503020204020204" pitchFamily="34" charset="-122"/>
              <a:ea typeface="微软雅黑" panose="020B0503020204020204" pitchFamily="34" charset="-122"/>
            </a:endParaRPr>
          </a:p>
          <a:p>
            <a:pPr eaLnBrk="1" hangingPunct="1">
              <a:lnSpc>
                <a:spcPct val="150000"/>
              </a:lnSpc>
              <a:spcBef>
                <a:spcPts val="0"/>
              </a:spcBef>
              <a:buFont typeface="Wingdings" panose="05000000000000000000" pitchFamily="2" charset="2"/>
              <a:buChar char="Ø"/>
              <a:defRPr/>
            </a:pPr>
            <a:r>
              <a:rPr lang="zh-CN" altLang="en-US" sz="2300" b="0" kern="0" dirty="0">
                <a:solidFill>
                  <a:srgbClr val="003366"/>
                </a:solidFill>
                <a:latin typeface="微软雅黑" panose="020B0503020204020204" pitchFamily="34" charset="-122"/>
                <a:ea typeface="微软雅黑" panose="020B0503020204020204" pitchFamily="34" charset="-122"/>
              </a:rPr>
              <a:t>月</a:t>
            </a:r>
            <a:r>
              <a:rPr lang="zh-CN" altLang="zh-CN" sz="2300" b="0" kern="0" dirty="0">
                <a:solidFill>
                  <a:srgbClr val="003366"/>
                </a:solidFill>
                <a:latin typeface="微软雅黑" panose="020B0503020204020204" pitchFamily="34" charset="-122"/>
                <a:ea typeface="微软雅黑" panose="020B0503020204020204" pitchFamily="34" charset="-122"/>
              </a:rPr>
              <a:t>末库存存货成本</a:t>
            </a:r>
            <a:r>
              <a:rPr lang="en-US" altLang="zh-CN" sz="2300" b="0" kern="0" dirty="0">
                <a:solidFill>
                  <a:srgbClr val="003366"/>
                </a:solidFill>
                <a:latin typeface="微软雅黑" panose="020B0503020204020204" pitchFamily="34" charset="-122"/>
                <a:ea typeface="微软雅黑" panose="020B0503020204020204" pitchFamily="34" charset="-122"/>
              </a:rPr>
              <a:t>=</a:t>
            </a:r>
            <a:r>
              <a:rPr lang="zh-CN" altLang="en-US" sz="2300" b="0" kern="0" dirty="0">
                <a:solidFill>
                  <a:srgbClr val="003366"/>
                </a:solidFill>
                <a:latin typeface="微软雅黑" panose="020B0503020204020204" pitchFamily="34" charset="-122"/>
                <a:ea typeface="微软雅黑" panose="020B0503020204020204" pitchFamily="34" charset="-122"/>
              </a:rPr>
              <a:t>月</a:t>
            </a:r>
            <a:r>
              <a:rPr lang="zh-CN" altLang="zh-CN" sz="2300" b="0" kern="0" dirty="0">
                <a:solidFill>
                  <a:srgbClr val="003366"/>
                </a:solidFill>
                <a:latin typeface="微软雅黑" panose="020B0503020204020204" pitchFamily="34" charset="-122"/>
                <a:ea typeface="微软雅黑" panose="020B0503020204020204" pitchFamily="34" charset="-122"/>
              </a:rPr>
              <a:t>初</a:t>
            </a:r>
            <a:r>
              <a:rPr lang="zh-CN" altLang="en-US" sz="2300" b="0" kern="0" dirty="0">
                <a:solidFill>
                  <a:srgbClr val="003366"/>
                </a:solidFill>
                <a:latin typeface="微软雅黑" panose="020B0503020204020204" pitchFamily="34" charset="-122"/>
                <a:ea typeface="微软雅黑" panose="020B0503020204020204" pitchFamily="34" charset="-122"/>
              </a:rPr>
              <a:t>结存</a:t>
            </a:r>
            <a:r>
              <a:rPr lang="zh-CN" altLang="zh-CN" sz="2300" b="0" kern="0" dirty="0">
                <a:solidFill>
                  <a:srgbClr val="003366"/>
                </a:solidFill>
                <a:latin typeface="微软雅黑" panose="020B0503020204020204" pitchFamily="34" charset="-122"/>
                <a:ea typeface="微软雅黑" panose="020B0503020204020204" pitchFamily="34" charset="-122"/>
              </a:rPr>
              <a:t>存货成本＋本月收入存</a:t>
            </a:r>
            <a:r>
              <a:rPr lang="zh-CN" altLang="en-US" sz="2300" b="0" kern="0" dirty="0">
                <a:solidFill>
                  <a:srgbClr val="003366"/>
                </a:solidFill>
                <a:latin typeface="微软雅黑" panose="020B0503020204020204" pitchFamily="34" charset="-122"/>
                <a:ea typeface="微软雅黑" panose="020B0503020204020204" pitchFamily="34" charset="-122"/>
              </a:rPr>
              <a:t>货成本</a:t>
            </a:r>
            <a:r>
              <a:rPr lang="en-US" altLang="zh-CN" sz="2300" b="0" kern="0" dirty="0">
                <a:solidFill>
                  <a:srgbClr val="003366"/>
                </a:solidFill>
                <a:latin typeface="微软雅黑" panose="020B0503020204020204" pitchFamily="34" charset="-122"/>
                <a:ea typeface="微软雅黑" panose="020B0503020204020204" pitchFamily="34" charset="-122"/>
              </a:rPr>
              <a:t> </a:t>
            </a:r>
          </a:p>
          <a:p>
            <a:pPr eaLnBrk="1" hangingPunct="1">
              <a:lnSpc>
                <a:spcPct val="150000"/>
              </a:lnSpc>
              <a:spcBef>
                <a:spcPts val="0"/>
              </a:spcBef>
              <a:buFont typeface="Wingdings" panose="05000000000000000000" pitchFamily="2" charset="2"/>
              <a:buChar char="Ø"/>
              <a:defRPr/>
            </a:pPr>
            <a:r>
              <a:rPr lang="en-US" altLang="zh-CN" sz="2300" b="0" kern="0" dirty="0">
                <a:solidFill>
                  <a:srgbClr val="003366"/>
                </a:solidFill>
                <a:latin typeface="微软雅黑" panose="020B0503020204020204" pitchFamily="34" charset="-122"/>
                <a:ea typeface="微软雅黑" panose="020B0503020204020204" pitchFamily="34" charset="-122"/>
              </a:rPr>
              <a:t>                                  </a:t>
            </a:r>
            <a:r>
              <a:rPr lang="zh-CN" altLang="zh-CN" sz="2300" b="0" kern="0" dirty="0">
                <a:solidFill>
                  <a:srgbClr val="003366"/>
                </a:solidFill>
                <a:latin typeface="微软雅黑" panose="020B0503020204020204" pitchFamily="34" charset="-122"/>
                <a:ea typeface="微软雅黑" panose="020B0503020204020204" pitchFamily="34" charset="-122"/>
              </a:rPr>
              <a:t>－本月发出存货成本</a:t>
            </a:r>
            <a:endParaRPr lang="zh-CN" altLang="en-US" sz="2300" b="0" kern="0" dirty="0">
              <a:solidFill>
                <a:srgbClr val="003366"/>
              </a:solidFill>
              <a:latin typeface="微软雅黑" panose="020B0503020204020204" pitchFamily="34" charset="-122"/>
              <a:ea typeface="微软雅黑" panose="020B0503020204020204" pitchFamily="34" charset="-122"/>
            </a:endParaRPr>
          </a:p>
        </p:txBody>
      </p:sp>
      <p:sp>
        <p:nvSpPr>
          <p:cNvPr id="3" name="TextBox 2"/>
          <p:cNvSpPr txBox="1"/>
          <p:nvPr/>
        </p:nvSpPr>
        <p:spPr>
          <a:xfrm>
            <a:off x="683568" y="1743199"/>
            <a:ext cx="2304257" cy="461665"/>
          </a:xfrm>
          <a:prstGeom prst="rect">
            <a:avLst/>
          </a:prstGeom>
          <a:noFill/>
        </p:spPr>
        <p:txBody>
          <a:bodyPr wrap="square" rtlCol="0">
            <a:spAutoFit/>
          </a:bodyPr>
          <a:lstStyle/>
          <a:p>
            <a:r>
              <a:rPr lang="zh-CN" altLang="en-US" dirty="0">
                <a:solidFill>
                  <a:srgbClr val="003366"/>
                </a:solidFill>
                <a:latin typeface="微软雅黑" pitchFamily="34" charset="-122"/>
                <a:ea typeface="微软雅黑" pitchFamily="34" charset="-122"/>
              </a:rPr>
              <a:t>存货单位成本</a:t>
            </a:r>
            <a:r>
              <a:rPr lang="en-US" altLang="zh-CN" dirty="0">
                <a:solidFill>
                  <a:srgbClr val="003366"/>
                </a:solidFill>
                <a:latin typeface="微软雅黑" pitchFamily="34" charset="-122"/>
                <a:ea typeface="微软雅黑" pitchFamily="34" charset="-122"/>
              </a:rPr>
              <a:t>=</a:t>
            </a:r>
          </a:p>
        </p:txBody>
      </p:sp>
      <p:sp>
        <p:nvSpPr>
          <p:cNvPr id="7" name="Rectangle 2">
            <a:extLst>
              <a:ext uri="{FF2B5EF4-FFF2-40B4-BE49-F238E27FC236}">
                <a16:creationId xmlns:a16="http://schemas.microsoft.com/office/drawing/2014/main" id="{66B08AD0-9392-4C4E-A2DE-75B1B4CC8CFF}"/>
              </a:ext>
            </a:extLst>
          </p:cNvPr>
          <p:cNvSpPr>
            <a:spLocks noGrp="1" noChangeArrowheads="1"/>
          </p:cNvSpPr>
          <p:nvPr/>
        </p:nvSpPr>
        <p:spPr bwMode="auto">
          <a:xfrm>
            <a:off x="252413" y="-25400"/>
            <a:ext cx="7772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p>
            <a:pPr eaLnBrk="1" hangingPunct="1">
              <a:buFont typeface="Wingdings" pitchFamily="2" charset="2"/>
              <a:buNone/>
            </a:pPr>
            <a:r>
              <a:rPr lang="zh-CN" altLang="en-US" sz="3200" dirty="0">
                <a:solidFill>
                  <a:srgbClr val="003366"/>
                </a:solidFill>
                <a:latin typeface="微软雅黑" pitchFamily="34" charset="-122"/>
                <a:ea typeface="微软雅黑" pitchFamily="34" charset="-122"/>
              </a:rPr>
              <a:t>第三节</a:t>
            </a:r>
            <a:r>
              <a:rPr lang="zh-CN" altLang="zh-CN" sz="3200" dirty="0">
                <a:solidFill>
                  <a:srgbClr val="003366"/>
                </a:solidFill>
                <a:latin typeface="微软雅黑" pitchFamily="34" charset="-122"/>
                <a:ea typeface="微软雅黑" pitchFamily="34" charset="-122"/>
              </a:rPr>
              <a:t> 发出存货的计量</a:t>
            </a:r>
          </a:p>
        </p:txBody>
      </p:sp>
    </p:spTree>
    <p:extLst>
      <p:ext uri="{BB962C8B-B14F-4D97-AF65-F5344CB8AC3E}">
        <p14:creationId xmlns:p14="http://schemas.microsoft.com/office/powerpoint/2010/main" val="36472070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3"/>
          <p:cNvSpPr>
            <a:spLocks noGrp="1" noChangeArrowheads="1"/>
          </p:cNvSpPr>
          <p:nvPr>
            <p:ph type="body" idx="4294967295"/>
          </p:nvPr>
        </p:nvSpPr>
        <p:spPr>
          <a:xfrm>
            <a:off x="252413" y="692150"/>
            <a:ext cx="8891587" cy="5257800"/>
          </a:xfrm>
        </p:spPr>
        <p:txBody>
          <a:bodyPr/>
          <a:lstStyle/>
          <a:p>
            <a:pPr marL="0" indent="0" eaLnBrk="1" hangingPunct="1">
              <a:lnSpc>
                <a:spcPct val="130000"/>
              </a:lnSpc>
              <a:spcBef>
                <a:spcPct val="0"/>
              </a:spcBef>
              <a:buFont typeface="Wingdings" pitchFamily="2" charset="2"/>
              <a:buNone/>
            </a:pPr>
            <a:r>
              <a:rPr lang="zh-CN" altLang="en-US" sz="2800" dirty="0">
                <a:solidFill>
                  <a:srgbClr val="003366"/>
                </a:solidFill>
                <a:latin typeface="宋体" panose="02010600030101010101" pitchFamily="2" charset="-122"/>
                <a:ea typeface="宋体" panose="02010600030101010101" pitchFamily="2" charset="-122"/>
                <a:sym typeface="Wingdings" pitchFamily="2" charset="2"/>
              </a:rPr>
              <a:t>（三）</a:t>
            </a:r>
            <a:r>
              <a:rPr lang="zh-CN" altLang="en-US" sz="2800" dirty="0">
                <a:solidFill>
                  <a:srgbClr val="003366"/>
                </a:solidFill>
                <a:latin typeface="宋体" panose="02010600030101010101" pitchFamily="2" charset="-122"/>
                <a:ea typeface="宋体" panose="02010600030101010101" pitchFamily="2" charset="-122"/>
              </a:rPr>
              <a:t>月末一次加权平均法</a:t>
            </a:r>
          </a:p>
          <a:p>
            <a:pPr marL="0" indent="0" eaLnBrk="1" hangingPunct="1">
              <a:lnSpc>
                <a:spcPct val="130000"/>
              </a:lnSpc>
              <a:spcBef>
                <a:spcPct val="0"/>
              </a:spcBef>
              <a:buNone/>
            </a:pPr>
            <a:r>
              <a:rPr lang="en-US" altLang="zh-CN" sz="2800" dirty="0">
                <a:solidFill>
                  <a:srgbClr val="003366"/>
                </a:solidFill>
                <a:latin typeface="宋体" panose="02010600030101010101" pitchFamily="2" charset="-122"/>
                <a:ea typeface="宋体" panose="02010600030101010101" pitchFamily="2" charset="-122"/>
              </a:rPr>
              <a:t>1.</a:t>
            </a:r>
            <a:r>
              <a:rPr lang="zh-CN" altLang="en-US" sz="2800" dirty="0">
                <a:solidFill>
                  <a:srgbClr val="003366"/>
                </a:solidFill>
                <a:latin typeface="宋体" panose="02010600030101010101" pitchFamily="2" charset="-122"/>
                <a:ea typeface="宋体" panose="02010600030101010101" pitchFamily="2" charset="-122"/>
              </a:rPr>
              <a:t>定义：指以月初存货数量和本月全部进货数量作为权数，</a:t>
            </a:r>
            <a:r>
              <a:rPr lang="zh-CN" altLang="zh-CN" sz="2800" dirty="0">
                <a:solidFill>
                  <a:srgbClr val="003366"/>
                </a:solidFill>
                <a:latin typeface="宋体" panose="02010600030101010101" pitchFamily="2" charset="-122"/>
                <a:ea typeface="宋体" panose="02010600030101010101" pitchFamily="2" charset="-122"/>
              </a:rPr>
              <a:t>去除月初存货成本加上本月全部进货成本，计算出存货的加权平均单位成本，以此为基础计算本月发出存货的成本和期末存货的成本的一种方法</a:t>
            </a:r>
            <a:r>
              <a:rPr lang="zh-CN" altLang="en-US" sz="2800" dirty="0">
                <a:solidFill>
                  <a:srgbClr val="003366"/>
                </a:solidFill>
                <a:latin typeface="宋体" panose="02010600030101010101" pitchFamily="2" charset="-122"/>
                <a:ea typeface="宋体" panose="02010600030101010101" pitchFamily="2" charset="-122"/>
              </a:rPr>
              <a:t>。</a:t>
            </a:r>
          </a:p>
          <a:p>
            <a:pPr marL="0" indent="0" eaLnBrk="1" hangingPunct="1">
              <a:lnSpc>
                <a:spcPct val="130000"/>
              </a:lnSpc>
              <a:spcBef>
                <a:spcPct val="0"/>
              </a:spcBef>
              <a:buNone/>
            </a:pPr>
            <a:r>
              <a:rPr lang="en-US" altLang="zh-CN" sz="2800" dirty="0">
                <a:solidFill>
                  <a:srgbClr val="003366"/>
                </a:solidFill>
                <a:latin typeface="宋体" panose="02010600030101010101" pitchFamily="2" charset="-122"/>
                <a:ea typeface="宋体" panose="02010600030101010101" pitchFamily="2" charset="-122"/>
              </a:rPr>
              <a:t>2.</a:t>
            </a:r>
            <a:r>
              <a:rPr lang="zh-CN" altLang="en-US" sz="2800" dirty="0">
                <a:solidFill>
                  <a:srgbClr val="003366"/>
                </a:solidFill>
                <a:latin typeface="宋体" panose="02010600030101010101" pitchFamily="2" charset="-122"/>
                <a:ea typeface="宋体" panose="02010600030101010101" pitchFamily="2" charset="-122"/>
              </a:rPr>
              <a:t>优点：日常核算工作量小，简便易行。</a:t>
            </a:r>
            <a:endParaRPr lang="en-US" altLang="zh-CN" sz="2800" dirty="0">
              <a:solidFill>
                <a:srgbClr val="003366"/>
              </a:solidFill>
              <a:latin typeface="宋体" panose="02010600030101010101" pitchFamily="2" charset="-122"/>
              <a:ea typeface="宋体" panose="02010600030101010101" pitchFamily="2" charset="-122"/>
            </a:endParaRPr>
          </a:p>
          <a:p>
            <a:pPr marL="0" indent="0" eaLnBrk="1" hangingPunct="1">
              <a:lnSpc>
                <a:spcPct val="130000"/>
              </a:lnSpc>
              <a:spcBef>
                <a:spcPct val="0"/>
              </a:spcBef>
              <a:buNone/>
            </a:pPr>
            <a:r>
              <a:rPr lang="en-US" altLang="zh-CN" sz="2800" dirty="0">
                <a:solidFill>
                  <a:srgbClr val="003366"/>
                </a:solidFill>
                <a:latin typeface="宋体" panose="02010600030101010101" pitchFamily="2" charset="-122"/>
                <a:ea typeface="宋体" panose="02010600030101010101" pitchFamily="2" charset="-122"/>
              </a:rPr>
              <a:t>3.</a:t>
            </a:r>
            <a:r>
              <a:rPr lang="zh-CN" altLang="en-US" sz="2800" dirty="0">
                <a:solidFill>
                  <a:srgbClr val="003366"/>
                </a:solidFill>
                <a:latin typeface="宋体" panose="02010600030101010101" pitchFamily="2" charset="-122"/>
                <a:ea typeface="宋体" panose="02010600030101010101" pitchFamily="2" charset="-122"/>
              </a:rPr>
              <a:t>缺点：</a:t>
            </a:r>
            <a:r>
              <a:rPr lang="zh-CN" altLang="zh-CN" sz="2800" dirty="0">
                <a:solidFill>
                  <a:srgbClr val="003366"/>
                </a:solidFill>
                <a:latin typeface="宋体" panose="02010600030101010101" pitchFamily="2" charset="-122"/>
                <a:ea typeface="宋体" panose="02010600030101010101" pitchFamily="2" charset="-122"/>
              </a:rPr>
              <a:t>只在月末一次性计算加权平均单价，</a:t>
            </a:r>
            <a:r>
              <a:rPr lang="zh-CN" altLang="en-US" sz="2800" dirty="0">
                <a:solidFill>
                  <a:srgbClr val="003366"/>
                </a:solidFill>
                <a:latin typeface="宋体" panose="02010600030101010101" pitchFamily="2" charset="-122"/>
                <a:ea typeface="宋体" panose="02010600030101010101" pitchFamily="2" charset="-122"/>
              </a:rPr>
              <a:t>平时</a:t>
            </a:r>
            <a:r>
              <a:rPr lang="zh-CN" altLang="en-US" sz="2800" dirty="0">
                <a:solidFill>
                  <a:srgbClr val="EE0011"/>
                </a:solidFill>
                <a:latin typeface="宋体" panose="02010600030101010101" pitchFamily="2" charset="-122"/>
                <a:ea typeface="宋体" panose="02010600030101010101" pitchFamily="2" charset="-122"/>
              </a:rPr>
              <a:t>不能</a:t>
            </a:r>
            <a:r>
              <a:rPr lang="zh-CN" altLang="en-US" sz="2800" dirty="0">
                <a:solidFill>
                  <a:srgbClr val="003366"/>
                </a:solidFill>
                <a:latin typeface="宋体" panose="02010600030101010101" pitchFamily="2" charset="-122"/>
                <a:ea typeface="宋体" panose="02010600030101010101" pitchFamily="2" charset="-122"/>
              </a:rPr>
              <a:t>从账上反映发出和结存存货的单价及金额，</a:t>
            </a:r>
            <a:r>
              <a:rPr lang="zh-CN" altLang="en-US" sz="2800" dirty="0">
                <a:solidFill>
                  <a:srgbClr val="EE0011"/>
                </a:solidFill>
                <a:latin typeface="宋体" panose="02010600030101010101" pitchFamily="2" charset="-122"/>
                <a:ea typeface="宋体" panose="02010600030101010101" pitchFamily="2" charset="-122"/>
              </a:rPr>
              <a:t>不利于</a:t>
            </a:r>
            <a:r>
              <a:rPr lang="zh-CN" altLang="en-US" sz="2800" dirty="0">
                <a:solidFill>
                  <a:srgbClr val="003366"/>
                </a:solidFill>
                <a:latin typeface="宋体" panose="02010600030101010101" pitchFamily="2" charset="-122"/>
                <a:ea typeface="宋体" panose="02010600030101010101" pitchFamily="2" charset="-122"/>
              </a:rPr>
              <a:t>存货成本的日常管理。 </a:t>
            </a:r>
            <a:endParaRPr lang="en-US" altLang="zh-CN" sz="2800" dirty="0">
              <a:solidFill>
                <a:srgbClr val="003366"/>
              </a:solidFill>
              <a:latin typeface="宋体" panose="02010600030101010101" pitchFamily="2" charset="-122"/>
              <a:ea typeface="宋体" panose="02010600030101010101" pitchFamily="2" charset="-122"/>
            </a:endParaRPr>
          </a:p>
          <a:p>
            <a:pPr marL="0" indent="0" eaLnBrk="1" hangingPunct="1">
              <a:lnSpc>
                <a:spcPct val="130000"/>
              </a:lnSpc>
              <a:spcBef>
                <a:spcPct val="0"/>
              </a:spcBef>
              <a:buNone/>
            </a:pPr>
            <a:r>
              <a:rPr lang="en-US" altLang="zh-CN" sz="2800" dirty="0">
                <a:solidFill>
                  <a:srgbClr val="003366"/>
                </a:solidFill>
                <a:latin typeface="宋体" panose="02010600030101010101" pitchFamily="2" charset="-122"/>
                <a:ea typeface="宋体" panose="02010600030101010101" pitchFamily="2" charset="-122"/>
              </a:rPr>
              <a:t>4.</a:t>
            </a:r>
            <a:r>
              <a:rPr lang="zh-CN" altLang="en-US" sz="2800" dirty="0">
                <a:solidFill>
                  <a:srgbClr val="003366"/>
                </a:solidFill>
                <a:latin typeface="宋体" panose="02010600030101010101" pitchFamily="2" charset="-122"/>
                <a:ea typeface="宋体" panose="02010600030101010101" pitchFamily="2" charset="-122"/>
              </a:rPr>
              <a:t>适用：</a:t>
            </a:r>
            <a:r>
              <a:rPr lang="zh-CN" altLang="en-US" sz="2800" dirty="0">
                <a:solidFill>
                  <a:srgbClr val="EE0011"/>
                </a:solidFill>
                <a:latin typeface="宋体" panose="02010600030101010101" pitchFamily="2" charset="-122"/>
                <a:ea typeface="宋体" panose="02010600030101010101" pitchFamily="2" charset="-122"/>
              </a:rPr>
              <a:t>存货收发比较频繁</a:t>
            </a:r>
            <a:r>
              <a:rPr lang="zh-CN" altLang="en-US" sz="2800" dirty="0">
                <a:solidFill>
                  <a:srgbClr val="003366"/>
                </a:solidFill>
                <a:latin typeface="宋体" panose="02010600030101010101" pitchFamily="2" charset="-122"/>
                <a:ea typeface="宋体" panose="02010600030101010101" pitchFamily="2" charset="-122"/>
              </a:rPr>
              <a:t>的企业。</a:t>
            </a:r>
            <a:endParaRPr lang="en-US" altLang="zh-CN" sz="2800" dirty="0">
              <a:solidFill>
                <a:srgbClr val="003366"/>
              </a:solidFill>
              <a:latin typeface="宋体" panose="02010600030101010101" pitchFamily="2" charset="-122"/>
              <a:ea typeface="宋体" panose="02010600030101010101" pitchFamily="2" charset="-122"/>
            </a:endParaRPr>
          </a:p>
          <a:p>
            <a:pPr marL="0" indent="0" eaLnBrk="1" hangingPunct="1">
              <a:lnSpc>
                <a:spcPct val="150000"/>
              </a:lnSpc>
              <a:buFont typeface="Wingdings" pitchFamily="2" charset="2"/>
              <a:buChar char="Ø"/>
            </a:pPr>
            <a:endParaRPr lang="zh-CN" altLang="en-US" b="0" dirty="0">
              <a:solidFill>
                <a:srgbClr val="003366"/>
              </a:solidFill>
              <a:latin typeface="微软雅黑" pitchFamily="34" charset="-122"/>
              <a:ea typeface="微软雅黑" pitchFamily="34" charset="-122"/>
            </a:endParaRPr>
          </a:p>
        </p:txBody>
      </p:sp>
      <p:sp>
        <p:nvSpPr>
          <p:cNvPr id="4" name="Rectangle 2">
            <a:extLst>
              <a:ext uri="{FF2B5EF4-FFF2-40B4-BE49-F238E27FC236}">
                <a16:creationId xmlns:a16="http://schemas.microsoft.com/office/drawing/2014/main" id="{B8A29686-DC46-43AB-AFA7-DD361EFEE40C}"/>
              </a:ext>
            </a:extLst>
          </p:cNvPr>
          <p:cNvSpPr>
            <a:spLocks noGrp="1" noChangeArrowheads="1"/>
          </p:cNvSpPr>
          <p:nvPr/>
        </p:nvSpPr>
        <p:spPr bwMode="auto">
          <a:xfrm>
            <a:off x="252413" y="-25400"/>
            <a:ext cx="7772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p>
            <a:pPr eaLnBrk="1" hangingPunct="1">
              <a:buFont typeface="Wingdings" pitchFamily="2" charset="2"/>
              <a:buNone/>
            </a:pPr>
            <a:r>
              <a:rPr lang="zh-CN" altLang="en-US" sz="3200" dirty="0">
                <a:solidFill>
                  <a:srgbClr val="003366"/>
                </a:solidFill>
                <a:latin typeface="微软雅黑" pitchFamily="34" charset="-122"/>
                <a:ea typeface="微软雅黑" pitchFamily="34" charset="-122"/>
              </a:rPr>
              <a:t>第三节</a:t>
            </a:r>
            <a:r>
              <a:rPr lang="zh-CN" altLang="zh-CN" sz="3200" dirty="0">
                <a:solidFill>
                  <a:srgbClr val="003366"/>
                </a:solidFill>
                <a:latin typeface="微软雅黑" pitchFamily="34" charset="-122"/>
                <a:ea typeface="微软雅黑" pitchFamily="34" charset="-122"/>
              </a:rPr>
              <a:t> 发出存货的计量</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3"/>
          <p:cNvSpPr>
            <a:spLocks noGrp="1" noChangeArrowheads="1"/>
          </p:cNvSpPr>
          <p:nvPr>
            <p:ph type="body" idx="4294967295"/>
          </p:nvPr>
        </p:nvSpPr>
        <p:spPr>
          <a:xfrm>
            <a:off x="395288" y="692150"/>
            <a:ext cx="8686800" cy="1944762"/>
          </a:xfrm>
        </p:spPr>
        <p:txBody>
          <a:bodyPr/>
          <a:lstStyle/>
          <a:p>
            <a:pPr eaLnBrk="1" hangingPunct="1">
              <a:lnSpc>
                <a:spcPct val="150000"/>
              </a:lnSpc>
              <a:buFont typeface="Wingdings" pitchFamily="2" charset="2"/>
              <a:buNone/>
            </a:pPr>
            <a:r>
              <a:rPr lang="zh-CN" altLang="en-US" sz="2800" dirty="0">
                <a:solidFill>
                  <a:srgbClr val="003366"/>
                </a:solidFill>
                <a:latin typeface="宋体" panose="02010600030101010101" pitchFamily="2" charset="-122"/>
                <a:ea typeface="宋体" panose="02010600030101010101" pitchFamily="2" charset="-122"/>
              </a:rPr>
              <a:t>计算公式</a:t>
            </a:r>
            <a:r>
              <a:rPr lang="zh-CN" altLang="en-US" sz="2800" b="0" dirty="0">
                <a:solidFill>
                  <a:srgbClr val="003366"/>
                </a:solidFill>
                <a:latin typeface="宋体" panose="02010600030101010101" pitchFamily="2" charset="-122"/>
                <a:ea typeface="宋体" panose="02010600030101010101" pitchFamily="2" charset="-122"/>
              </a:rPr>
              <a:t>：</a:t>
            </a:r>
          </a:p>
          <a:p>
            <a:pPr eaLnBrk="1" hangingPunct="1">
              <a:lnSpc>
                <a:spcPct val="150000"/>
              </a:lnSpc>
              <a:spcAft>
                <a:spcPts val="600"/>
              </a:spcAft>
              <a:buFont typeface="Wingdings" panose="05000000000000000000" pitchFamily="2" charset="2"/>
              <a:buChar char="Ø"/>
            </a:pPr>
            <a:r>
              <a:rPr lang="zh-CN" altLang="en-US" sz="2400" b="0" dirty="0">
                <a:solidFill>
                  <a:srgbClr val="003366"/>
                </a:solidFill>
                <a:latin typeface="微软雅黑" pitchFamily="34" charset="-122"/>
                <a:ea typeface="微软雅黑" pitchFamily="34" charset="-122"/>
              </a:rPr>
              <a:t>                       月初结存存货实际成本</a:t>
            </a:r>
            <a:r>
              <a:rPr lang="en-US" altLang="zh-CN" sz="2400" b="0" dirty="0">
                <a:solidFill>
                  <a:srgbClr val="003366"/>
                </a:solidFill>
                <a:latin typeface="微软雅黑" pitchFamily="34" charset="-122"/>
                <a:ea typeface="微软雅黑" pitchFamily="34" charset="-122"/>
              </a:rPr>
              <a:t>+</a:t>
            </a:r>
            <a:r>
              <a:rPr lang="zh-CN" altLang="en-US" sz="2400" b="0" dirty="0">
                <a:solidFill>
                  <a:srgbClr val="003366"/>
                </a:solidFill>
                <a:latin typeface="微软雅黑" pitchFamily="34" charset="-122"/>
                <a:ea typeface="微软雅黑" pitchFamily="34" charset="-122"/>
              </a:rPr>
              <a:t>本月进货实际成本</a:t>
            </a:r>
            <a:endParaRPr lang="en-US" altLang="zh-CN" sz="2400" b="0" dirty="0">
              <a:solidFill>
                <a:srgbClr val="003366"/>
              </a:solidFill>
              <a:latin typeface="微软雅黑" pitchFamily="34" charset="-122"/>
              <a:ea typeface="微软雅黑" pitchFamily="34" charset="-122"/>
            </a:endParaRPr>
          </a:p>
          <a:p>
            <a:pPr eaLnBrk="1" hangingPunct="1">
              <a:spcBef>
                <a:spcPct val="0"/>
              </a:spcBef>
              <a:buFont typeface="Wingdings" pitchFamily="2" charset="2"/>
              <a:buNone/>
            </a:pPr>
            <a:r>
              <a:rPr lang="zh-CN" altLang="en-US" sz="2400" b="0" dirty="0">
                <a:solidFill>
                  <a:srgbClr val="003366"/>
                </a:solidFill>
                <a:latin typeface="微软雅黑" pitchFamily="34" charset="-122"/>
                <a:ea typeface="微软雅黑" pitchFamily="34" charset="-122"/>
              </a:rPr>
              <a:t>                                   月初结存存货数量</a:t>
            </a:r>
            <a:r>
              <a:rPr lang="en-US" altLang="zh-CN" sz="2400" b="0" dirty="0">
                <a:solidFill>
                  <a:srgbClr val="003366"/>
                </a:solidFill>
                <a:latin typeface="微软雅黑" pitchFamily="34" charset="-122"/>
                <a:ea typeface="微软雅黑" pitchFamily="34" charset="-122"/>
              </a:rPr>
              <a:t>+</a:t>
            </a:r>
            <a:r>
              <a:rPr lang="zh-CN" altLang="en-US" sz="2400" b="0" dirty="0">
                <a:solidFill>
                  <a:srgbClr val="003366"/>
                </a:solidFill>
                <a:latin typeface="微软雅黑" pitchFamily="34" charset="-122"/>
                <a:ea typeface="微软雅黑" pitchFamily="34" charset="-122"/>
              </a:rPr>
              <a:t>本月进货数量</a:t>
            </a:r>
          </a:p>
        </p:txBody>
      </p:sp>
      <p:sp>
        <p:nvSpPr>
          <p:cNvPr id="56323" name="Line 4"/>
          <p:cNvSpPr>
            <a:spLocks noChangeShapeType="1"/>
          </p:cNvSpPr>
          <p:nvPr/>
        </p:nvSpPr>
        <p:spPr bwMode="auto">
          <a:xfrm>
            <a:off x="2915816" y="1988840"/>
            <a:ext cx="5833342" cy="0"/>
          </a:xfrm>
          <a:prstGeom prst="line">
            <a:avLst/>
          </a:prstGeom>
          <a:noFill/>
          <a:ln w="2540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 name="Rectangle 3"/>
          <p:cNvSpPr txBox="1">
            <a:spLocks noChangeArrowheads="1"/>
          </p:cNvSpPr>
          <p:nvPr/>
        </p:nvSpPr>
        <p:spPr bwMode="auto">
          <a:xfrm>
            <a:off x="251718" y="2608808"/>
            <a:ext cx="8640762" cy="269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457200" indent="-457200" algn="l" rtl="0" eaLnBrk="0" fontAlgn="base" hangingPunct="0">
              <a:spcBef>
                <a:spcPct val="20000"/>
              </a:spcBef>
              <a:spcAft>
                <a:spcPct val="0"/>
              </a:spcAft>
              <a:buClr>
                <a:srgbClr val="A50021"/>
              </a:buClr>
              <a:buSzPct val="75000"/>
              <a:buFont typeface="Wingdings" panose="05000000000000000000" pitchFamily="2" charset="2"/>
              <a:buChar char="n"/>
              <a:defRPr sz="2800" b="1">
                <a:solidFill>
                  <a:srgbClr val="000000"/>
                </a:solidFill>
                <a:latin typeface="+mn-lt"/>
                <a:ea typeface="+mn-ea"/>
                <a:cs typeface="+mn-cs"/>
              </a:defRPr>
            </a:lvl1pPr>
            <a:lvl2pPr marL="1027113" indent="-455613" algn="l" rtl="0" eaLnBrk="0" fontAlgn="base" hangingPunct="0">
              <a:spcBef>
                <a:spcPct val="20000"/>
              </a:spcBef>
              <a:spcAft>
                <a:spcPct val="0"/>
              </a:spcAft>
              <a:buClr>
                <a:schemeClr val="accent2"/>
              </a:buClr>
              <a:buSzPct val="75000"/>
              <a:buFont typeface="Wingdings" panose="05000000000000000000" pitchFamily="2" charset="2"/>
              <a:buChar char="n"/>
              <a:defRPr sz="2800" b="1">
                <a:solidFill>
                  <a:srgbClr val="000000"/>
                </a:solidFill>
                <a:latin typeface="+mn-lt"/>
                <a:ea typeface="+mn-ea"/>
              </a:defRPr>
            </a:lvl2pPr>
            <a:lvl3pPr marL="1370013" indent="-228600" algn="l" rtl="0" eaLnBrk="0" fontAlgn="base" hangingPunct="0">
              <a:spcBef>
                <a:spcPct val="20000"/>
              </a:spcBef>
              <a:spcAft>
                <a:spcPct val="0"/>
              </a:spcAft>
              <a:buClr>
                <a:srgbClr val="666699"/>
              </a:buClr>
              <a:buSzPct val="70000"/>
              <a:buFont typeface="Wingdings" panose="05000000000000000000" pitchFamily="2" charset="2"/>
              <a:buChar char="n"/>
              <a:defRPr sz="2800" b="1">
                <a:solidFill>
                  <a:srgbClr val="000000"/>
                </a:solidFill>
                <a:latin typeface="+mn-lt"/>
                <a:ea typeface="+mn-ea"/>
              </a:defRPr>
            </a:lvl3pPr>
            <a:lvl4pPr marL="1712913" indent="-228600" algn="l" rtl="0" eaLnBrk="0" fontAlgn="base" hangingPunct="0">
              <a:spcBef>
                <a:spcPct val="20000"/>
              </a:spcBef>
              <a:spcAft>
                <a:spcPct val="0"/>
              </a:spcAft>
              <a:buSzPct val="60000"/>
              <a:buFont typeface="Wingdings" panose="05000000000000000000" pitchFamily="2" charset="2"/>
              <a:buChar char="n"/>
              <a:defRPr sz="2800" b="1">
                <a:solidFill>
                  <a:srgbClr val="000000"/>
                </a:solidFill>
                <a:latin typeface="+mn-lt"/>
                <a:ea typeface="+mn-ea"/>
              </a:defRPr>
            </a:lvl4pPr>
            <a:lvl5pPr marL="2057400" indent="-228600" algn="l" rtl="0" eaLnBrk="0" fontAlgn="base" hangingPunct="0">
              <a:spcBef>
                <a:spcPct val="20000"/>
              </a:spcBef>
              <a:spcAft>
                <a:spcPct val="0"/>
              </a:spcAft>
              <a:buClr>
                <a:schemeClr val="hlink"/>
              </a:buClr>
              <a:buSzPct val="55000"/>
              <a:buFont typeface="Wingdings" panose="05000000000000000000" pitchFamily="2" charset="2"/>
              <a:buChar char="n"/>
              <a:defRPr sz="2800" b="1">
                <a:solidFill>
                  <a:srgbClr val="000000"/>
                </a:solidFill>
                <a:latin typeface="+mn-lt"/>
                <a:ea typeface="+mn-ea"/>
              </a:defRPr>
            </a:lvl5pPr>
            <a:lvl6pPr marL="2514600" indent="-228600" algn="l" rtl="0" eaLnBrk="0" fontAlgn="base" hangingPunct="0">
              <a:spcBef>
                <a:spcPct val="20000"/>
              </a:spcBef>
              <a:spcAft>
                <a:spcPct val="0"/>
              </a:spcAft>
              <a:buClr>
                <a:schemeClr val="hlink"/>
              </a:buClr>
              <a:buSzPct val="55000"/>
              <a:buFont typeface="Wingdings" panose="05000000000000000000" pitchFamily="2" charset="2"/>
              <a:buChar char="n"/>
              <a:defRPr sz="2800" b="1">
                <a:solidFill>
                  <a:srgbClr val="000000"/>
                </a:solidFill>
                <a:latin typeface="+mn-lt"/>
                <a:ea typeface="+mn-ea"/>
              </a:defRPr>
            </a:lvl6pPr>
            <a:lvl7pPr marL="2971800" indent="-228600" algn="l" rtl="0" eaLnBrk="0" fontAlgn="base" hangingPunct="0">
              <a:spcBef>
                <a:spcPct val="20000"/>
              </a:spcBef>
              <a:spcAft>
                <a:spcPct val="0"/>
              </a:spcAft>
              <a:buClr>
                <a:schemeClr val="hlink"/>
              </a:buClr>
              <a:buSzPct val="55000"/>
              <a:buFont typeface="Wingdings" panose="05000000000000000000" pitchFamily="2" charset="2"/>
              <a:buChar char="n"/>
              <a:defRPr sz="2800" b="1">
                <a:solidFill>
                  <a:srgbClr val="000000"/>
                </a:solidFill>
                <a:latin typeface="+mn-lt"/>
                <a:ea typeface="+mn-ea"/>
              </a:defRPr>
            </a:lvl7pPr>
            <a:lvl8pPr marL="3429000" indent="-228600" algn="l" rtl="0" eaLnBrk="0" fontAlgn="base" hangingPunct="0">
              <a:spcBef>
                <a:spcPct val="20000"/>
              </a:spcBef>
              <a:spcAft>
                <a:spcPct val="0"/>
              </a:spcAft>
              <a:buClr>
                <a:schemeClr val="hlink"/>
              </a:buClr>
              <a:buSzPct val="55000"/>
              <a:buFont typeface="Wingdings" panose="05000000000000000000" pitchFamily="2" charset="2"/>
              <a:buChar char="n"/>
              <a:defRPr sz="2800" b="1">
                <a:solidFill>
                  <a:srgbClr val="000000"/>
                </a:solidFill>
                <a:latin typeface="+mn-lt"/>
                <a:ea typeface="+mn-ea"/>
              </a:defRPr>
            </a:lvl8pPr>
            <a:lvl9pPr marL="3886200" indent="-228600" algn="l" rtl="0" eaLnBrk="0" fontAlgn="base" hangingPunct="0">
              <a:spcBef>
                <a:spcPct val="20000"/>
              </a:spcBef>
              <a:spcAft>
                <a:spcPct val="0"/>
              </a:spcAft>
              <a:buClr>
                <a:schemeClr val="hlink"/>
              </a:buClr>
              <a:buSzPct val="55000"/>
              <a:buFont typeface="Wingdings" panose="05000000000000000000" pitchFamily="2" charset="2"/>
              <a:buChar char="n"/>
              <a:defRPr sz="2800" b="1">
                <a:solidFill>
                  <a:srgbClr val="000000"/>
                </a:solidFill>
                <a:latin typeface="+mn-lt"/>
                <a:ea typeface="+mn-ea"/>
              </a:defRPr>
            </a:lvl9pPr>
          </a:lstStyle>
          <a:p>
            <a:pPr eaLnBrk="1" hangingPunct="1">
              <a:lnSpc>
                <a:spcPct val="150000"/>
              </a:lnSpc>
              <a:spcBef>
                <a:spcPts val="0"/>
              </a:spcBef>
              <a:buFont typeface="Wingdings" panose="05000000000000000000" pitchFamily="2" charset="2"/>
              <a:buChar char="Ø"/>
              <a:defRPr/>
            </a:pPr>
            <a:r>
              <a:rPr lang="zh-CN" altLang="en-US" sz="2400" b="0" kern="0" dirty="0">
                <a:solidFill>
                  <a:srgbClr val="003366"/>
                </a:solidFill>
                <a:latin typeface="微软雅黑" panose="020B0503020204020204" pitchFamily="34" charset="-122"/>
                <a:ea typeface="微软雅黑" panose="020B0503020204020204" pitchFamily="34" charset="-122"/>
              </a:rPr>
              <a:t>本月发出存货成本</a:t>
            </a:r>
            <a:r>
              <a:rPr lang="en-US" altLang="zh-CN" sz="2400" b="0" kern="0" dirty="0">
                <a:solidFill>
                  <a:srgbClr val="003366"/>
                </a:solidFill>
                <a:latin typeface="微软雅黑" panose="020B0503020204020204" pitchFamily="34" charset="-122"/>
                <a:ea typeface="微软雅黑" panose="020B0503020204020204" pitchFamily="34" charset="-122"/>
              </a:rPr>
              <a:t>=</a:t>
            </a:r>
            <a:r>
              <a:rPr lang="zh-CN" altLang="en-US" sz="2400" b="0" kern="0" dirty="0">
                <a:solidFill>
                  <a:srgbClr val="003366"/>
                </a:solidFill>
                <a:latin typeface="微软雅黑" panose="020B0503020204020204" pitchFamily="34" charset="-122"/>
                <a:ea typeface="微软雅黑" panose="020B0503020204020204" pitchFamily="34" charset="-122"/>
              </a:rPr>
              <a:t>本月发出存货数量</a:t>
            </a:r>
            <a:r>
              <a:rPr lang="en-US" altLang="zh-CN" sz="2400" b="0" kern="0" dirty="0">
                <a:solidFill>
                  <a:srgbClr val="003366"/>
                </a:solidFill>
                <a:latin typeface="微软雅黑" panose="020B0503020204020204" pitchFamily="34" charset="-122"/>
                <a:ea typeface="微软雅黑" panose="020B0503020204020204" pitchFamily="34" charset="-122"/>
              </a:rPr>
              <a:t>×</a:t>
            </a:r>
            <a:r>
              <a:rPr lang="zh-CN" altLang="en-US" sz="2400" b="0" dirty="0">
                <a:solidFill>
                  <a:srgbClr val="003366"/>
                </a:solidFill>
                <a:latin typeface="微软雅黑" panose="020B0503020204020204" pitchFamily="34" charset="-122"/>
                <a:ea typeface="微软雅黑" panose="020B0503020204020204" pitchFamily="34" charset="-122"/>
              </a:rPr>
              <a:t>存货</a:t>
            </a:r>
            <a:r>
              <a:rPr lang="zh-CN" altLang="en-US" sz="2400" b="0" kern="0" dirty="0">
                <a:solidFill>
                  <a:srgbClr val="003366"/>
                </a:solidFill>
                <a:latin typeface="微软雅黑" panose="020B0503020204020204" pitchFamily="34" charset="-122"/>
                <a:ea typeface="微软雅黑" panose="020B0503020204020204" pitchFamily="34" charset="-122"/>
              </a:rPr>
              <a:t>单位成本</a:t>
            </a:r>
          </a:p>
          <a:p>
            <a:pPr eaLnBrk="1" hangingPunct="1">
              <a:lnSpc>
                <a:spcPct val="150000"/>
              </a:lnSpc>
              <a:spcBef>
                <a:spcPts val="0"/>
              </a:spcBef>
              <a:buFont typeface="Wingdings" panose="05000000000000000000" pitchFamily="2" charset="2"/>
              <a:buChar char="Ø"/>
              <a:defRPr/>
            </a:pPr>
            <a:r>
              <a:rPr lang="zh-CN" altLang="en-US" sz="2400" b="0" kern="0" dirty="0">
                <a:solidFill>
                  <a:srgbClr val="003366"/>
                </a:solidFill>
                <a:latin typeface="微软雅黑" panose="020B0503020204020204" pitchFamily="34" charset="-122"/>
                <a:ea typeface="微软雅黑" panose="020B0503020204020204" pitchFamily="34" charset="-122"/>
              </a:rPr>
              <a:t>月末库存存货成本</a:t>
            </a:r>
            <a:r>
              <a:rPr lang="en-US" altLang="zh-CN" b="0" kern="0" dirty="0">
                <a:solidFill>
                  <a:srgbClr val="003366"/>
                </a:solidFill>
                <a:latin typeface="微软雅黑" panose="020B0503020204020204" pitchFamily="34" charset="-122"/>
                <a:ea typeface="微软雅黑" panose="020B0503020204020204" pitchFamily="34" charset="-122"/>
              </a:rPr>
              <a:t>=</a:t>
            </a:r>
            <a:r>
              <a:rPr lang="zh-CN" altLang="en-US" sz="2400" b="0" kern="0" dirty="0">
                <a:solidFill>
                  <a:srgbClr val="003366"/>
                </a:solidFill>
                <a:latin typeface="微软雅黑" panose="020B0503020204020204" pitchFamily="34" charset="-122"/>
                <a:ea typeface="微软雅黑" panose="020B0503020204020204" pitchFamily="34" charset="-122"/>
              </a:rPr>
              <a:t>月末结存存货数量</a:t>
            </a:r>
            <a:r>
              <a:rPr lang="en-US" altLang="zh-CN" sz="2400" b="0" kern="0" dirty="0">
                <a:solidFill>
                  <a:srgbClr val="003366"/>
                </a:solidFill>
                <a:latin typeface="微软雅黑" panose="020B0503020204020204" pitchFamily="34" charset="-122"/>
                <a:ea typeface="微软雅黑" panose="020B0503020204020204" pitchFamily="34" charset="-122"/>
              </a:rPr>
              <a:t>×</a:t>
            </a:r>
            <a:r>
              <a:rPr lang="zh-CN" altLang="en-US" sz="2400" b="0" dirty="0">
                <a:solidFill>
                  <a:srgbClr val="003366"/>
                </a:solidFill>
                <a:latin typeface="微软雅黑" panose="020B0503020204020204" pitchFamily="34" charset="-122"/>
                <a:ea typeface="微软雅黑" panose="020B0503020204020204" pitchFamily="34" charset="-122"/>
              </a:rPr>
              <a:t>存货</a:t>
            </a:r>
            <a:r>
              <a:rPr lang="zh-CN" altLang="en-US" sz="2400" b="0" kern="0" dirty="0">
                <a:solidFill>
                  <a:srgbClr val="003366"/>
                </a:solidFill>
                <a:latin typeface="微软雅黑" panose="020B0503020204020204" pitchFamily="34" charset="-122"/>
                <a:ea typeface="微软雅黑" panose="020B0503020204020204" pitchFamily="34" charset="-122"/>
              </a:rPr>
              <a:t>单位成本 </a:t>
            </a:r>
            <a:endParaRPr lang="en-US" altLang="zh-CN" sz="2400" b="0" kern="0" dirty="0">
              <a:solidFill>
                <a:srgbClr val="003366"/>
              </a:solidFill>
              <a:latin typeface="微软雅黑" panose="020B0503020204020204" pitchFamily="34" charset="-122"/>
              <a:ea typeface="微软雅黑" panose="020B0503020204020204" pitchFamily="34" charset="-122"/>
            </a:endParaRPr>
          </a:p>
          <a:p>
            <a:pPr eaLnBrk="1" hangingPunct="1">
              <a:lnSpc>
                <a:spcPct val="150000"/>
              </a:lnSpc>
              <a:spcBef>
                <a:spcPts val="0"/>
              </a:spcBef>
              <a:buFont typeface="Wingdings" panose="05000000000000000000" pitchFamily="2" charset="2"/>
              <a:buChar char="Ø"/>
              <a:defRPr/>
            </a:pPr>
            <a:r>
              <a:rPr lang="zh-CN" altLang="zh-CN" sz="2300" b="0" kern="0" dirty="0">
                <a:solidFill>
                  <a:srgbClr val="003366"/>
                </a:solidFill>
                <a:latin typeface="微软雅黑" panose="020B0503020204020204" pitchFamily="34" charset="-122"/>
                <a:ea typeface="微软雅黑" panose="020B0503020204020204" pitchFamily="34" charset="-122"/>
              </a:rPr>
              <a:t>或</a:t>
            </a:r>
            <a:endParaRPr lang="en-US" altLang="zh-CN" sz="2300" b="0" kern="0" dirty="0">
              <a:solidFill>
                <a:srgbClr val="003366"/>
              </a:solidFill>
              <a:latin typeface="微软雅黑" panose="020B0503020204020204" pitchFamily="34" charset="-122"/>
              <a:ea typeface="微软雅黑" panose="020B0503020204020204" pitchFamily="34" charset="-122"/>
            </a:endParaRPr>
          </a:p>
          <a:p>
            <a:pPr eaLnBrk="1" hangingPunct="1">
              <a:lnSpc>
                <a:spcPct val="150000"/>
              </a:lnSpc>
              <a:spcBef>
                <a:spcPts val="0"/>
              </a:spcBef>
              <a:buFont typeface="Wingdings" panose="05000000000000000000" pitchFamily="2" charset="2"/>
              <a:buChar char="Ø"/>
              <a:defRPr/>
            </a:pPr>
            <a:r>
              <a:rPr lang="zh-CN" altLang="en-US" sz="2300" b="0" kern="0" dirty="0">
                <a:solidFill>
                  <a:srgbClr val="003366"/>
                </a:solidFill>
                <a:latin typeface="微软雅黑" panose="020B0503020204020204" pitchFamily="34" charset="-122"/>
                <a:ea typeface="微软雅黑" panose="020B0503020204020204" pitchFamily="34" charset="-122"/>
              </a:rPr>
              <a:t>月</a:t>
            </a:r>
            <a:r>
              <a:rPr lang="zh-CN" altLang="zh-CN" sz="2300" b="0" kern="0" dirty="0">
                <a:solidFill>
                  <a:srgbClr val="003366"/>
                </a:solidFill>
                <a:latin typeface="微软雅黑" panose="020B0503020204020204" pitchFamily="34" charset="-122"/>
                <a:ea typeface="微软雅黑" panose="020B0503020204020204" pitchFamily="34" charset="-122"/>
              </a:rPr>
              <a:t>末库存存货成本</a:t>
            </a:r>
            <a:r>
              <a:rPr lang="en-US" altLang="zh-CN" sz="2300" b="0" kern="0" dirty="0">
                <a:solidFill>
                  <a:srgbClr val="003366"/>
                </a:solidFill>
                <a:latin typeface="微软雅黑" panose="020B0503020204020204" pitchFamily="34" charset="-122"/>
                <a:ea typeface="微软雅黑" panose="020B0503020204020204" pitchFamily="34" charset="-122"/>
              </a:rPr>
              <a:t>=</a:t>
            </a:r>
            <a:r>
              <a:rPr lang="zh-CN" altLang="en-US" sz="2300" b="0" kern="0" dirty="0">
                <a:solidFill>
                  <a:srgbClr val="003366"/>
                </a:solidFill>
                <a:latin typeface="微软雅黑" panose="020B0503020204020204" pitchFamily="34" charset="-122"/>
                <a:ea typeface="微软雅黑" panose="020B0503020204020204" pitchFamily="34" charset="-122"/>
              </a:rPr>
              <a:t>月</a:t>
            </a:r>
            <a:r>
              <a:rPr lang="zh-CN" altLang="zh-CN" sz="2300" b="0" kern="0" dirty="0">
                <a:solidFill>
                  <a:srgbClr val="003366"/>
                </a:solidFill>
                <a:latin typeface="微软雅黑" panose="020B0503020204020204" pitchFamily="34" charset="-122"/>
                <a:ea typeface="微软雅黑" panose="020B0503020204020204" pitchFamily="34" charset="-122"/>
              </a:rPr>
              <a:t>初</a:t>
            </a:r>
            <a:r>
              <a:rPr lang="zh-CN" altLang="en-US" sz="2300" b="0" kern="0" dirty="0">
                <a:solidFill>
                  <a:srgbClr val="003366"/>
                </a:solidFill>
                <a:latin typeface="微软雅黑" panose="020B0503020204020204" pitchFamily="34" charset="-122"/>
                <a:ea typeface="微软雅黑" panose="020B0503020204020204" pitchFamily="34" charset="-122"/>
              </a:rPr>
              <a:t>结存</a:t>
            </a:r>
            <a:r>
              <a:rPr lang="zh-CN" altLang="zh-CN" sz="2300" b="0" kern="0" dirty="0">
                <a:solidFill>
                  <a:srgbClr val="003366"/>
                </a:solidFill>
                <a:latin typeface="微软雅黑" panose="020B0503020204020204" pitchFamily="34" charset="-122"/>
                <a:ea typeface="微软雅黑" panose="020B0503020204020204" pitchFamily="34" charset="-122"/>
              </a:rPr>
              <a:t>存货成本＋本月收入存</a:t>
            </a:r>
            <a:r>
              <a:rPr lang="zh-CN" altLang="en-US" sz="2300" b="0" kern="0" dirty="0">
                <a:solidFill>
                  <a:srgbClr val="003366"/>
                </a:solidFill>
                <a:latin typeface="微软雅黑" panose="020B0503020204020204" pitchFamily="34" charset="-122"/>
                <a:ea typeface="微软雅黑" panose="020B0503020204020204" pitchFamily="34" charset="-122"/>
              </a:rPr>
              <a:t>货成本</a:t>
            </a:r>
            <a:r>
              <a:rPr lang="en-US" altLang="zh-CN" sz="2300" b="0" kern="0" dirty="0">
                <a:solidFill>
                  <a:srgbClr val="003366"/>
                </a:solidFill>
                <a:latin typeface="微软雅黑" panose="020B0503020204020204" pitchFamily="34" charset="-122"/>
                <a:ea typeface="微软雅黑" panose="020B0503020204020204" pitchFamily="34" charset="-122"/>
              </a:rPr>
              <a:t> </a:t>
            </a:r>
          </a:p>
          <a:p>
            <a:pPr eaLnBrk="1" hangingPunct="1">
              <a:lnSpc>
                <a:spcPct val="150000"/>
              </a:lnSpc>
              <a:spcBef>
                <a:spcPts val="0"/>
              </a:spcBef>
              <a:buFont typeface="Wingdings" panose="05000000000000000000" pitchFamily="2" charset="2"/>
              <a:buChar char="Ø"/>
              <a:defRPr/>
            </a:pPr>
            <a:r>
              <a:rPr lang="en-US" altLang="zh-CN" sz="2300" b="0" kern="0" dirty="0">
                <a:solidFill>
                  <a:srgbClr val="003366"/>
                </a:solidFill>
                <a:latin typeface="微软雅黑" panose="020B0503020204020204" pitchFamily="34" charset="-122"/>
                <a:ea typeface="微软雅黑" panose="020B0503020204020204" pitchFamily="34" charset="-122"/>
              </a:rPr>
              <a:t>                                  </a:t>
            </a:r>
            <a:r>
              <a:rPr lang="zh-CN" altLang="zh-CN" sz="2300" b="0" kern="0" dirty="0">
                <a:solidFill>
                  <a:srgbClr val="003366"/>
                </a:solidFill>
                <a:latin typeface="微软雅黑" panose="020B0503020204020204" pitchFamily="34" charset="-122"/>
                <a:ea typeface="微软雅黑" panose="020B0503020204020204" pitchFamily="34" charset="-122"/>
              </a:rPr>
              <a:t>－本月发出存货成本</a:t>
            </a:r>
            <a:endParaRPr lang="zh-CN" altLang="en-US" sz="2300" b="0" kern="0" dirty="0">
              <a:solidFill>
                <a:srgbClr val="003366"/>
              </a:solidFill>
              <a:latin typeface="微软雅黑" panose="020B0503020204020204" pitchFamily="34" charset="-122"/>
              <a:ea typeface="微软雅黑" panose="020B0503020204020204" pitchFamily="34" charset="-122"/>
            </a:endParaRPr>
          </a:p>
        </p:txBody>
      </p:sp>
      <p:sp>
        <p:nvSpPr>
          <p:cNvPr id="3" name="TextBox 2"/>
          <p:cNvSpPr txBox="1"/>
          <p:nvPr/>
        </p:nvSpPr>
        <p:spPr>
          <a:xfrm>
            <a:off x="683568" y="1743199"/>
            <a:ext cx="2304257" cy="461665"/>
          </a:xfrm>
          <a:prstGeom prst="rect">
            <a:avLst/>
          </a:prstGeom>
          <a:noFill/>
        </p:spPr>
        <p:txBody>
          <a:bodyPr wrap="square" rtlCol="0">
            <a:spAutoFit/>
          </a:bodyPr>
          <a:lstStyle/>
          <a:p>
            <a:r>
              <a:rPr lang="zh-CN" altLang="en-US" dirty="0">
                <a:solidFill>
                  <a:srgbClr val="003366"/>
                </a:solidFill>
                <a:latin typeface="微软雅黑" pitchFamily="34" charset="-122"/>
                <a:ea typeface="微软雅黑" pitchFamily="34" charset="-122"/>
              </a:rPr>
              <a:t>存货单位成本</a:t>
            </a:r>
            <a:r>
              <a:rPr lang="en-US" altLang="zh-CN" dirty="0">
                <a:solidFill>
                  <a:srgbClr val="003366"/>
                </a:solidFill>
                <a:latin typeface="微软雅黑" pitchFamily="34" charset="-122"/>
                <a:ea typeface="微软雅黑" pitchFamily="34" charset="-122"/>
              </a:rPr>
              <a:t>=</a:t>
            </a:r>
          </a:p>
        </p:txBody>
      </p:sp>
      <p:sp>
        <p:nvSpPr>
          <p:cNvPr id="7" name="Rectangle 2">
            <a:extLst>
              <a:ext uri="{FF2B5EF4-FFF2-40B4-BE49-F238E27FC236}">
                <a16:creationId xmlns:a16="http://schemas.microsoft.com/office/drawing/2014/main" id="{E77F7DC2-4543-48E2-BF68-AFA7471AD0E6}"/>
              </a:ext>
            </a:extLst>
          </p:cNvPr>
          <p:cNvSpPr>
            <a:spLocks noGrp="1" noChangeArrowheads="1"/>
          </p:cNvSpPr>
          <p:nvPr/>
        </p:nvSpPr>
        <p:spPr bwMode="auto">
          <a:xfrm>
            <a:off x="252413" y="-25400"/>
            <a:ext cx="7772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p>
            <a:pPr eaLnBrk="1" hangingPunct="1">
              <a:buFont typeface="Wingdings" pitchFamily="2" charset="2"/>
              <a:buNone/>
            </a:pPr>
            <a:r>
              <a:rPr lang="zh-CN" altLang="en-US" sz="3200" dirty="0">
                <a:solidFill>
                  <a:srgbClr val="003366"/>
                </a:solidFill>
                <a:latin typeface="微软雅黑" pitchFamily="34" charset="-122"/>
                <a:ea typeface="微软雅黑" pitchFamily="34" charset="-122"/>
              </a:rPr>
              <a:t>第三节</a:t>
            </a:r>
            <a:r>
              <a:rPr lang="zh-CN" altLang="zh-CN" sz="3200" dirty="0">
                <a:solidFill>
                  <a:srgbClr val="003366"/>
                </a:solidFill>
                <a:latin typeface="微软雅黑" pitchFamily="34" charset="-122"/>
                <a:ea typeface="微软雅黑" pitchFamily="34" charset="-122"/>
              </a:rPr>
              <a:t> 发出存货的计量</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3"/>
          <p:cNvSpPr>
            <a:spLocks noGrp="1" noChangeArrowheads="1"/>
          </p:cNvSpPr>
          <p:nvPr>
            <p:ph type="body" idx="4294967295"/>
          </p:nvPr>
        </p:nvSpPr>
        <p:spPr>
          <a:xfrm>
            <a:off x="250825" y="765175"/>
            <a:ext cx="8642350" cy="5111750"/>
          </a:xfrm>
        </p:spPr>
        <p:txBody>
          <a:bodyPr/>
          <a:lstStyle/>
          <a:p>
            <a:pPr eaLnBrk="1" hangingPunct="1">
              <a:lnSpc>
                <a:spcPct val="130000"/>
              </a:lnSpc>
              <a:spcBef>
                <a:spcPts val="0"/>
              </a:spcBef>
              <a:buFont typeface="Wingdings" pitchFamily="2" charset="2"/>
              <a:buNone/>
            </a:pPr>
            <a:r>
              <a:rPr lang="zh-CN" altLang="en-US" sz="2800" dirty="0">
                <a:solidFill>
                  <a:srgbClr val="003366"/>
                </a:solidFill>
                <a:latin typeface="宋体" panose="02010600030101010101" pitchFamily="2" charset="-122"/>
                <a:ea typeface="宋体" panose="02010600030101010101" pitchFamily="2" charset="-122"/>
                <a:sym typeface="微软雅黑" pitchFamily="34" charset="-122"/>
              </a:rPr>
              <a:t>（四）</a:t>
            </a:r>
            <a:r>
              <a:rPr lang="zh-CN" altLang="en-US" sz="2800" dirty="0">
                <a:solidFill>
                  <a:srgbClr val="003366"/>
                </a:solidFill>
                <a:latin typeface="宋体" panose="02010600030101010101" pitchFamily="2" charset="-122"/>
                <a:ea typeface="宋体" panose="02010600030101010101" pitchFamily="2" charset="-122"/>
              </a:rPr>
              <a:t>个别计价法</a:t>
            </a:r>
          </a:p>
          <a:p>
            <a:pPr marL="0" indent="0" eaLnBrk="1" hangingPunct="1">
              <a:lnSpc>
                <a:spcPct val="130000"/>
              </a:lnSpc>
              <a:spcBef>
                <a:spcPts val="0"/>
              </a:spcBef>
              <a:buNone/>
            </a:pPr>
            <a:r>
              <a:rPr lang="en-US" altLang="zh-CN" sz="2800" dirty="0">
                <a:solidFill>
                  <a:srgbClr val="003366"/>
                </a:solidFill>
                <a:latin typeface="宋体" panose="02010600030101010101" pitchFamily="2" charset="-122"/>
                <a:ea typeface="宋体" panose="02010600030101010101" pitchFamily="2" charset="-122"/>
              </a:rPr>
              <a:t>   1.</a:t>
            </a:r>
            <a:r>
              <a:rPr lang="zh-CN" altLang="en-US" sz="2800" dirty="0">
                <a:solidFill>
                  <a:srgbClr val="003366"/>
                </a:solidFill>
                <a:latin typeface="宋体" panose="02010600030101010101" pitchFamily="2" charset="-122"/>
                <a:ea typeface="宋体" panose="02010600030101010101" pitchFamily="2" charset="-122"/>
              </a:rPr>
              <a:t>定义：</a:t>
            </a:r>
            <a:r>
              <a:rPr lang="zh-CN" altLang="en-US" sz="2800" dirty="0">
                <a:solidFill>
                  <a:srgbClr val="FF0000"/>
                </a:solidFill>
                <a:latin typeface="宋体" panose="02010600030101010101" pitchFamily="2" charset="-122"/>
                <a:ea typeface="宋体" panose="02010600030101010101" pitchFamily="2" charset="-122"/>
              </a:rPr>
              <a:t>逐一辨别</a:t>
            </a:r>
            <a:r>
              <a:rPr lang="zh-CN" altLang="en-US" sz="2800" dirty="0">
                <a:solidFill>
                  <a:srgbClr val="003366"/>
                </a:solidFill>
                <a:latin typeface="宋体" panose="02010600030101010101" pitchFamily="2" charset="-122"/>
                <a:ea typeface="宋体" panose="02010600030101010101" pitchFamily="2" charset="-122"/>
              </a:rPr>
              <a:t>各批发出存货和期末存货所属的购入批次，分别按其购入时所确定的单位成本作为各批发出存货和期末存货的成本。</a:t>
            </a:r>
            <a:endParaRPr lang="en-US" altLang="zh-CN" sz="2800" dirty="0">
              <a:solidFill>
                <a:srgbClr val="003366"/>
              </a:solidFill>
              <a:latin typeface="宋体" panose="02010600030101010101" pitchFamily="2" charset="-122"/>
              <a:ea typeface="宋体" panose="02010600030101010101" pitchFamily="2" charset="-122"/>
            </a:endParaRPr>
          </a:p>
          <a:p>
            <a:pPr marL="0" indent="0" eaLnBrk="1" hangingPunct="1">
              <a:lnSpc>
                <a:spcPct val="130000"/>
              </a:lnSpc>
              <a:spcBef>
                <a:spcPts val="0"/>
              </a:spcBef>
              <a:buNone/>
            </a:pPr>
            <a:r>
              <a:rPr lang="en-US" altLang="zh-CN" sz="2800" dirty="0">
                <a:solidFill>
                  <a:srgbClr val="003366"/>
                </a:solidFill>
                <a:latin typeface="宋体" panose="02010600030101010101" pitchFamily="2" charset="-122"/>
                <a:ea typeface="宋体" panose="02010600030101010101" pitchFamily="2" charset="-122"/>
              </a:rPr>
              <a:t>   2.</a:t>
            </a:r>
            <a:r>
              <a:rPr lang="zh-CN" altLang="en-US" sz="2800" dirty="0">
                <a:solidFill>
                  <a:srgbClr val="003366"/>
                </a:solidFill>
                <a:latin typeface="宋体" panose="02010600030101010101" pitchFamily="2" charset="-122"/>
                <a:ea typeface="宋体" panose="02010600030101010101" pitchFamily="2" charset="-122"/>
              </a:rPr>
              <a:t>特征：注重发出存货具体项目的实物流转与成本流转之间的联系。</a:t>
            </a:r>
          </a:p>
          <a:p>
            <a:pPr marL="0" indent="0" eaLnBrk="1" hangingPunct="1">
              <a:lnSpc>
                <a:spcPct val="130000"/>
              </a:lnSpc>
              <a:spcBef>
                <a:spcPts val="0"/>
              </a:spcBef>
              <a:buNone/>
            </a:pPr>
            <a:r>
              <a:rPr lang="en-US" altLang="zh-CN" sz="2800" dirty="0">
                <a:solidFill>
                  <a:srgbClr val="003366"/>
                </a:solidFill>
                <a:latin typeface="宋体" panose="02010600030101010101" pitchFamily="2" charset="-122"/>
                <a:ea typeface="宋体" panose="02010600030101010101" pitchFamily="2" charset="-122"/>
              </a:rPr>
              <a:t>   3.</a:t>
            </a:r>
            <a:r>
              <a:rPr lang="zh-CN" altLang="en-US" sz="2800" dirty="0">
                <a:solidFill>
                  <a:srgbClr val="003366"/>
                </a:solidFill>
                <a:latin typeface="宋体" panose="02010600030101010101" pitchFamily="2" charset="-122"/>
                <a:ea typeface="宋体" panose="02010600030101010101" pitchFamily="2" charset="-122"/>
              </a:rPr>
              <a:t>适用：</a:t>
            </a:r>
            <a:r>
              <a:rPr lang="zh-CN" altLang="en-US" sz="2800" dirty="0">
                <a:solidFill>
                  <a:srgbClr val="EE0011"/>
                </a:solidFill>
                <a:latin typeface="宋体" panose="02010600030101010101" pitchFamily="2" charset="-122"/>
                <a:ea typeface="宋体" panose="02010600030101010101" pitchFamily="2" charset="-122"/>
              </a:rPr>
              <a:t>不能替代</a:t>
            </a:r>
            <a:r>
              <a:rPr lang="zh-CN" altLang="en-US" sz="2800" dirty="0">
                <a:solidFill>
                  <a:srgbClr val="003366"/>
                </a:solidFill>
                <a:latin typeface="宋体" panose="02010600030101010101" pitchFamily="2" charset="-122"/>
                <a:ea typeface="宋体" panose="02010600030101010101" pitchFamily="2" charset="-122"/>
              </a:rPr>
              <a:t>使用的库存或</a:t>
            </a:r>
            <a:r>
              <a:rPr lang="zh-CN" altLang="en-US" sz="2800" dirty="0">
                <a:solidFill>
                  <a:srgbClr val="EE0011"/>
                </a:solidFill>
                <a:latin typeface="宋体" panose="02010600030101010101" pitchFamily="2" charset="-122"/>
                <a:ea typeface="宋体" panose="02010600030101010101" pitchFamily="2" charset="-122"/>
              </a:rPr>
              <a:t>为特定项目专门购入或制造并单独存放</a:t>
            </a:r>
            <a:r>
              <a:rPr lang="zh-CN" altLang="en-US" sz="2800" dirty="0">
                <a:solidFill>
                  <a:srgbClr val="003366"/>
                </a:solidFill>
                <a:latin typeface="宋体" panose="02010600030101010101" pitchFamily="2" charset="-122"/>
                <a:ea typeface="宋体" panose="02010600030101010101" pitchFamily="2" charset="-122"/>
              </a:rPr>
              <a:t>的存货，以及</a:t>
            </a:r>
            <a:r>
              <a:rPr lang="zh-CN" altLang="en-US" sz="2800" dirty="0">
                <a:solidFill>
                  <a:srgbClr val="EE0011"/>
                </a:solidFill>
                <a:latin typeface="宋体" panose="02010600030101010101" pitchFamily="2" charset="-122"/>
                <a:ea typeface="宋体" panose="02010600030101010101" pitchFamily="2" charset="-122"/>
              </a:rPr>
              <a:t>品种数量不多、</a:t>
            </a:r>
            <a:r>
              <a:rPr lang="zh-CN" altLang="en-US" sz="2800" dirty="0">
                <a:solidFill>
                  <a:srgbClr val="EE0011"/>
                </a:solidFill>
                <a:latin typeface="宋体" panose="02010600030101010101" pitchFamily="2" charset="-122"/>
                <a:ea typeface="宋体" panose="02010600030101010101" pitchFamily="2" charset="-122"/>
                <a:sym typeface="Arial" charset="0"/>
              </a:rPr>
              <a:t>单位价值较高或体积较大、容易辨认的</a:t>
            </a:r>
            <a:r>
              <a:rPr lang="zh-CN" altLang="en-US" sz="2800" dirty="0">
                <a:solidFill>
                  <a:srgbClr val="003366"/>
                </a:solidFill>
                <a:latin typeface="宋体" panose="02010600030101010101" pitchFamily="2" charset="-122"/>
                <a:ea typeface="宋体" panose="02010600030101010101" pitchFamily="2" charset="-122"/>
                <a:sym typeface="Arial" charset="0"/>
              </a:rPr>
              <a:t>存货的计价。如</a:t>
            </a:r>
            <a:r>
              <a:rPr lang="zh-CN" altLang="en-US" sz="2800" dirty="0">
                <a:solidFill>
                  <a:srgbClr val="003366"/>
                </a:solidFill>
                <a:latin typeface="宋体" panose="02010600030101010101" pitchFamily="2" charset="-122"/>
                <a:ea typeface="宋体" panose="02010600030101010101" pitchFamily="2" charset="-122"/>
              </a:rPr>
              <a:t>船舶、珠宝、房产、贵重物品等。</a:t>
            </a:r>
          </a:p>
          <a:p>
            <a:pPr eaLnBrk="1" hangingPunct="1">
              <a:lnSpc>
                <a:spcPct val="150000"/>
              </a:lnSpc>
              <a:spcBef>
                <a:spcPts val="600"/>
              </a:spcBef>
              <a:buFont typeface="Wingdings" pitchFamily="2" charset="2"/>
              <a:buNone/>
            </a:pPr>
            <a:endParaRPr lang="en-US" altLang="zh-CN" sz="2400" b="0" dirty="0">
              <a:solidFill>
                <a:srgbClr val="003366"/>
              </a:solidFill>
              <a:latin typeface="微软雅黑" pitchFamily="34" charset="-122"/>
              <a:ea typeface="微软雅黑" pitchFamily="34" charset="-122"/>
            </a:endParaRPr>
          </a:p>
        </p:txBody>
      </p:sp>
      <p:sp>
        <p:nvSpPr>
          <p:cNvPr id="4" name="Rectangle 2">
            <a:extLst>
              <a:ext uri="{FF2B5EF4-FFF2-40B4-BE49-F238E27FC236}">
                <a16:creationId xmlns:a16="http://schemas.microsoft.com/office/drawing/2014/main" id="{FC1C03F1-270D-4209-A75E-8E93DD9B3C3C}"/>
              </a:ext>
            </a:extLst>
          </p:cNvPr>
          <p:cNvSpPr>
            <a:spLocks noGrp="1" noChangeArrowheads="1"/>
          </p:cNvSpPr>
          <p:nvPr/>
        </p:nvSpPr>
        <p:spPr bwMode="auto">
          <a:xfrm>
            <a:off x="252413" y="-25400"/>
            <a:ext cx="7772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p>
            <a:pPr eaLnBrk="1" hangingPunct="1">
              <a:buFont typeface="Wingdings" pitchFamily="2" charset="2"/>
              <a:buNone/>
            </a:pPr>
            <a:r>
              <a:rPr lang="zh-CN" altLang="en-US" sz="3200" dirty="0">
                <a:solidFill>
                  <a:srgbClr val="003366"/>
                </a:solidFill>
                <a:latin typeface="微软雅黑" pitchFamily="34" charset="-122"/>
                <a:ea typeface="微软雅黑" pitchFamily="34" charset="-122"/>
              </a:rPr>
              <a:t>第三节</a:t>
            </a:r>
            <a:r>
              <a:rPr lang="zh-CN" altLang="zh-CN" sz="3200" dirty="0">
                <a:solidFill>
                  <a:srgbClr val="003366"/>
                </a:solidFill>
                <a:latin typeface="微软雅黑" pitchFamily="34" charset="-122"/>
                <a:ea typeface="微软雅黑" pitchFamily="34" charset="-122"/>
              </a:rPr>
              <a:t> 发出存货的计量</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3"/>
          <p:cNvSpPr>
            <a:spLocks noGrp="1" noChangeArrowheads="1"/>
          </p:cNvSpPr>
          <p:nvPr>
            <p:ph type="body" idx="4294967295"/>
          </p:nvPr>
        </p:nvSpPr>
        <p:spPr>
          <a:xfrm>
            <a:off x="250825" y="620688"/>
            <a:ext cx="8642350" cy="5111750"/>
          </a:xfrm>
        </p:spPr>
        <p:txBody>
          <a:bodyPr/>
          <a:lstStyle/>
          <a:p>
            <a:pPr eaLnBrk="1" hangingPunct="1">
              <a:lnSpc>
                <a:spcPct val="130000"/>
              </a:lnSpc>
              <a:spcBef>
                <a:spcPts val="600"/>
              </a:spcBef>
              <a:buNone/>
            </a:pPr>
            <a:r>
              <a:rPr lang="zh-CN" altLang="en-US" sz="2800" dirty="0">
                <a:solidFill>
                  <a:srgbClr val="003366"/>
                </a:solidFill>
                <a:latin typeface="宋体" panose="02010600030101010101" pitchFamily="2" charset="-122"/>
                <a:ea typeface="宋体" panose="02010600030101010101" pitchFamily="2" charset="-122"/>
                <a:sym typeface="微软雅黑" pitchFamily="34" charset="-122"/>
              </a:rPr>
              <a:t>（四）</a:t>
            </a:r>
            <a:r>
              <a:rPr lang="zh-CN" altLang="en-US" sz="2800" dirty="0">
                <a:solidFill>
                  <a:srgbClr val="003366"/>
                </a:solidFill>
                <a:latin typeface="宋体" panose="02010600030101010101" pitchFamily="2" charset="-122"/>
                <a:ea typeface="宋体" panose="02010600030101010101" pitchFamily="2" charset="-122"/>
              </a:rPr>
              <a:t>个别计价法</a:t>
            </a:r>
          </a:p>
          <a:p>
            <a:pPr marL="0" indent="0">
              <a:lnSpc>
                <a:spcPct val="130000"/>
              </a:lnSpc>
              <a:buNone/>
            </a:pPr>
            <a:r>
              <a:rPr lang="en-US" altLang="zh-CN" sz="2800" dirty="0">
                <a:solidFill>
                  <a:srgbClr val="003366"/>
                </a:solidFill>
                <a:latin typeface="宋体" panose="02010600030101010101" pitchFamily="2" charset="-122"/>
                <a:ea typeface="宋体" panose="02010600030101010101" pitchFamily="2" charset="-122"/>
              </a:rPr>
              <a:t>【</a:t>
            </a:r>
            <a:r>
              <a:rPr lang="zh-CN" altLang="en-US" sz="2800" dirty="0">
                <a:solidFill>
                  <a:srgbClr val="003366"/>
                </a:solidFill>
                <a:latin typeface="宋体" panose="02010600030101010101" pitchFamily="2" charset="-122"/>
                <a:ea typeface="宋体" panose="02010600030101010101" pitchFamily="2" charset="-122"/>
              </a:rPr>
              <a:t>例</a:t>
            </a:r>
            <a:r>
              <a:rPr lang="en-US" altLang="zh-CN" sz="2800" dirty="0">
                <a:solidFill>
                  <a:srgbClr val="003366"/>
                </a:solidFill>
                <a:latin typeface="宋体" panose="02010600030101010101" pitchFamily="2" charset="-122"/>
                <a:ea typeface="宋体" panose="02010600030101010101" pitchFamily="2" charset="-122"/>
              </a:rPr>
              <a:t>】</a:t>
            </a:r>
            <a:r>
              <a:rPr lang="zh-CN" altLang="en-US" sz="2800" dirty="0">
                <a:solidFill>
                  <a:srgbClr val="003366"/>
                </a:solidFill>
                <a:latin typeface="宋体" panose="02010600030101010101" pitchFamily="2" charset="-122"/>
                <a:ea typeface="宋体" panose="02010600030101010101" pitchFamily="2" charset="-122"/>
              </a:rPr>
              <a:t>甲公司</a:t>
            </a:r>
            <a:r>
              <a:rPr lang="zh-CN" altLang="zh-CN" sz="2800" dirty="0">
                <a:solidFill>
                  <a:srgbClr val="003366"/>
                </a:solidFill>
                <a:latin typeface="宋体" panose="02010600030101010101" pitchFamily="2" charset="-122"/>
                <a:ea typeface="宋体" panose="02010600030101010101" pitchFamily="2" charset="-122"/>
              </a:rPr>
              <a:t>本月生产过程中领用</a:t>
            </a:r>
            <a:r>
              <a:rPr lang="en-US" altLang="zh-CN" sz="2800" dirty="0">
                <a:solidFill>
                  <a:srgbClr val="003366"/>
                </a:solidFill>
                <a:latin typeface="宋体" panose="02010600030101010101" pitchFamily="2" charset="-122"/>
                <a:ea typeface="宋体" panose="02010600030101010101" pitchFamily="2" charset="-122"/>
              </a:rPr>
              <a:t>A</a:t>
            </a:r>
            <a:r>
              <a:rPr lang="zh-CN" altLang="zh-CN" sz="2800" dirty="0">
                <a:solidFill>
                  <a:srgbClr val="003366"/>
                </a:solidFill>
                <a:latin typeface="宋体" panose="02010600030101010101" pitchFamily="2" charset="-122"/>
                <a:ea typeface="宋体" panose="02010600030101010101" pitchFamily="2" charset="-122"/>
              </a:rPr>
              <a:t>材料</a:t>
            </a:r>
            <a:r>
              <a:rPr lang="en-US" altLang="zh-CN" sz="2800" dirty="0">
                <a:solidFill>
                  <a:srgbClr val="003366"/>
                </a:solidFill>
                <a:latin typeface="宋体" panose="02010600030101010101" pitchFamily="2" charset="-122"/>
                <a:ea typeface="宋体" panose="02010600030101010101" pitchFamily="2" charset="-122"/>
              </a:rPr>
              <a:t>2 000KG,</a:t>
            </a:r>
            <a:r>
              <a:rPr lang="zh-CN" altLang="zh-CN" sz="2800" dirty="0">
                <a:solidFill>
                  <a:srgbClr val="003366"/>
                </a:solidFill>
                <a:latin typeface="宋体" panose="02010600030101010101" pitchFamily="2" charset="-122"/>
                <a:ea typeface="宋体" panose="02010600030101010101" pitchFamily="2" charset="-122"/>
              </a:rPr>
              <a:t>经确认其中</a:t>
            </a:r>
            <a:r>
              <a:rPr lang="en-US" altLang="zh-CN" sz="2800" dirty="0">
                <a:solidFill>
                  <a:srgbClr val="003366"/>
                </a:solidFill>
                <a:latin typeface="宋体" panose="02010600030101010101" pitchFamily="2" charset="-122"/>
                <a:ea typeface="宋体" panose="02010600030101010101" pitchFamily="2" charset="-122"/>
              </a:rPr>
              <a:t>1 000KG</a:t>
            </a:r>
            <a:r>
              <a:rPr lang="zh-CN" altLang="zh-CN" sz="2800" dirty="0">
                <a:solidFill>
                  <a:srgbClr val="003366"/>
                </a:solidFill>
                <a:latin typeface="宋体" panose="02010600030101010101" pitchFamily="2" charset="-122"/>
                <a:ea typeface="宋体" panose="02010600030101010101" pitchFamily="2" charset="-122"/>
              </a:rPr>
              <a:t>属第</a:t>
            </a:r>
            <a:r>
              <a:rPr lang="zh-CN" altLang="en-US" sz="2800" dirty="0">
                <a:solidFill>
                  <a:srgbClr val="003366"/>
                </a:solidFill>
                <a:latin typeface="宋体" panose="02010600030101010101" pitchFamily="2" charset="-122"/>
                <a:ea typeface="宋体" panose="02010600030101010101" pitchFamily="2" charset="-122"/>
              </a:rPr>
              <a:t>一</a:t>
            </a:r>
            <a:r>
              <a:rPr lang="zh-CN" altLang="zh-CN" sz="2800" dirty="0">
                <a:solidFill>
                  <a:srgbClr val="003366"/>
                </a:solidFill>
                <a:latin typeface="宋体" panose="02010600030101010101" pitchFamily="2" charset="-122"/>
                <a:ea typeface="宋体" panose="02010600030101010101" pitchFamily="2" charset="-122"/>
              </a:rPr>
              <a:t>批入库</a:t>
            </a:r>
            <a:r>
              <a:rPr lang="zh-CN" altLang="en-US" sz="2800" dirty="0">
                <a:solidFill>
                  <a:srgbClr val="003366"/>
                </a:solidFill>
                <a:latin typeface="宋体" panose="02010600030101010101" pitchFamily="2" charset="-122"/>
                <a:ea typeface="宋体" panose="02010600030101010101" pitchFamily="2" charset="-122"/>
              </a:rPr>
              <a:t>，</a:t>
            </a:r>
            <a:r>
              <a:rPr lang="zh-CN" altLang="zh-CN" sz="2800" dirty="0">
                <a:solidFill>
                  <a:srgbClr val="003366"/>
                </a:solidFill>
                <a:latin typeface="宋体" panose="02010600030101010101" pitchFamily="2" charset="-122"/>
                <a:ea typeface="宋体" panose="02010600030101010101" pitchFamily="2" charset="-122"/>
              </a:rPr>
              <a:t>单位成本为</a:t>
            </a:r>
            <a:r>
              <a:rPr lang="en-US" altLang="zh-CN" sz="2800" dirty="0">
                <a:solidFill>
                  <a:srgbClr val="003366"/>
                </a:solidFill>
                <a:latin typeface="宋体" panose="02010600030101010101" pitchFamily="2" charset="-122"/>
                <a:ea typeface="宋体" panose="02010600030101010101" pitchFamily="2" charset="-122"/>
              </a:rPr>
              <a:t>25</a:t>
            </a:r>
            <a:r>
              <a:rPr lang="zh-CN" altLang="zh-CN" sz="2800" dirty="0">
                <a:solidFill>
                  <a:srgbClr val="003366"/>
                </a:solidFill>
                <a:latin typeface="宋体" panose="02010600030101010101" pitchFamily="2" charset="-122"/>
                <a:ea typeface="宋体" panose="02010600030101010101" pitchFamily="2" charset="-122"/>
              </a:rPr>
              <a:t>元</a:t>
            </a:r>
            <a:r>
              <a:rPr lang="zh-CN" altLang="en-US" sz="2800" dirty="0">
                <a:solidFill>
                  <a:srgbClr val="003366"/>
                </a:solidFill>
                <a:latin typeface="宋体" panose="02010600030101010101" pitchFamily="2" charset="-122"/>
                <a:ea typeface="宋体" panose="02010600030101010101" pitchFamily="2" charset="-122"/>
              </a:rPr>
              <a:t>；</a:t>
            </a:r>
            <a:r>
              <a:rPr lang="zh-CN" altLang="zh-CN" sz="2800" dirty="0">
                <a:solidFill>
                  <a:srgbClr val="003366"/>
                </a:solidFill>
                <a:latin typeface="宋体" panose="02010600030101010101" pitchFamily="2" charset="-122"/>
                <a:ea typeface="宋体" panose="02010600030101010101" pitchFamily="2" charset="-122"/>
              </a:rPr>
              <a:t>其中</a:t>
            </a:r>
            <a:r>
              <a:rPr lang="en-US" altLang="zh-CN" sz="2800" dirty="0">
                <a:solidFill>
                  <a:srgbClr val="003366"/>
                </a:solidFill>
                <a:latin typeface="宋体" panose="02010600030101010101" pitchFamily="2" charset="-122"/>
                <a:ea typeface="宋体" panose="02010600030101010101" pitchFamily="2" charset="-122"/>
              </a:rPr>
              <a:t>600KG</a:t>
            </a:r>
            <a:r>
              <a:rPr lang="zh-CN" altLang="zh-CN" sz="2800" dirty="0">
                <a:solidFill>
                  <a:srgbClr val="003366"/>
                </a:solidFill>
                <a:latin typeface="宋体" panose="02010600030101010101" pitchFamily="2" charset="-122"/>
                <a:ea typeface="宋体" panose="02010600030101010101" pitchFamily="2" charset="-122"/>
              </a:rPr>
              <a:t>属第二批入库</a:t>
            </a:r>
            <a:r>
              <a:rPr lang="zh-CN" altLang="en-US" sz="2800" dirty="0">
                <a:solidFill>
                  <a:srgbClr val="003366"/>
                </a:solidFill>
                <a:latin typeface="宋体" panose="02010600030101010101" pitchFamily="2" charset="-122"/>
                <a:ea typeface="宋体" panose="02010600030101010101" pitchFamily="2" charset="-122"/>
              </a:rPr>
              <a:t>，</a:t>
            </a:r>
            <a:r>
              <a:rPr lang="zh-CN" altLang="zh-CN" sz="2800" dirty="0">
                <a:solidFill>
                  <a:srgbClr val="003366"/>
                </a:solidFill>
                <a:latin typeface="宋体" panose="02010600030101010101" pitchFamily="2" charset="-122"/>
                <a:ea typeface="宋体" panose="02010600030101010101" pitchFamily="2" charset="-122"/>
              </a:rPr>
              <a:t>单位成本为</a:t>
            </a:r>
            <a:r>
              <a:rPr lang="en-US" altLang="zh-CN" sz="2800" dirty="0">
                <a:solidFill>
                  <a:srgbClr val="003366"/>
                </a:solidFill>
                <a:latin typeface="宋体" panose="02010600030101010101" pitchFamily="2" charset="-122"/>
                <a:ea typeface="宋体" panose="02010600030101010101" pitchFamily="2" charset="-122"/>
              </a:rPr>
              <a:t>26</a:t>
            </a:r>
            <a:r>
              <a:rPr lang="zh-CN" altLang="zh-CN" sz="2800" dirty="0">
                <a:solidFill>
                  <a:srgbClr val="003366"/>
                </a:solidFill>
                <a:latin typeface="宋体" panose="02010600030101010101" pitchFamily="2" charset="-122"/>
                <a:ea typeface="宋体" panose="02010600030101010101" pitchFamily="2" charset="-122"/>
              </a:rPr>
              <a:t>元</a:t>
            </a:r>
            <a:r>
              <a:rPr lang="zh-CN" altLang="en-US" sz="2800" dirty="0">
                <a:solidFill>
                  <a:srgbClr val="003366"/>
                </a:solidFill>
                <a:latin typeface="宋体" panose="02010600030101010101" pitchFamily="2" charset="-122"/>
                <a:ea typeface="宋体" panose="02010600030101010101" pitchFamily="2" charset="-122"/>
              </a:rPr>
              <a:t>；</a:t>
            </a:r>
            <a:r>
              <a:rPr lang="zh-CN" altLang="zh-CN" sz="2800" dirty="0">
                <a:solidFill>
                  <a:srgbClr val="003366"/>
                </a:solidFill>
                <a:latin typeface="宋体" panose="02010600030101010101" pitchFamily="2" charset="-122"/>
                <a:ea typeface="宋体" panose="02010600030101010101" pitchFamily="2" charset="-122"/>
              </a:rPr>
              <a:t>其中</a:t>
            </a:r>
            <a:r>
              <a:rPr lang="en-US" altLang="zh-CN" sz="2800" dirty="0">
                <a:solidFill>
                  <a:srgbClr val="003366"/>
                </a:solidFill>
                <a:latin typeface="宋体" panose="02010600030101010101" pitchFamily="2" charset="-122"/>
                <a:ea typeface="宋体" panose="02010600030101010101" pitchFamily="2" charset="-122"/>
              </a:rPr>
              <a:t>400KG</a:t>
            </a:r>
            <a:r>
              <a:rPr lang="zh-CN" altLang="en-US" sz="2800" dirty="0">
                <a:solidFill>
                  <a:srgbClr val="003366"/>
                </a:solidFill>
                <a:latin typeface="宋体" panose="02010600030101010101" pitchFamily="2" charset="-122"/>
                <a:ea typeface="宋体" panose="02010600030101010101" pitchFamily="2" charset="-122"/>
              </a:rPr>
              <a:t>属</a:t>
            </a:r>
            <a:r>
              <a:rPr lang="zh-CN" altLang="zh-CN" sz="2800" dirty="0">
                <a:solidFill>
                  <a:srgbClr val="003366"/>
                </a:solidFill>
                <a:latin typeface="宋体" panose="02010600030101010101" pitchFamily="2" charset="-122"/>
                <a:ea typeface="宋体" panose="02010600030101010101" pitchFamily="2" charset="-122"/>
              </a:rPr>
              <a:t>第三批入库</a:t>
            </a:r>
            <a:r>
              <a:rPr lang="zh-CN" altLang="en-US" sz="2800" dirty="0">
                <a:solidFill>
                  <a:srgbClr val="003366"/>
                </a:solidFill>
                <a:latin typeface="宋体" panose="02010600030101010101" pitchFamily="2" charset="-122"/>
                <a:ea typeface="宋体" panose="02010600030101010101" pitchFamily="2" charset="-122"/>
              </a:rPr>
              <a:t>，</a:t>
            </a:r>
            <a:r>
              <a:rPr lang="zh-CN" altLang="zh-CN" sz="2800" dirty="0">
                <a:solidFill>
                  <a:srgbClr val="003366"/>
                </a:solidFill>
                <a:latin typeface="宋体" panose="02010600030101010101" pitchFamily="2" charset="-122"/>
                <a:ea typeface="宋体" panose="02010600030101010101" pitchFamily="2" charset="-122"/>
              </a:rPr>
              <a:t>单位成本为</a:t>
            </a:r>
            <a:r>
              <a:rPr lang="en-US" altLang="zh-CN" sz="2800" dirty="0">
                <a:solidFill>
                  <a:srgbClr val="003366"/>
                </a:solidFill>
                <a:latin typeface="宋体" panose="02010600030101010101" pitchFamily="2" charset="-122"/>
                <a:ea typeface="宋体" panose="02010600030101010101" pitchFamily="2" charset="-122"/>
              </a:rPr>
              <a:t>28</a:t>
            </a:r>
            <a:r>
              <a:rPr lang="zh-CN" altLang="zh-CN" sz="2800" dirty="0">
                <a:solidFill>
                  <a:srgbClr val="003366"/>
                </a:solidFill>
                <a:latin typeface="宋体" panose="02010600030101010101" pitchFamily="2" charset="-122"/>
                <a:ea typeface="宋体" panose="02010600030101010101" pitchFamily="2" charset="-122"/>
              </a:rPr>
              <a:t>元。本月发出</a:t>
            </a:r>
            <a:r>
              <a:rPr lang="en-US" altLang="zh-CN" sz="2800" dirty="0">
                <a:solidFill>
                  <a:srgbClr val="003366"/>
                </a:solidFill>
                <a:latin typeface="宋体" panose="02010600030101010101" pitchFamily="2" charset="-122"/>
                <a:ea typeface="宋体" panose="02010600030101010101" pitchFamily="2" charset="-122"/>
              </a:rPr>
              <a:t>A</a:t>
            </a:r>
            <a:r>
              <a:rPr lang="zh-CN" altLang="zh-CN" sz="2800" dirty="0">
                <a:solidFill>
                  <a:srgbClr val="003366"/>
                </a:solidFill>
                <a:latin typeface="宋体" panose="02010600030101010101" pitchFamily="2" charset="-122"/>
                <a:ea typeface="宋体" panose="02010600030101010101" pitchFamily="2" charset="-122"/>
              </a:rPr>
              <a:t>材料的成本计算如下</a:t>
            </a:r>
            <a:r>
              <a:rPr lang="zh-CN" altLang="en-US" sz="2800" dirty="0">
                <a:solidFill>
                  <a:srgbClr val="003366"/>
                </a:solidFill>
                <a:latin typeface="宋体" panose="02010600030101010101" pitchFamily="2" charset="-122"/>
                <a:ea typeface="宋体" panose="02010600030101010101" pitchFamily="2" charset="-122"/>
              </a:rPr>
              <a:t>：</a:t>
            </a:r>
            <a:endParaRPr lang="zh-CN" altLang="zh-CN" sz="2800" dirty="0">
              <a:solidFill>
                <a:srgbClr val="003366"/>
              </a:solidFill>
              <a:latin typeface="宋体" panose="02010600030101010101" pitchFamily="2" charset="-122"/>
              <a:ea typeface="宋体" panose="02010600030101010101" pitchFamily="2" charset="-122"/>
            </a:endParaRPr>
          </a:p>
          <a:p>
            <a:pPr marL="0" indent="0">
              <a:lnSpc>
                <a:spcPct val="130000"/>
              </a:lnSpc>
              <a:buNone/>
            </a:pPr>
            <a:r>
              <a:rPr lang="en-US" altLang="zh-CN" sz="2800" dirty="0">
                <a:solidFill>
                  <a:srgbClr val="003366"/>
                </a:solidFill>
                <a:latin typeface="宋体" panose="02010600030101010101" pitchFamily="2" charset="-122"/>
                <a:ea typeface="宋体" panose="02010600030101010101" pitchFamily="2" charset="-122"/>
              </a:rPr>
              <a:t>【</a:t>
            </a:r>
            <a:r>
              <a:rPr lang="zh-CN" altLang="zh-CN" sz="2800" dirty="0">
                <a:solidFill>
                  <a:srgbClr val="003366"/>
                </a:solidFill>
                <a:latin typeface="宋体" panose="02010600030101010101" pitchFamily="2" charset="-122"/>
                <a:ea typeface="宋体" panose="02010600030101010101" pitchFamily="2" charset="-122"/>
              </a:rPr>
              <a:t>答案</a:t>
            </a:r>
            <a:r>
              <a:rPr lang="en-US" altLang="zh-CN" sz="2800" dirty="0">
                <a:solidFill>
                  <a:srgbClr val="003366"/>
                </a:solidFill>
                <a:latin typeface="宋体" panose="02010600030101010101" pitchFamily="2" charset="-122"/>
                <a:ea typeface="宋体" panose="02010600030101010101" pitchFamily="2" charset="-122"/>
              </a:rPr>
              <a:t>】</a:t>
            </a:r>
            <a:endParaRPr lang="zh-CN" altLang="zh-CN" sz="2800" dirty="0">
              <a:solidFill>
                <a:srgbClr val="003366"/>
              </a:solidFill>
              <a:latin typeface="宋体" panose="02010600030101010101" pitchFamily="2" charset="-122"/>
              <a:ea typeface="宋体" panose="02010600030101010101" pitchFamily="2" charset="-122"/>
            </a:endParaRPr>
          </a:p>
          <a:p>
            <a:pPr marL="0" indent="0">
              <a:lnSpc>
                <a:spcPct val="130000"/>
              </a:lnSpc>
              <a:buNone/>
            </a:pPr>
            <a:r>
              <a:rPr lang="zh-CN" altLang="zh-CN" sz="2800" dirty="0">
                <a:solidFill>
                  <a:srgbClr val="003366"/>
                </a:solidFill>
                <a:latin typeface="宋体" panose="02010600030101010101" pitchFamily="2" charset="-122"/>
                <a:ea typeface="宋体" panose="02010600030101010101" pitchFamily="2" charset="-122"/>
              </a:rPr>
              <a:t>发出材料实际成本</a:t>
            </a:r>
            <a:br>
              <a:rPr lang="en-US" altLang="zh-CN" sz="2800" dirty="0">
                <a:solidFill>
                  <a:srgbClr val="003366"/>
                </a:solidFill>
                <a:latin typeface="宋体" panose="02010600030101010101" pitchFamily="2" charset="-122"/>
                <a:ea typeface="宋体" panose="02010600030101010101" pitchFamily="2" charset="-122"/>
              </a:rPr>
            </a:br>
            <a:r>
              <a:rPr lang="en-US" altLang="zh-CN" sz="2800" dirty="0">
                <a:solidFill>
                  <a:srgbClr val="003366"/>
                </a:solidFill>
                <a:latin typeface="宋体" panose="02010600030101010101" pitchFamily="2" charset="-122"/>
                <a:ea typeface="宋体" panose="02010600030101010101" pitchFamily="2" charset="-122"/>
              </a:rPr>
              <a:t>=1 000</a:t>
            </a:r>
            <a:r>
              <a:rPr lang="zh-CN" altLang="en-US" sz="2800" dirty="0">
                <a:solidFill>
                  <a:srgbClr val="003366"/>
                </a:solidFill>
                <a:latin typeface="宋体" panose="02010600030101010101" pitchFamily="2" charset="-122"/>
                <a:ea typeface="宋体" panose="02010600030101010101" pitchFamily="2" charset="-122"/>
              </a:rPr>
              <a:t>*</a:t>
            </a:r>
            <a:r>
              <a:rPr lang="en-US" altLang="zh-CN" sz="2800" dirty="0">
                <a:solidFill>
                  <a:srgbClr val="003366"/>
                </a:solidFill>
                <a:latin typeface="宋体" panose="02010600030101010101" pitchFamily="2" charset="-122"/>
                <a:ea typeface="宋体" panose="02010600030101010101" pitchFamily="2" charset="-122"/>
              </a:rPr>
              <a:t>25+ 600*26+400*28</a:t>
            </a:r>
            <a:br>
              <a:rPr lang="en-US" altLang="zh-CN" sz="2800" dirty="0">
                <a:solidFill>
                  <a:srgbClr val="003366"/>
                </a:solidFill>
                <a:latin typeface="宋体" panose="02010600030101010101" pitchFamily="2" charset="-122"/>
                <a:ea typeface="宋体" panose="02010600030101010101" pitchFamily="2" charset="-122"/>
              </a:rPr>
            </a:br>
            <a:r>
              <a:rPr lang="en-US" altLang="zh-CN" sz="2800" dirty="0">
                <a:solidFill>
                  <a:srgbClr val="003366"/>
                </a:solidFill>
                <a:latin typeface="宋体" panose="02010600030101010101" pitchFamily="2" charset="-122"/>
                <a:ea typeface="宋体" panose="02010600030101010101" pitchFamily="2" charset="-122"/>
              </a:rPr>
              <a:t>=51 800(</a:t>
            </a:r>
            <a:r>
              <a:rPr lang="zh-CN" altLang="zh-CN" sz="2800" dirty="0">
                <a:solidFill>
                  <a:srgbClr val="003366"/>
                </a:solidFill>
                <a:latin typeface="宋体" panose="02010600030101010101" pitchFamily="2" charset="-122"/>
                <a:ea typeface="宋体" panose="02010600030101010101" pitchFamily="2" charset="-122"/>
              </a:rPr>
              <a:t>元</a:t>
            </a:r>
            <a:r>
              <a:rPr lang="en-US" altLang="zh-CN" sz="2800" dirty="0">
                <a:solidFill>
                  <a:srgbClr val="003366"/>
                </a:solidFill>
                <a:latin typeface="宋体" panose="02010600030101010101" pitchFamily="2" charset="-122"/>
                <a:ea typeface="宋体" panose="02010600030101010101" pitchFamily="2" charset="-122"/>
              </a:rPr>
              <a:t>)</a:t>
            </a:r>
          </a:p>
        </p:txBody>
      </p:sp>
      <p:sp>
        <p:nvSpPr>
          <p:cNvPr id="4" name="Rectangle 2">
            <a:extLst>
              <a:ext uri="{FF2B5EF4-FFF2-40B4-BE49-F238E27FC236}">
                <a16:creationId xmlns:a16="http://schemas.microsoft.com/office/drawing/2014/main" id="{44788D5E-62AE-46DC-AE4F-B175A98C9D76}"/>
              </a:ext>
            </a:extLst>
          </p:cNvPr>
          <p:cNvSpPr>
            <a:spLocks noGrp="1" noChangeArrowheads="1"/>
          </p:cNvSpPr>
          <p:nvPr/>
        </p:nvSpPr>
        <p:spPr bwMode="auto">
          <a:xfrm>
            <a:off x="252413" y="-25400"/>
            <a:ext cx="7772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p>
            <a:pPr eaLnBrk="1" hangingPunct="1">
              <a:buFont typeface="Wingdings" pitchFamily="2" charset="2"/>
              <a:buNone/>
            </a:pPr>
            <a:r>
              <a:rPr lang="zh-CN" altLang="en-US" sz="3200" dirty="0">
                <a:solidFill>
                  <a:srgbClr val="003366"/>
                </a:solidFill>
                <a:latin typeface="微软雅黑" pitchFamily="34" charset="-122"/>
                <a:ea typeface="微软雅黑" pitchFamily="34" charset="-122"/>
              </a:rPr>
              <a:t>第三节</a:t>
            </a:r>
            <a:r>
              <a:rPr lang="zh-CN" altLang="zh-CN" sz="3200" dirty="0">
                <a:solidFill>
                  <a:srgbClr val="003366"/>
                </a:solidFill>
                <a:latin typeface="微软雅黑" pitchFamily="34" charset="-122"/>
                <a:ea typeface="微软雅黑" pitchFamily="34" charset="-122"/>
              </a:rPr>
              <a:t> 发出存货的计量</a:t>
            </a:r>
          </a:p>
        </p:txBody>
      </p:sp>
    </p:spTree>
    <p:extLst>
      <p:ext uri="{BB962C8B-B14F-4D97-AF65-F5344CB8AC3E}">
        <p14:creationId xmlns:p14="http://schemas.microsoft.com/office/powerpoint/2010/main" val="35825829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7346">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734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3"/>
          <p:cNvSpPr>
            <a:spLocks noGrp="1" noChangeArrowheads="1"/>
          </p:cNvSpPr>
          <p:nvPr>
            <p:ph type="body" idx="4294967295"/>
          </p:nvPr>
        </p:nvSpPr>
        <p:spPr>
          <a:xfrm>
            <a:off x="250825" y="765175"/>
            <a:ext cx="8642350" cy="5111750"/>
          </a:xfrm>
        </p:spPr>
        <p:txBody>
          <a:bodyPr/>
          <a:lstStyle/>
          <a:p>
            <a:pPr eaLnBrk="1" hangingPunct="1">
              <a:lnSpc>
                <a:spcPct val="150000"/>
              </a:lnSpc>
              <a:spcBef>
                <a:spcPts val="0"/>
              </a:spcBef>
              <a:buNone/>
            </a:pPr>
            <a:r>
              <a:rPr lang="zh-CN" altLang="en-US" sz="2800" dirty="0">
                <a:solidFill>
                  <a:srgbClr val="003366"/>
                </a:solidFill>
                <a:latin typeface="宋体" panose="02010600030101010101" pitchFamily="2" charset="-122"/>
                <a:ea typeface="宋体" panose="02010600030101010101" pitchFamily="2" charset="-122"/>
                <a:sym typeface="微软雅黑" pitchFamily="34" charset="-122"/>
              </a:rPr>
              <a:t>二、存货成本的结转</a:t>
            </a:r>
            <a:endParaRPr lang="zh-CN" altLang="en-US" sz="2800" dirty="0">
              <a:solidFill>
                <a:srgbClr val="003366"/>
              </a:solidFill>
              <a:latin typeface="宋体" panose="02010600030101010101" pitchFamily="2" charset="-122"/>
              <a:ea typeface="宋体" panose="02010600030101010101" pitchFamily="2" charset="-122"/>
            </a:endParaRPr>
          </a:p>
          <a:p>
            <a:pPr marL="0" indent="0">
              <a:lnSpc>
                <a:spcPct val="150000"/>
              </a:lnSpc>
              <a:spcBef>
                <a:spcPts val="0"/>
              </a:spcBef>
              <a:buNone/>
            </a:pPr>
            <a:r>
              <a:rPr lang="en-US" altLang="zh-CN" sz="2800" dirty="0">
                <a:solidFill>
                  <a:schemeClr val="tx2"/>
                </a:solidFill>
                <a:latin typeface="宋体" panose="02010600030101010101" pitchFamily="2" charset="-122"/>
                <a:ea typeface="宋体" panose="02010600030101010101" pitchFamily="2" charset="-122"/>
              </a:rPr>
              <a:t>   </a:t>
            </a:r>
            <a:r>
              <a:rPr lang="zh-CN" altLang="zh-CN" sz="2800" dirty="0">
                <a:solidFill>
                  <a:schemeClr val="tx2"/>
                </a:solidFill>
                <a:latin typeface="宋体" panose="02010600030101010101" pitchFamily="2" charset="-122"/>
                <a:ea typeface="宋体" panose="02010600030101010101" pitchFamily="2" charset="-122"/>
              </a:rPr>
              <a:t>企业销售存货，应当将已售存货的成本结转为当期损益，计入营业成本。也就是说，企业在确认存货销售收入的当期，应当将已经销售存货的成本结转为当期营业成本。</a:t>
            </a:r>
            <a:endParaRPr lang="en-US" altLang="zh-CN" sz="2800" dirty="0">
              <a:solidFill>
                <a:schemeClr val="tx2"/>
              </a:solidFill>
              <a:latin typeface="宋体" panose="02010600030101010101" pitchFamily="2" charset="-122"/>
              <a:ea typeface="宋体" panose="02010600030101010101" pitchFamily="2" charset="-122"/>
            </a:endParaRPr>
          </a:p>
          <a:p>
            <a:pPr marL="0" indent="0">
              <a:lnSpc>
                <a:spcPct val="150000"/>
              </a:lnSpc>
              <a:spcBef>
                <a:spcPts val="0"/>
              </a:spcBef>
              <a:buNone/>
            </a:pPr>
            <a:r>
              <a:rPr lang="en-US" altLang="zh-CN" sz="2800" dirty="0">
                <a:solidFill>
                  <a:schemeClr val="tx2"/>
                </a:solidFill>
                <a:latin typeface="宋体" panose="02010600030101010101" pitchFamily="2" charset="-122"/>
                <a:ea typeface="宋体" panose="02010600030101010101" pitchFamily="2" charset="-122"/>
              </a:rPr>
              <a:t>   </a:t>
            </a:r>
            <a:r>
              <a:rPr lang="zh-CN" altLang="zh-CN" sz="2800" dirty="0">
                <a:solidFill>
                  <a:schemeClr val="tx2"/>
                </a:solidFill>
                <a:latin typeface="宋体" panose="02010600030101010101" pitchFamily="2" charset="-122"/>
                <a:ea typeface="宋体" panose="02010600030101010101" pitchFamily="2" charset="-122"/>
              </a:rPr>
              <a:t>对已售存货计提了存货跌价准备，还应结转已计提的存货跌价准备，冲减当期主营业务成本或其他业务成本。</a:t>
            </a:r>
            <a:endParaRPr lang="en-US" altLang="zh-CN" sz="2800" dirty="0">
              <a:solidFill>
                <a:schemeClr val="tx2"/>
              </a:solidFill>
              <a:latin typeface="宋体" panose="02010600030101010101" pitchFamily="2" charset="-122"/>
              <a:ea typeface="宋体" panose="02010600030101010101" pitchFamily="2" charset="-122"/>
            </a:endParaRPr>
          </a:p>
          <a:p>
            <a:pPr marL="0" indent="0">
              <a:lnSpc>
                <a:spcPct val="150000"/>
              </a:lnSpc>
              <a:spcBef>
                <a:spcPts val="0"/>
              </a:spcBef>
              <a:buNone/>
            </a:pPr>
            <a:r>
              <a:rPr lang="en-US" altLang="zh-CN" sz="2800" dirty="0">
                <a:solidFill>
                  <a:schemeClr val="tx2"/>
                </a:solidFill>
                <a:latin typeface="宋体" panose="02010600030101010101" pitchFamily="2" charset="-122"/>
                <a:ea typeface="宋体" panose="02010600030101010101" pitchFamily="2" charset="-122"/>
              </a:rPr>
              <a:t>   </a:t>
            </a:r>
            <a:endParaRPr lang="en-US" altLang="zh-CN" sz="2400" b="0" dirty="0">
              <a:solidFill>
                <a:srgbClr val="003366"/>
              </a:solidFill>
              <a:latin typeface="微软雅黑" pitchFamily="34" charset="-122"/>
              <a:ea typeface="微软雅黑" pitchFamily="34" charset="-122"/>
            </a:endParaRPr>
          </a:p>
        </p:txBody>
      </p:sp>
      <p:sp>
        <p:nvSpPr>
          <p:cNvPr id="4" name="Rectangle 2">
            <a:extLst>
              <a:ext uri="{FF2B5EF4-FFF2-40B4-BE49-F238E27FC236}">
                <a16:creationId xmlns:a16="http://schemas.microsoft.com/office/drawing/2014/main" id="{929CCC2B-8025-4BD6-B775-F093BEC5F9FF}"/>
              </a:ext>
            </a:extLst>
          </p:cNvPr>
          <p:cNvSpPr>
            <a:spLocks noGrp="1" noChangeArrowheads="1"/>
          </p:cNvSpPr>
          <p:nvPr/>
        </p:nvSpPr>
        <p:spPr bwMode="auto">
          <a:xfrm>
            <a:off x="252413" y="-25400"/>
            <a:ext cx="7772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p>
            <a:pPr eaLnBrk="1" hangingPunct="1">
              <a:buFont typeface="Wingdings" pitchFamily="2" charset="2"/>
              <a:buNone/>
            </a:pPr>
            <a:r>
              <a:rPr lang="zh-CN" altLang="en-US" sz="3200" dirty="0">
                <a:solidFill>
                  <a:srgbClr val="003366"/>
                </a:solidFill>
                <a:latin typeface="微软雅黑" pitchFamily="34" charset="-122"/>
                <a:ea typeface="微软雅黑" pitchFamily="34" charset="-122"/>
              </a:rPr>
              <a:t>第三节</a:t>
            </a:r>
            <a:r>
              <a:rPr lang="zh-CN" altLang="zh-CN" sz="3200" dirty="0">
                <a:solidFill>
                  <a:srgbClr val="003366"/>
                </a:solidFill>
                <a:latin typeface="微软雅黑" pitchFamily="34" charset="-122"/>
                <a:ea typeface="微软雅黑" pitchFamily="34" charset="-122"/>
              </a:rPr>
              <a:t> 发出存货的计量</a:t>
            </a:r>
          </a:p>
        </p:txBody>
      </p:sp>
    </p:spTree>
    <p:extLst>
      <p:ext uri="{BB962C8B-B14F-4D97-AF65-F5344CB8AC3E}">
        <p14:creationId xmlns:p14="http://schemas.microsoft.com/office/powerpoint/2010/main" val="56963409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3"/>
          <p:cNvSpPr>
            <a:spLocks noGrp="1" noChangeArrowheads="1"/>
          </p:cNvSpPr>
          <p:nvPr>
            <p:ph type="body" idx="4294967295"/>
          </p:nvPr>
        </p:nvSpPr>
        <p:spPr>
          <a:xfrm>
            <a:off x="376238" y="736600"/>
            <a:ext cx="8516937" cy="4421188"/>
          </a:xfrm>
        </p:spPr>
        <p:txBody>
          <a:bodyPr/>
          <a:lstStyle/>
          <a:p>
            <a:pPr marL="0" indent="0">
              <a:lnSpc>
                <a:spcPct val="150000"/>
              </a:lnSpc>
              <a:spcBef>
                <a:spcPts val="0"/>
              </a:spcBef>
              <a:buNone/>
            </a:pPr>
            <a:r>
              <a:rPr lang="zh-CN" altLang="zh-CN" sz="2800" dirty="0">
                <a:solidFill>
                  <a:schemeClr val="tx2"/>
                </a:solidFill>
                <a:latin typeface="宋体" panose="02010600030101010101" pitchFamily="2" charset="-122"/>
                <a:ea typeface="宋体" panose="02010600030101010101" pitchFamily="2" charset="-122"/>
              </a:rPr>
              <a:t>一、存货期末计量及存货跌价准备计提原则</a:t>
            </a:r>
          </a:p>
          <a:p>
            <a:pPr marL="0" indent="0">
              <a:lnSpc>
                <a:spcPct val="150000"/>
              </a:lnSpc>
              <a:spcBef>
                <a:spcPts val="0"/>
              </a:spcBef>
              <a:buNone/>
            </a:pPr>
            <a:r>
              <a:rPr lang="en-US" altLang="zh-CN" sz="2800" dirty="0">
                <a:solidFill>
                  <a:schemeClr val="tx2"/>
                </a:solidFill>
                <a:latin typeface="宋体" panose="02010600030101010101" pitchFamily="2" charset="-122"/>
                <a:ea typeface="宋体" panose="02010600030101010101" pitchFamily="2" charset="-122"/>
              </a:rPr>
              <a:t>   </a:t>
            </a:r>
            <a:r>
              <a:rPr lang="zh-CN" altLang="zh-CN" sz="2800" dirty="0">
                <a:solidFill>
                  <a:schemeClr val="tx2"/>
                </a:solidFill>
                <a:latin typeface="宋体" panose="02010600030101010101" pitchFamily="2" charset="-122"/>
                <a:ea typeface="宋体" panose="02010600030101010101" pitchFamily="2" charset="-122"/>
              </a:rPr>
              <a:t>资产负债表日，存货应当按照成本与可变现净值孰低计量。</a:t>
            </a:r>
          </a:p>
          <a:p>
            <a:pPr marL="0" indent="0">
              <a:lnSpc>
                <a:spcPct val="150000"/>
              </a:lnSpc>
              <a:spcBef>
                <a:spcPts val="0"/>
              </a:spcBef>
              <a:buNone/>
            </a:pPr>
            <a:r>
              <a:rPr lang="en-US" altLang="zh-CN" sz="2800" dirty="0">
                <a:solidFill>
                  <a:schemeClr val="tx2"/>
                </a:solidFill>
                <a:latin typeface="宋体" panose="02010600030101010101" pitchFamily="2" charset="-122"/>
                <a:ea typeface="宋体" panose="02010600030101010101" pitchFamily="2" charset="-122"/>
              </a:rPr>
              <a:t>    </a:t>
            </a:r>
            <a:r>
              <a:rPr lang="zh-CN" altLang="zh-CN" sz="2800" dirty="0">
                <a:solidFill>
                  <a:schemeClr val="tx2"/>
                </a:solidFill>
                <a:latin typeface="宋体" panose="02010600030101010101" pitchFamily="2" charset="-122"/>
                <a:ea typeface="宋体" panose="02010600030101010101" pitchFamily="2" charset="-122"/>
              </a:rPr>
              <a:t>当存货成本低于可变现净值时，存货按成本计量；当存货成本高于可变现净值时，存货按可变现净值计量，同时按照成本高于可变现净值的差额计提存货跌价准备，计入当期损益。</a:t>
            </a:r>
          </a:p>
          <a:p>
            <a:pPr marL="0" indent="0" eaLnBrk="1" hangingPunct="1">
              <a:lnSpc>
                <a:spcPct val="150000"/>
              </a:lnSpc>
              <a:buFont typeface="Wingdings" pitchFamily="2" charset="2"/>
              <a:buNone/>
              <a:defRPr/>
            </a:pPr>
            <a:endParaRPr lang="en-US" altLang="zh-CN" sz="2400" b="0" dirty="0">
              <a:solidFill>
                <a:srgbClr val="003366"/>
              </a:solidFill>
              <a:latin typeface="微软雅黑" panose="020B0503020204020204" pitchFamily="34" charset="-122"/>
              <a:ea typeface="微软雅黑" panose="020B0503020204020204" pitchFamily="34" charset="-122"/>
            </a:endParaRPr>
          </a:p>
        </p:txBody>
      </p:sp>
      <p:sp>
        <p:nvSpPr>
          <p:cNvPr id="105475" name="Rectangle 2"/>
          <p:cNvSpPr>
            <a:spLocks noGrp="1" noChangeArrowheads="1"/>
          </p:cNvSpPr>
          <p:nvPr/>
        </p:nvSpPr>
        <p:spPr bwMode="auto">
          <a:xfrm>
            <a:off x="252413" y="-25400"/>
            <a:ext cx="7772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p>
            <a:pPr eaLnBrk="1" hangingPunct="1">
              <a:buFont typeface="Wingdings" pitchFamily="2" charset="2"/>
              <a:buNone/>
            </a:pPr>
            <a:r>
              <a:rPr lang="zh-CN" altLang="en-US" sz="3200" dirty="0">
                <a:solidFill>
                  <a:srgbClr val="003366"/>
                </a:solidFill>
                <a:latin typeface="微软雅黑" pitchFamily="34" charset="-122"/>
                <a:ea typeface="微软雅黑" pitchFamily="34" charset="-122"/>
              </a:rPr>
              <a:t>第四节</a:t>
            </a:r>
            <a:r>
              <a:rPr lang="zh-CN" altLang="zh-CN" sz="3200" dirty="0">
                <a:solidFill>
                  <a:srgbClr val="003366"/>
                </a:solidFill>
                <a:latin typeface="微软雅黑" pitchFamily="34" charset="-122"/>
                <a:ea typeface="微软雅黑" pitchFamily="34" charset="-122"/>
              </a:rPr>
              <a:t> </a:t>
            </a:r>
            <a:r>
              <a:rPr lang="zh-CN" altLang="en-US" sz="3200" dirty="0">
                <a:solidFill>
                  <a:srgbClr val="003366"/>
                </a:solidFill>
                <a:latin typeface="微软雅黑" pitchFamily="34" charset="-122"/>
                <a:ea typeface="微软雅黑" pitchFamily="34" charset="-122"/>
              </a:rPr>
              <a:t>期末</a:t>
            </a:r>
            <a:r>
              <a:rPr lang="zh-CN" altLang="zh-CN" sz="3200" dirty="0">
                <a:solidFill>
                  <a:srgbClr val="003366"/>
                </a:solidFill>
                <a:latin typeface="微软雅黑" pitchFamily="34" charset="-122"/>
                <a:ea typeface="微软雅黑" pitchFamily="34" charset="-122"/>
              </a:rPr>
              <a:t>存货的计量</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idx="4294967295"/>
          </p:nvPr>
        </p:nvSpPr>
        <p:spPr>
          <a:xfrm>
            <a:off x="252413" y="-25400"/>
            <a:ext cx="7772400" cy="641350"/>
          </a:xfrm>
        </p:spPr>
        <p:txBody>
          <a:bodyPr/>
          <a:lstStyle/>
          <a:p>
            <a:pPr eaLnBrk="1" hangingPunct="1"/>
            <a:r>
              <a:rPr lang="zh-CN" altLang="en-US" b="0" dirty="0">
                <a:solidFill>
                  <a:srgbClr val="003366"/>
                </a:solidFill>
                <a:latin typeface="微软雅黑" pitchFamily="34" charset="-122"/>
                <a:ea typeface="微软雅黑" pitchFamily="34" charset="-122"/>
              </a:rPr>
              <a:t>第一节</a:t>
            </a:r>
            <a:r>
              <a:rPr lang="zh-CN" altLang="zh-CN" b="0" dirty="0">
                <a:solidFill>
                  <a:srgbClr val="003366"/>
                </a:solidFill>
                <a:latin typeface="微软雅黑" pitchFamily="34" charset="-122"/>
                <a:ea typeface="微软雅黑" pitchFamily="34" charset="-122"/>
              </a:rPr>
              <a:t> 存货概述</a:t>
            </a:r>
          </a:p>
        </p:txBody>
      </p:sp>
      <p:sp>
        <p:nvSpPr>
          <p:cNvPr id="15363" name="Rectangle 3"/>
          <p:cNvSpPr>
            <a:spLocks noGrp="1" noChangeArrowheads="1"/>
          </p:cNvSpPr>
          <p:nvPr>
            <p:ph type="body" idx="4294967295"/>
          </p:nvPr>
        </p:nvSpPr>
        <p:spPr>
          <a:xfrm>
            <a:off x="327025" y="620688"/>
            <a:ext cx="8566150" cy="2808312"/>
          </a:xfrm>
        </p:spPr>
        <p:txBody>
          <a:bodyPr/>
          <a:lstStyle/>
          <a:p>
            <a:pPr marL="0" indent="0" eaLnBrk="1" hangingPunct="1">
              <a:lnSpc>
                <a:spcPct val="150000"/>
              </a:lnSpc>
              <a:spcBef>
                <a:spcPts val="0"/>
              </a:spcBef>
              <a:spcAft>
                <a:spcPts val="0"/>
              </a:spcAft>
              <a:buFont typeface="Wingdings" pitchFamily="2" charset="2"/>
              <a:buNone/>
            </a:pPr>
            <a:r>
              <a:rPr lang="zh-CN" altLang="en-US" sz="2800" dirty="0">
                <a:solidFill>
                  <a:srgbClr val="003366"/>
                </a:solidFill>
                <a:latin typeface="宋体" panose="02010600030101010101" pitchFamily="2" charset="-122"/>
                <a:ea typeface="宋体" panose="02010600030101010101" pitchFamily="2" charset="-122"/>
              </a:rPr>
              <a:t>一、存货的概念和内容</a:t>
            </a:r>
            <a:endParaRPr lang="en-US" altLang="zh-CN" sz="2800" dirty="0">
              <a:solidFill>
                <a:srgbClr val="003366"/>
              </a:solidFill>
              <a:latin typeface="宋体" panose="02010600030101010101" pitchFamily="2" charset="-122"/>
              <a:ea typeface="宋体" panose="02010600030101010101" pitchFamily="2" charset="-122"/>
            </a:endParaRPr>
          </a:p>
          <a:p>
            <a:pPr marL="0" indent="0" eaLnBrk="1" hangingPunct="1">
              <a:lnSpc>
                <a:spcPct val="150000"/>
              </a:lnSpc>
              <a:spcBef>
                <a:spcPts val="0"/>
              </a:spcBef>
              <a:spcAft>
                <a:spcPts val="0"/>
              </a:spcAft>
              <a:buFont typeface="Wingdings" pitchFamily="2" charset="2"/>
              <a:buNone/>
            </a:pPr>
            <a:r>
              <a:rPr lang="zh-CN" altLang="en-US" sz="2800" dirty="0">
                <a:solidFill>
                  <a:srgbClr val="003366"/>
                </a:solidFill>
                <a:latin typeface="宋体" panose="02010600030101010101" pitchFamily="2" charset="-122"/>
                <a:ea typeface="宋体" panose="02010600030101010101" pitchFamily="2" charset="-122"/>
              </a:rPr>
              <a:t>（一）存货的概念</a:t>
            </a:r>
          </a:p>
          <a:p>
            <a:pPr marL="0" indent="0" eaLnBrk="1" hangingPunct="1">
              <a:lnSpc>
                <a:spcPct val="150000"/>
              </a:lnSpc>
              <a:spcBef>
                <a:spcPts val="0"/>
              </a:spcBef>
              <a:spcAft>
                <a:spcPts val="0"/>
              </a:spcAft>
              <a:buClrTx/>
              <a:buSzTx/>
              <a:buFont typeface="Wingdings" pitchFamily="2" charset="2"/>
              <a:buNone/>
            </a:pPr>
            <a:r>
              <a:rPr lang="zh-CN" altLang="en-US" sz="2400" b="0" dirty="0">
                <a:solidFill>
                  <a:srgbClr val="003366"/>
                </a:solidFill>
                <a:latin typeface="微软雅黑" pitchFamily="34" charset="-122"/>
                <a:ea typeface="微软雅黑" pitchFamily="34" charset="-122"/>
              </a:rPr>
              <a:t>     </a:t>
            </a:r>
            <a:r>
              <a:rPr lang="zh-CN" altLang="en-US" sz="2800" dirty="0">
                <a:solidFill>
                  <a:srgbClr val="003366"/>
                </a:solidFill>
                <a:latin typeface="宋体" panose="02010600030101010101" pitchFamily="2" charset="-122"/>
                <a:ea typeface="宋体" panose="02010600030101010101" pitchFamily="2" charset="-122"/>
              </a:rPr>
              <a:t>指企业在</a:t>
            </a:r>
            <a:r>
              <a:rPr lang="zh-CN" altLang="en-US" sz="2800" dirty="0">
                <a:solidFill>
                  <a:srgbClr val="EE0011"/>
                </a:solidFill>
                <a:latin typeface="宋体" panose="02010600030101010101" pitchFamily="2" charset="-122"/>
                <a:ea typeface="宋体" panose="02010600030101010101" pitchFamily="2" charset="-122"/>
              </a:rPr>
              <a:t>日常</a:t>
            </a:r>
            <a:r>
              <a:rPr lang="zh-CN" altLang="en-US" sz="2800" dirty="0">
                <a:solidFill>
                  <a:srgbClr val="003366"/>
                </a:solidFill>
                <a:latin typeface="宋体" panose="02010600030101010101" pitchFamily="2" charset="-122"/>
                <a:ea typeface="宋体" panose="02010600030101010101" pitchFamily="2" charset="-122"/>
              </a:rPr>
              <a:t>生产经营过程中持有以备</a:t>
            </a:r>
            <a:r>
              <a:rPr lang="zh-CN" altLang="en-US" sz="2800" dirty="0">
                <a:solidFill>
                  <a:srgbClr val="EE0011"/>
                </a:solidFill>
                <a:latin typeface="宋体" panose="02010600030101010101" pitchFamily="2" charset="-122"/>
                <a:ea typeface="宋体" panose="02010600030101010101" pitchFamily="2" charset="-122"/>
              </a:rPr>
              <a:t>出售</a:t>
            </a:r>
            <a:r>
              <a:rPr lang="zh-CN" altLang="en-US" sz="2800" dirty="0">
                <a:solidFill>
                  <a:srgbClr val="003366"/>
                </a:solidFill>
                <a:latin typeface="宋体" panose="02010600030101010101" pitchFamily="2" charset="-122"/>
                <a:ea typeface="宋体" panose="02010600030101010101" pitchFamily="2" charset="-122"/>
              </a:rPr>
              <a:t>的</a:t>
            </a:r>
            <a:r>
              <a:rPr lang="zh-CN" altLang="en-US" sz="2800" dirty="0">
                <a:solidFill>
                  <a:srgbClr val="EE0011"/>
                </a:solidFill>
                <a:latin typeface="宋体" panose="02010600030101010101" pitchFamily="2" charset="-122"/>
                <a:ea typeface="宋体" panose="02010600030101010101" pitchFamily="2" charset="-122"/>
              </a:rPr>
              <a:t>产成品或商品、</a:t>
            </a:r>
            <a:r>
              <a:rPr lang="zh-CN" altLang="en-US" sz="2800" dirty="0">
                <a:solidFill>
                  <a:srgbClr val="003366"/>
                </a:solidFill>
                <a:latin typeface="宋体" panose="02010600030101010101" pitchFamily="2" charset="-122"/>
                <a:ea typeface="宋体" panose="02010600030101010101" pitchFamily="2" charset="-122"/>
              </a:rPr>
              <a:t>处在生产过程中的</a:t>
            </a:r>
            <a:r>
              <a:rPr lang="zh-CN" altLang="en-US" sz="2800" dirty="0">
                <a:solidFill>
                  <a:srgbClr val="EE0011"/>
                </a:solidFill>
                <a:latin typeface="宋体" panose="02010600030101010101" pitchFamily="2" charset="-122"/>
                <a:ea typeface="宋体" panose="02010600030101010101" pitchFamily="2" charset="-122"/>
              </a:rPr>
              <a:t>在产品</a:t>
            </a:r>
            <a:r>
              <a:rPr lang="zh-CN" altLang="en-US" sz="2800" dirty="0">
                <a:solidFill>
                  <a:srgbClr val="003366"/>
                </a:solidFill>
                <a:latin typeface="宋体" panose="02010600030101010101" pitchFamily="2" charset="-122"/>
                <a:ea typeface="宋体" panose="02010600030101010101" pitchFamily="2" charset="-122"/>
              </a:rPr>
              <a:t>，在生产过程</a:t>
            </a:r>
            <a:r>
              <a:rPr lang="zh-CN" altLang="en-US" sz="2800" dirty="0">
                <a:solidFill>
                  <a:schemeClr val="tx2"/>
                </a:solidFill>
                <a:latin typeface="宋体" panose="02010600030101010101" pitchFamily="2" charset="-122"/>
                <a:ea typeface="宋体" panose="02010600030101010101" pitchFamily="2" charset="-122"/>
              </a:rPr>
              <a:t>或提供</a:t>
            </a:r>
            <a:r>
              <a:rPr lang="zh-CN" altLang="en-US" sz="2800" dirty="0">
                <a:solidFill>
                  <a:srgbClr val="003366"/>
                </a:solidFill>
                <a:latin typeface="宋体" panose="02010600030101010101" pitchFamily="2" charset="-122"/>
                <a:ea typeface="宋体" panose="02010600030101010101" pitchFamily="2" charset="-122"/>
              </a:rPr>
              <a:t>劳务过程中</a:t>
            </a:r>
            <a:r>
              <a:rPr lang="zh-CN" altLang="en-US" sz="2800" dirty="0">
                <a:solidFill>
                  <a:srgbClr val="EE0011"/>
                </a:solidFill>
                <a:latin typeface="宋体" panose="02010600030101010101" pitchFamily="2" charset="-122"/>
                <a:ea typeface="宋体" panose="02010600030101010101" pitchFamily="2" charset="-122"/>
              </a:rPr>
              <a:t>耗用</a:t>
            </a:r>
            <a:r>
              <a:rPr lang="zh-CN" altLang="en-US" sz="2800" dirty="0">
                <a:solidFill>
                  <a:srgbClr val="003366"/>
                </a:solidFill>
                <a:latin typeface="宋体" panose="02010600030101010101" pitchFamily="2" charset="-122"/>
                <a:ea typeface="宋体" panose="02010600030101010101" pitchFamily="2" charset="-122"/>
              </a:rPr>
              <a:t>的材料、物料等。</a:t>
            </a:r>
            <a:r>
              <a:rPr lang="zh-CN" altLang="en-US" sz="2800" dirty="0">
                <a:latin typeface="宋体" panose="02010600030101010101" pitchFamily="2" charset="-122"/>
                <a:ea typeface="宋体" panose="02010600030101010101" pitchFamily="2" charset="-122"/>
              </a:rPr>
              <a:t> </a:t>
            </a:r>
          </a:p>
        </p:txBody>
      </p:sp>
      <p:sp>
        <p:nvSpPr>
          <p:cNvPr id="4" name="Rectangle 2">
            <a:extLst>
              <a:ext uri="{FF2B5EF4-FFF2-40B4-BE49-F238E27FC236}">
                <a16:creationId xmlns:a16="http://schemas.microsoft.com/office/drawing/2014/main" id="{04F65AE5-35C3-40EF-A2D9-024357024D09}"/>
              </a:ext>
            </a:extLst>
          </p:cNvPr>
          <p:cNvSpPr txBox="1">
            <a:spLocks noChangeArrowheads="1"/>
          </p:cNvSpPr>
          <p:nvPr/>
        </p:nvSpPr>
        <p:spPr bwMode="auto">
          <a:xfrm>
            <a:off x="236074" y="4005064"/>
            <a:ext cx="8891587" cy="2232248"/>
          </a:xfrm>
          <a:prstGeom prst="rect">
            <a:avLst/>
          </a:prstGeom>
          <a:noFill/>
          <a:ln w="9525">
            <a:solidFill>
              <a:srgbClr val="003366"/>
            </a:solidFill>
            <a:prstDash val="dash"/>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txBody>
          <a:bodyPr/>
          <a:lstStyle>
            <a:lvl1pPr indent="457200">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marL="0" indent="0" eaLnBrk="1" hangingPunct="1">
              <a:lnSpc>
                <a:spcPct val="150000"/>
              </a:lnSpc>
              <a:spcBef>
                <a:spcPts val="0"/>
              </a:spcBef>
              <a:buClrTx/>
              <a:buSzPct val="100000"/>
              <a:buNone/>
            </a:pPr>
            <a:r>
              <a:rPr lang="zh-CN" altLang="en-US" sz="2400" dirty="0">
                <a:solidFill>
                  <a:srgbClr val="C00000"/>
                </a:solidFill>
                <a:latin typeface="宋体" panose="02010600030101010101" pitchFamily="2" charset="-122"/>
              </a:rPr>
              <a:t>   注</a:t>
            </a:r>
            <a:r>
              <a:rPr lang="en-US" altLang="zh-CN" sz="2400" dirty="0">
                <a:solidFill>
                  <a:srgbClr val="C00000"/>
                </a:solidFill>
                <a:latin typeface="宋体" panose="02010600030101010101" pitchFamily="2" charset="-122"/>
              </a:rPr>
              <a:t>1</a:t>
            </a:r>
            <a:r>
              <a:rPr lang="zh-CN" altLang="en-US" sz="2400" dirty="0">
                <a:solidFill>
                  <a:srgbClr val="C00000"/>
                </a:solidFill>
                <a:latin typeface="宋体" panose="02010600030101010101" pitchFamily="2" charset="-122"/>
              </a:rPr>
              <a:t>：</a:t>
            </a:r>
            <a:r>
              <a:rPr lang="zh-CN" altLang="en-US" sz="2400" dirty="0">
                <a:solidFill>
                  <a:schemeClr val="tx2"/>
                </a:solidFill>
                <a:latin typeface="宋体" panose="02010600030101010101" pitchFamily="2" charset="-122"/>
              </a:rPr>
              <a:t>简而言之，存货是指为</a:t>
            </a:r>
            <a:r>
              <a:rPr lang="zh-CN" altLang="en-US" sz="2400" dirty="0">
                <a:solidFill>
                  <a:srgbClr val="EE0011"/>
                </a:solidFill>
                <a:latin typeface="宋体" panose="02010600030101010101" pitchFamily="2" charset="-122"/>
              </a:rPr>
              <a:t>销售</a:t>
            </a:r>
            <a:r>
              <a:rPr lang="zh-CN" altLang="en-US" sz="2400" dirty="0">
                <a:solidFill>
                  <a:srgbClr val="003366"/>
                </a:solidFill>
                <a:latin typeface="宋体" panose="02010600030101010101" pitchFamily="2" charset="-122"/>
              </a:rPr>
              <a:t>（商品、产成品、半成品、在产品等）</a:t>
            </a:r>
            <a:r>
              <a:rPr lang="zh-CN" altLang="en-US" sz="2400" dirty="0">
                <a:solidFill>
                  <a:schemeClr val="tx2"/>
                </a:solidFill>
                <a:latin typeface="宋体" panose="02010600030101010101" pitchFamily="2" charset="-122"/>
              </a:rPr>
              <a:t>或</a:t>
            </a:r>
            <a:r>
              <a:rPr lang="zh-CN" altLang="en-US" sz="2400" dirty="0">
                <a:solidFill>
                  <a:srgbClr val="EE0011"/>
                </a:solidFill>
                <a:latin typeface="宋体" panose="02010600030101010101" pitchFamily="2" charset="-122"/>
              </a:rPr>
              <a:t>耗用</a:t>
            </a:r>
            <a:r>
              <a:rPr lang="zh-CN" altLang="en-US" sz="2400" dirty="0">
                <a:solidFill>
                  <a:srgbClr val="003366"/>
                </a:solidFill>
                <a:latin typeface="宋体" panose="02010600030101010101" pitchFamily="2" charset="-122"/>
              </a:rPr>
              <a:t>（原材料、包装物等）</a:t>
            </a:r>
            <a:r>
              <a:rPr lang="zh-CN" altLang="en-US" sz="2400" dirty="0">
                <a:solidFill>
                  <a:schemeClr val="tx2"/>
                </a:solidFill>
                <a:latin typeface="宋体" panose="02010600030101010101" pitchFamily="2" charset="-122"/>
              </a:rPr>
              <a:t>而储存的物品。</a:t>
            </a:r>
            <a:endParaRPr lang="en-US" altLang="zh-CN" sz="2400" dirty="0">
              <a:solidFill>
                <a:schemeClr val="tx2"/>
              </a:solidFill>
              <a:latin typeface="宋体" panose="02010600030101010101" pitchFamily="2" charset="-122"/>
            </a:endParaRPr>
          </a:p>
          <a:p>
            <a:pPr marL="0" indent="0" eaLnBrk="1" hangingPunct="1">
              <a:lnSpc>
                <a:spcPct val="150000"/>
              </a:lnSpc>
              <a:spcBef>
                <a:spcPts val="0"/>
              </a:spcBef>
              <a:buClrTx/>
              <a:buSzPct val="100000"/>
              <a:buNone/>
            </a:pPr>
            <a:r>
              <a:rPr lang="zh-CN" altLang="en-US" sz="2400" dirty="0">
                <a:solidFill>
                  <a:srgbClr val="C00000"/>
                </a:solidFill>
                <a:latin typeface="宋体" panose="02010600030101010101" pitchFamily="2" charset="-122"/>
              </a:rPr>
              <a:t>   注</a:t>
            </a:r>
            <a:r>
              <a:rPr lang="en-US" altLang="zh-CN" sz="2400" dirty="0">
                <a:solidFill>
                  <a:srgbClr val="C00000"/>
                </a:solidFill>
                <a:latin typeface="宋体" panose="02010600030101010101" pitchFamily="2" charset="-122"/>
              </a:rPr>
              <a:t>2</a:t>
            </a:r>
            <a:r>
              <a:rPr lang="zh-CN" altLang="en-US" sz="2400" dirty="0">
                <a:solidFill>
                  <a:srgbClr val="C00000"/>
                </a:solidFill>
                <a:latin typeface="宋体" panose="02010600030101010101" pitchFamily="2" charset="-122"/>
              </a:rPr>
              <a:t>：</a:t>
            </a:r>
            <a:r>
              <a:rPr lang="zh-CN" altLang="en-US" sz="2400" dirty="0">
                <a:solidFill>
                  <a:schemeClr val="tx2"/>
                </a:solidFill>
                <a:latin typeface="宋体" panose="02010600030101010101" pitchFamily="2" charset="-122"/>
              </a:rPr>
              <a:t>判断一个资产项目是否属于存货时，必须考虑</a:t>
            </a:r>
            <a:r>
              <a:rPr lang="zh-CN" altLang="en-US" sz="2400" dirty="0">
                <a:solidFill>
                  <a:srgbClr val="FF0000"/>
                </a:solidFill>
                <a:latin typeface="宋体" panose="02010600030101010101" pitchFamily="2" charset="-122"/>
              </a:rPr>
              <a:t>持有该资产的目的</a:t>
            </a:r>
            <a:r>
              <a:rPr lang="zh-CN" altLang="en-US" sz="2400" dirty="0">
                <a:solidFill>
                  <a:schemeClr val="tx2"/>
                </a:solidFill>
                <a:latin typeface="宋体" panose="02010600030101010101" pitchFamily="2"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3"/>
          <p:cNvSpPr>
            <a:spLocks noGrp="1" noChangeArrowheads="1"/>
          </p:cNvSpPr>
          <p:nvPr>
            <p:ph type="body" idx="4294967295"/>
          </p:nvPr>
        </p:nvSpPr>
        <p:spPr>
          <a:xfrm>
            <a:off x="376238" y="692150"/>
            <a:ext cx="8516937" cy="749300"/>
          </a:xfrm>
        </p:spPr>
        <p:txBody>
          <a:bodyPr/>
          <a:lstStyle/>
          <a:p>
            <a:pPr marL="0" indent="0">
              <a:lnSpc>
                <a:spcPct val="150000"/>
              </a:lnSpc>
              <a:spcBef>
                <a:spcPts val="0"/>
              </a:spcBef>
              <a:buNone/>
              <a:defRPr/>
            </a:pPr>
            <a:r>
              <a:rPr lang="zh-CN" altLang="en-US" sz="2800" dirty="0">
                <a:solidFill>
                  <a:schemeClr val="tx2"/>
                </a:solidFill>
                <a:latin typeface="宋体" panose="02010600030101010101" pitchFamily="2" charset="-122"/>
                <a:ea typeface="宋体" panose="02010600030101010101" pitchFamily="2" charset="-122"/>
              </a:rPr>
              <a:t>二、存货的可变现净值</a:t>
            </a:r>
            <a:endParaRPr lang="en-US" altLang="zh-CN" sz="2800" dirty="0">
              <a:solidFill>
                <a:schemeClr val="tx2"/>
              </a:solidFill>
              <a:latin typeface="宋体" panose="02010600030101010101" pitchFamily="2" charset="-122"/>
              <a:ea typeface="宋体" panose="02010600030101010101" pitchFamily="2" charset="-122"/>
            </a:endParaRPr>
          </a:p>
          <a:p>
            <a:pPr marL="0" indent="457200" eaLnBrk="1" hangingPunct="1">
              <a:lnSpc>
                <a:spcPct val="150000"/>
              </a:lnSpc>
              <a:spcBef>
                <a:spcPts val="0"/>
              </a:spcBef>
              <a:buFont typeface="Wingdings" pitchFamily="2" charset="2"/>
              <a:buChar char="Ø"/>
              <a:defRPr/>
            </a:pPr>
            <a:endParaRPr lang="en-US" altLang="zh-CN" sz="2400" dirty="0">
              <a:solidFill>
                <a:srgbClr val="003366"/>
              </a:solidFill>
              <a:latin typeface="微软雅黑" panose="020B0503020204020204" pitchFamily="34" charset="-122"/>
              <a:ea typeface="微软雅黑" panose="020B0503020204020204" pitchFamily="34" charset="-122"/>
            </a:endParaRPr>
          </a:p>
          <a:p>
            <a:pPr marL="0" indent="457200" eaLnBrk="1" hangingPunct="1">
              <a:lnSpc>
                <a:spcPct val="150000"/>
              </a:lnSpc>
              <a:buFont typeface="Wingdings" pitchFamily="2" charset="2"/>
              <a:buChar char="Ø"/>
              <a:defRPr/>
            </a:pPr>
            <a:endParaRPr lang="en-US" altLang="zh-CN" sz="2400" dirty="0">
              <a:solidFill>
                <a:srgbClr val="003366"/>
              </a:solidFill>
              <a:latin typeface="微软雅黑" panose="020B0503020204020204" pitchFamily="34" charset="-122"/>
              <a:ea typeface="微软雅黑" panose="020B0503020204020204" pitchFamily="34" charset="-122"/>
            </a:endParaRPr>
          </a:p>
          <a:p>
            <a:pPr marL="0" indent="457200" eaLnBrk="1" hangingPunct="1">
              <a:lnSpc>
                <a:spcPct val="150000"/>
              </a:lnSpc>
              <a:buFont typeface="Wingdings" pitchFamily="2" charset="2"/>
              <a:buChar char="Ø"/>
              <a:defRPr/>
            </a:pPr>
            <a:endParaRPr lang="en-US" altLang="zh-CN" sz="2400" dirty="0">
              <a:solidFill>
                <a:srgbClr val="003366"/>
              </a:solidFill>
              <a:latin typeface="微软雅黑" panose="020B0503020204020204" pitchFamily="34" charset="-122"/>
              <a:ea typeface="微软雅黑" panose="020B0503020204020204" pitchFamily="34" charset="-122"/>
            </a:endParaRPr>
          </a:p>
          <a:p>
            <a:pPr marL="0" indent="457200" eaLnBrk="1" hangingPunct="1">
              <a:lnSpc>
                <a:spcPct val="150000"/>
              </a:lnSpc>
              <a:spcBef>
                <a:spcPts val="0"/>
              </a:spcBef>
              <a:buFont typeface="Wingdings" pitchFamily="2" charset="2"/>
              <a:buChar char="Ø"/>
              <a:defRPr/>
            </a:pPr>
            <a:endParaRPr lang="en-US" altLang="zh-CN" sz="1800" dirty="0">
              <a:solidFill>
                <a:srgbClr val="003366"/>
              </a:solidFill>
              <a:latin typeface="微软雅黑" panose="020B0503020204020204" pitchFamily="34" charset="-122"/>
              <a:ea typeface="微软雅黑" panose="020B0503020204020204" pitchFamily="34" charset="-122"/>
            </a:endParaRPr>
          </a:p>
          <a:p>
            <a:pPr marL="0" indent="457200" eaLnBrk="1" hangingPunct="1">
              <a:lnSpc>
                <a:spcPct val="140000"/>
              </a:lnSpc>
              <a:spcBef>
                <a:spcPts val="0"/>
              </a:spcBef>
              <a:buFont typeface="Wingdings" pitchFamily="2" charset="2"/>
              <a:buChar char="Ø"/>
              <a:defRPr/>
            </a:pPr>
            <a:endParaRPr lang="en-US" altLang="zh-CN" sz="2400" dirty="0">
              <a:solidFill>
                <a:srgbClr val="003366"/>
              </a:solidFill>
              <a:latin typeface="微软雅黑" panose="020B0503020204020204" pitchFamily="34" charset="-122"/>
              <a:ea typeface="微软雅黑" panose="020B0503020204020204" pitchFamily="34" charset="-122"/>
            </a:endParaRPr>
          </a:p>
        </p:txBody>
      </p:sp>
      <p:sp>
        <p:nvSpPr>
          <p:cNvPr id="4" name="Rectangle 3"/>
          <p:cNvSpPr txBox="1">
            <a:spLocks noChangeArrowheads="1"/>
          </p:cNvSpPr>
          <p:nvPr/>
        </p:nvSpPr>
        <p:spPr bwMode="auto">
          <a:xfrm>
            <a:off x="376238" y="1508448"/>
            <a:ext cx="8424862" cy="4678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457200" indent="-457200" algn="l" rtl="0" eaLnBrk="0" fontAlgn="base" hangingPunct="0">
              <a:spcBef>
                <a:spcPct val="20000"/>
              </a:spcBef>
              <a:spcAft>
                <a:spcPct val="0"/>
              </a:spcAft>
              <a:buClr>
                <a:srgbClr val="A50021"/>
              </a:buClr>
              <a:buSzPct val="75000"/>
              <a:buFont typeface="Wingdings" panose="05000000000000000000" pitchFamily="2" charset="2"/>
              <a:buChar char="n"/>
              <a:defRPr sz="2800" b="1">
                <a:solidFill>
                  <a:srgbClr val="000000"/>
                </a:solidFill>
                <a:latin typeface="+mn-lt"/>
                <a:ea typeface="+mn-ea"/>
                <a:cs typeface="+mn-cs"/>
              </a:defRPr>
            </a:lvl1pPr>
            <a:lvl2pPr marL="1027113" indent="-455613" algn="l" rtl="0" eaLnBrk="0" fontAlgn="base" hangingPunct="0">
              <a:spcBef>
                <a:spcPct val="20000"/>
              </a:spcBef>
              <a:spcAft>
                <a:spcPct val="0"/>
              </a:spcAft>
              <a:buClr>
                <a:schemeClr val="accent2"/>
              </a:buClr>
              <a:buSzPct val="75000"/>
              <a:buFont typeface="Wingdings" panose="05000000000000000000" pitchFamily="2" charset="2"/>
              <a:buChar char="n"/>
              <a:defRPr sz="2800" b="1">
                <a:solidFill>
                  <a:srgbClr val="000000"/>
                </a:solidFill>
                <a:latin typeface="+mn-lt"/>
                <a:ea typeface="+mn-ea"/>
              </a:defRPr>
            </a:lvl2pPr>
            <a:lvl3pPr marL="1370013" indent="-228600" algn="l" rtl="0" eaLnBrk="0" fontAlgn="base" hangingPunct="0">
              <a:spcBef>
                <a:spcPct val="20000"/>
              </a:spcBef>
              <a:spcAft>
                <a:spcPct val="0"/>
              </a:spcAft>
              <a:buClr>
                <a:srgbClr val="666699"/>
              </a:buClr>
              <a:buSzPct val="70000"/>
              <a:buFont typeface="Wingdings" panose="05000000000000000000" pitchFamily="2" charset="2"/>
              <a:buChar char="n"/>
              <a:defRPr sz="2800" b="1">
                <a:solidFill>
                  <a:srgbClr val="000000"/>
                </a:solidFill>
                <a:latin typeface="+mn-lt"/>
                <a:ea typeface="+mn-ea"/>
              </a:defRPr>
            </a:lvl3pPr>
            <a:lvl4pPr marL="1712913" indent="-228600" algn="l" rtl="0" eaLnBrk="0" fontAlgn="base" hangingPunct="0">
              <a:spcBef>
                <a:spcPct val="20000"/>
              </a:spcBef>
              <a:spcAft>
                <a:spcPct val="0"/>
              </a:spcAft>
              <a:buSzPct val="60000"/>
              <a:buFont typeface="Wingdings" panose="05000000000000000000" pitchFamily="2" charset="2"/>
              <a:buChar char="n"/>
              <a:defRPr sz="2800" b="1">
                <a:solidFill>
                  <a:srgbClr val="000000"/>
                </a:solidFill>
                <a:latin typeface="+mn-lt"/>
                <a:ea typeface="+mn-ea"/>
              </a:defRPr>
            </a:lvl4pPr>
            <a:lvl5pPr marL="2057400" indent="-228600" algn="l" rtl="0" eaLnBrk="0" fontAlgn="base" hangingPunct="0">
              <a:spcBef>
                <a:spcPct val="20000"/>
              </a:spcBef>
              <a:spcAft>
                <a:spcPct val="0"/>
              </a:spcAft>
              <a:buClr>
                <a:schemeClr val="hlink"/>
              </a:buClr>
              <a:buSzPct val="55000"/>
              <a:buFont typeface="Wingdings" panose="05000000000000000000" pitchFamily="2" charset="2"/>
              <a:buChar char="n"/>
              <a:defRPr sz="2800" b="1">
                <a:solidFill>
                  <a:srgbClr val="000000"/>
                </a:solidFill>
                <a:latin typeface="+mn-lt"/>
                <a:ea typeface="+mn-ea"/>
              </a:defRPr>
            </a:lvl5pPr>
            <a:lvl6pPr marL="2514600" indent="-228600" algn="l" rtl="0" eaLnBrk="0" fontAlgn="base" hangingPunct="0">
              <a:spcBef>
                <a:spcPct val="20000"/>
              </a:spcBef>
              <a:spcAft>
                <a:spcPct val="0"/>
              </a:spcAft>
              <a:buClr>
                <a:schemeClr val="hlink"/>
              </a:buClr>
              <a:buSzPct val="55000"/>
              <a:buFont typeface="Wingdings" panose="05000000000000000000" pitchFamily="2" charset="2"/>
              <a:buChar char="n"/>
              <a:defRPr sz="2800" b="1">
                <a:solidFill>
                  <a:srgbClr val="000000"/>
                </a:solidFill>
                <a:latin typeface="+mn-lt"/>
                <a:ea typeface="+mn-ea"/>
              </a:defRPr>
            </a:lvl6pPr>
            <a:lvl7pPr marL="2971800" indent="-228600" algn="l" rtl="0" eaLnBrk="0" fontAlgn="base" hangingPunct="0">
              <a:spcBef>
                <a:spcPct val="20000"/>
              </a:spcBef>
              <a:spcAft>
                <a:spcPct val="0"/>
              </a:spcAft>
              <a:buClr>
                <a:schemeClr val="hlink"/>
              </a:buClr>
              <a:buSzPct val="55000"/>
              <a:buFont typeface="Wingdings" panose="05000000000000000000" pitchFamily="2" charset="2"/>
              <a:buChar char="n"/>
              <a:defRPr sz="2800" b="1">
                <a:solidFill>
                  <a:srgbClr val="000000"/>
                </a:solidFill>
                <a:latin typeface="+mn-lt"/>
                <a:ea typeface="+mn-ea"/>
              </a:defRPr>
            </a:lvl7pPr>
            <a:lvl8pPr marL="3429000" indent="-228600" algn="l" rtl="0" eaLnBrk="0" fontAlgn="base" hangingPunct="0">
              <a:spcBef>
                <a:spcPct val="20000"/>
              </a:spcBef>
              <a:spcAft>
                <a:spcPct val="0"/>
              </a:spcAft>
              <a:buClr>
                <a:schemeClr val="hlink"/>
              </a:buClr>
              <a:buSzPct val="55000"/>
              <a:buFont typeface="Wingdings" panose="05000000000000000000" pitchFamily="2" charset="2"/>
              <a:buChar char="n"/>
              <a:defRPr sz="2800" b="1">
                <a:solidFill>
                  <a:srgbClr val="000000"/>
                </a:solidFill>
                <a:latin typeface="+mn-lt"/>
                <a:ea typeface="+mn-ea"/>
              </a:defRPr>
            </a:lvl8pPr>
            <a:lvl9pPr marL="3886200" indent="-228600" algn="l" rtl="0" eaLnBrk="0" fontAlgn="base" hangingPunct="0">
              <a:spcBef>
                <a:spcPct val="20000"/>
              </a:spcBef>
              <a:spcAft>
                <a:spcPct val="0"/>
              </a:spcAft>
              <a:buClr>
                <a:schemeClr val="hlink"/>
              </a:buClr>
              <a:buSzPct val="55000"/>
              <a:buFont typeface="Wingdings" panose="05000000000000000000" pitchFamily="2" charset="2"/>
              <a:buChar char="n"/>
              <a:defRPr sz="2800" b="1">
                <a:solidFill>
                  <a:srgbClr val="000000"/>
                </a:solidFill>
                <a:latin typeface="+mn-lt"/>
                <a:ea typeface="+mn-ea"/>
              </a:defRPr>
            </a:lvl9pPr>
          </a:lstStyle>
          <a:p>
            <a:pPr marL="0" indent="0">
              <a:lnSpc>
                <a:spcPct val="150000"/>
              </a:lnSpc>
              <a:spcBef>
                <a:spcPts val="0"/>
              </a:spcBef>
              <a:buNone/>
              <a:defRPr/>
            </a:pPr>
            <a:r>
              <a:rPr lang="en-US" altLang="zh-CN" dirty="0"/>
              <a:t>    </a:t>
            </a:r>
            <a:r>
              <a:rPr lang="zh-CN" altLang="zh-CN" dirty="0">
                <a:solidFill>
                  <a:schemeClr val="tx2"/>
                </a:solidFill>
                <a:latin typeface="宋体" panose="02010600030101010101" pitchFamily="2" charset="-122"/>
                <a:ea typeface="宋体" panose="02010600030101010101" pitchFamily="2" charset="-122"/>
              </a:rPr>
              <a:t>存货的可变现净值，是指在日常活动中，存货的估计售价减去至完工时估计将要发生的成本、估计的销售费用以及相关税费后的金额。</a:t>
            </a:r>
          </a:p>
          <a:p>
            <a:pPr marL="0" indent="0" eaLnBrk="1" hangingPunct="1">
              <a:lnSpc>
                <a:spcPct val="150000"/>
              </a:lnSpc>
              <a:spcBef>
                <a:spcPct val="0"/>
              </a:spcBef>
              <a:buFont typeface="Wingdings" panose="05000000000000000000" pitchFamily="2" charset="2"/>
              <a:buNone/>
              <a:defRPr/>
            </a:pPr>
            <a:endParaRPr lang="en-US" altLang="zh-CN" sz="2400" b="0" kern="0" dirty="0">
              <a:solidFill>
                <a:srgbClr val="003366"/>
              </a:solidFill>
              <a:latin typeface="微软雅黑" panose="020B0503020204020204" pitchFamily="34" charset="-122"/>
              <a:ea typeface="微软雅黑" panose="020B0503020204020204" pitchFamily="34" charset="-122"/>
            </a:endParaRPr>
          </a:p>
        </p:txBody>
      </p:sp>
      <p:sp>
        <p:nvSpPr>
          <p:cNvPr id="5" name="Rectangle 2">
            <a:extLst>
              <a:ext uri="{FF2B5EF4-FFF2-40B4-BE49-F238E27FC236}">
                <a16:creationId xmlns:a16="http://schemas.microsoft.com/office/drawing/2014/main" id="{DD91140E-7752-4546-8221-BFB016501C08}"/>
              </a:ext>
            </a:extLst>
          </p:cNvPr>
          <p:cNvSpPr>
            <a:spLocks noGrp="1" noChangeArrowheads="1"/>
          </p:cNvSpPr>
          <p:nvPr/>
        </p:nvSpPr>
        <p:spPr bwMode="auto">
          <a:xfrm>
            <a:off x="252413" y="-25400"/>
            <a:ext cx="7772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p>
            <a:pPr eaLnBrk="1" hangingPunct="1">
              <a:buFont typeface="Wingdings" pitchFamily="2" charset="2"/>
              <a:buNone/>
            </a:pPr>
            <a:r>
              <a:rPr lang="zh-CN" altLang="en-US" sz="3200" dirty="0">
                <a:solidFill>
                  <a:srgbClr val="003366"/>
                </a:solidFill>
                <a:latin typeface="微软雅黑" pitchFamily="34" charset="-122"/>
                <a:ea typeface="微软雅黑" pitchFamily="34" charset="-122"/>
              </a:rPr>
              <a:t>第四节</a:t>
            </a:r>
            <a:r>
              <a:rPr lang="zh-CN" altLang="zh-CN" sz="3200" dirty="0">
                <a:solidFill>
                  <a:srgbClr val="003366"/>
                </a:solidFill>
                <a:latin typeface="微软雅黑" pitchFamily="34" charset="-122"/>
                <a:ea typeface="微软雅黑" pitchFamily="34" charset="-122"/>
              </a:rPr>
              <a:t> </a:t>
            </a:r>
            <a:r>
              <a:rPr lang="zh-CN" altLang="en-US" sz="3200" dirty="0">
                <a:solidFill>
                  <a:srgbClr val="003366"/>
                </a:solidFill>
                <a:latin typeface="微软雅黑" pitchFamily="34" charset="-122"/>
                <a:ea typeface="微软雅黑" pitchFamily="34" charset="-122"/>
              </a:rPr>
              <a:t>期末</a:t>
            </a:r>
            <a:r>
              <a:rPr lang="zh-CN" altLang="zh-CN" sz="3200" dirty="0">
                <a:solidFill>
                  <a:srgbClr val="003366"/>
                </a:solidFill>
                <a:latin typeface="微软雅黑" pitchFamily="34" charset="-122"/>
                <a:ea typeface="微软雅黑" pitchFamily="34" charset="-122"/>
              </a:rPr>
              <a:t>存货的计量</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3"/>
          <p:cNvSpPr>
            <a:spLocks noGrp="1" noChangeArrowheads="1"/>
          </p:cNvSpPr>
          <p:nvPr>
            <p:ph type="body" idx="4294967295"/>
          </p:nvPr>
        </p:nvSpPr>
        <p:spPr>
          <a:xfrm>
            <a:off x="374650" y="620688"/>
            <a:ext cx="8229600" cy="4319588"/>
          </a:xfrm>
        </p:spPr>
        <p:txBody>
          <a:bodyPr/>
          <a:lstStyle/>
          <a:p>
            <a:pPr marL="0" indent="0" eaLnBrk="1" hangingPunct="1">
              <a:lnSpc>
                <a:spcPct val="150000"/>
              </a:lnSpc>
              <a:spcBef>
                <a:spcPct val="0"/>
              </a:spcBef>
              <a:buClrTx/>
              <a:buSzTx/>
              <a:buFont typeface="Wingdings" pitchFamily="2" charset="2"/>
              <a:buNone/>
            </a:pPr>
            <a:r>
              <a:rPr lang="zh-CN" altLang="en-US" sz="2800" dirty="0">
                <a:solidFill>
                  <a:srgbClr val="003366"/>
                </a:solidFill>
                <a:latin typeface="宋体" panose="02010600030101010101" pitchFamily="2" charset="-122"/>
                <a:ea typeface="宋体" panose="02010600030101010101" pitchFamily="2" charset="-122"/>
              </a:rPr>
              <a:t>（一）可变现净值的基本特征</a:t>
            </a:r>
            <a:endParaRPr lang="en-US" altLang="zh-CN" sz="2800" dirty="0">
              <a:solidFill>
                <a:srgbClr val="003366"/>
              </a:solidFill>
              <a:latin typeface="宋体" panose="02010600030101010101" pitchFamily="2" charset="-122"/>
              <a:ea typeface="宋体" panose="02010600030101010101" pitchFamily="2" charset="-122"/>
            </a:endParaRPr>
          </a:p>
          <a:p>
            <a:pPr marL="0" indent="0" eaLnBrk="1" hangingPunct="1">
              <a:lnSpc>
                <a:spcPct val="150000"/>
              </a:lnSpc>
              <a:spcBef>
                <a:spcPct val="0"/>
              </a:spcBef>
              <a:buClrTx/>
              <a:buSzTx/>
              <a:buFont typeface="Wingdings" pitchFamily="2" charset="2"/>
              <a:buNone/>
            </a:pPr>
            <a:r>
              <a:rPr lang="en-US" altLang="zh-CN" sz="2800" dirty="0">
                <a:solidFill>
                  <a:srgbClr val="003366"/>
                </a:solidFill>
                <a:latin typeface="宋体" panose="02010600030101010101" pitchFamily="2" charset="-122"/>
                <a:ea typeface="宋体" panose="02010600030101010101" pitchFamily="2" charset="-122"/>
              </a:rPr>
              <a:t>1. </a:t>
            </a:r>
            <a:r>
              <a:rPr lang="zh-CN" altLang="en-US" sz="2800" dirty="0">
                <a:solidFill>
                  <a:srgbClr val="003366"/>
                </a:solidFill>
                <a:latin typeface="宋体" panose="02010600030101010101" pitchFamily="2" charset="-122"/>
                <a:ea typeface="宋体" panose="02010600030101010101" pitchFamily="2" charset="-122"/>
              </a:rPr>
              <a:t>确定可变现净值的前提是企业在进行日常活动。</a:t>
            </a:r>
            <a:endParaRPr lang="en-US" altLang="zh-CN" sz="2800" dirty="0">
              <a:solidFill>
                <a:srgbClr val="003366"/>
              </a:solidFill>
              <a:latin typeface="宋体" panose="02010600030101010101" pitchFamily="2" charset="-122"/>
              <a:ea typeface="宋体" panose="02010600030101010101" pitchFamily="2" charset="-122"/>
            </a:endParaRPr>
          </a:p>
          <a:p>
            <a:pPr marL="0" indent="0" eaLnBrk="1" hangingPunct="1">
              <a:lnSpc>
                <a:spcPct val="150000"/>
              </a:lnSpc>
              <a:spcBef>
                <a:spcPct val="0"/>
              </a:spcBef>
              <a:buClrTx/>
              <a:buSzTx/>
              <a:buFont typeface="Wingdings" pitchFamily="2" charset="2"/>
              <a:buNone/>
            </a:pPr>
            <a:r>
              <a:rPr lang="en-US" altLang="zh-CN" sz="2800" dirty="0">
                <a:solidFill>
                  <a:srgbClr val="003366"/>
                </a:solidFill>
                <a:latin typeface="宋体" panose="02010600030101010101" pitchFamily="2" charset="-122"/>
                <a:ea typeface="宋体" panose="02010600030101010101" pitchFamily="2" charset="-122"/>
              </a:rPr>
              <a:t>2. </a:t>
            </a:r>
            <a:r>
              <a:rPr lang="zh-CN" altLang="en-US" sz="2800" dirty="0">
                <a:solidFill>
                  <a:srgbClr val="003366"/>
                </a:solidFill>
                <a:latin typeface="宋体" panose="02010600030101010101" pitchFamily="2" charset="-122"/>
                <a:ea typeface="宋体" panose="02010600030101010101" pitchFamily="2" charset="-122"/>
              </a:rPr>
              <a:t>可变现净值为存货的预计未来</a:t>
            </a:r>
            <a:r>
              <a:rPr lang="zh-CN" altLang="en-US" sz="2800" dirty="0">
                <a:solidFill>
                  <a:srgbClr val="FF0000"/>
                </a:solidFill>
                <a:latin typeface="宋体" panose="02010600030101010101" pitchFamily="2" charset="-122"/>
                <a:ea typeface="宋体" panose="02010600030101010101" pitchFamily="2" charset="-122"/>
              </a:rPr>
              <a:t>净</a:t>
            </a:r>
            <a:r>
              <a:rPr lang="zh-CN" altLang="en-US" sz="2800" dirty="0">
                <a:solidFill>
                  <a:srgbClr val="003366"/>
                </a:solidFill>
                <a:latin typeface="宋体" panose="02010600030101010101" pitchFamily="2" charset="-122"/>
                <a:ea typeface="宋体" panose="02010600030101010101" pitchFamily="2" charset="-122"/>
              </a:rPr>
              <a:t>现金流入。</a:t>
            </a:r>
            <a:endParaRPr lang="en-US" altLang="zh-CN" sz="2800" dirty="0">
              <a:solidFill>
                <a:srgbClr val="003366"/>
              </a:solidFill>
              <a:latin typeface="宋体" panose="02010600030101010101" pitchFamily="2" charset="-122"/>
              <a:ea typeface="宋体" panose="02010600030101010101" pitchFamily="2" charset="-122"/>
            </a:endParaRPr>
          </a:p>
          <a:p>
            <a:pPr marL="0" indent="0" eaLnBrk="1" hangingPunct="1">
              <a:lnSpc>
                <a:spcPct val="150000"/>
              </a:lnSpc>
              <a:spcBef>
                <a:spcPct val="0"/>
              </a:spcBef>
              <a:buClrTx/>
              <a:buSzTx/>
              <a:buFont typeface="Wingdings" pitchFamily="2" charset="2"/>
              <a:buNone/>
            </a:pPr>
            <a:r>
              <a:rPr lang="en-US" altLang="zh-CN" sz="2800" dirty="0">
                <a:solidFill>
                  <a:srgbClr val="003366"/>
                </a:solidFill>
                <a:latin typeface="宋体" panose="02010600030101010101" pitchFamily="2" charset="-122"/>
                <a:ea typeface="宋体" panose="02010600030101010101" pitchFamily="2" charset="-122"/>
              </a:rPr>
              <a:t>3. </a:t>
            </a:r>
            <a:r>
              <a:rPr lang="zh-CN" altLang="en-US" sz="2800" dirty="0">
                <a:solidFill>
                  <a:srgbClr val="003366"/>
                </a:solidFill>
                <a:latin typeface="宋体" panose="02010600030101010101" pitchFamily="2" charset="-122"/>
                <a:ea typeface="宋体" panose="02010600030101010101" pitchFamily="2" charset="-122"/>
              </a:rPr>
              <a:t>不同存货的可变现净值的构成不同：</a:t>
            </a:r>
            <a:endParaRPr lang="en-US" altLang="zh-CN" sz="2800" dirty="0">
              <a:solidFill>
                <a:srgbClr val="003366"/>
              </a:solidFill>
              <a:latin typeface="宋体" panose="02010600030101010101" pitchFamily="2" charset="-122"/>
              <a:ea typeface="宋体" panose="02010600030101010101" pitchFamily="2" charset="-122"/>
            </a:endParaRPr>
          </a:p>
          <a:p>
            <a:pPr marL="0" indent="0" eaLnBrk="1" hangingPunct="1">
              <a:lnSpc>
                <a:spcPct val="150000"/>
              </a:lnSpc>
              <a:spcBef>
                <a:spcPct val="0"/>
              </a:spcBef>
              <a:buClrTx/>
              <a:buSzTx/>
              <a:buNone/>
            </a:pPr>
            <a:r>
              <a:rPr lang="zh-CN" altLang="en-US" sz="2800" dirty="0">
                <a:solidFill>
                  <a:srgbClr val="003366"/>
                </a:solidFill>
                <a:latin typeface="宋体" panose="02010600030101010101" pitchFamily="2" charset="-122"/>
                <a:ea typeface="宋体" panose="02010600030101010101" pitchFamily="2" charset="-122"/>
              </a:rPr>
              <a:t>（</a:t>
            </a:r>
            <a:r>
              <a:rPr lang="en-US" altLang="zh-CN" sz="2800" dirty="0">
                <a:solidFill>
                  <a:srgbClr val="003366"/>
                </a:solidFill>
                <a:latin typeface="宋体" panose="02010600030101010101" pitchFamily="2" charset="-122"/>
                <a:ea typeface="宋体" panose="02010600030101010101" pitchFamily="2" charset="-122"/>
              </a:rPr>
              <a:t>1</a:t>
            </a:r>
            <a:r>
              <a:rPr lang="zh-CN" altLang="en-US" sz="2800" dirty="0">
                <a:solidFill>
                  <a:srgbClr val="003366"/>
                </a:solidFill>
                <a:latin typeface="宋体" panose="02010600030101010101" pitchFamily="2" charset="-122"/>
                <a:ea typeface="宋体" panose="02010600030101010101" pitchFamily="2" charset="-122"/>
              </a:rPr>
              <a:t>）</a:t>
            </a:r>
            <a:r>
              <a:rPr lang="zh-CN" altLang="en-US" sz="2800" dirty="0">
                <a:solidFill>
                  <a:srgbClr val="FF0000"/>
                </a:solidFill>
                <a:latin typeface="宋体" panose="02010600030101010101" pitchFamily="2" charset="-122"/>
                <a:ea typeface="宋体" panose="02010600030101010101" pitchFamily="2" charset="-122"/>
              </a:rPr>
              <a:t>直接用于出售</a:t>
            </a:r>
            <a:r>
              <a:rPr lang="zh-CN" altLang="en-US" sz="2800" dirty="0">
                <a:solidFill>
                  <a:srgbClr val="003366"/>
                </a:solidFill>
                <a:latin typeface="宋体" panose="02010600030101010101" pitchFamily="2" charset="-122"/>
                <a:ea typeface="宋体" panose="02010600030101010101" pitchFamily="2" charset="-122"/>
              </a:rPr>
              <a:t>的商品存货：存货的</a:t>
            </a:r>
            <a:r>
              <a:rPr lang="zh-CN" altLang="en-US" sz="2800" dirty="0">
                <a:solidFill>
                  <a:srgbClr val="FF0000"/>
                </a:solidFill>
                <a:latin typeface="宋体" panose="02010600030101010101" pitchFamily="2" charset="-122"/>
                <a:ea typeface="宋体" panose="02010600030101010101" pitchFamily="2" charset="-122"/>
              </a:rPr>
              <a:t>估计售价减去销售费用以及相关税费</a:t>
            </a:r>
            <a:r>
              <a:rPr lang="zh-CN" altLang="en-US" sz="2800" dirty="0">
                <a:solidFill>
                  <a:srgbClr val="003366"/>
                </a:solidFill>
                <a:latin typeface="宋体" panose="02010600030101010101" pitchFamily="2" charset="-122"/>
                <a:ea typeface="宋体" panose="02010600030101010101" pitchFamily="2" charset="-122"/>
              </a:rPr>
              <a:t>后的金额</a:t>
            </a:r>
            <a:endParaRPr lang="en-US" altLang="zh-CN" sz="2800" dirty="0">
              <a:solidFill>
                <a:srgbClr val="003366"/>
              </a:solidFill>
              <a:latin typeface="宋体" panose="02010600030101010101" pitchFamily="2" charset="-122"/>
              <a:ea typeface="宋体" panose="02010600030101010101" pitchFamily="2" charset="-122"/>
            </a:endParaRPr>
          </a:p>
          <a:p>
            <a:pPr marL="0" indent="0" eaLnBrk="1" hangingPunct="1">
              <a:lnSpc>
                <a:spcPct val="150000"/>
              </a:lnSpc>
              <a:spcBef>
                <a:spcPct val="0"/>
              </a:spcBef>
              <a:buClrTx/>
              <a:buSzTx/>
              <a:buNone/>
            </a:pPr>
            <a:r>
              <a:rPr lang="zh-CN" altLang="en-US" sz="2800" dirty="0">
                <a:solidFill>
                  <a:srgbClr val="003366"/>
                </a:solidFill>
                <a:latin typeface="宋体" panose="02010600030101010101" pitchFamily="2" charset="-122"/>
                <a:ea typeface="宋体" panose="02010600030101010101" pitchFamily="2" charset="-122"/>
              </a:rPr>
              <a:t>（</a:t>
            </a:r>
            <a:r>
              <a:rPr lang="en-US" altLang="zh-CN" sz="2800" dirty="0">
                <a:solidFill>
                  <a:srgbClr val="003366"/>
                </a:solidFill>
                <a:latin typeface="宋体" panose="02010600030101010101" pitchFamily="2" charset="-122"/>
                <a:ea typeface="宋体" panose="02010600030101010101" pitchFamily="2" charset="-122"/>
              </a:rPr>
              <a:t>2</a:t>
            </a:r>
            <a:r>
              <a:rPr lang="zh-CN" altLang="en-US" sz="2800" dirty="0">
                <a:solidFill>
                  <a:srgbClr val="003366"/>
                </a:solidFill>
                <a:latin typeface="宋体" panose="02010600030101010101" pitchFamily="2" charset="-122"/>
                <a:ea typeface="宋体" panose="02010600030101010101" pitchFamily="2" charset="-122"/>
              </a:rPr>
              <a:t>）</a:t>
            </a:r>
            <a:r>
              <a:rPr lang="zh-CN" altLang="en-US" sz="2800" dirty="0">
                <a:solidFill>
                  <a:srgbClr val="FF0000"/>
                </a:solidFill>
                <a:latin typeface="宋体" panose="02010600030101010101" pitchFamily="2" charset="-122"/>
                <a:ea typeface="宋体" panose="02010600030101010101" pitchFamily="2" charset="-122"/>
              </a:rPr>
              <a:t>需要经过加工</a:t>
            </a:r>
            <a:r>
              <a:rPr lang="zh-CN" altLang="en-US" sz="2800" dirty="0">
                <a:solidFill>
                  <a:srgbClr val="003366"/>
                </a:solidFill>
                <a:latin typeface="宋体" panose="02010600030101010101" pitchFamily="2" charset="-122"/>
                <a:ea typeface="宋体" panose="02010600030101010101" pitchFamily="2" charset="-122"/>
              </a:rPr>
              <a:t>的材料存货：存货的</a:t>
            </a:r>
            <a:r>
              <a:rPr lang="zh-CN" altLang="en-US" sz="2800" dirty="0">
                <a:solidFill>
                  <a:srgbClr val="FF0000"/>
                </a:solidFill>
                <a:latin typeface="宋体" panose="02010600030101010101" pitchFamily="2" charset="-122"/>
                <a:ea typeface="宋体" panose="02010600030101010101" pitchFamily="2" charset="-122"/>
              </a:rPr>
              <a:t>估计售价减去至完工将要进一步发生的成本、销售费用以及相关税费</a:t>
            </a:r>
            <a:r>
              <a:rPr lang="zh-CN" altLang="en-US" sz="2800" dirty="0">
                <a:solidFill>
                  <a:srgbClr val="003366"/>
                </a:solidFill>
                <a:latin typeface="宋体" panose="02010600030101010101" pitchFamily="2" charset="-122"/>
                <a:ea typeface="宋体" panose="02010600030101010101" pitchFamily="2" charset="-122"/>
              </a:rPr>
              <a:t>后的金额</a:t>
            </a:r>
          </a:p>
        </p:txBody>
      </p:sp>
      <p:sp>
        <p:nvSpPr>
          <p:cNvPr id="4" name="Rectangle 2">
            <a:extLst>
              <a:ext uri="{FF2B5EF4-FFF2-40B4-BE49-F238E27FC236}">
                <a16:creationId xmlns:a16="http://schemas.microsoft.com/office/drawing/2014/main" id="{22F27936-0649-4571-B77D-5CF54C0A5272}"/>
              </a:ext>
            </a:extLst>
          </p:cNvPr>
          <p:cNvSpPr>
            <a:spLocks noGrp="1" noChangeArrowheads="1"/>
          </p:cNvSpPr>
          <p:nvPr/>
        </p:nvSpPr>
        <p:spPr bwMode="auto">
          <a:xfrm>
            <a:off x="252413" y="-25400"/>
            <a:ext cx="7772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p>
            <a:pPr eaLnBrk="1" hangingPunct="1">
              <a:buFont typeface="Wingdings" pitchFamily="2" charset="2"/>
              <a:buNone/>
            </a:pPr>
            <a:r>
              <a:rPr lang="zh-CN" altLang="en-US" sz="3200" dirty="0">
                <a:solidFill>
                  <a:srgbClr val="003366"/>
                </a:solidFill>
                <a:latin typeface="微软雅黑" pitchFamily="34" charset="-122"/>
                <a:ea typeface="微软雅黑" pitchFamily="34" charset="-122"/>
              </a:rPr>
              <a:t>第四节</a:t>
            </a:r>
            <a:r>
              <a:rPr lang="zh-CN" altLang="zh-CN" sz="3200" dirty="0">
                <a:solidFill>
                  <a:srgbClr val="003366"/>
                </a:solidFill>
                <a:latin typeface="微软雅黑" pitchFamily="34" charset="-122"/>
                <a:ea typeface="微软雅黑" pitchFamily="34" charset="-122"/>
              </a:rPr>
              <a:t> </a:t>
            </a:r>
            <a:r>
              <a:rPr lang="zh-CN" altLang="en-US" sz="3200" dirty="0">
                <a:solidFill>
                  <a:srgbClr val="003366"/>
                </a:solidFill>
                <a:latin typeface="微软雅黑" pitchFamily="34" charset="-122"/>
                <a:ea typeface="微软雅黑" pitchFamily="34" charset="-122"/>
              </a:rPr>
              <a:t>期末</a:t>
            </a:r>
            <a:r>
              <a:rPr lang="zh-CN" altLang="zh-CN" sz="3200" dirty="0">
                <a:solidFill>
                  <a:srgbClr val="003366"/>
                </a:solidFill>
                <a:latin typeface="微软雅黑" pitchFamily="34" charset="-122"/>
                <a:ea typeface="微软雅黑" pitchFamily="34" charset="-122"/>
              </a:rPr>
              <a:t>存货的计量</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3"/>
          <p:cNvSpPr>
            <a:spLocks noGrp="1" noChangeArrowheads="1"/>
          </p:cNvSpPr>
          <p:nvPr>
            <p:ph type="body" idx="4294967295"/>
          </p:nvPr>
        </p:nvSpPr>
        <p:spPr>
          <a:xfrm>
            <a:off x="374650" y="765175"/>
            <a:ext cx="8229600" cy="4319588"/>
          </a:xfrm>
        </p:spPr>
        <p:txBody>
          <a:bodyPr/>
          <a:lstStyle/>
          <a:p>
            <a:pPr eaLnBrk="1" hangingPunct="1">
              <a:lnSpc>
                <a:spcPct val="150000"/>
              </a:lnSpc>
              <a:spcBef>
                <a:spcPts val="0"/>
              </a:spcBef>
              <a:buFont typeface="Wingdings" pitchFamily="2" charset="2"/>
              <a:buNone/>
              <a:defRPr/>
            </a:pPr>
            <a:r>
              <a:rPr lang="zh-CN" altLang="en-US" sz="2800" dirty="0">
                <a:solidFill>
                  <a:srgbClr val="003366"/>
                </a:solidFill>
                <a:latin typeface="宋体" panose="02010600030101010101" pitchFamily="2" charset="-122"/>
                <a:ea typeface="宋体" panose="02010600030101010101" pitchFamily="2" charset="-122"/>
              </a:rPr>
              <a:t>（二）确定存货可变现净值时应考虑的因素</a:t>
            </a:r>
            <a:endParaRPr lang="en-US" altLang="zh-CN" sz="2800" dirty="0">
              <a:solidFill>
                <a:srgbClr val="003366"/>
              </a:solidFill>
              <a:latin typeface="宋体" panose="02010600030101010101" pitchFamily="2" charset="-122"/>
              <a:ea typeface="宋体" panose="02010600030101010101" pitchFamily="2" charset="-122"/>
            </a:endParaRPr>
          </a:p>
          <a:p>
            <a:pPr marL="0" indent="0" eaLnBrk="1" hangingPunct="1">
              <a:lnSpc>
                <a:spcPct val="150000"/>
              </a:lnSpc>
              <a:spcBef>
                <a:spcPts val="0"/>
              </a:spcBef>
              <a:buFont typeface="Wingdings" pitchFamily="2" charset="2"/>
              <a:buNone/>
              <a:defRPr/>
            </a:pPr>
            <a:r>
              <a:rPr lang="en-US" altLang="zh-CN" sz="2800" dirty="0">
                <a:solidFill>
                  <a:srgbClr val="003366"/>
                </a:solidFill>
                <a:latin typeface="宋体" panose="02010600030101010101" pitchFamily="2" charset="-122"/>
                <a:ea typeface="宋体" panose="02010600030101010101" pitchFamily="2" charset="-122"/>
              </a:rPr>
              <a:t>1. </a:t>
            </a:r>
            <a:r>
              <a:rPr lang="zh-CN" altLang="en-US" sz="2800" dirty="0">
                <a:solidFill>
                  <a:srgbClr val="003366"/>
                </a:solidFill>
                <a:latin typeface="宋体" panose="02010600030101010101" pitchFamily="2" charset="-122"/>
                <a:ea typeface="宋体" panose="02010600030101010101" pitchFamily="2" charset="-122"/>
              </a:rPr>
              <a:t>应以取得的确凿证据为基础</a:t>
            </a:r>
            <a:endParaRPr lang="en-US" altLang="zh-CN" sz="2800" dirty="0">
              <a:solidFill>
                <a:srgbClr val="003366"/>
              </a:solidFill>
              <a:latin typeface="宋体" panose="02010600030101010101" pitchFamily="2" charset="-122"/>
              <a:ea typeface="宋体" panose="02010600030101010101" pitchFamily="2" charset="-122"/>
            </a:endParaRPr>
          </a:p>
          <a:p>
            <a:pPr marL="0" indent="0" eaLnBrk="1" hangingPunct="1">
              <a:lnSpc>
                <a:spcPct val="150000"/>
              </a:lnSpc>
              <a:spcBef>
                <a:spcPts val="0"/>
              </a:spcBef>
              <a:buNone/>
              <a:defRPr/>
            </a:pPr>
            <a:r>
              <a:rPr lang="en-US" altLang="zh-CN" sz="2800" dirty="0">
                <a:solidFill>
                  <a:srgbClr val="003366"/>
                </a:solidFill>
                <a:latin typeface="宋体" panose="02010600030101010101" pitchFamily="2" charset="-122"/>
                <a:ea typeface="宋体" panose="02010600030101010101" pitchFamily="2" charset="-122"/>
              </a:rPr>
              <a:t>2. </a:t>
            </a:r>
            <a:r>
              <a:rPr lang="zh-CN" altLang="en-US" sz="2800" dirty="0">
                <a:solidFill>
                  <a:srgbClr val="003366"/>
                </a:solidFill>
                <a:latin typeface="宋体" panose="02010600030101010101" pitchFamily="2" charset="-122"/>
                <a:ea typeface="宋体" panose="02010600030101010101" pitchFamily="2" charset="-122"/>
              </a:rPr>
              <a:t>应考虑持有存货的目的</a:t>
            </a:r>
            <a:endParaRPr lang="en-US" altLang="zh-CN" sz="2800" dirty="0">
              <a:solidFill>
                <a:srgbClr val="003366"/>
              </a:solidFill>
              <a:latin typeface="宋体" panose="02010600030101010101" pitchFamily="2" charset="-122"/>
              <a:ea typeface="宋体" panose="02010600030101010101" pitchFamily="2" charset="-122"/>
            </a:endParaRPr>
          </a:p>
          <a:p>
            <a:pPr marL="0" indent="0" eaLnBrk="1" hangingPunct="1">
              <a:lnSpc>
                <a:spcPct val="150000"/>
              </a:lnSpc>
              <a:spcBef>
                <a:spcPts val="0"/>
              </a:spcBef>
              <a:buFont typeface="Wingdings" pitchFamily="2" charset="2"/>
              <a:buNone/>
              <a:defRPr/>
            </a:pPr>
            <a:r>
              <a:rPr lang="en-US" altLang="zh-CN" sz="2800" dirty="0">
                <a:solidFill>
                  <a:srgbClr val="003366"/>
                </a:solidFill>
                <a:latin typeface="宋体" panose="02010600030101010101" pitchFamily="2" charset="-122"/>
                <a:ea typeface="宋体" panose="02010600030101010101" pitchFamily="2" charset="-122"/>
              </a:rPr>
              <a:t>3. </a:t>
            </a:r>
            <a:r>
              <a:rPr lang="zh-CN" altLang="en-US" sz="2800" dirty="0">
                <a:solidFill>
                  <a:srgbClr val="003366"/>
                </a:solidFill>
                <a:latin typeface="宋体" panose="02010600030101010101" pitchFamily="2" charset="-122"/>
                <a:ea typeface="宋体" panose="02010600030101010101" pitchFamily="2" charset="-122"/>
              </a:rPr>
              <a:t>应考虑资产负债表日后事项的影响</a:t>
            </a:r>
          </a:p>
        </p:txBody>
      </p:sp>
      <p:sp>
        <p:nvSpPr>
          <p:cNvPr id="4" name="Rectangle 2">
            <a:extLst>
              <a:ext uri="{FF2B5EF4-FFF2-40B4-BE49-F238E27FC236}">
                <a16:creationId xmlns:a16="http://schemas.microsoft.com/office/drawing/2014/main" id="{43B0972D-6F64-4666-BC55-B8F8C76FD41B}"/>
              </a:ext>
            </a:extLst>
          </p:cNvPr>
          <p:cNvSpPr>
            <a:spLocks noGrp="1" noChangeArrowheads="1"/>
          </p:cNvSpPr>
          <p:nvPr/>
        </p:nvSpPr>
        <p:spPr bwMode="auto">
          <a:xfrm>
            <a:off x="252413" y="-25400"/>
            <a:ext cx="7772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p>
            <a:pPr eaLnBrk="1" hangingPunct="1">
              <a:buFont typeface="Wingdings" pitchFamily="2" charset="2"/>
              <a:buNone/>
            </a:pPr>
            <a:r>
              <a:rPr lang="zh-CN" altLang="en-US" sz="3200" dirty="0">
                <a:solidFill>
                  <a:srgbClr val="003366"/>
                </a:solidFill>
                <a:latin typeface="微软雅黑" pitchFamily="34" charset="-122"/>
                <a:ea typeface="微软雅黑" pitchFamily="34" charset="-122"/>
              </a:rPr>
              <a:t>第四节</a:t>
            </a:r>
            <a:r>
              <a:rPr lang="zh-CN" altLang="zh-CN" sz="3200" dirty="0">
                <a:solidFill>
                  <a:srgbClr val="003366"/>
                </a:solidFill>
                <a:latin typeface="微软雅黑" pitchFamily="34" charset="-122"/>
                <a:ea typeface="微软雅黑" pitchFamily="34" charset="-122"/>
              </a:rPr>
              <a:t> </a:t>
            </a:r>
            <a:r>
              <a:rPr lang="zh-CN" altLang="en-US" sz="3200" dirty="0">
                <a:solidFill>
                  <a:srgbClr val="003366"/>
                </a:solidFill>
                <a:latin typeface="微软雅黑" pitchFamily="34" charset="-122"/>
                <a:ea typeface="微软雅黑" pitchFamily="34" charset="-122"/>
              </a:rPr>
              <a:t>期末</a:t>
            </a:r>
            <a:r>
              <a:rPr lang="zh-CN" altLang="zh-CN" sz="3200" dirty="0">
                <a:solidFill>
                  <a:srgbClr val="003366"/>
                </a:solidFill>
                <a:latin typeface="微软雅黑" pitchFamily="34" charset="-122"/>
                <a:ea typeface="微软雅黑" pitchFamily="34" charset="-122"/>
              </a:rPr>
              <a:t>存货的计量</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3"/>
          <p:cNvSpPr>
            <a:spLocks noGrp="1" noChangeArrowheads="1"/>
          </p:cNvSpPr>
          <p:nvPr>
            <p:ph type="body" idx="4294967295"/>
          </p:nvPr>
        </p:nvSpPr>
        <p:spPr>
          <a:xfrm>
            <a:off x="322263" y="1268413"/>
            <a:ext cx="8570912" cy="4968875"/>
          </a:xfrm>
        </p:spPr>
        <p:txBody>
          <a:bodyPr/>
          <a:lstStyle/>
          <a:p>
            <a:pPr marL="0" indent="0" eaLnBrk="1" hangingPunct="1">
              <a:lnSpc>
                <a:spcPct val="150000"/>
              </a:lnSpc>
              <a:spcBef>
                <a:spcPts val="0"/>
              </a:spcBef>
              <a:buNone/>
              <a:defRPr/>
            </a:pPr>
            <a:r>
              <a:rPr lang="zh-CN" altLang="en-US" sz="2800" dirty="0">
                <a:solidFill>
                  <a:srgbClr val="003366"/>
                </a:solidFill>
                <a:latin typeface="宋体" panose="02010600030101010101" pitchFamily="2" charset="-122"/>
                <a:ea typeface="宋体" panose="02010600030101010101" pitchFamily="2" charset="-122"/>
              </a:rPr>
              <a:t>（一）存</a:t>
            </a:r>
            <a:r>
              <a:rPr lang="zh-CN" altLang="zh-CN" sz="2800" dirty="0">
                <a:solidFill>
                  <a:srgbClr val="003366"/>
                </a:solidFill>
                <a:latin typeface="宋体" panose="02010600030101010101" pitchFamily="2" charset="-122"/>
                <a:ea typeface="宋体" panose="02010600030101010101" pitchFamily="2" charset="-122"/>
              </a:rPr>
              <a:t>货估计售价的确定</a:t>
            </a:r>
            <a:endParaRPr lang="en-US" altLang="zh-CN" sz="2800" dirty="0">
              <a:solidFill>
                <a:srgbClr val="003366"/>
              </a:solidFill>
              <a:latin typeface="宋体" panose="02010600030101010101" pitchFamily="2" charset="-122"/>
              <a:ea typeface="宋体" panose="02010600030101010101" pitchFamily="2" charset="-122"/>
            </a:endParaRPr>
          </a:p>
          <a:p>
            <a:pPr marL="0" indent="0" eaLnBrk="1" hangingPunct="1">
              <a:lnSpc>
                <a:spcPct val="150000"/>
              </a:lnSpc>
              <a:spcBef>
                <a:spcPts val="0"/>
              </a:spcBef>
              <a:buNone/>
              <a:defRPr/>
            </a:pPr>
            <a:r>
              <a:rPr lang="zh-CN" altLang="en-US" sz="2800" dirty="0">
                <a:solidFill>
                  <a:srgbClr val="003366"/>
                </a:solidFill>
                <a:latin typeface="宋体" panose="02010600030101010101" pitchFamily="2" charset="-122"/>
                <a:ea typeface="宋体" panose="02010600030101010101" pitchFamily="2" charset="-122"/>
              </a:rPr>
              <a:t>  </a:t>
            </a:r>
            <a:r>
              <a:rPr lang="en-US" altLang="zh-CN" sz="2800" dirty="0">
                <a:solidFill>
                  <a:srgbClr val="003366"/>
                </a:solidFill>
                <a:latin typeface="宋体" panose="02010600030101010101" pitchFamily="2" charset="-122"/>
                <a:ea typeface="宋体" panose="02010600030101010101" pitchFamily="2" charset="-122"/>
              </a:rPr>
              <a:t>1. </a:t>
            </a:r>
            <a:r>
              <a:rPr lang="zh-CN" altLang="zh-CN" sz="2800" dirty="0">
                <a:solidFill>
                  <a:srgbClr val="003366"/>
                </a:solidFill>
                <a:latin typeface="宋体" panose="02010600030101010101" pitchFamily="2" charset="-122"/>
                <a:ea typeface="宋体" panose="02010600030101010101" pitchFamily="2" charset="-122"/>
              </a:rPr>
              <a:t>为执行销售合同或者劳务合同而持有的存货，通常应当以产成品或商品的合同价格作为其可变现净值的计算基础。</a:t>
            </a:r>
            <a:endParaRPr lang="en-US" altLang="zh-CN" sz="2800" dirty="0">
              <a:solidFill>
                <a:srgbClr val="003366"/>
              </a:solidFill>
              <a:latin typeface="宋体" panose="02010600030101010101" pitchFamily="2" charset="-122"/>
              <a:ea typeface="宋体" panose="02010600030101010101" pitchFamily="2" charset="-122"/>
            </a:endParaRPr>
          </a:p>
          <a:p>
            <a:pPr marL="0" indent="0" eaLnBrk="1" hangingPunct="1">
              <a:lnSpc>
                <a:spcPct val="150000"/>
              </a:lnSpc>
              <a:spcBef>
                <a:spcPts val="0"/>
              </a:spcBef>
              <a:buNone/>
              <a:defRPr/>
            </a:pPr>
            <a:r>
              <a:rPr lang="en-US" altLang="zh-CN" sz="2800" dirty="0">
                <a:solidFill>
                  <a:srgbClr val="003366"/>
                </a:solidFill>
                <a:latin typeface="宋体" panose="02010600030101010101" pitchFamily="2" charset="-122"/>
                <a:ea typeface="宋体" panose="02010600030101010101" pitchFamily="2" charset="-122"/>
              </a:rPr>
              <a:t>  2.</a:t>
            </a:r>
            <a:r>
              <a:rPr lang="zh-CN" altLang="zh-CN" sz="2800" dirty="0">
                <a:solidFill>
                  <a:srgbClr val="003366"/>
                </a:solidFill>
                <a:latin typeface="宋体" panose="02010600030101010101" pitchFamily="2" charset="-122"/>
                <a:ea typeface="宋体" panose="02010600030101010101" pitchFamily="2" charset="-122"/>
              </a:rPr>
              <a:t>如果企业持有存货的数量多于销售合同订购数量，超出部分的存货可变现净值应当以产成品或商品的一般销售价格（即市场销售价格）作为计算基础。</a:t>
            </a:r>
            <a:endParaRPr lang="zh-CN" altLang="en-US" sz="2800" dirty="0">
              <a:solidFill>
                <a:srgbClr val="003366"/>
              </a:solidFill>
              <a:latin typeface="宋体" panose="02010600030101010101" pitchFamily="2" charset="-122"/>
              <a:ea typeface="宋体" panose="02010600030101010101" pitchFamily="2" charset="-122"/>
            </a:endParaRPr>
          </a:p>
        </p:txBody>
      </p:sp>
      <p:sp>
        <p:nvSpPr>
          <p:cNvPr id="4" name="Rectangle 3"/>
          <p:cNvSpPr txBox="1">
            <a:spLocks noChangeArrowheads="1"/>
          </p:cNvSpPr>
          <p:nvPr/>
        </p:nvSpPr>
        <p:spPr bwMode="auto">
          <a:xfrm>
            <a:off x="376238" y="620713"/>
            <a:ext cx="8516937" cy="648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457200" indent="-457200" algn="l" rtl="0" eaLnBrk="0" fontAlgn="base" hangingPunct="0">
              <a:spcBef>
                <a:spcPct val="20000"/>
              </a:spcBef>
              <a:spcAft>
                <a:spcPct val="0"/>
              </a:spcAft>
              <a:buClr>
                <a:srgbClr val="A50021"/>
              </a:buClr>
              <a:buSzPct val="75000"/>
              <a:buFont typeface="Wingdings" panose="05000000000000000000" pitchFamily="2" charset="2"/>
              <a:buChar char="n"/>
              <a:defRPr sz="2800" b="1">
                <a:solidFill>
                  <a:srgbClr val="000000"/>
                </a:solidFill>
                <a:latin typeface="+mn-lt"/>
                <a:ea typeface="+mn-ea"/>
                <a:cs typeface="+mn-cs"/>
              </a:defRPr>
            </a:lvl1pPr>
            <a:lvl2pPr marL="1027113" indent="-455613" algn="l" rtl="0" eaLnBrk="0" fontAlgn="base" hangingPunct="0">
              <a:spcBef>
                <a:spcPct val="20000"/>
              </a:spcBef>
              <a:spcAft>
                <a:spcPct val="0"/>
              </a:spcAft>
              <a:buClr>
                <a:schemeClr val="accent2"/>
              </a:buClr>
              <a:buSzPct val="75000"/>
              <a:buFont typeface="Wingdings" panose="05000000000000000000" pitchFamily="2" charset="2"/>
              <a:buChar char="n"/>
              <a:defRPr sz="2800" b="1">
                <a:solidFill>
                  <a:srgbClr val="000000"/>
                </a:solidFill>
                <a:latin typeface="+mn-lt"/>
                <a:ea typeface="+mn-ea"/>
              </a:defRPr>
            </a:lvl2pPr>
            <a:lvl3pPr marL="1370013" indent="-228600" algn="l" rtl="0" eaLnBrk="0" fontAlgn="base" hangingPunct="0">
              <a:spcBef>
                <a:spcPct val="20000"/>
              </a:spcBef>
              <a:spcAft>
                <a:spcPct val="0"/>
              </a:spcAft>
              <a:buClr>
                <a:srgbClr val="666699"/>
              </a:buClr>
              <a:buSzPct val="70000"/>
              <a:buFont typeface="Wingdings" panose="05000000000000000000" pitchFamily="2" charset="2"/>
              <a:buChar char="n"/>
              <a:defRPr sz="2800" b="1">
                <a:solidFill>
                  <a:srgbClr val="000000"/>
                </a:solidFill>
                <a:latin typeface="+mn-lt"/>
                <a:ea typeface="+mn-ea"/>
              </a:defRPr>
            </a:lvl3pPr>
            <a:lvl4pPr marL="1712913" indent="-228600" algn="l" rtl="0" eaLnBrk="0" fontAlgn="base" hangingPunct="0">
              <a:spcBef>
                <a:spcPct val="20000"/>
              </a:spcBef>
              <a:spcAft>
                <a:spcPct val="0"/>
              </a:spcAft>
              <a:buSzPct val="60000"/>
              <a:buFont typeface="Wingdings" panose="05000000000000000000" pitchFamily="2" charset="2"/>
              <a:buChar char="n"/>
              <a:defRPr sz="2800" b="1">
                <a:solidFill>
                  <a:srgbClr val="000000"/>
                </a:solidFill>
                <a:latin typeface="+mn-lt"/>
                <a:ea typeface="+mn-ea"/>
              </a:defRPr>
            </a:lvl4pPr>
            <a:lvl5pPr marL="2057400" indent="-228600" algn="l" rtl="0" eaLnBrk="0" fontAlgn="base" hangingPunct="0">
              <a:spcBef>
                <a:spcPct val="20000"/>
              </a:spcBef>
              <a:spcAft>
                <a:spcPct val="0"/>
              </a:spcAft>
              <a:buClr>
                <a:schemeClr val="hlink"/>
              </a:buClr>
              <a:buSzPct val="55000"/>
              <a:buFont typeface="Wingdings" panose="05000000000000000000" pitchFamily="2" charset="2"/>
              <a:buChar char="n"/>
              <a:defRPr sz="2800" b="1">
                <a:solidFill>
                  <a:srgbClr val="000000"/>
                </a:solidFill>
                <a:latin typeface="+mn-lt"/>
                <a:ea typeface="+mn-ea"/>
              </a:defRPr>
            </a:lvl5pPr>
            <a:lvl6pPr marL="2514600" indent="-228600" algn="l" rtl="0" eaLnBrk="0" fontAlgn="base" hangingPunct="0">
              <a:spcBef>
                <a:spcPct val="20000"/>
              </a:spcBef>
              <a:spcAft>
                <a:spcPct val="0"/>
              </a:spcAft>
              <a:buClr>
                <a:schemeClr val="hlink"/>
              </a:buClr>
              <a:buSzPct val="55000"/>
              <a:buFont typeface="Wingdings" panose="05000000000000000000" pitchFamily="2" charset="2"/>
              <a:buChar char="n"/>
              <a:defRPr sz="2800" b="1">
                <a:solidFill>
                  <a:srgbClr val="000000"/>
                </a:solidFill>
                <a:latin typeface="+mn-lt"/>
                <a:ea typeface="+mn-ea"/>
              </a:defRPr>
            </a:lvl6pPr>
            <a:lvl7pPr marL="2971800" indent="-228600" algn="l" rtl="0" eaLnBrk="0" fontAlgn="base" hangingPunct="0">
              <a:spcBef>
                <a:spcPct val="20000"/>
              </a:spcBef>
              <a:spcAft>
                <a:spcPct val="0"/>
              </a:spcAft>
              <a:buClr>
                <a:schemeClr val="hlink"/>
              </a:buClr>
              <a:buSzPct val="55000"/>
              <a:buFont typeface="Wingdings" panose="05000000000000000000" pitchFamily="2" charset="2"/>
              <a:buChar char="n"/>
              <a:defRPr sz="2800" b="1">
                <a:solidFill>
                  <a:srgbClr val="000000"/>
                </a:solidFill>
                <a:latin typeface="+mn-lt"/>
                <a:ea typeface="+mn-ea"/>
              </a:defRPr>
            </a:lvl7pPr>
            <a:lvl8pPr marL="3429000" indent="-228600" algn="l" rtl="0" eaLnBrk="0" fontAlgn="base" hangingPunct="0">
              <a:spcBef>
                <a:spcPct val="20000"/>
              </a:spcBef>
              <a:spcAft>
                <a:spcPct val="0"/>
              </a:spcAft>
              <a:buClr>
                <a:schemeClr val="hlink"/>
              </a:buClr>
              <a:buSzPct val="55000"/>
              <a:buFont typeface="Wingdings" panose="05000000000000000000" pitchFamily="2" charset="2"/>
              <a:buChar char="n"/>
              <a:defRPr sz="2800" b="1">
                <a:solidFill>
                  <a:srgbClr val="000000"/>
                </a:solidFill>
                <a:latin typeface="+mn-lt"/>
                <a:ea typeface="+mn-ea"/>
              </a:defRPr>
            </a:lvl8pPr>
            <a:lvl9pPr marL="3886200" indent="-228600" algn="l" rtl="0" eaLnBrk="0" fontAlgn="base" hangingPunct="0">
              <a:spcBef>
                <a:spcPct val="20000"/>
              </a:spcBef>
              <a:spcAft>
                <a:spcPct val="0"/>
              </a:spcAft>
              <a:buClr>
                <a:schemeClr val="hlink"/>
              </a:buClr>
              <a:buSzPct val="55000"/>
              <a:buFont typeface="Wingdings" panose="05000000000000000000" pitchFamily="2" charset="2"/>
              <a:buChar char="n"/>
              <a:defRPr sz="2800" b="1">
                <a:solidFill>
                  <a:srgbClr val="000000"/>
                </a:solidFill>
                <a:latin typeface="+mn-lt"/>
                <a:ea typeface="+mn-ea"/>
              </a:defRPr>
            </a:lvl9pPr>
          </a:lstStyle>
          <a:p>
            <a:pPr marL="0" indent="0" eaLnBrk="1" hangingPunct="1">
              <a:lnSpc>
                <a:spcPct val="150000"/>
              </a:lnSpc>
              <a:buNone/>
              <a:defRPr/>
            </a:pPr>
            <a:r>
              <a:rPr lang="zh-CN" altLang="en-US" dirty="0">
                <a:solidFill>
                  <a:srgbClr val="003366"/>
                </a:solidFill>
                <a:latin typeface="宋体" panose="02010600030101010101" pitchFamily="2" charset="-122"/>
                <a:ea typeface="宋体" panose="02010600030101010101" pitchFamily="2" charset="-122"/>
              </a:rPr>
              <a:t>三、</a:t>
            </a:r>
            <a:r>
              <a:rPr lang="zh-CN" altLang="zh-CN" dirty="0">
                <a:solidFill>
                  <a:srgbClr val="003366"/>
                </a:solidFill>
                <a:latin typeface="宋体" panose="02010600030101010101" pitchFamily="2" charset="-122"/>
                <a:ea typeface="宋体" panose="02010600030101010101" pitchFamily="2" charset="-122"/>
              </a:rPr>
              <a:t>存货期末计量和存货跌价准备计提</a:t>
            </a:r>
            <a:endParaRPr lang="en-US" altLang="zh-CN" dirty="0">
              <a:solidFill>
                <a:srgbClr val="003366"/>
              </a:solidFill>
              <a:latin typeface="宋体" panose="02010600030101010101" pitchFamily="2" charset="-122"/>
              <a:ea typeface="宋体" panose="02010600030101010101" pitchFamily="2" charset="-122"/>
            </a:endParaRPr>
          </a:p>
          <a:p>
            <a:pPr marL="0" indent="457200" eaLnBrk="1" hangingPunct="1">
              <a:lnSpc>
                <a:spcPct val="140000"/>
              </a:lnSpc>
              <a:spcBef>
                <a:spcPts val="0"/>
              </a:spcBef>
              <a:buFont typeface="Wingdings" panose="05000000000000000000" pitchFamily="2" charset="2"/>
              <a:buChar char="Ø"/>
              <a:defRPr/>
            </a:pPr>
            <a:endParaRPr lang="en-US" altLang="zh-CN" sz="2400" kern="0" dirty="0">
              <a:solidFill>
                <a:srgbClr val="003366"/>
              </a:solidFill>
              <a:latin typeface="微软雅黑" panose="020B0503020204020204" pitchFamily="34" charset="-122"/>
              <a:ea typeface="微软雅黑" panose="020B0503020204020204" pitchFamily="34" charset="-122"/>
            </a:endParaRPr>
          </a:p>
        </p:txBody>
      </p:sp>
      <p:sp>
        <p:nvSpPr>
          <p:cNvPr id="5" name="Rectangle 2">
            <a:extLst>
              <a:ext uri="{FF2B5EF4-FFF2-40B4-BE49-F238E27FC236}">
                <a16:creationId xmlns:a16="http://schemas.microsoft.com/office/drawing/2014/main" id="{6141F61D-D7F9-40CC-BE56-8A6F27C1BCBA}"/>
              </a:ext>
            </a:extLst>
          </p:cNvPr>
          <p:cNvSpPr>
            <a:spLocks noGrp="1" noChangeArrowheads="1"/>
          </p:cNvSpPr>
          <p:nvPr/>
        </p:nvSpPr>
        <p:spPr bwMode="auto">
          <a:xfrm>
            <a:off x="252413" y="-25400"/>
            <a:ext cx="7772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p>
            <a:pPr eaLnBrk="1" hangingPunct="1">
              <a:buFont typeface="Wingdings" pitchFamily="2" charset="2"/>
              <a:buNone/>
            </a:pPr>
            <a:r>
              <a:rPr lang="zh-CN" altLang="en-US" sz="3200" dirty="0">
                <a:solidFill>
                  <a:srgbClr val="003366"/>
                </a:solidFill>
                <a:latin typeface="微软雅黑" pitchFamily="34" charset="-122"/>
                <a:ea typeface="微软雅黑" pitchFamily="34" charset="-122"/>
              </a:rPr>
              <a:t>第四节</a:t>
            </a:r>
            <a:r>
              <a:rPr lang="zh-CN" altLang="zh-CN" sz="3200" dirty="0">
                <a:solidFill>
                  <a:srgbClr val="003366"/>
                </a:solidFill>
                <a:latin typeface="微软雅黑" pitchFamily="34" charset="-122"/>
                <a:ea typeface="微软雅黑" pitchFamily="34" charset="-122"/>
              </a:rPr>
              <a:t> </a:t>
            </a:r>
            <a:r>
              <a:rPr lang="zh-CN" altLang="en-US" sz="3200" dirty="0">
                <a:solidFill>
                  <a:srgbClr val="003366"/>
                </a:solidFill>
                <a:latin typeface="微软雅黑" pitchFamily="34" charset="-122"/>
                <a:ea typeface="微软雅黑" pitchFamily="34" charset="-122"/>
              </a:rPr>
              <a:t>期末</a:t>
            </a:r>
            <a:r>
              <a:rPr lang="zh-CN" altLang="zh-CN" sz="3200" dirty="0">
                <a:solidFill>
                  <a:srgbClr val="003366"/>
                </a:solidFill>
                <a:latin typeface="微软雅黑" pitchFamily="34" charset="-122"/>
                <a:ea typeface="微软雅黑" pitchFamily="34" charset="-122"/>
              </a:rPr>
              <a:t>存货的计量</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3"/>
          <p:cNvSpPr>
            <a:spLocks noGrp="1" noChangeArrowheads="1"/>
          </p:cNvSpPr>
          <p:nvPr>
            <p:ph type="body" idx="4294967295"/>
          </p:nvPr>
        </p:nvSpPr>
        <p:spPr>
          <a:xfrm>
            <a:off x="286544" y="620688"/>
            <a:ext cx="8570912" cy="4968875"/>
          </a:xfrm>
        </p:spPr>
        <p:txBody>
          <a:bodyPr/>
          <a:lstStyle/>
          <a:p>
            <a:pPr marL="0" indent="0" eaLnBrk="1" hangingPunct="1">
              <a:lnSpc>
                <a:spcPct val="150000"/>
              </a:lnSpc>
              <a:spcBef>
                <a:spcPts val="0"/>
              </a:spcBef>
              <a:buNone/>
              <a:defRPr/>
            </a:pPr>
            <a:r>
              <a:rPr lang="zh-CN" altLang="en-US" sz="2800" dirty="0">
                <a:solidFill>
                  <a:srgbClr val="003366"/>
                </a:solidFill>
                <a:latin typeface="宋体" panose="02010600030101010101" pitchFamily="2" charset="-122"/>
                <a:ea typeface="宋体" panose="02010600030101010101" pitchFamily="2" charset="-122"/>
              </a:rPr>
              <a:t> </a:t>
            </a:r>
            <a:r>
              <a:rPr lang="en-US" altLang="zh-CN" sz="2800" dirty="0">
                <a:solidFill>
                  <a:srgbClr val="003366"/>
                </a:solidFill>
                <a:latin typeface="宋体" panose="02010600030101010101" pitchFamily="2" charset="-122"/>
                <a:ea typeface="宋体" panose="02010600030101010101" pitchFamily="2" charset="-122"/>
              </a:rPr>
              <a:t>3.</a:t>
            </a:r>
            <a:r>
              <a:rPr lang="zh-CN" altLang="zh-CN" sz="2800" dirty="0">
                <a:solidFill>
                  <a:srgbClr val="003366"/>
                </a:solidFill>
                <a:latin typeface="宋体" panose="02010600030101010101" pitchFamily="2" charset="-122"/>
                <a:ea typeface="宋体" panose="02010600030101010101" pitchFamily="2" charset="-122"/>
              </a:rPr>
              <a:t>如果企业持有存货的数量少于销售合同订购数量，实际持有与该销售合同相关的存货应以销售合同所规定的价格作为可变现净值的计算基础。</a:t>
            </a:r>
          </a:p>
          <a:p>
            <a:pPr marL="0" indent="0" eaLnBrk="1" hangingPunct="1">
              <a:lnSpc>
                <a:spcPct val="150000"/>
              </a:lnSpc>
              <a:spcBef>
                <a:spcPts val="0"/>
              </a:spcBef>
              <a:buNone/>
              <a:defRPr/>
            </a:pPr>
            <a:r>
              <a:rPr lang="en-US" altLang="zh-CN" sz="2800" dirty="0">
                <a:solidFill>
                  <a:srgbClr val="003366"/>
                </a:solidFill>
                <a:latin typeface="宋体" panose="02010600030101010101" pitchFamily="2" charset="-122"/>
                <a:ea typeface="宋体" panose="02010600030101010101" pitchFamily="2" charset="-122"/>
              </a:rPr>
              <a:t>4.</a:t>
            </a:r>
            <a:r>
              <a:rPr lang="zh-CN" altLang="zh-CN" sz="2800" dirty="0">
                <a:solidFill>
                  <a:srgbClr val="003366"/>
                </a:solidFill>
                <a:latin typeface="宋体" panose="02010600030101010101" pitchFamily="2" charset="-122"/>
                <a:ea typeface="宋体" panose="02010600030101010101" pitchFamily="2" charset="-122"/>
              </a:rPr>
              <a:t>没有销售合同约定的存货（不包括用于出售的材料），其可变现净值应当以产成品或商品一般销售价格（即市场销售价格）作为计算基础。</a:t>
            </a:r>
          </a:p>
          <a:p>
            <a:pPr marL="0" indent="0" eaLnBrk="1" hangingPunct="1">
              <a:lnSpc>
                <a:spcPct val="150000"/>
              </a:lnSpc>
              <a:spcBef>
                <a:spcPts val="0"/>
              </a:spcBef>
              <a:buNone/>
              <a:defRPr/>
            </a:pPr>
            <a:r>
              <a:rPr lang="en-US" altLang="zh-CN" sz="2800" dirty="0">
                <a:solidFill>
                  <a:srgbClr val="003366"/>
                </a:solidFill>
                <a:latin typeface="宋体" panose="02010600030101010101" pitchFamily="2" charset="-122"/>
                <a:ea typeface="宋体" panose="02010600030101010101" pitchFamily="2" charset="-122"/>
              </a:rPr>
              <a:t>5.</a:t>
            </a:r>
            <a:r>
              <a:rPr lang="zh-CN" altLang="zh-CN" sz="2800" dirty="0">
                <a:solidFill>
                  <a:srgbClr val="003366"/>
                </a:solidFill>
                <a:latin typeface="宋体" panose="02010600030101010101" pitchFamily="2" charset="-122"/>
                <a:ea typeface="宋体" panose="02010600030101010101" pitchFamily="2" charset="-122"/>
              </a:rPr>
              <a:t>用于岀售的材料等，通常以市场价格作为其可变现净值的计算基础。如果用于出售的材料存在销售合同约定，应按合同价格作为其可变现净值的计算基础。</a:t>
            </a:r>
          </a:p>
        </p:txBody>
      </p:sp>
      <p:sp>
        <p:nvSpPr>
          <p:cNvPr id="5" name="Rectangle 2">
            <a:extLst>
              <a:ext uri="{FF2B5EF4-FFF2-40B4-BE49-F238E27FC236}">
                <a16:creationId xmlns:a16="http://schemas.microsoft.com/office/drawing/2014/main" id="{7B41E3A5-ECCE-464B-B684-39632A96B60F}"/>
              </a:ext>
            </a:extLst>
          </p:cNvPr>
          <p:cNvSpPr>
            <a:spLocks noGrp="1" noChangeArrowheads="1"/>
          </p:cNvSpPr>
          <p:nvPr/>
        </p:nvSpPr>
        <p:spPr bwMode="auto">
          <a:xfrm>
            <a:off x="252413" y="-25400"/>
            <a:ext cx="7772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p>
            <a:pPr eaLnBrk="1" hangingPunct="1">
              <a:buFont typeface="Wingdings" pitchFamily="2" charset="2"/>
              <a:buNone/>
            </a:pPr>
            <a:r>
              <a:rPr lang="zh-CN" altLang="en-US" sz="3200" dirty="0">
                <a:solidFill>
                  <a:srgbClr val="003366"/>
                </a:solidFill>
                <a:latin typeface="微软雅黑" pitchFamily="34" charset="-122"/>
                <a:ea typeface="微软雅黑" pitchFamily="34" charset="-122"/>
              </a:rPr>
              <a:t>第四节</a:t>
            </a:r>
            <a:r>
              <a:rPr lang="zh-CN" altLang="zh-CN" sz="3200" dirty="0">
                <a:solidFill>
                  <a:srgbClr val="003366"/>
                </a:solidFill>
                <a:latin typeface="微软雅黑" pitchFamily="34" charset="-122"/>
                <a:ea typeface="微软雅黑" pitchFamily="34" charset="-122"/>
              </a:rPr>
              <a:t> </a:t>
            </a:r>
            <a:r>
              <a:rPr lang="zh-CN" altLang="en-US" sz="3200" dirty="0">
                <a:solidFill>
                  <a:srgbClr val="003366"/>
                </a:solidFill>
                <a:latin typeface="微软雅黑" pitchFamily="34" charset="-122"/>
                <a:ea typeface="微软雅黑" pitchFamily="34" charset="-122"/>
              </a:rPr>
              <a:t>期末</a:t>
            </a:r>
            <a:r>
              <a:rPr lang="zh-CN" altLang="zh-CN" sz="3200" dirty="0">
                <a:solidFill>
                  <a:srgbClr val="003366"/>
                </a:solidFill>
                <a:latin typeface="微软雅黑" pitchFamily="34" charset="-122"/>
                <a:ea typeface="微软雅黑" pitchFamily="34" charset="-122"/>
              </a:rPr>
              <a:t>存货的计量</a:t>
            </a:r>
          </a:p>
        </p:txBody>
      </p:sp>
    </p:spTree>
    <p:extLst>
      <p:ext uri="{BB962C8B-B14F-4D97-AF65-F5344CB8AC3E}">
        <p14:creationId xmlns:p14="http://schemas.microsoft.com/office/powerpoint/2010/main" val="414767655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AutoShape 4"/>
          <p:cNvSpPr>
            <a:spLocks noChangeAspect="1" noChangeArrowheads="1" noTextEdit="1"/>
          </p:cNvSpPr>
          <p:nvPr/>
        </p:nvSpPr>
        <p:spPr bwMode="auto">
          <a:xfrm>
            <a:off x="1114425" y="1125538"/>
            <a:ext cx="6769100" cy="431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 name="Rectangle 3"/>
          <p:cNvSpPr txBox="1">
            <a:spLocks noChangeArrowheads="1"/>
          </p:cNvSpPr>
          <p:nvPr/>
        </p:nvSpPr>
        <p:spPr bwMode="auto">
          <a:xfrm>
            <a:off x="323850" y="620688"/>
            <a:ext cx="8229600"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457200" indent="-457200" algn="l" rtl="0" eaLnBrk="0" fontAlgn="base" hangingPunct="0">
              <a:spcBef>
                <a:spcPct val="20000"/>
              </a:spcBef>
              <a:spcAft>
                <a:spcPct val="0"/>
              </a:spcAft>
              <a:buClr>
                <a:srgbClr val="A50021"/>
              </a:buClr>
              <a:buSzPct val="75000"/>
              <a:buFont typeface="Wingdings" panose="05000000000000000000" pitchFamily="2" charset="2"/>
              <a:buChar char="n"/>
              <a:defRPr sz="2800" b="1">
                <a:solidFill>
                  <a:srgbClr val="000000"/>
                </a:solidFill>
                <a:latin typeface="+mn-lt"/>
                <a:ea typeface="+mn-ea"/>
                <a:cs typeface="+mn-cs"/>
              </a:defRPr>
            </a:lvl1pPr>
            <a:lvl2pPr marL="1027113" indent="-455613" algn="l" rtl="0" eaLnBrk="0" fontAlgn="base" hangingPunct="0">
              <a:spcBef>
                <a:spcPct val="20000"/>
              </a:spcBef>
              <a:spcAft>
                <a:spcPct val="0"/>
              </a:spcAft>
              <a:buClr>
                <a:schemeClr val="accent2"/>
              </a:buClr>
              <a:buSzPct val="75000"/>
              <a:buFont typeface="Wingdings" panose="05000000000000000000" pitchFamily="2" charset="2"/>
              <a:buChar char="n"/>
              <a:defRPr sz="2800" b="1">
                <a:solidFill>
                  <a:srgbClr val="000000"/>
                </a:solidFill>
                <a:latin typeface="+mn-lt"/>
                <a:ea typeface="+mn-ea"/>
              </a:defRPr>
            </a:lvl2pPr>
            <a:lvl3pPr marL="1370013" indent="-228600" algn="l" rtl="0" eaLnBrk="0" fontAlgn="base" hangingPunct="0">
              <a:spcBef>
                <a:spcPct val="20000"/>
              </a:spcBef>
              <a:spcAft>
                <a:spcPct val="0"/>
              </a:spcAft>
              <a:buClr>
                <a:srgbClr val="666699"/>
              </a:buClr>
              <a:buSzPct val="70000"/>
              <a:buFont typeface="Wingdings" panose="05000000000000000000" pitchFamily="2" charset="2"/>
              <a:buChar char="n"/>
              <a:defRPr sz="2800" b="1">
                <a:solidFill>
                  <a:srgbClr val="000000"/>
                </a:solidFill>
                <a:latin typeface="+mn-lt"/>
                <a:ea typeface="+mn-ea"/>
              </a:defRPr>
            </a:lvl3pPr>
            <a:lvl4pPr marL="1712913" indent="-228600" algn="l" rtl="0" eaLnBrk="0" fontAlgn="base" hangingPunct="0">
              <a:spcBef>
                <a:spcPct val="20000"/>
              </a:spcBef>
              <a:spcAft>
                <a:spcPct val="0"/>
              </a:spcAft>
              <a:buSzPct val="60000"/>
              <a:buFont typeface="Wingdings" panose="05000000000000000000" pitchFamily="2" charset="2"/>
              <a:buChar char="n"/>
              <a:defRPr sz="2800" b="1">
                <a:solidFill>
                  <a:srgbClr val="000000"/>
                </a:solidFill>
                <a:latin typeface="+mn-lt"/>
                <a:ea typeface="+mn-ea"/>
              </a:defRPr>
            </a:lvl4pPr>
            <a:lvl5pPr marL="2057400" indent="-228600" algn="l" rtl="0" eaLnBrk="0" fontAlgn="base" hangingPunct="0">
              <a:spcBef>
                <a:spcPct val="20000"/>
              </a:spcBef>
              <a:spcAft>
                <a:spcPct val="0"/>
              </a:spcAft>
              <a:buClr>
                <a:schemeClr val="hlink"/>
              </a:buClr>
              <a:buSzPct val="55000"/>
              <a:buFont typeface="Wingdings" panose="05000000000000000000" pitchFamily="2" charset="2"/>
              <a:buChar char="n"/>
              <a:defRPr sz="2800" b="1">
                <a:solidFill>
                  <a:srgbClr val="000000"/>
                </a:solidFill>
                <a:latin typeface="+mn-lt"/>
                <a:ea typeface="+mn-ea"/>
              </a:defRPr>
            </a:lvl5pPr>
            <a:lvl6pPr marL="2514600" indent="-228600" algn="l" rtl="0" eaLnBrk="0" fontAlgn="base" hangingPunct="0">
              <a:spcBef>
                <a:spcPct val="20000"/>
              </a:spcBef>
              <a:spcAft>
                <a:spcPct val="0"/>
              </a:spcAft>
              <a:buClr>
                <a:schemeClr val="hlink"/>
              </a:buClr>
              <a:buSzPct val="55000"/>
              <a:buFont typeface="Wingdings" panose="05000000000000000000" pitchFamily="2" charset="2"/>
              <a:buChar char="n"/>
              <a:defRPr sz="2800" b="1">
                <a:solidFill>
                  <a:srgbClr val="000000"/>
                </a:solidFill>
                <a:latin typeface="+mn-lt"/>
                <a:ea typeface="+mn-ea"/>
              </a:defRPr>
            </a:lvl6pPr>
            <a:lvl7pPr marL="2971800" indent="-228600" algn="l" rtl="0" eaLnBrk="0" fontAlgn="base" hangingPunct="0">
              <a:spcBef>
                <a:spcPct val="20000"/>
              </a:spcBef>
              <a:spcAft>
                <a:spcPct val="0"/>
              </a:spcAft>
              <a:buClr>
                <a:schemeClr val="hlink"/>
              </a:buClr>
              <a:buSzPct val="55000"/>
              <a:buFont typeface="Wingdings" panose="05000000000000000000" pitchFamily="2" charset="2"/>
              <a:buChar char="n"/>
              <a:defRPr sz="2800" b="1">
                <a:solidFill>
                  <a:srgbClr val="000000"/>
                </a:solidFill>
                <a:latin typeface="+mn-lt"/>
                <a:ea typeface="+mn-ea"/>
              </a:defRPr>
            </a:lvl7pPr>
            <a:lvl8pPr marL="3429000" indent="-228600" algn="l" rtl="0" eaLnBrk="0" fontAlgn="base" hangingPunct="0">
              <a:spcBef>
                <a:spcPct val="20000"/>
              </a:spcBef>
              <a:spcAft>
                <a:spcPct val="0"/>
              </a:spcAft>
              <a:buClr>
                <a:schemeClr val="hlink"/>
              </a:buClr>
              <a:buSzPct val="55000"/>
              <a:buFont typeface="Wingdings" panose="05000000000000000000" pitchFamily="2" charset="2"/>
              <a:buChar char="n"/>
              <a:defRPr sz="2800" b="1">
                <a:solidFill>
                  <a:srgbClr val="000000"/>
                </a:solidFill>
                <a:latin typeface="+mn-lt"/>
                <a:ea typeface="+mn-ea"/>
              </a:defRPr>
            </a:lvl8pPr>
            <a:lvl9pPr marL="3886200" indent="-228600" algn="l" rtl="0" eaLnBrk="0" fontAlgn="base" hangingPunct="0">
              <a:spcBef>
                <a:spcPct val="20000"/>
              </a:spcBef>
              <a:spcAft>
                <a:spcPct val="0"/>
              </a:spcAft>
              <a:buClr>
                <a:schemeClr val="hlink"/>
              </a:buClr>
              <a:buSzPct val="55000"/>
              <a:buFont typeface="Wingdings" panose="05000000000000000000" pitchFamily="2" charset="2"/>
              <a:buChar char="n"/>
              <a:defRPr sz="2800" b="1">
                <a:solidFill>
                  <a:srgbClr val="000000"/>
                </a:solidFill>
                <a:latin typeface="+mn-lt"/>
                <a:ea typeface="+mn-ea"/>
              </a:defRPr>
            </a:lvl9pPr>
          </a:lstStyle>
          <a:p>
            <a:pPr marL="0" indent="0" eaLnBrk="1" hangingPunct="1">
              <a:lnSpc>
                <a:spcPct val="150000"/>
              </a:lnSpc>
              <a:spcBef>
                <a:spcPts val="0"/>
              </a:spcBef>
              <a:buNone/>
              <a:defRPr/>
            </a:pPr>
            <a:r>
              <a:rPr lang="zh-CN" altLang="en-US" dirty="0">
                <a:solidFill>
                  <a:srgbClr val="003366"/>
                </a:solidFill>
                <a:latin typeface="宋体" panose="02010600030101010101" pitchFamily="2" charset="-122"/>
                <a:ea typeface="宋体" panose="02010600030101010101" pitchFamily="2" charset="-122"/>
              </a:rPr>
              <a:t>（二）材料存货的期末计量</a:t>
            </a:r>
            <a:endParaRPr lang="en-US" altLang="zh-CN" dirty="0">
              <a:solidFill>
                <a:srgbClr val="003366"/>
              </a:solidFill>
              <a:latin typeface="宋体" panose="02010600030101010101" pitchFamily="2" charset="-122"/>
              <a:ea typeface="宋体" panose="02010600030101010101" pitchFamily="2" charset="-122"/>
            </a:endParaRPr>
          </a:p>
        </p:txBody>
      </p:sp>
      <p:sp>
        <p:nvSpPr>
          <p:cNvPr id="111621" name="Text Box 9"/>
          <p:cNvSpPr txBox="1">
            <a:spLocks noChangeArrowheads="1"/>
          </p:cNvSpPr>
          <p:nvPr/>
        </p:nvSpPr>
        <p:spPr bwMode="auto">
          <a:xfrm>
            <a:off x="395288" y="1196752"/>
            <a:ext cx="8091487" cy="43211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sz="2400">
                <a:solidFill>
                  <a:schemeClr val="tx1"/>
                </a:solidFill>
                <a:latin typeface="Tahoma" pitchFamily="34" charset="0"/>
                <a:ea typeface="宋体" pitchFamily="2" charset="-122"/>
              </a:defRPr>
            </a:lvl1pPr>
            <a:lvl2pPr marL="742950" indent="-285750">
              <a:defRPr sz="2400">
                <a:solidFill>
                  <a:schemeClr val="tx1"/>
                </a:solidFill>
                <a:latin typeface="Tahoma" pitchFamily="34" charset="0"/>
                <a:ea typeface="宋体" pitchFamily="2" charset="-122"/>
              </a:defRPr>
            </a:lvl2pPr>
            <a:lvl3pPr marL="1143000" indent="-228600">
              <a:defRPr sz="2400">
                <a:solidFill>
                  <a:schemeClr val="tx1"/>
                </a:solidFill>
                <a:latin typeface="Tahoma" pitchFamily="34" charset="0"/>
                <a:ea typeface="宋体" pitchFamily="2" charset="-122"/>
              </a:defRPr>
            </a:lvl3pPr>
            <a:lvl4pPr marL="1600200" indent="-228600">
              <a:defRPr sz="2400">
                <a:solidFill>
                  <a:schemeClr val="tx1"/>
                </a:solidFill>
                <a:latin typeface="Tahoma" pitchFamily="34" charset="0"/>
                <a:ea typeface="宋体" pitchFamily="2" charset="-122"/>
              </a:defRPr>
            </a:lvl4pPr>
            <a:lvl5pPr marL="2057400" indent="-228600">
              <a:defRPr sz="2400">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sz="2400">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sz="2400">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sz="2400">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sz="2400">
                <a:solidFill>
                  <a:schemeClr val="tx1"/>
                </a:solidFill>
                <a:latin typeface="Tahoma" pitchFamily="34" charset="0"/>
                <a:ea typeface="宋体" pitchFamily="2" charset="-122"/>
              </a:defRPr>
            </a:lvl9pPr>
          </a:lstStyle>
          <a:p>
            <a:pPr marL="0" indent="0" eaLnBrk="1" hangingPunct="1">
              <a:lnSpc>
                <a:spcPct val="150000"/>
              </a:lnSpc>
              <a:spcBef>
                <a:spcPts val="0"/>
              </a:spcBef>
              <a:buClr>
                <a:srgbClr val="A50021"/>
              </a:buClr>
              <a:buSzPct val="75000"/>
              <a:defRPr/>
            </a:pPr>
            <a:r>
              <a:rPr lang="zh-CN" altLang="zh-CN" sz="2800" b="1" dirty="0">
                <a:solidFill>
                  <a:srgbClr val="003366"/>
                </a:solidFill>
                <a:latin typeface="宋体" panose="02010600030101010101" pitchFamily="2" charset="-122"/>
              </a:rPr>
              <a:t>材料存货的期末价值应当以所生产的产成品的可变现净值与成本的比较为基础加以确定。</a:t>
            </a:r>
          </a:p>
          <a:p>
            <a:pPr marL="0" indent="0" eaLnBrk="1" hangingPunct="1">
              <a:lnSpc>
                <a:spcPct val="150000"/>
              </a:lnSpc>
              <a:spcBef>
                <a:spcPts val="0"/>
              </a:spcBef>
              <a:buClr>
                <a:srgbClr val="A50021"/>
              </a:buClr>
              <a:buSzPct val="75000"/>
              <a:defRPr/>
            </a:pPr>
            <a:r>
              <a:rPr lang="en-US" altLang="zh-CN" sz="2800" b="1" dirty="0">
                <a:solidFill>
                  <a:srgbClr val="003366"/>
                </a:solidFill>
                <a:latin typeface="宋体" panose="02010600030101010101" pitchFamily="2" charset="-122"/>
              </a:rPr>
              <a:t>1.</a:t>
            </a:r>
            <a:r>
              <a:rPr lang="zh-CN" altLang="zh-CN" sz="2800" b="1" dirty="0">
                <a:solidFill>
                  <a:srgbClr val="003366"/>
                </a:solidFill>
                <a:latin typeface="宋体" panose="02010600030101010101" pitchFamily="2" charset="-122"/>
              </a:rPr>
              <a:t>对于为生产而持有的材料等，如果用其生产的产成品的可变现净值预计高于成本，则该材料仍然应当按照成本计量。</a:t>
            </a:r>
          </a:p>
          <a:p>
            <a:pPr marL="0" indent="0" eaLnBrk="1" hangingPunct="1">
              <a:lnSpc>
                <a:spcPct val="150000"/>
              </a:lnSpc>
              <a:spcBef>
                <a:spcPts val="0"/>
              </a:spcBef>
              <a:buClr>
                <a:srgbClr val="A50021"/>
              </a:buClr>
              <a:buSzPct val="75000"/>
              <a:defRPr/>
            </a:pPr>
            <a:r>
              <a:rPr lang="en-US" altLang="zh-CN" sz="2800" b="1" dirty="0">
                <a:solidFill>
                  <a:srgbClr val="003366"/>
                </a:solidFill>
                <a:latin typeface="宋体" panose="02010600030101010101" pitchFamily="2" charset="-122"/>
              </a:rPr>
              <a:t>2.</a:t>
            </a:r>
            <a:r>
              <a:rPr lang="zh-CN" altLang="zh-CN" sz="2800" b="1" dirty="0">
                <a:solidFill>
                  <a:srgbClr val="003366"/>
                </a:solidFill>
                <a:latin typeface="宋体" panose="02010600030101010101" pitchFamily="2" charset="-122"/>
              </a:rPr>
              <a:t>如果材料价格的下降表明产成品的可变现净值低于成本，则该材料应当按可变现净值计量，按其差额计提存货跌价准备。</a:t>
            </a:r>
          </a:p>
          <a:p>
            <a:pPr marL="0" indent="0" eaLnBrk="1" hangingPunct="1">
              <a:lnSpc>
                <a:spcPct val="140000"/>
              </a:lnSpc>
            </a:pPr>
            <a:endParaRPr lang="zh-CN" altLang="en-US" dirty="0">
              <a:solidFill>
                <a:srgbClr val="003366"/>
              </a:solidFill>
              <a:latin typeface="微软雅黑" pitchFamily="34" charset="-122"/>
              <a:ea typeface="微软雅黑" pitchFamily="34" charset="-122"/>
            </a:endParaRPr>
          </a:p>
        </p:txBody>
      </p:sp>
      <p:sp>
        <p:nvSpPr>
          <p:cNvPr id="6" name="Rectangle 2">
            <a:extLst>
              <a:ext uri="{FF2B5EF4-FFF2-40B4-BE49-F238E27FC236}">
                <a16:creationId xmlns:a16="http://schemas.microsoft.com/office/drawing/2014/main" id="{7A4A3089-0F44-4981-A929-3A0F11A3B81B}"/>
              </a:ext>
            </a:extLst>
          </p:cNvPr>
          <p:cNvSpPr>
            <a:spLocks noGrp="1" noChangeArrowheads="1"/>
          </p:cNvSpPr>
          <p:nvPr/>
        </p:nvSpPr>
        <p:spPr bwMode="auto">
          <a:xfrm>
            <a:off x="252413" y="-25400"/>
            <a:ext cx="7772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p>
            <a:pPr eaLnBrk="1" hangingPunct="1">
              <a:buFont typeface="Wingdings" pitchFamily="2" charset="2"/>
              <a:buNone/>
            </a:pPr>
            <a:r>
              <a:rPr lang="zh-CN" altLang="en-US" sz="3200" dirty="0">
                <a:solidFill>
                  <a:srgbClr val="003366"/>
                </a:solidFill>
                <a:latin typeface="微软雅黑" pitchFamily="34" charset="-122"/>
                <a:ea typeface="微软雅黑" pitchFamily="34" charset="-122"/>
              </a:rPr>
              <a:t>第四节</a:t>
            </a:r>
            <a:r>
              <a:rPr lang="zh-CN" altLang="zh-CN" sz="3200" dirty="0">
                <a:solidFill>
                  <a:srgbClr val="003366"/>
                </a:solidFill>
                <a:latin typeface="微软雅黑" pitchFamily="34" charset="-122"/>
                <a:ea typeface="微软雅黑" pitchFamily="34" charset="-122"/>
              </a:rPr>
              <a:t> </a:t>
            </a:r>
            <a:r>
              <a:rPr lang="zh-CN" altLang="en-US" sz="3200" dirty="0">
                <a:solidFill>
                  <a:srgbClr val="003366"/>
                </a:solidFill>
                <a:latin typeface="微软雅黑" pitchFamily="34" charset="-122"/>
                <a:ea typeface="微软雅黑" pitchFamily="34" charset="-122"/>
              </a:rPr>
              <a:t>期末</a:t>
            </a:r>
            <a:r>
              <a:rPr lang="zh-CN" altLang="zh-CN" sz="3200" dirty="0">
                <a:solidFill>
                  <a:srgbClr val="003366"/>
                </a:solidFill>
                <a:latin typeface="微软雅黑" pitchFamily="34" charset="-122"/>
                <a:ea typeface="微软雅黑" pitchFamily="34" charset="-122"/>
              </a:rPr>
              <a:t>存货的计量</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3"/>
          <p:cNvSpPr>
            <a:spLocks noGrp="1" noChangeArrowheads="1"/>
          </p:cNvSpPr>
          <p:nvPr>
            <p:ph type="body" idx="4294967295"/>
          </p:nvPr>
        </p:nvSpPr>
        <p:spPr>
          <a:xfrm>
            <a:off x="323850" y="620713"/>
            <a:ext cx="8569325" cy="4537075"/>
          </a:xfrm>
        </p:spPr>
        <p:txBody>
          <a:bodyPr/>
          <a:lstStyle/>
          <a:p>
            <a:pPr marL="0" indent="0" eaLnBrk="1" hangingPunct="1">
              <a:lnSpc>
                <a:spcPct val="150000"/>
              </a:lnSpc>
              <a:spcBef>
                <a:spcPts val="0"/>
              </a:spcBef>
              <a:buNone/>
              <a:defRPr/>
            </a:pPr>
            <a:r>
              <a:rPr lang="zh-CN" altLang="en-US" sz="2800" dirty="0">
                <a:solidFill>
                  <a:srgbClr val="003366"/>
                </a:solidFill>
                <a:latin typeface="宋体" panose="02010600030101010101" pitchFamily="2" charset="-122"/>
                <a:ea typeface="宋体" panose="02010600030101010101" pitchFamily="2" charset="-122"/>
              </a:rPr>
              <a:t>（三）计提存货跌价准备的方法</a:t>
            </a:r>
          </a:p>
          <a:p>
            <a:pPr marL="0" indent="0" eaLnBrk="1" hangingPunct="1">
              <a:lnSpc>
                <a:spcPct val="150000"/>
              </a:lnSpc>
              <a:spcBef>
                <a:spcPts val="0"/>
              </a:spcBef>
              <a:buNone/>
              <a:defRPr/>
            </a:pPr>
            <a:r>
              <a:rPr lang="zh-CN" altLang="en-US" sz="2400" b="0" dirty="0">
                <a:solidFill>
                  <a:srgbClr val="003366"/>
                </a:solidFill>
                <a:latin typeface="微软雅黑" pitchFamily="34" charset="-122"/>
                <a:ea typeface="微软雅黑" pitchFamily="34" charset="-122"/>
              </a:rPr>
              <a:t>    </a:t>
            </a:r>
            <a:r>
              <a:rPr lang="en-US" altLang="zh-CN" sz="2800" dirty="0">
                <a:solidFill>
                  <a:srgbClr val="003366"/>
                </a:solidFill>
                <a:latin typeface="宋体" panose="02010600030101010101" pitchFamily="2" charset="-122"/>
                <a:ea typeface="宋体" panose="02010600030101010101" pitchFamily="2" charset="-122"/>
              </a:rPr>
              <a:t>1. </a:t>
            </a:r>
            <a:r>
              <a:rPr lang="zh-CN" altLang="zh-CN" sz="2800" dirty="0">
                <a:solidFill>
                  <a:srgbClr val="003366"/>
                </a:solidFill>
                <a:latin typeface="宋体" panose="02010600030101010101" pitchFamily="2" charset="-122"/>
                <a:ea typeface="宋体" panose="02010600030101010101" pitchFamily="2" charset="-122"/>
              </a:rPr>
              <a:t>企业通常应当按照单个存货项目计提存货跌价准备</a:t>
            </a:r>
            <a:r>
              <a:rPr lang="zh-CN" altLang="en-US" sz="2800" dirty="0">
                <a:solidFill>
                  <a:srgbClr val="003366"/>
                </a:solidFill>
                <a:latin typeface="宋体" panose="02010600030101010101" pitchFamily="2" charset="-122"/>
                <a:ea typeface="宋体" panose="02010600030101010101" pitchFamily="2" charset="-122"/>
              </a:rPr>
              <a:t>。</a:t>
            </a:r>
            <a:endParaRPr lang="en-US" altLang="zh-CN" sz="2800" dirty="0">
              <a:solidFill>
                <a:srgbClr val="003366"/>
              </a:solidFill>
              <a:latin typeface="宋体" panose="02010600030101010101" pitchFamily="2" charset="-122"/>
              <a:ea typeface="宋体" panose="02010600030101010101" pitchFamily="2" charset="-122"/>
            </a:endParaRPr>
          </a:p>
          <a:p>
            <a:pPr marL="0" indent="0" eaLnBrk="1" hangingPunct="1">
              <a:lnSpc>
                <a:spcPct val="150000"/>
              </a:lnSpc>
              <a:spcBef>
                <a:spcPts val="0"/>
              </a:spcBef>
              <a:buNone/>
              <a:defRPr/>
            </a:pPr>
            <a:r>
              <a:rPr lang="en-US" altLang="zh-CN" sz="2800" dirty="0">
                <a:solidFill>
                  <a:srgbClr val="003366"/>
                </a:solidFill>
                <a:latin typeface="宋体" panose="02010600030101010101" pitchFamily="2" charset="-122"/>
                <a:ea typeface="宋体" panose="02010600030101010101" pitchFamily="2" charset="-122"/>
              </a:rPr>
              <a:t>  2.</a:t>
            </a:r>
            <a:r>
              <a:rPr lang="zh-CN" altLang="zh-CN" sz="2800" dirty="0">
                <a:solidFill>
                  <a:srgbClr val="003366"/>
                </a:solidFill>
                <a:latin typeface="宋体" panose="02010600030101010101" pitchFamily="2" charset="-122"/>
                <a:ea typeface="宋体" panose="02010600030101010101" pitchFamily="2" charset="-122"/>
              </a:rPr>
              <a:t>对于数量繁多、单价较低的存货，可以按照存货类别计提存货跌价准备。</a:t>
            </a:r>
            <a:endParaRPr lang="en-US" altLang="zh-CN" sz="2800" dirty="0">
              <a:solidFill>
                <a:srgbClr val="003366"/>
              </a:solidFill>
              <a:latin typeface="宋体" panose="02010600030101010101" pitchFamily="2" charset="-122"/>
              <a:ea typeface="宋体" panose="02010600030101010101" pitchFamily="2" charset="-122"/>
            </a:endParaRPr>
          </a:p>
          <a:p>
            <a:pPr marL="0" indent="0" eaLnBrk="1" hangingPunct="1">
              <a:lnSpc>
                <a:spcPct val="150000"/>
              </a:lnSpc>
              <a:spcBef>
                <a:spcPts val="0"/>
              </a:spcBef>
              <a:buNone/>
              <a:defRPr/>
            </a:pPr>
            <a:r>
              <a:rPr lang="en-US" altLang="zh-CN" sz="2800" dirty="0">
                <a:solidFill>
                  <a:srgbClr val="003366"/>
                </a:solidFill>
                <a:latin typeface="宋体" panose="02010600030101010101" pitchFamily="2" charset="-122"/>
                <a:ea typeface="宋体" panose="02010600030101010101" pitchFamily="2" charset="-122"/>
              </a:rPr>
              <a:t>  3.</a:t>
            </a:r>
            <a:r>
              <a:rPr lang="zh-CN" altLang="zh-CN" sz="2800" dirty="0">
                <a:solidFill>
                  <a:srgbClr val="003366"/>
                </a:solidFill>
                <a:latin typeface="宋体" panose="02010600030101010101" pitchFamily="2" charset="-122"/>
                <a:ea typeface="宋体" panose="02010600030101010101" pitchFamily="2" charset="-122"/>
              </a:rPr>
              <a:t>与在同一地区生产和销售的产品系列相关、具有相同或类似最终用途或目的，且难以与其他项目分开计量的存货，可以合并计提存货跌价准备。</a:t>
            </a:r>
            <a:endParaRPr lang="en-US" altLang="zh-CN" sz="2800" dirty="0">
              <a:solidFill>
                <a:srgbClr val="003366"/>
              </a:solidFill>
              <a:latin typeface="宋体" panose="02010600030101010101" pitchFamily="2" charset="-122"/>
              <a:ea typeface="宋体" panose="02010600030101010101" pitchFamily="2" charset="-122"/>
            </a:endParaRPr>
          </a:p>
          <a:p>
            <a:pPr eaLnBrk="1" hangingPunct="1">
              <a:lnSpc>
                <a:spcPct val="150000"/>
              </a:lnSpc>
              <a:spcBef>
                <a:spcPct val="0"/>
              </a:spcBef>
              <a:buNone/>
            </a:pPr>
            <a:endParaRPr lang="zh-CN" altLang="en-US" sz="2400" b="0" dirty="0">
              <a:solidFill>
                <a:srgbClr val="003366"/>
              </a:solidFill>
              <a:latin typeface="微软雅黑" pitchFamily="34" charset="-122"/>
              <a:ea typeface="微软雅黑" pitchFamily="34" charset="-122"/>
            </a:endParaRPr>
          </a:p>
          <a:p>
            <a:pPr eaLnBrk="1" hangingPunct="1">
              <a:lnSpc>
                <a:spcPct val="150000"/>
              </a:lnSpc>
              <a:spcBef>
                <a:spcPct val="0"/>
              </a:spcBef>
              <a:buFont typeface="Arial" pitchFamily="34" charset="0"/>
              <a:buChar char="•"/>
            </a:pPr>
            <a:endParaRPr lang="zh-CN" altLang="en-US" sz="2400" b="0" dirty="0">
              <a:solidFill>
                <a:srgbClr val="003366"/>
              </a:solidFill>
              <a:latin typeface="微软雅黑" pitchFamily="34" charset="-122"/>
              <a:ea typeface="微软雅黑" pitchFamily="34" charset="-122"/>
            </a:endParaRPr>
          </a:p>
        </p:txBody>
      </p:sp>
      <p:sp>
        <p:nvSpPr>
          <p:cNvPr id="4" name="Rectangle 2">
            <a:extLst>
              <a:ext uri="{FF2B5EF4-FFF2-40B4-BE49-F238E27FC236}">
                <a16:creationId xmlns:a16="http://schemas.microsoft.com/office/drawing/2014/main" id="{FACA41EA-2D29-48F1-B0B8-926311FD5489}"/>
              </a:ext>
            </a:extLst>
          </p:cNvPr>
          <p:cNvSpPr>
            <a:spLocks noGrp="1" noChangeArrowheads="1"/>
          </p:cNvSpPr>
          <p:nvPr/>
        </p:nvSpPr>
        <p:spPr bwMode="auto">
          <a:xfrm>
            <a:off x="252413" y="-25400"/>
            <a:ext cx="7772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p>
            <a:pPr eaLnBrk="1" hangingPunct="1">
              <a:buFont typeface="Wingdings" pitchFamily="2" charset="2"/>
              <a:buNone/>
            </a:pPr>
            <a:r>
              <a:rPr lang="zh-CN" altLang="en-US" sz="3200" dirty="0">
                <a:solidFill>
                  <a:srgbClr val="003366"/>
                </a:solidFill>
                <a:latin typeface="微软雅黑" pitchFamily="34" charset="-122"/>
                <a:ea typeface="微软雅黑" pitchFamily="34" charset="-122"/>
              </a:rPr>
              <a:t>第四节</a:t>
            </a:r>
            <a:r>
              <a:rPr lang="zh-CN" altLang="zh-CN" sz="3200" dirty="0">
                <a:solidFill>
                  <a:srgbClr val="003366"/>
                </a:solidFill>
                <a:latin typeface="微软雅黑" pitchFamily="34" charset="-122"/>
                <a:ea typeface="微软雅黑" pitchFamily="34" charset="-122"/>
              </a:rPr>
              <a:t> </a:t>
            </a:r>
            <a:r>
              <a:rPr lang="zh-CN" altLang="en-US" sz="3200" dirty="0">
                <a:solidFill>
                  <a:srgbClr val="003366"/>
                </a:solidFill>
                <a:latin typeface="微软雅黑" pitchFamily="34" charset="-122"/>
                <a:ea typeface="微软雅黑" pitchFamily="34" charset="-122"/>
              </a:rPr>
              <a:t>期末</a:t>
            </a:r>
            <a:r>
              <a:rPr lang="zh-CN" altLang="zh-CN" sz="3200" dirty="0">
                <a:solidFill>
                  <a:srgbClr val="003366"/>
                </a:solidFill>
                <a:latin typeface="微软雅黑" pitchFamily="34" charset="-122"/>
                <a:ea typeface="微软雅黑" pitchFamily="34" charset="-122"/>
              </a:rPr>
              <a:t>存货的计量</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3"/>
          <p:cNvSpPr>
            <a:spLocks noGrp="1" noChangeArrowheads="1"/>
          </p:cNvSpPr>
          <p:nvPr>
            <p:ph type="body" idx="4294967295"/>
          </p:nvPr>
        </p:nvSpPr>
        <p:spPr>
          <a:xfrm>
            <a:off x="323850" y="620713"/>
            <a:ext cx="8569325" cy="4537075"/>
          </a:xfrm>
        </p:spPr>
        <p:txBody>
          <a:bodyPr/>
          <a:lstStyle/>
          <a:p>
            <a:pPr marL="0" indent="0" eaLnBrk="1" hangingPunct="1">
              <a:lnSpc>
                <a:spcPct val="150000"/>
              </a:lnSpc>
              <a:spcBef>
                <a:spcPts val="0"/>
              </a:spcBef>
              <a:buNone/>
              <a:defRPr/>
            </a:pPr>
            <a:r>
              <a:rPr lang="en-US" altLang="zh-CN" sz="2800" dirty="0">
                <a:solidFill>
                  <a:srgbClr val="003366"/>
                </a:solidFill>
                <a:latin typeface="宋体" panose="02010600030101010101" pitchFamily="2" charset="-122"/>
                <a:ea typeface="宋体" panose="02010600030101010101" pitchFamily="2" charset="-122"/>
              </a:rPr>
              <a:t>4.</a:t>
            </a:r>
            <a:r>
              <a:rPr lang="zh-CN" altLang="zh-CN" sz="2800" dirty="0">
                <a:solidFill>
                  <a:srgbClr val="003366"/>
                </a:solidFill>
                <a:latin typeface="宋体" panose="02010600030101010101" pitchFamily="2" charset="-122"/>
                <a:ea typeface="宋体" panose="02010600030101010101" pitchFamily="2" charset="-122"/>
              </a:rPr>
              <a:t>存货存在下列情形之一的，通常表明存货的可变现净值低于成本。</a:t>
            </a:r>
            <a:endParaRPr lang="en-US" altLang="zh-CN" sz="2800" dirty="0">
              <a:solidFill>
                <a:srgbClr val="003366"/>
              </a:solidFill>
              <a:latin typeface="宋体" panose="02010600030101010101" pitchFamily="2" charset="-122"/>
              <a:ea typeface="宋体" panose="02010600030101010101" pitchFamily="2" charset="-122"/>
            </a:endParaRPr>
          </a:p>
          <a:p>
            <a:pPr marL="0" indent="0" eaLnBrk="1" hangingPunct="1">
              <a:lnSpc>
                <a:spcPct val="150000"/>
              </a:lnSpc>
              <a:spcBef>
                <a:spcPts val="0"/>
              </a:spcBef>
              <a:buNone/>
              <a:defRPr/>
            </a:pPr>
            <a:r>
              <a:rPr lang="zh-CN" altLang="zh-CN" sz="2800" dirty="0">
                <a:solidFill>
                  <a:srgbClr val="003366"/>
                </a:solidFill>
                <a:latin typeface="宋体" panose="02010600030101010101" pitchFamily="2" charset="-122"/>
                <a:ea typeface="宋体" panose="02010600030101010101" pitchFamily="2" charset="-122"/>
              </a:rPr>
              <a:t>（</a:t>
            </a:r>
            <a:r>
              <a:rPr lang="en-US" altLang="zh-CN" sz="2800" dirty="0">
                <a:solidFill>
                  <a:srgbClr val="003366"/>
                </a:solidFill>
                <a:latin typeface="宋体" panose="02010600030101010101" pitchFamily="2" charset="-122"/>
                <a:ea typeface="宋体" panose="02010600030101010101" pitchFamily="2" charset="-122"/>
              </a:rPr>
              <a:t>1</a:t>
            </a:r>
            <a:r>
              <a:rPr lang="zh-CN" altLang="zh-CN" sz="2800" dirty="0">
                <a:solidFill>
                  <a:srgbClr val="003366"/>
                </a:solidFill>
                <a:latin typeface="宋体" panose="02010600030101010101" pitchFamily="2" charset="-122"/>
                <a:ea typeface="宋体" panose="02010600030101010101" pitchFamily="2" charset="-122"/>
              </a:rPr>
              <a:t>）该存货的市场价格持续下跌，并且在可预见的未来无回升的希望。</a:t>
            </a:r>
          </a:p>
          <a:p>
            <a:pPr marL="0" indent="0" eaLnBrk="1" hangingPunct="1">
              <a:lnSpc>
                <a:spcPct val="150000"/>
              </a:lnSpc>
              <a:spcBef>
                <a:spcPts val="0"/>
              </a:spcBef>
              <a:buNone/>
              <a:defRPr/>
            </a:pPr>
            <a:r>
              <a:rPr lang="zh-CN" altLang="zh-CN" sz="2800" dirty="0">
                <a:solidFill>
                  <a:srgbClr val="003366"/>
                </a:solidFill>
                <a:latin typeface="宋体" panose="02010600030101010101" pitchFamily="2" charset="-122"/>
                <a:ea typeface="宋体" panose="02010600030101010101" pitchFamily="2" charset="-122"/>
              </a:rPr>
              <a:t>（</a:t>
            </a:r>
            <a:r>
              <a:rPr lang="en-US" altLang="zh-CN" sz="2800" dirty="0">
                <a:solidFill>
                  <a:srgbClr val="003366"/>
                </a:solidFill>
                <a:latin typeface="宋体" panose="02010600030101010101" pitchFamily="2" charset="-122"/>
                <a:ea typeface="宋体" panose="02010600030101010101" pitchFamily="2" charset="-122"/>
              </a:rPr>
              <a:t>2</a:t>
            </a:r>
            <a:r>
              <a:rPr lang="zh-CN" altLang="zh-CN" sz="2800" dirty="0">
                <a:solidFill>
                  <a:srgbClr val="003366"/>
                </a:solidFill>
                <a:latin typeface="宋体" panose="02010600030101010101" pitchFamily="2" charset="-122"/>
                <a:ea typeface="宋体" panose="02010600030101010101" pitchFamily="2" charset="-122"/>
              </a:rPr>
              <a:t>）企业使用该项原材料生产的产品的成本大于产品的销售价格。</a:t>
            </a:r>
          </a:p>
          <a:p>
            <a:pPr marL="0" indent="0" eaLnBrk="1" hangingPunct="1">
              <a:lnSpc>
                <a:spcPct val="150000"/>
              </a:lnSpc>
              <a:spcBef>
                <a:spcPts val="0"/>
              </a:spcBef>
              <a:buNone/>
              <a:defRPr/>
            </a:pPr>
            <a:r>
              <a:rPr lang="zh-CN" altLang="zh-CN" sz="2800" dirty="0">
                <a:solidFill>
                  <a:srgbClr val="003366"/>
                </a:solidFill>
                <a:latin typeface="宋体" panose="02010600030101010101" pitchFamily="2" charset="-122"/>
                <a:ea typeface="宋体" panose="02010600030101010101" pitchFamily="2" charset="-122"/>
              </a:rPr>
              <a:t>（</a:t>
            </a:r>
            <a:r>
              <a:rPr lang="en-US" altLang="zh-CN" sz="2800" dirty="0">
                <a:solidFill>
                  <a:srgbClr val="003366"/>
                </a:solidFill>
                <a:latin typeface="宋体" panose="02010600030101010101" pitchFamily="2" charset="-122"/>
                <a:ea typeface="宋体" panose="02010600030101010101" pitchFamily="2" charset="-122"/>
              </a:rPr>
              <a:t>3</a:t>
            </a:r>
            <a:r>
              <a:rPr lang="zh-CN" altLang="zh-CN" sz="2800" dirty="0">
                <a:solidFill>
                  <a:srgbClr val="003366"/>
                </a:solidFill>
                <a:latin typeface="宋体" panose="02010600030101010101" pitchFamily="2" charset="-122"/>
                <a:ea typeface="宋体" panose="02010600030101010101" pitchFamily="2" charset="-122"/>
              </a:rPr>
              <a:t>）企业因产品更新换代，原有库存原材料已不适应新产品的需要，而该原材料的市场价格又低于其账面成本。</a:t>
            </a:r>
          </a:p>
          <a:p>
            <a:pPr marL="0" indent="0">
              <a:buNone/>
            </a:pPr>
            <a:endParaRPr lang="zh-CN" altLang="en-US" sz="2400" b="0" dirty="0">
              <a:solidFill>
                <a:srgbClr val="003366"/>
              </a:solidFill>
              <a:latin typeface="微软雅黑" pitchFamily="34" charset="-122"/>
              <a:ea typeface="微软雅黑" pitchFamily="34" charset="-122"/>
            </a:endParaRPr>
          </a:p>
          <a:p>
            <a:pPr eaLnBrk="1" hangingPunct="1">
              <a:lnSpc>
                <a:spcPct val="150000"/>
              </a:lnSpc>
              <a:spcBef>
                <a:spcPct val="0"/>
              </a:spcBef>
              <a:buFont typeface="Arial" pitchFamily="34" charset="0"/>
              <a:buChar char="•"/>
            </a:pPr>
            <a:endParaRPr lang="zh-CN" altLang="en-US" sz="2400" b="0" dirty="0">
              <a:solidFill>
                <a:srgbClr val="003366"/>
              </a:solidFill>
              <a:latin typeface="微软雅黑" pitchFamily="34" charset="-122"/>
              <a:ea typeface="微软雅黑" pitchFamily="34" charset="-122"/>
            </a:endParaRPr>
          </a:p>
        </p:txBody>
      </p:sp>
      <p:sp>
        <p:nvSpPr>
          <p:cNvPr id="4" name="Rectangle 2">
            <a:extLst>
              <a:ext uri="{FF2B5EF4-FFF2-40B4-BE49-F238E27FC236}">
                <a16:creationId xmlns:a16="http://schemas.microsoft.com/office/drawing/2014/main" id="{ED27A660-9694-4EE7-97CD-55533C3952A9}"/>
              </a:ext>
            </a:extLst>
          </p:cNvPr>
          <p:cNvSpPr>
            <a:spLocks noGrp="1" noChangeArrowheads="1"/>
          </p:cNvSpPr>
          <p:nvPr/>
        </p:nvSpPr>
        <p:spPr bwMode="auto">
          <a:xfrm>
            <a:off x="252413" y="-25400"/>
            <a:ext cx="7772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p>
            <a:pPr eaLnBrk="1" hangingPunct="1">
              <a:buFont typeface="Wingdings" pitchFamily="2" charset="2"/>
              <a:buNone/>
            </a:pPr>
            <a:r>
              <a:rPr lang="zh-CN" altLang="en-US" sz="3200" dirty="0">
                <a:solidFill>
                  <a:srgbClr val="003366"/>
                </a:solidFill>
                <a:latin typeface="微软雅黑" pitchFamily="34" charset="-122"/>
                <a:ea typeface="微软雅黑" pitchFamily="34" charset="-122"/>
              </a:rPr>
              <a:t>第四节</a:t>
            </a:r>
            <a:r>
              <a:rPr lang="zh-CN" altLang="zh-CN" sz="3200" dirty="0">
                <a:solidFill>
                  <a:srgbClr val="003366"/>
                </a:solidFill>
                <a:latin typeface="微软雅黑" pitchFamily="34" charset="-122"/>
                <a:ea typeface="微软雅黑" pitchFamily="34" charset="-122"/>
              </a:rPr>
              <a:t> </a:t>
            </a:r>
            <a:r>
              <a:rPr lang="zh-CN" altLang="en-US" sz="3200" dirty="0">
                <a:solidFill>
                  <a:srgbClr val="003366"/>
                </a:solidFill>
                <a:latin typeface="微软雅黑" pitchFamily="34" charset="-122"/>
                <a:ea typeface="微软雅黑" pitchFamily="34" charset="-122"/>
              </a:rPr>
              <a:t>期末</a:t>
            </a:r>
            <a:r>
              <a:rPr lang="zh-CN" altLang="zh-CN" sz="3200" dirty="0">
                <a:solidFill>
                  <a:srgbClr val="003366"/>
                </a:solidFill>
                <a:latin typeface="微软雅黑" pitchFamily="34" charset="-122"/>
                <a:ea typeface="微软雅黑" pitchFamily="34" charset="-122"/>
              </a:rPr>
              <a:t>存货的计量</a:t>
            </a:r>
          </a:p>
        </p:txBody>
      </p:sp>
    </p:spTree>
    <p:extLst>
      <p:ext uri="{BB962C8B-B14F-4D97-AF65-F5344CB8AC3E}">
        <p14:creationId xmlns:p14="http://schemas.microsoft.com/office/powerpoint/2010/main" val="291523337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3"/>
          <p:cNvSpPr>
            <a:spLocks noGrp="1" noChangeArrowheads="1"/>
          </p:cNvSpPr>
          <p:nvPr>
            <p:ph type="body" idx="4294967295"/>
          </p:nvPr>
        </p:nvSpPr>
        <p:spPr>
          <a:xfrm>
            <a:off x="323850" y="620713"/>
            <a:ext cx="8569325" cy="4537075"/>
          </a:xfrm>
        </p:spPr>
        <p:txBody>
          <a:bodyPr/>
          <a:lstStyle/>
          <a:p>
            <a:pPr marL="0" indent="0" eaLnBrk="1" hangingPunct="1">
              <a:lnSpc>
                <a:spcPct val="150000"/>
              </a:lnSpc>
              <a:spcBef>
                <a:spcPts val="0"/>
              </a:spcBef>
              <a:buNone/>
              <a:defRPr/>
            </a:pPr>
            <a:r>
              <a:rPr lang="zh-CN" altLang="en-US" sz="2800" dirty="0">
                <a:solidFill>
                  <a:srgbClr val="003366"/>
                </a:solidFill>
                <a:latin typeface="宋体" panose="02010600030101010101" pitchFamily="2" charset="-122"/>
                <a:ea typeface="宋体" panose="02010600030101010101" pitchFamily="2" charset="-122"/>
              </a:rPr>
              <a:t>（三）计提存货跌价准备的方法</a:t>
            </a:r>
          </a:p>
          <a:p>
            <a:pPr marL="0" indent="0" eaLnBrk="1" hangingPunct="1">
              <a:lnSpc>
                <a:spcPct val="150000"/>
              </a:lnSpc>
              <a:spcBef>
                <a:spcPts val="0"/>
              </a:spcBef>
              <a:buNone/>
              <a:defRPr/>
            </a:pPr>
            <a:r>
              <a:rPr lang="zh-CN" altLang="zh-CN" sz="2800" dirty="0">
                <a:solidFill>
                  <a:srgbClr val="003366"/>
                </a:solidFill>
                <a:latin typeface="宋体" panose="02010600030101010101" pitchFamily="2" charset="-122"/>
                <a:ea typeface="宋体" panose="02010600030101010101" pitchFamily="2" charset="-122"/>
              </a:rPr>
              <a:t>（</a:t>
            </a:r>
            <a:r>
              <a:rPr lang="en-US" altLang="zh-CN" sz="2800" dirty="0">
                <a:solidFill>
                  <a:srgbClr val="003366"/>
                </a:solidFill>
                <a:latin typeface="宋体" panose="02010600030101010101" pitchFamily="2" charset="-122"/>
                <a:ea typeface="宋体" panose="02010600030101010101" pitchFamily="2" charset="-122"/>
              </a:rPr>
              <a:t>4</a:t>
            </a:r>
            <a:r>
              <a:rPr lang="zh-CN" altLang="zh-CN" sz="2800" dirty="0">
                <a:solidFill>
                  <a:srgbClr val="003366"/>
                </a:solidFill>
                <a:latin typeface="宋体" panose="02010600030101010101" pitchFamily="2" charset="-122"/>
                <a:ea typeface="宋体" panose="02010600030101010101" pitchFamily="2" charset="-122"/>
              </a:rPr>
              <a:t>）因企业所提供的商品或劳务过时或消费者偏好改变而使市场的需求发生变化，导致市场价格逐渐下跌。</a:t>
            </a:r>
          </a:p>
          <a:p>
            <a:pPr marL="0" indent="0" eaLnBrk="1" hangingPunct="1">
              <a:lnSpc>
                <a:spcPct val="150000"/>
              </a:lnSpc>
              <a:spcBef>
                <a:spcPts val="0"/>
              </a:spcBef>
              <a:buNone/>
              <a:defRPr/>
            </a:pPr>
            <a:r>
              <a:rPr lang="zh-CN" altLang="zh-CN" sz="2800" dirty="0">
                <a:solidFill>
                  <a:srgbClr val="003366"/>
                </a:solidFill>
                <a:latin typeface="宋体" panose="02010600030101010101" pitchFamily="2" charset="-122"/>
                <a:ea typeface="宋体" panose="02010600030101010101" pitchFamily="2" charset="-122"/>
              </a:rPr>
              <a:t>（</a:t>
            </a:r>
            <a:r>
              <a:rPr lang="en-US" altLang="zh-CN" sz="2800" dirty="0">
                <a:solidFill>
                  <a:srgbClr val="003366"/>
                </a:solidFill>
                <a:latin typeface="宋体" panose="02010600030101010101" pitchFamily="2" charset="-122"/>
                <a:ea typeface="宋体" panose="02010600030101010101" pitchFamily="2" charset="-122"/>
              </a:rPr>
              <a:t>5</a:t>
            </a:r>
            <a:r>
              <a:rPr lang="zh-CN" altLang="zh-CN" sz="2800" dirty="0">
                <a:solidFill>
                  <a:srgbClr val="003366"/>
                </a:solidFill>
                <a:latin typeface="宋体" panose="02010600030101010101" pitchFamily="2" charset="-122"/>
                <a:ea typeface="宋体" panose="02010600030101010101" pitchFamily="2" charset="-122"/>
              </a:rPr>
              <a:t>）其他足以证明该项存货实质上已经发生减值的情形。</a:t>
            </a:r>
          </a:p>
          <a:p>
            <a:pPr eaLnBrk="1" hangingPunct="1">
              <a:lnSpc>
                <a:spcPct val="150000"/>
              </a:lnSpc>
              <a:spcBef>
                <a:spcPct val="0"/>
              </a:spcBef>
              <a:buNone/>
            </a:pPr>
            <a:endParaRPr lang="zh-CN" altLang="en-US" sz="2400" b="0" dirty="0">
              <a:solidFill>
                <a:srgbClr val="003366"/>
              </a:solidFill>
              <a:latin typeface="微软雅黑" pitchFamily="34" charset="-122"/>
              <a:ea typeface="微软雅黑" pitchFamily="34" charset="-122"/>
            </a:endParaRPr>
          </a:p>
          <a:p>
            <a:pPr eaLnBrk="1" hangingPunct="1">
              <a:lnSpc>
                <a:spcPct val="150000"/>
              </a:lnSpc>
              <a:spcBef>
                <a:spcPct val="0"/>
              </a:spcBef>
              <a:buFont typeface="Arial" pitchFamily="34" charset="0"/>
              <a:buChar char="•"/>
            </a:pPr>
            <a:endParaRPr lang="zh-CN" altLang="en-US" sz="2400" b="0" dirty="0">
              <a:solidFill>
                <a:srgbClr val="003366"/>
              </a:solidFill>
              <a:latin typeface="微软雅黑" pitchFamily="34" charset="-122"/>
              <a:ea typeface="微软雅黑" pitchFamily="34" charset="-122"/>
            </a:endParaRPr>
          </a:p>
        </p:txBody>
      </p:sp>
      <p:sp>
        <p:nvSpPr>
          <p:cNvPr id="4" name="Rectangle 2">
            <a:extLst>
              <a:ext uri="{FF2B5EF4-FFF2-40B4-BE49-F238E27FC236}">
                <a16:creationId xmlns:a16="http://schemas.microsoft.com/office/drawing/2014/main" id="{2331E5D0-8954-401C-86CC-94520E092996}"/>
              </a:ext>
            </a:extLst>
          </p:cNvPr>
          <p:cNvSpPr>
            <a:spLocks noGrp="1" noChangeArrowheads="1"/>
          </p:cNvSpPr>
          <p:nvPr/>
        </p:nvSpPr>
        <p:spPr bwMode="auto">
          <a:xfrm>
            <a:off x="252413" y="-25400"/>
            <a:ext cx="7772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p>
            <a:pPr eaLnBrk="1" hangingPunct="1">
              <a:buFont typeface="Wingdings" pitchFamily="2" charset="2"/>
              <a:buNone/>
            </a:pPr>
            <a:r>
              <a:rPr lang="zh-CN" altLang="en-US" sz="3200" dirty="0">
                <a:solidFill>
                  <a:srgbClr val="003366"/>
                </a:solidFill>
                <a:latin typeface="微软雅黑" pitchFamily="34" charset="-122"/>
                <a:ea typeface="微软雅黑" pitchFamily="34" charset="-122"/>
              </a:rPr>
              <a:t>第四节</a:t>
            </a:r>
            <a:r>
              <a:rPr lang="zh-CN" altLang="zh-CN" sz="3200" dirty="0">
                <a:solidFill>
                  <a:srgbClr val="003366"/>
                </a:solidFill>
                <a:latin typeface="微软雅黑" pitchFamily="34" charset="-122"/>
                <a:ea typeface="微软雅黑" pitchFamily="34" charset="-122"/>
              </a:rPr>
              <a:t> </a:t>
            </a:r>
            <a:r>
              <a:rPr lang="zh-CN" altLang="en-US" sz="3200" dirty="0">
                <a:solidFill>
                  <a:srgbClr val="003366"/>
                </a:solidFill>
                <a:latin typeface="微软雅黑" pitchFamily="34" charset="-122"/>
                <a:ea typeface="微软雅黑" pitchFamily="34" charset="-122"/>
              </a:rPr>
              <a:t>期末</a:t>
            </a:r>
            <a:r>
              <a:rPr lang="zh-CN" altLang="zh-CN" sz="3200" dirty="0">
                <a:solidFill>
                  <a:srgbClr val="003366"/>
                </a:solidFill>
                <a:latin typeface="微软雅黑" pitchFamily="34" charset="-122"/>
                <a:ea typeface="微软雅黑" pitchFamily="34" charset="-122"/>
              </a:rPr>
              <a:t>存货的计量</a:t>
            </a:r>
          </a:p>
        </p:txBody>
      </p:sp>
    </p:spTree>
    <p:extLst>
      <p:ext uri="{BB962C8B-B14F-4D97-AF65-F5344CB8AC3E}">
        <p14:creationId xmlns:p14="http://schemas.microsoft.com/office/powerpoint/2010/main" val="77546075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3"/>
          <p:cNvSpPr>
            <a:spLocks noGrp="1" noChangeArrowheads="1"/>
          </p:cNvSpPr>
          <p:nvPr>
            <p:ph type="body" idx="4294967295"/>
          </p:nvPr>
        </p:nvSpPr>
        <p:spPr>
          <a:xfrm>
            <a:off x="323850" y="620713"/>
            <a:ext cx="8569325" cy="3888407"/>
          </a:xfrm>
        </p:spPr>
        <p:txBody>
          <a:bodyPr/>
          <a:lstStyle/>
          <a:p>
            <a:pPr marL="0" indent="0" eaLnBrk="1" hangingPunct="1">
              <a:lnSpc>
                <a:spcPct val="130000"/>
              </a:lnSpc>
              <a:spcBef>
                <a:spcPts val="0"/>
              </a:spcBef>
              <a:buNone/>
              <a:defRPr/>
            </a:pPr>
            <a:r>
              <a:rPr lang="en-US" altLang="zh-CN" sz="2800" dirty="0">
                <a:solidFill>
                  <a:srgbClr val="003366"/>
                </a:solidFill>
                <a:latin typeface="宋体" panose="02010600030101010101" pitchFamily="2" charset="-122"/>
                <a:ea typeface="宋体" panose="02010600030101010101" pitchFamily="2" charset="-122"/>
              </a:rPr>
              <a:t>5.</a:t>
            </a:r>
            <a:r>
              <a:rPr lang="zh-CN" altLang="zh-CN" sz="2800" dirty="0">
                <a:solidFill>
                  <a:srgbClr val="003366"/>
                </a:solidFill>
                <a:latin typeface="宋体" panose="02010600030101010101" pitchFamily="2" charset="-122"/>
                <a:ea typeface="宋体" panose="02010600030101010101" pitchFamily="2" charset="-122"/>
              </a:rPr>
              <a:t>存货存在下列情形之一的，通常表明存货的可变现净值为零。</a:t>
            </a:r>
          </a:p>
          <a:p>
            <a:pPr marL="0" indent="0" eaLnBrk="1" hangingPunct="1">
              <a:lnSpc>
                <a:spcPct val="130000"/>
              </a:lnSpc>
              <a:spcBef>
                <a:spcPts val="0"/>
              </a:spcBef>
              <a:buNone/>
              <a:defRPr/>
            </a:pPr>
            <a:r>
              <a:rPr lang="zh-CN" altLang="zh-CN" sz="2800" dirty="0">
                <a:solidFill>
                  <a:srgbClr val="003366"/>
                </a:solidFill>
                <a:latin typeface="宋体" panose="02010600030101010101" pitchFamily="2" charset="-122"/>
                <a:ea typeface="宋体" panose="02010600030101010101" pitchFamily="2" charset="-122"/>
              </a:rPr>
              <a:t>（</a:t>
            </a:r>
            <a:r>
              <a:rPr lang="en-US" altLang="zh-CN" sz="2800" dirty="0">
                <a:solidFill>
                  <a:srgbClr val="003366"/>
                </a:solidFill>
                <a:latin typeface="宋体" panose="02010600030101010101" pitchFamily="2" charset="-122"/>
                <a:ea typeface="宋体" panose="02010600030101010101" pitchFamily="2" charset="-122"/>
              </a:rPr>
              <a:t>1</a:t>
            </a:r>
            <a:r>
              <a:rPr lang="zh-CN" altLang="zh-CN" sz="2800" dirty="0">
                <a:solidFill>
                  <a:srgbClr val="003366"/>
                </a:solidFill>
                <a:latin typeface="宋体" panose="02010600030101010101" pitchFamily="2" charset="-122"/>
                <a:ea typeface="宋体" panose="02010600030101010101" pitchFamily="2" charset="-122"/>
              </a:rPr>
              <a:t>）已霉烂变质的存货。</a:t>
            </a:r>
          </a:p>
          <a:p>
            <a:pPr marL="0" indent="0" eaLnBrk="1" hangingPunct="1">
              <a:lnSpc>
                <a:spcPct val="130000"/>
              </a:lnSpc>
              <a:spcBef>
                <a:spcPts val="0"/>
              </a:spcBef>
              <a:buNone/>
              <a:defRPr/>
            </a:pPr>
            <a:r>
              <a:rPr lang="zh-CN" altLang="zh-CN" sz="2800" dirty="0">
                <a:solidFill>
                  <a:srgbClr val="003366"/>
                </a:solidFill>
                <a:latin typeface="宋体" panose="02010600030101010101" pitchFamily="2" charset="-122"/>
                <a:ea typeface="宋体" panose="02010600030101010101" pitchFamily="2" charset="-122"/>
              </a:rPr>
              <a:t>（</a:t>
            </a:r>
            <a:r>
              <a:rPr lang="en-US" altLang="zh-CN" sz="2800" dirty="0">
                <a:solidFill>
                  <a:srgbClr val="003366"/>
                </a:solidFill>
                <a:latin typeface="宋体" panose="02010600030101010101" pitchFamily="2" charset="-122"/>
                <a:ea typeface="宋体" panose="02010600030101010101" pitchFamily="2" charset="-122"/>
              </a:rPr>
              <a:t>2</a:t>
            </a:r>
            <a:r>
              <a:rPr lang="zh-CN" altLang="zh-CN" sz="2800" dirty="0">
                <a:solidFill>
                  <a:srgbClr val="003366"/>
                </a:solidFill>
                <a:latin typeface="宋体" panose="02010600030101010101" pitchFamily="2" charset="-122"/>
                <a:ea typeface="宋体" panose="02010600030101010101" pitchFamily="2" charset="-122"/>
              </a:rPr>
              <a:t>）已过期且无转让价值的存货。</a:t>
            </a:r>
          </a:p>
          <a:p>
            <a:pPr marL="0" indent="0" eaLnBrk="1" hangingPunct="1">
              <a:lnSpc>
                <a:spcPct val="130000"/>
              </a:lnSpc>
              <a:spcBef>
                <a:spcPts val="0"/>
              </a:spcBef>
              <a:buNone/>
              <a:defRPr/>
            </a:pPr>
            <a:r>
              <a:rPr lang="zh-CN" altLang="zh-CN" sz="2800" dirty="0">
                <a:solidFill>
                  <a:srgbClr val="003366"/>
                </a:solidFill>
                <a:latin typeface="宋体" panose="02010600030101010101" pitchFamily="2" charset="-122"/>
                <a:ea typeface="宋体" panose="02010600030101010101" pitchFamily="2" charset="-122"/>
              </a:rPr>
              <a:t>（</a:t>
            </a:r>
            <a:r>
              <a:rPr lang="en-US" altLang="zh-CN" sz="2800" dirty="0">
                <a:solidFill>
                  <a:srgbClr val="003366"/>
                </a:solidFill>
                <a:latin typeface="宋体" panose="02010600030101010101" pitchFamily="2" charset="-122"/>
                <a:ea typeface="宋体" panose="02010600030101010101" pitchFamily="2" charset="-122"/>
              </a:rPr>
              <a:t>3</a:t>
            </a:r>
            <a:r>
              <a:rPr lang="zh-CN" altLang="zh-CN" sz="2800" dirty="0">
                <a:solidFill>
                  <a:srgbClr val="003366"/>
                </a:solidFill>
                <a:latin typeface="宋体" panose="02010600030101010101" pitchFamily="2" charset="-122"/>
                <a:ea typeface="宋体" panose="02010600030101010101" pitchFamily="2" charset="-122"/>
              </a:rPr>
              <a:t>）生产中已不再需要，并且已无使用价值和转让价值的存货。</a:t>
            </a:r>
          </a:p>
          <a:p>
            <a:pPr marL="0" indent="0" eaLnBrk="1" hangingPunct="1">
              <a:lnSpc>
                <a:spcPct val="130000"/>
              </a:lnSpc>
              <a:spcBef>
                <a:spcPts val="0"/>
              </a:spcBef>
              <a:buNone/>
              <a:defRPr/>
            </a:pPr>
            <a:r>
              <a:rPr lang="zh-CN" altLang="zh-CN" sz="2800" dirty="0">
                <a:solidFill>
                  <a:srgbClr val="003366"/>
                </a:solidFill>
                <a:latin typeface="宋体" panose="02010600030101010101" pitchFamily="2" charset="-122"/>
                <a:ea typeface="宋体" panose="02010600030101010101" pitchFamily="2" charset="-122"/>
              </a:rPr>
              <a:t>（</a:t>
            </a:r>
            <a:r>
              <a:rPr lang="en-US" altLang="zh-CN" sz="2800" dirty="0">
                <a:solidFill>
                  <a:srgbClr val="003366"/>
                </a:solidFill>
                <a:latin typeface="宋体" panose="02010600030101010101" pitchFamily="2" charset="-122"/>
                <a:ea typeface="宋体" panose="02010600030101010101" pitchFamily="2" charset="-122"/>
              </a:rPr>
              <a:t>4</a:t>
            </a:r>
            <a:r>
              <a:rPr lang="zh-CN" altLang="zh-CN" sz="2800" dirty="0">
                <a:solidFill>
                  <a:srgbClr val="003366"/>
                </a:solidFill>
                <a:latin typeface="宋体" panose="02010600030101010101" pitchFamily="2" charset="-122"/>
                <a:ea typeface="宋体" panose="02010600030101010101" pitchFamily="2" charset="-122"/>
              </a:rPr>
              <a:t>）其他足以证明已无使用价值和转让价值的存货</a:t>
            </a:r>
            <a:r>
              <a:rPr lang="zh-CN" altLang="en-US" sz="2800" dirty="0">
                <a:solidFill>
                  <a:srgbClr val="003366"/>
                </a:solidFill>
                <a:latin typeface="宋体" panose="02010600030101010101" pitchFamily="2" charset="-122"/>
                <a:ea typeface="宋体" panose="02010600030101010101" pitchFamily="2" charset="-122"/>
              </a:rPr>
              <a:t>。</a:t>
            </a:r>
            <a:endParaRPr lang="zh-CN" altLang="zh-CN" sz="2800" dirty="0">
              <a:solidFill>
                <a:srgbClr val="003366"/>
              </a:solidFill>
              <a:latin typeface="宋体" panose="02010600030101010101" pitchFamily="2" charset="-122"/>
              <a:ea typeface="宋体" panose="02010600030101010101" pitchFamily="2" charset="-122"/>
            </a:endParaRPr>
          </a:p>
        </p:txBody>
      </p:sp>
      <p:sp>
        <p:nvSpPr>
          <p:cNvPr id="5" name="Rectangle 2">
            <a:extLst>
              <a:ext uri="{FF2B5EF4-FFF2-40B4-BE49-F238E27FC236}">
                <a16:creationId xmlns:a16="http://schemas.microsoft.com/office/drawing/2014/main" id="{28EB52E6-6208-4711-8A98-279D4F09A15E}"/>
              </a:ext>
            </a:extLst>
          </p:cNvPr>
          <p:cNvSpPr txBox="1">
            <a:spLocks noChangeArrowheads="1"/>
          </p:cNvSpPr>
          <p:nvPr/>
        </p:nvSpPr>
        <p:spPr bwMode="auto">
          <a:xfrm>
            <a:off x="143668" y="4509120"/>
            <a:ext cx="8856663" cy="1872208"/>
          </a:xfrm>
          <a:prstGeom prst="rect">
            <a:avLst/>
          </a:prstGeom>
          <a:noFill/>
          <a:ln w="9525">
            <a:solidFill>
              <a:srgbClr val="003366"/>
            </a:solidFill>
            <a:prstDash val="dash"/>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txBody>
          <a:bodyPr/>
          <a:lstStyle>
            <a:lvl1pPr indent="457200">
              <a:spcBef>
                <a:spcPct val="20000"/>
              </a:spcBef>
              <a:buClr>
                <a:srgbClr val="A50021"/>
              </a:buClr>
              <a:buSzPct val="75000"/>
              <a:buFont typeface="Wingdings" panose="05000000000000000000" pitchFamily="2" charset="2"/>
              <a:buChar char="n"/>
              <a:defRPr sz="3200" b="1">
                <a:solidFill>
                  <a:srgbClr val="000000"/>
                </a:solidFill>
                <a:latin typeface="Times New Roman" panose="02020603050405020304" pitchFamily="18" charset="0"/>
                <a:ea typeface="宋体" panose="02010600030101010101" pitchFamily="2" charset="-122"/>
              </a:defRPr>
            </a:lvl1pPr>
            <a:lvl2pPr marL="1027113" indent="-455613">
              <a:spcBef>
                <a:spcPct val="20000"/>
              </a:spcBef>
              <a:buClr>
                <a:schemeClr val="accent2"/>
              </a:buClr>
              <a:buSzPct val="75000"/>
              <a:buFont typeface="Wingdings" panose="05000000000000000000" pitchFamily="2" charset="2"/>
              <a:buChar char="n"/>
              <a:defRPr sz="2800" b="1">
                <a:solidFill>
                  <a:srgbClr val="000000"/>
                </a:solidFill>
                <a:latin typeface="Times New Roman" panose="02020603050405020304" pitchFamily="18" charset="0"/>
                <a:ea typeface="宋体" panose="02010600030101010101" pitchFamily="2" charset="-122"/>
              </a:defRPr>
            </a:lvl2pPr>
            <a:lvl3pPr marL="1370013" indent="-228600">
              <a:spcBef>
                <a:spcPct val="20000"/>
              </a:spcBef>
              <a:buClr>
                <a:srgbClr val="666699"/>
              </a:buClr>
              <a:buSzPct val="70000"/>
              <a:buFont typeface="Wingdings" panose="05000000000000000000" pitchFamily="2" charset="2"/>
              <a:buChar char="n"/>
              <a:defRPr sz="2400">
                <a:solidFill>
                  <a:srgbClr val="000000"/>
                </a:solidFill>
                <a:latin typeface="Times New Roman" panose="02020603050405020304" pitchFamily="18" charset="0"/>
                <a:ea typeface="宋体" panose="02010600030101010101" pitchFamily="2" charset="-122"/>
              </a:defRPr>
            </a:lvl3pPr>
            <a:lvl4pPr marL="1712913" indent="-228600">
              <a:spcBef>
                <a:spcPct val="20000"/>
              </a:spcBef>
              <a:buSzPct val="60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4pPr>
            <a:lvl5pPr marL="2057400" indent="-228600">
              <a:spcBef>
                <a:spcPct val="20000"/>
              </a:spcBef>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sz="2000">
                <a:solidFill>
                  <a:srgbClr val="000000"/>
                </a:solidFill>
                <a:latin typeface="Times New Roman" panose="02020603050405020304" pitchFamily="18" charset="0"/>
                <a:ea typeface="宋体" panose="02010600030101010101" pitchFamily="2" charset="-122"/>
              </a:defRPr>
            </a:lvl9pPr>
          </a:lstStyle>
          <a:p>
            <a:pPr>
              <a:lnSpc>
                <a:spcPct val="130000"/>
              </a:lnSpc>
              <a:spcBef>
                <a:spcPct val="0"/>
              </a:spcBef>
              <a:buNone/>
            </a:pPr>
            <a:r>
              <a:rPr lang="zh-CN" altLang="en-US" sz="2400" dirty="0">
                <a:solidFill>
                  <a:srgbClr val="C00000"/>
                </a:solidFill>
                <a:latin typeface="宋体" panose="02010600030101010101" pitchFamily="2" charset="-122"/>
              </a:rPr>
              <a:t>注</a:t>
            </a:r>
            <a:r>
              <a:rPr lang="en-US" altLang="zh-CN" sz="2400" dirty="0">
                <a:solidFill>
                  <a:srgbClr val="C00000"/>
                </a:solidFill>
                <a:latin typeface="宋体" panose="02010600030101010101" pitchFamily="2" charset="-122"/>
              </a:rPr>
              <a:t>1</a:t>
            </a:r>
            <a:r>
              <a:rPr lang="zh-CN" altLang="en-US" sz="2400" dirty="0">
                <a:solidFill>
                  <a:srgbClr val="C00000"/>
                </a:solidFill>
                <a:latin typeface="宋体" panose="02010600030101010101" pitchFamily="2" charset="-122"/>
              </a:rPr>
              <a:t>：</a:t>
            </a:r>
            <a:r>
              <a:rPr lang="zh-CN" altLang="zh-CN" sz="2400" dirty="0">
                <a:solidFill>
                  <a:srgbClr val="003366"/>
                </a:solidFill>
                <a:latin typeface="宋体" panose="02010600030101010101" pitchFamily="2" charset="-122"/>
              </a:rPr>
              <a:t>资产负债表日，同一项存货中一部分有合同价格约定、其他部分不存在合同价格的，应当分别确定其可变现净值，并与其相对应的成本进行比较，分别确定存货跌价准备的计提或转回的金额，由此计提的存货跌价准备不得相互抵销</a:t>
            </a:r>
            <a:r>
              <a:rPr lang="zh-CN" altLang="en-US" sz="2400" dirty="0">
                <a:solidFill>
                  <a:srgbClr val="003366"/>
                </a:solidFill>
                <a:latin typeface="宋体" panose="02010600030101010101" pitchFamily="2" charset="-122"/>
              </a:rPr>
              <a:t>。</a:t>
            </a:r>
          </a:p>
        </p:txBody>
      </p:sp>
      <p:sp>
        <p:nvSpPr>
          <p:cNvPr id="6" name="Rectangle 2">
            <a:extLst>
              <a:ext uri="{FF2B5EF4-FFF2-40B4-BE49-F238E27FC236}">
                <a16:creationId xmlns:a16="http://schemas.microsoft.com/office/drawing/2014/main" id="{C1D2370E-C9CC-4A64-B809-3ACF3035810D}"/>
              </a:ext>
            </a:extLst>
          </p:cNvPr>
          <p:cNvSpPr>
            <a:spLocks noGrp="1" noChangeArrowheads="1"/>
          </p:cNvSpPr>
          <p:nvPr/>
        </p:nvSpPr>
        <p:spPr bwMode="auto">
          <a:xfrm>
            <a:off x="252413" y="-25400"/>
            <a:ext cx="7772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p>
            <a:pPr eaLnBrk="1" hangingPunct="1">
              <a:buFont typeface="Wingdings" pitchFamily="2" charset="2"/>
              <a:buNone/>
            </a:pPr>
            <a:r>
              <a:rPr lang="zh-CN" altLang="en-US" sz="3200" dirty="0">
                <a:solidFill>
                  <a:srgbClr val="003366"/>
                </a:solidFill>
                <a:latin typeface="微软雅黑" pitchFamily="34" charset="-122"/>
                <a:ea typeface="微软雅黑" pitchFamily="34" charset="-122"/>
              </a:rPr>
              <a:t>第四节</a:t>
            </a:r>
            <a:r>
              <a:rPr lang="zh-CN" altLang="zh-CN" sz="3200" dirty="0">
                <a:solidFill>
                  <a:srgbClr val="003366"/>
                </a:solidFill>
                <a:latin typeface="微软雅黑" pitchFamily="34" charset="-122"/>
                <a:ea typeface="微软雅黑" pitchFamily="34" charset="-122"/>
              </a:rPr>
              <a:t> </a:t>
            </a:r>
            <a:r>
              <a:rPr lang="zh-CN" altLang="en-US" sz="3200" dirty="0">
                <a:solidFill>
                  <a:srgbClr val="003366"/>
                </a:solidFill>
                <a:latin typeface="微软雅黑" pitchFamily="34" charset="-122"/>
                <a:ea typeface="微软雅黑" pitchFamily="34" charset="-122"/>
              </a:rPr>
              <a:t>期末</a:t>
            </a:r>
            <a:r>
              <a:rPr lang="zh-CN" altLang="zh-CN" sz="3200" dirty="0">
                <a:solidFill>
                  <a:srgbClr val="003366"/>
                </a:solidFill>
                <a:latin typeface="微软雅黑" pitchFamily="34" charset="-122"/>
                <a:ea typeface="微软雅黑" pitchFamily="34" charset="-122"/>
              </a:rPr>
              <a:t>存货的计量</a:t>
            </a:r>
          </a:p>
        </p:txBody>
      </p:sp>
    </p:spTree>
    <p:extLst>
      <p:ext uri="{BB962C8B-B14F-4D97-AF65-F5344CB8AC3E}">
        <p14:creationId xmlns:p14="http://schemas.microsoft.com/office/powerpoint/2010/main" val="1774838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3"/>
          <p:cNvSpPr>
            <a:spLocks noGrp="1" noChangeArrowheads="1"/>
          </p:cNvSpPr>
          <p:nvPr>
            <p:ph type="body" idx="4294967295"/>
          </p:nvPr>
        </p:nvSpPr>
        <p:spPr>
          <a:xfrm>
            <a:off x="684213" y="836613"/>
            <a:ext cx="7942262" cy="5184675"/>
          </a:xfrm>
        </p:spPr>
        <p:txBody>
          <a:bodyPr/>
          <a:lstStyle/>
          <a:p>
            <a:pPr marL="0" indent="0" eaLnBrk="1" hangingPunct="1">
              <a:lnSpc>
                <a:spcPct val="150000"/>
              </a:lnSpc>
              <a:spcBef>
                <a:spcPts val="0"/>
              </a:spcBef>
              <a:spcAft>
                <a:spcPct val="20000"/>
              </a:spcAft>
              <a:buNone/>
            </a:pPr>
            <a:r>
              <a:rPr lang="zh-CN" altLang="en-US" sz="2800" dirty="0">
                <a:solidFill>
                  <a:srgbClr val="003366"/>
                </a:solidFill>
                <a:latin typeface="+mn-ea"/>
              </a:rPr>
              <a:t>（二）存货的内容</a:t>
            </a:r>
          </a:p>
          <a:p>
            <a:pPr eaLnBrk="1" hangingPunct="1">
              <a:lnSpc>
                <a:spcPct val="120000"/>
              </a:lnSpc>
              <a:buFont typeface="Wingdings" pitchFamily="2" charset="2"/>
              <a:buNone/>
            </a:pPr>
            <a:r>
              <a:rPr lang="en-US" altLang="zh-CN" sz="2800" dirty="0">
                <a:solidFill>
                  <a:srgbClr val="003366"/>
                </a:solidFill>
                <a:latin typeface="+mn-ea"/>
              </a:rPr>
              <a:t>1.</a:t>
            </a:r>
            <a:r>
              <a:rPr lang="zh-CN" altLang="en-US" sz="2800" dirty="0">
                <a:solidFill>
                  <a:srgbClr val="003366"/>
                </a:solidFill>
                <a:latin typeface="+mn-ea"/>
              </a:rPr>
              <a:t>原材料</a:t>
            </a:r>
          </a:p>
          <a:p>
            <a:pPr eaLnBrk="1" hangingPunct="1">
              <a:lnSpc>
                <a:spcPct val="120000"/>
              </a:lnSpc>
              <a:buFont typeface="Wingdings" pitchFamily="2" charset="2"/>
              <a:buNone/>
            </a:pPr>
            <a:r>
              <a:rPr lang="en-US" altLang="zh-CN" sz="2800" dirty="0">
                <a:solidFill>
                  <a:srgbClr val="003366"/>
                </a:solidFill>
                <a:latin typeface="+mn-ea"/>
              </a:rPr>
              <a:t>2.</a:t>
            </a:r>
            <a:r>
              <a:rPr lang="zh-CN" altLang="en-US" sz="2800" dirty="0">
                <a:solidFill>
                  <a:srgbClr val="003366"/>
                </a:solidFill>
                <a:latin typeface="+mn-ea"/>
              </a:rPr>
              <a:t>在产品</a:t>
            </a:r>
          </a:p>
          <a:p>
            <a:pPr eaLnBrk="1" hangingPunct="1">
              <a:lnSpc>
                <a:spcPct val="120000"/>
              </a:lnSpc>
              <a:buFont typeface="Wingdings" pitchFamily="2" charset="2"/>
              <a:buNone/>
            </a:pPr>
            <a:r>
              <a:rPr lang="en-US" altLang="zh-CN" sz="2800" dirty="0">
                <a:solidFill>
                  <a:srgbClr val="003366"/>
                </a:solidFill>
                <a:latin typeface="+mn-ea"/>
              </a:rPr>
              <a:t>3.</a:t>
            </a:r>
            <a:r>
              <a:rPr lang="zh-CN" altLang="en-US" sz="2800" dirty="0">
                <a:solidFill>
                  <a:srgbClr val="003366"/>
                </a:solidFill>
                <a:latin typeface="+mn-ea"/>
              </a:rPr>
              <a:t>半成品</a:t>
            </a:r>
          </a:p>
          <a:p>
            <a:pPr eaLnBrk="1" hangingPunct="1">
              <a:lnSpc>
                <a:spcPct val="120000"/>
              </a:lnSpc>
              <a:buFont typeface="Wingdings" pitchFamily="2" charset="2"/>
              <a:buNone/>
            </a:pPr>
            <a:r>
              <a:rPr lang="en-US" altLang="zh-CN" sz="2800" dirty="0">
                <a:solidFill>
                  <a:srgbClr val="003366"/>
                </a:solidFill>
                <a:latin typeface="+mn-ea"/>
              </a:rPr>
              <a:t>4.</a:t>
            </a:r>
            <a:r>
              <a:rPr lang="zh-CN" altLang="en-US" sz="2800" dirty="0">
                <a:solidFill>
                  <a:srgbClr val="003366"/>
                </a:solidFill>
                <a:latin typeface="+mn-ea"/>
              </a:rPr>
              <a:t>产成品</a:t>
            </a:r>
          </a:p>
          <a:p>
            <a:pPr eaLnBrk="1" hangingPunct="1">
              <a:lnSpc>
                <a:spcPct val="120000"/>
              </a:lnSpc>
              <a:buFont typeface="Wingdings" pitchFamily="2" charset="2"/>
              <a:buNone/>
            </a:pPr>
            <a:r>
              <a:rPr lang="en-US" altLang="zh-CN" sz="2800" dirty="0">
                <a:solidFill>
                  <a:srgbClr val="003366"/>
                </a:solidFill>
                <a:latin typeface="+mn-ea"/>
              </a:rPr>
              <a:t>5.</a:t>
            </a:r>
            <a:r>
              <a:rPr lang="zh-CN" altLang="en-US" sz="2800" dirty="0">
                <a:solidFill>
                  <a:srgbClr val="003366"/>
                </a:solidFill>
                <a:latin typeface="+mn-ea"/>
              </a:rPr>
              <a:t>商品</a:t>
            </a:r>
          </a:p>
          <a:p>
            <a:pPr eaLnBrk="1" hangingPunct="1">
              <a:lnSpc>
                <a:spcPct val="120000"/>
              </a:lnSpc>
              <a:buFont typeface="Wingdings" pitchFamily="2" charset="2"/>
              <a:buNone/>
            </a:pPr>
            <a:r>
              <a:rPr lang="en-US" altLang="zh-CN" sz="2800" dirty="0">
                <a:solidFill>
                  <a:srgbClr val="003366"/>
                </a:solidFill>
                <a:latin typeface="+mn-ea"/>
              </a:rPr>
              <a:t>6.</a:t>
            </a:r>
            <a:r>
              <a:rPr lang="zh-CN" altLang="en-US" sz="2800" dirty="0">
                <a:solidFill>
                  <a:srgbClr val="003366"/>
                </a:solidFill>
                <a:latin typeface="+mn-ea"/>
              </a:rPr>
              <a:t>周转材料等</a:t>
            </a:r>
            <a:endParaRPr lang="en-US" altLang="zh-CN" sz="2800" dirty="0">
              <a:solidFill>
                <a:srgbClr val="003366"/>
              </a:solidFill>
              <a:latin typeface="+mn-ea"/>
            </a:endParaRPr>
          </a:p>
        </p:txBody>
      </p:sp>
      <p:sp>
        <p:nvSpPr>
          <p:cNvPr id="4" name="Rectangle 2">
            <a:extLst>
              <a:ext uri="{FF2B5EF4-FFF2-40B4-BE49-F238E27FC236}">
                <a16:creationId xmlns:a16="http://schemas.microsoft.com/office/drawing/2014/main" id="{9CA154AB-C2EB-415B-8406-F7987483942B}"/>
              </a:ext>
            </a:extLst>
          </p:cNvPr>
          <p:cNvSpPr txBox="1">
            <a:spLocks noChangeArrowheads="1"/>
          </p:cNvSpPr>
          <p:nvPr/>
        </p:nvSpPr>
        <p:spPr bwMode="auto">
          <a:xfrm>
            <a:off x="252413" y="-25400"/>
            <a:ext cx="7772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sz="3200" b="1">
                <a:solidFill>
                  <a:srgbClr val="000000"/>
                </a:solidFill>
                <a:latin typeface="+mj-lt"/>
                <a:ea typeface="+mj-ea"/>
                <a:cs typeface="+mj-cs"/>
              </a:defRPr>
            </a:lvl1pPr>
            <a:lvl2pPr algn="l" rtl="0" eaLnBrk="0" fontAlgn="base" hangingPunct="0">
              <a:spcBef>
                <a:spcPct val="0"/>
              </a:spcBef>
              <a:spcAft>
                <a:spcPct val="0"/>
              </a:spcAft>
              <a:defRPr sz="3200" b="1">
                <a:solidFill>
                  <a:srgbClr val="000000"/>
                </a:solidFill>
                <a:latin typeface="Times New Roman" pitchFamily="18" charset="0"/>
                <a:ea typeface="宋体" pitchFamily="2" charset="-122"/>
              </a:defRPr>
            </a:lvl2pPr>
            <a:lvl3pPr algn="l" rtl="0" eaLnBrk="0" fontAlgn="base" hangingPunct="0">
              <a:spcBef>
                <a:spcPct val="0"/>
              </a:spcBef>
              <a:spcAft>
                <a:spcPct val="0"/>
              </a:spcAft>
              <a:defRPr sz="3200" b="1">
                <a:solidFill>
                  <a:srgbClr val="000000"/>
                </a:solidFill>
                <a:latin typeface="Times New Roman" pitchFamily="18" charset="0"/>
                <a:ea typeface="宋体" pitchFamily="2" charset="-122"/>
              </a:defRPr>
            </a:lvl3pPr>
            <a:lvl4pPr algn="l" rtl="0" eaLnBrk="0" fontAlgn="base" hangingPunct="0">
              <a:spcBef>
                <a:spcPct val="0"/>
              </a:spcBef>
              <a:spcAft>
                <a:spcPct val="0"/>
              </a:spcAft>
              <a:defRPr sz="3200" b="1">
                <a:solidFill>
                  <a:srgbClr val="000000"/>
                </a:solidFill>
                <a:latin typeface="Times New Roman" pitchFamily="18" charset="0"/>
                <a:ea typeface="宋体" pitchFamily="2" charset="-122"/>
              </a:defRPr>
            </a:lvl4pPr>
            <a:lvl5pPr algn="l" rtl="0" eaLnBrk="0" fontAlgn="base" hangingPunct="0">
              <a:spcBef>
                <a:spcPct val="0"/>
              </a:spcBef>
              <a:spcAft>
                <a:spcPct val="0"/>
              </a:spcAft>
              <a:defRPr sz="3200" b="1">
                <a:solidFill>
                  <a:srgbClr val="000000"/>
                </a:solidFill>
                <a:latin typeface="Times New Roman" pitchFamily="18" charset="0"/>
                <a:ea typeface="宋体" pitchFamily="2" charset="-122"/>
              </a:defRPr>
            </a:lvl5pPr>
            <a:lvl6pPr marL="457200" algn="l" rtl="0" fontAlgn="base">
              <a:spcBef>
                <a:spcPct val="0"/>
              </a:spcBef>
              <a:spcAft>
                <a:spcPct val="0"/>
              </a:spcAft>
              <a:defRPr sz="3200" b="1">
                <a:solidFill>
                  <a:srgbClr val="000000"/>
                </a:solidFill>
                <a:latin typeface="Times New Roman" pitchFamily="18" charset="0"/>
                <a:ea typeface="宋体" pitchFamily="2" charset="-122"/>
              </a:defRPr>
            </a:lvl6pPr>
            <a:lvl7pPr marL="914400" algn="l" rtl="0" fontAlgn="base">
              <a:spcBef>
                <a:spcPct val="0"/>
              </a:spcBef>
              <a:spcAft>
                <a:spcPct val="0"/>
              </a:spcAft>
              <a:defRPr sz="3200" b="1">
                <a:solidFill>
                  <a:srgbClr val="000000"/>
                </a:solidFill>
                <a:latin typeface="Times New Roman" pitchFamily="18" charset="0"/>
                <a:ea typeface="宋体" pitchFamily="2" charset="-122"/>
              </a:defRPr>
            </a:lvl7pPr>
            <a:lvl8pPr marL="1371600" algn="l" rtl="0" fontAlgn="base">
              <a:spcBef>
                <a:spcPct val="0"/>
              </a:spcBef>
              <a:spcAft>
                <a:spcPct val="0"/>
              </a:spcAft>
              <a:defRPr sz="3200" b="1">
                <a:solidFill>
                  <a:srgbClr val="000000"/>
                </a:solidFill>
                <a:latin typeface="Times New Roman" pitchFamily="18" charset="0"/>
                <a:ea typeface="宋体" pitchFamily="2" charset="-122"/>
              </a:defRPr>
            </a:lvl8pPr>
            <a:lvl9pPr marL="1828800" algn="l" rtl="0" fontAlgn="base">
              <a:spcBef>
                <a:spcPct val="0"/>
              </a:spcBef>
              <a:spcAft>
                <a:spcPct val="0"/>
              </a:spcAft>
              <a:defRPr sz="3200" b="1">
                <a:solidFill>
                  <a:srgbClr val="000000"/>
                </a:solidFill>
                <a:latin typeface="Times New Roman" pitchFamily="18" charset="0"/>
                <a:ea typeface="宋体" pitchFamily="2" charset="-122"/>
              </a:defRPr>
            </a:lvl9pPr>
          </a:lstStyle>
          <a:p>
            <a:pPr eaLnBrk="1" hangingPunct="1"/>
            <a:r>
              <a:rPr lang="zh-CN" altLang="en-US" b="0" kern="0">
                <a:solidFill>
                  <a:srgbClr val="003366"/>
                </a:solidFill>
                <a:latin typeface="微软雅黑" pitchFamily="34" charset="-122"/>
                <a:ea typeface="微软雅黑" pitchFamily="34" charset="-122"/>
              </a:rPr>
              <a:t>第一节</a:t>
            </a:r>
            <a:r>
              <a:rPr lang="zh-CN" altLang="zh-CN" b="0" kern="0">
                <a:solidFill>
                  <a:srgbClr val="003366"/>
                </a:solidFill>
                <a:latin typeface="微软雅黑" pitchFamily="34" charset="-122"/>
                <a:ea typeface="微软雅黑" pitchFamily="34" charset="-122"/>
              </a:rPr>
              <a:t> 存货概述</a:t>
            </a:r>
            <a:endParaRPr lang="zh-CN" altLang="zh-CN" b="0" kern="0" dirty="0">
              <a:solidFill>
                <a:srgbClr val="003366"/>
              </a:solidFill>
              <a:latin typeface="微软雅黑" pitchFamily="34" charset="-122"/>
              <a:ea typeface="微软雅黑" pitchFamily="34" charset="-122"/>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3"/>
          <p:cNvSpPr>
            <a:spLocks noGrp="1" noChangeArrowheads="1"/>
          </p:cNvSpPr>
          <p:nvPr>
            <p:ph type="body" idx="4294967295"/>
          </p:nvPr>
        </p:nvSpPr>
        <p:spPr>
          <a:xfrm>
            <a:off x="322263" y="765175"/>
            <a:ext cx="8713787" cy="5112097"/>
          </a:xfrm>
        </p:spPr>
        <p:txBody>
          <a:bodyPr/>
          <a:lstStyle/>
          <a:p>
            <a:pPr marL="0" indent="0" eaLnBrk="1" hangingPunct="1">
              <a:lnSpc>
                <a:spcPct val="150000"/>
              </a:lnSpc>
              <a:spcBef>
                <a:spcPts val="0"/>
              </a:spcBef>
              <a:buNone/>
              <a:defRPr/>
            </a:pPr>
            <a:r>
              <a:rPr lang="zh-CN" altLang="en-US" sz="2800" dirty="0">
                <a:solidFill>
                  <a:srgbClr val="003366"/>
                </a:solidFill>
                <a:latin typeface="宋体" panose="02010600030101010101" pitchFamily="2" charset="-122"/>
                <a:ea typeface="宋体" panose="02010600030101010101" pitchFamily="2" charset="-122"/>
              </a:rPr>
              <a:t>（四）存货跌价准备转回的处理</a:t>
            </a:r>
            <a:endParaRPr lang="en-US" altLang="zh-CN" sz="2800" dirty="0">
              <a:solidFill>
                <a:srgbClr val="003366"/>
              </a:solidFill>
              <a:latin typeface="宋体" panose="02010600030101010101" pitchFamily="2" charset="-122"/>
              <a:ea typeface="宋体" panose="02010600030101010101" pitchFamily="2" charset="-122"/>
            </a:endParaRPr>
          </a:p>
          <a:p>
            <a:pPr marL="0" indent="0" eaLnBrk="1" hangingPunct="1">
              <a:lnSpc>
                <a:spcPct val="150000"/>
              </a:lnSpc>
              <a:spcBef>
                <a:spcPts val="0"/>
              </a:spcBef>
              <a:buNone/>
              <a:defRPr/>
            </a:pPr>
            <a:r>
              <a:rPr lang="en-US" altLang="zh-CN" sz="2800" dirty="0">
                <a:solidFill>
                  <a:srgbClr val="003366"/>
                </a:solidFill>
                <a:latin typeface="宋体" panose="02010600030101010101" pitchFamily="2" charset="-122"/>
                <a:ea typeface="宋体" panose="02010600030101010101" pitchFamily="2" charset="-122"/>
              </a:rPr>
              <a:t>1.</a:t>
            </a:r>
            <a:r>
              <a:rPr lang="zh-CN" altLang="en-US" sz="2800" dirty="0">
                <a:solidFill>
                  <a:srgbClr val="003366"/>
                </a:solidFill>
                <a:latin typeface="宋体" panose="02010600030101010101" pitchFamily="2" charset="-122"/>
                <a:ea typeface="宋体" panose="02010600030101010101" pitchFamily="2" charset="-122"/>
              </a:rPr>
              <a:t> </a:t>
            </a:r>
            <a:r>
              <a:rPr lang="zh-CN" altLang="zh-CN" sz="2800" dirty="0">
                <a:solidFill>
                  <a:srgbClr val="003366"/>
                </a:solidFill>
                <a:latin typeface="宋体" panose="02010600030101010101" pitchFamily="2" charset="-122"/>
                <a:ea typeface="宋体" panose="02010600030101010101" pitchFamily="2" charset="-122"/>
              </a:rPr>
              <a:t>企业的存货在符合条件的情况下，</a:t>
            </a:r>
            <a:r>
              <a:rPr lang="zh-CN" altLang="zh-CN" sz="2800" dirty="0">
                <a:solidFill>
                  <a:srgbClr val="FF0000"/>
                </a:solidFill>
                <a:latin typeface="宋体" panose="02010600030101010101" pitchFamily="2" charset="-122"/>
                <a:ea typeface="宋体" panose="02010600030101010101" pitchFamily="2" charset="-122"/>
              </a:rPr>
              <a:t>可以转回</a:t>
            </a:r>
            <a:r>
              <a:rPr lang="zh-CN" altLang="zh-CN" sz="2800" dirty="0">
                <a:solidFill>
                  <a:srgbClr val="003366"/>
                </a:solidFill>
                <a:latin typeface="宋体" panose="02010600030101010101" pitchFamily="2" charset="-122"/>
                <a:ea typeface="宋体" panose="02010600030101010101" pitchFamily="2" charset="-122"/>
              </a:rPr>
              <a:t>计提的存货跌价准备。存货跌价准备转回的条件是以前减记存货价值的影响因素已经消失，而不是在当期造成存货可变现净值高于成本的其他影响因素。</a:t>
            </a:r>
          </a:p>
          <a:p>
            <a:pPr marL="0" indent="0" eaLnBrk="1" hangingPunct="1">
              <a:lnSpc>
                <a:spcPct val="150000"/>
              </a:lnSpc>
              <a:spcBef>
                <a:spcPts val="0"/>
              </a:spcBef>
              <a:buNone/>
              <a:defRPr/>
            </a:pPr>
            <a:r>
              <a:rPr lang="en-US" altLang="zh-CN" sz="2800" dirty="0">
                <a:solidFill>
                  <a:srgbClr val="003366"/>
                </a:solidFill>
                <a:latin typeface="宋体" panose="02010600030101010101" pitchFamily="2" charset="-122"/>
                <a:ea typeface="宋体" panose="02010600030101010101" pitchFamily="2" charset="-122"/>
              </a:rPr>
              <a:t>2.</a:t>
            </a:r>
            <a:r>
              <a:rPr lang="zh-CN" altLang="zh-CN" sz="2800" dirty="0">
                <a:solidFill>
                  <a:srgbClr val="003366"/>
                </a:solidFill>
                <a:latin typeface="宋体" panose="02010600030101010101" pitchFamily="2" charset="-122"/>
                <a:ea typeface="宋体" panose="02010600030101010101" pitchFamily="2" charset="-122"/>
              </a:rPr>
              <a:t>当符合存货跌价准备转回的条件时，应</a:t>
            </a:r>
            <a:r>
              <a:rPr lang="zh-CN" altLang="zh-CN" sz="2800" dirty="0">
                <a:solidFill>
                  <a:srgbClr val="FF0000"/>
                </a:solidFill>
                <a:latin typeface="宋体" panose="02010600030101010101" pitchFamily="2" charset="-122"/>
                <a:ea typeface="宋体" panose="02010600030101010101" pitchFamily="2" charset="-122"/>
              </a:rPr>
              <a:t>在原已计提的存货跌价准备的金额内</a:t>
            </a:r>
            <a:r>
              <a:rPr lang="zh-CN" altLang="zh-CN" sz="2800" dirty="0">
                <a:solidFill>
                  <a:srgbClr val="003366"/>
                </a:solidFill>
                <a:latin typeface="宋体" panose="02010600030101010101" pitchFamily="2" charset="-122"/>
                <a:ea typeface="宋体" panose="02010600030101010101" pitchFamily="2" charset="-122"/>
              </a:rPr>
              <a:t>转回。</a:t>
            </a:r>
            <a:endParaRPr lang="en-US" altLang="zh-CN" sz="2800" dirty="0">
              <a:solidFill>
                <a:srgbClr val="003366"/>
              </a:solidFill>
              <a:latin typeface="宋体" panose="02010600030101010101" pitchFamily="2" charset="-122"/>
              <a:ea typeface="宋体" panose="02010600030101010101" pitchFamily="2" charset="-122"/>
            </a:endParaRPr>
          </a:p>
        </p:txBody>
      </p:sp>
      <p:sp>
        <p:nvSpPr>
          <p:cNvPr id="5" name="Rectangle 2">
            <a:extLst>
              <a:ext uri="{FF2B5EF4-FFF2-40B4-BE49-F238E27FC236}">
                <a16:creationId xmlns:a16="http://schemas.microsoft.com/office/drawing/2014/main" id="{123635E6-6B43-4C6F-8026-53E1F19A7F20}"/>
              </a:ext>
            </a:extLst>
          </p:cNvPr>
          <p:cNvSpPr>
            <a:spLocks noGrp="1" noChangeArrowheads="1"/>
          </p:cNvSpPr>
          <p:nvPr/>
        </p:nvSpPr>
        <p:spPr bwMode="auto">
          <a:xfrm>
            <a:off x="252413" y="-25400"/>
            <a:ext cx="7772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p>
            <a:pPr eaLnBrk="1" hangingPunct="1">
              <a:buFont typeface="Wingdings" pitchFamily="2" charset="2"/>
              <a:buNone/>
            </a:pPr>
            <a:r>
              <a:rPr lang="zh-CN" altLang="en-US" sz="3200" dirty="0">
                <a:solidFill>
                  <a:srgbClr val="003366"/>
                </a:solidFill>
                <a:latin typeface="微软雅黑" pitchFamily="34" charset="-122"/>
                <a:ea typeface="微软雅黑" pitchFamily="34" charset="-122"/>
              </a:rPr>
              <a:t>第四节</a:t>
            </a:r>
            <a:r>
              <a:rPr lang="zh-CN" altLang="zh-CN" sz="3200" dirty="0">
                <a:solidFill>
                  <a:srgbClr val="003366"/>
                </a:solidFill>
                <a:latin typeface="微软雅黑" pitchFamily="34" charset="-122"/>
                <a:ea typeface="微软雅黑" pitchFamily="34" charset="-122"/>
              </a:rPr>
              <a:t> </a:t>
            </a:r>
            <a:r>
              <a:rPr lang="zh-CN" altLang="en-US" sz="3200" dirty="0">
                <a:solidFill>
                  <a:srgbClr val="003366"/>
                </a:solidFill>
                <a:latin typeface="微软雅黑" pitchFamily="34" charset="-122"/>
                <a:ea typeface="微软雅黑" pitchFamily="34" charset="-122"/>
              </a:rPr>
              <a:t>期末</a:t>
            </a:r>
            <a:r>
              <a:rPr lang="zh-CN" altLang="zh-CN" sz="3200" dirty="0">
                <a:solidFill>
                  <a:srgbClr val="003366"/>
                </a:solidFill>
                <a:latin typeface="微软雅黑" pitchFamily="34" charset="-122"/>
                <a:ea typeface="微软雅黑" pitchFamily="34" charset="-122"/>
              </a:rPr>
              <a:t>存货的计量</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idx="4294967295"/>
          </p:nvPr>
        </p:nvSpPr>
        <p:spPr/>
        <p:txBody>
          <a:bodyPr/>
          <a:lstStyle/>
          <a:p>
            <a:pPr eaLnBrk="1" hangingPunct="1"/>
            <a:r>
              <a:rPr lang="en-US" altLang="zh-CN"/>
              <a:t> </a:t>
            </a:r>
          </a:p>
        </p:txBody>
      </p:sp>
      <p:sp>
        <p:nvSpPr>
          <p:cNvPr id="10243" name="Rectangle 3"/>
          <p:cNvSpPr>
            <a:spLocks noGrp="1" noChangeArrowheads="1"/>
          </p:cNvSpPr>
          <p:nvPr>
            <p:ph type="body" idx="4294967295"/>
          </p:nvPr>
        </p:nvSpPr>
        <p:spPr>
          <a:xfrm>
            <a:off x="322263" y="765175"/>
            <a:ext cx="8348662" cy="4978400"/>
          </a:xfrm>
        </p:spPr>
        <p:txBody>
          <a:bodyPr/>
          <a:lstStyle/>
          <a:p>
            <a:pPr marL="0" indent="0" eaLnBrk="1" hangingPunct="1">
              <a:lnSpc>
                <a:spcPct val="150000"/>
              </a:lnSpc>
              <a:buNone/>
              <a:defRPr/>
            </a:pPr>
            <a:r>
              <a:rPr lang="zh-CN" altLang="en-US" sz="2800" dirty="0">
                <a:solidFill>
                  <a:srgbClr val="003366"/>
                </a:solidFill>
                <a:latin typeface="+mn-ea"/>
              </a:rPr>
              <a:t>二、存货的确认条件</a:t>
            </a:r>
          </a:p>
          <a:p>
            <a:pPr marL="0" indent="0" eaLnBrk="1" hangingPunct="1">
              <a:lnSpc>
                <a:spcPct val="150000"/>
              </a:lnSpc>
              <a:buNone/>
              <a:defRPr/>
            </a:pPr>
            <a:r>
              <a:rPr lang="zh-CN" altLang="en-US" sz="2800" dirty="0">
                <a:solidFill>
                  <a:srgbClr val="003366"/>
                </a:solidFill>
                <a:latin typeface="+mn-ea"/>
              </a:rPr>
              <a:t>（一）与该存货有关的经济利益很可能流入企业；</a:t>
            </a:r>
          </a:p>
          <a:p>
            <a:pPr marL="0" indent="0" eaLnBrk="1" hangingPunct="1">
              <a:lnSpc>
                <a:spcPct val="150000"/>
              </a:lnSpc>
              <a:buNone/>
              <a:defRPr/>
            </a:pPr>
            <a:r>
              <a:rPr lang="zh-CN" altLang="en-US" sz="2800" dirty="0">
                <a:solidFill>
                  <a:srgbClr val="003366"/>
                </a:solidFill>
                <a:latin typeface="+mn-ea"/>
              </a:rPr>
              <a:t>（二）该存货的成本能够可靠地计量。 </a:t>
            </a:r>
          </a:p>
        </p:txBody>
      </p:sp>
      <p:sp>
        <p:nvSpPr>
          <p:cNvPr id="5" name="Rectangle 2">
            <a:extLst>
              <a:ext uri="{FF2B5EF4-FFF2-40B4-BE49-F238E27FC236}">
                <a16:creationId xmlns:a16="http://schemas.microsoft.com/office/drawing/2014/main" id="{5ABB13C4-C20A-4D6F-A14C-CFDA12D81819}"/>
              </a:ext>
            </a:extLst>
          </p:cNvPr>
          <p:cNvSpPr txBox="1">
            <a:spLocks noChangeArrowheads="1"/>
          </p:cNvSpPr>
          <p:nvPr/>
        </p:nvSpPr>
        <p:spPr bwMode="auto">
          <a:xfrm>
            <a:off x="252413" y="-25400"/>
            <a:ext cx="7772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sz="3200" b="1">
                <a:solidFill>
                  <a:srgbClr val="000000"/>
                </a:solidFill>
                <a:latin typeface="+mj-lt"/>
                <a:ea typeface="+mj-ea"/>
                <a:cs typeface="+mj-cs"/>
              </a:defRPr>
            </a:lvl1pPr>
            <a:lvl2pPr algn="l" rtl="0" eaLnBrk="0" fontAlgn="base" hangingPunct="0">
              <a:spcBef>
                <a:spcPct val="0"/>
              </a:spcBef>
              <a:spcAft>
                <a:spcPct val="0"/>
              </a:spcAft>
              <a:defRPr sz="3200" b="1">
                <a:solidFill>
                  <a:srgbClr val="000000"/>
                </a:solidFill>
                <a:latin typeface="Times New Roman" pitchFamily="18" charset="0"/>
                <a:ea typeface="宋体" pitchFamily="2" charset="-122"/>
              </a:defRPr>
            </a:lvl2pPr>
            <a:lvl3pPr algn="l" rtl="0" eaLnBrk="0" fontAlgn="base" hangingPunct="0">
              <a:spcBef>
                <a:spcPct val="0"/>
              </a:spcBef>
              <a:spcAft>
                <a:spcPct val="0"/>
              </a:spcAft>
              <a:defRPr sz="3200" b="1">
                <a:solidFill>
                  <a:srgbClr val="000000"/>
                </a:solidFill>
                <a:latin typeface="Times New Roman" pitchFamily="18" charset="0"/>
                <a:ea typeface="宋体" pitchFamily="2" charset="-122"/>
              </a:defRPr>
            </a:lvl3pPr>
            <a:lvl4pPr algn="l" rtl="0" eaLnBrk="0" fontAlgn="base" hangingPunct="0">
              <a:spcBef>
                <a:spcPct val="0"/>
              </a:spcBef>
              <a:spcAft>
                <a:spcPct val="0"/>
              </a:spcAft>
              <a:defRPr sz="3200" b="1">
                <a:solidFill>
                  <a:srgbClr val="000000"/>
                </a:solidFill>
                <a:latin typeface="Times New Roman" pitchFamily="18" charset="0"/>
                <a:ea typeface="宋体" pitchFamily="2" charset="-122"/>
              </a:defRPr>
            </a:lvl4pPr>
            <a:lvl5pPr algn="l" rtl="0" eaLnBrk="0" fontAlgn="base" hangingPunct="0">
              <a:spcBef>
                <a:spcPct val="0"/>
              </a:spcBef>
              <a:spcAft>
                <a:spcPct val="0"/>
              </a:spcAft>
              <a:defRPr sz="3200" b="1">
                <a:solidFill>
                  <a:srgbClr val="000000"/>
                </a:solidFill>
                <a:latin typeface="Times New Roman" pitchFamily="18" charset="0"/>
                <a:ea typeface="宋体" pitchFamily="2" charset="-122"/>
              </a:defRPr>
            </a:lvl5pPr>
            <a:lvl6pPr marL="457200" algn="l" rtl="0" fontAlgn="base">
              <a:spcBef>
                <a:spcPct val="0"/>
              </a:spcBef>
              <a:spcAft>
                <a:spcPct val="0"/>
              </a:spcAft>
              <a:defRPr sz="3200" b="1">
                <a:solidFill>
                  <a:srgbClr val="000000"/>
                </a:solidFill>
                <a:latin typeface="Times New Roman" pitchFamily="18" charset="0"/>
                <a:ea typeface="宋体" pitchFamily="2" charset="-122"/>
              </a:defRPr>
            </a:lvl6pPr>
            <a:lvl7pPr marL="914400" algn="l" rtl="0" fontAlgn="base">
              <a:spcBef>
                <a:spcPct val="0"/>
              </a:spcBef>
              <a:spcAft>
                <a:spcPct val="0"/>
              </a:spcAft>
              <a:defRPr sz="3200" b="1">
                <a:solidFill>
                  <a:srgbClr val="000000"/>
                </a:solidFill>
                <a:latin typeface="Times New Roman" pitchFamily="18" charset="0"/>
                <a:ea typeface="宋体" pitchFamily="2" charset="-122"/>
              </a:defRPr>
            </a:lvl7pPr>
            <a:lvl8pPr marL="1371600" algn="l" rtl="0" fontAlgn="base">
              <a:spcBef>
                <a:spcPct val="0"/>
              </a:spcBef>
              <a:spcAft>
                <a:spcPct val="0"/>
              </a:spcAft>
              <a:defRPr sz="3200" b="1">
                <a:solidFill>
                  <a:srgbClr val="000000"/>
                </a:solidFill>
                <a:latin typeface="Times New Roman" pitchFamily="18" charset="0"/>
                <a:ea typeface="宋体" pitchFamily="2" charset="-122"/>
              </a:defRPr>
            </a:lvl8pPr>
            <a:lvl9pPr marL="1828800" algn="l" rtl="0" fontAlgn="base">
              <a:spcBef>
                <a:spcPct val="0"/>
              </a:spcBef>
              <a:spcAft>
                <a:spcPct val="0"/>
              </a:spcAft>
              <a:defRPr sz="3200" b="1">
                <a:solidFill>
                  <a:srgbClr val="000000"/>
                </a:solidFill>
                <a:latin typeface="Times New Roman" pitchFamily="18" charset="0"/>
                <a:ea typeface="宋体" pitchFamily="2" charset="-122"/>
              </a:defRPr>
            </a:lvl9pPr>
          </a:lstStyle>
          <a:p>
            <a:pPr eaLnBrk="1" hangingPunct="1"/>
            <a:r>
              <a:rPr lang="zh-CN" altLang="en-US" b="0" kern="0">
                <a:solidFill>
                  <a:srgbClr val="003366"/>
                </a:solidFill>
                <a:latin typeface="微软雅黑" pitchFamily="34" charset="-122"/>
                <a:ea typeface="微软雅黑" pitchFamily="34" charset="-122"/>
              </a:rPr>
              <a:t>第一节</a:t>
            </a:r>
            <a:r>
              <a:rPr lang="zh-CN" altLang="zh-CN" b="0" kern="0">
                <a:solidFill>
                  <a:srgbClr val="003366"/>
                </a:solidFill>
                <a:latin typeface="微软雅黑" pitchFamily="34" charset="-122"/>
                <a:ea typeface="微软雅黑" pitchFamily="34" charset="-122"/>
              </a:rPr>
              <a:t> 存货概述</a:t>
            </a:r>
            <a:endParaRPr lang="zh-CN" altLang="zh-CN" b="0" kern="0" dirty="0">
              <a:solidFill>
                <a:srgbClr val="003366"/>
              </a:solidFill>
              <a:latin typeface="微软雅黑" pitchFamily="34" charset="-122"/>
              <a:ea typeface="微软雅黑" pitchFamily="34"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362" name="Rectangle 3"/>
          <p:cNvSpPr>
            <a:spLocks noGrp="1" noChangeArrowheads="1"/>
          </p:cNvSpPr>
          <p:nvPr>
            <p:ph type="body" idx="4294967295"/>
          </p:nvPr>
        </p:nvSpPr>
        <p:spPr>
          <a:xfrm>
            <a:off x="215900" y="1341438"/>
            <a:ext cx="8748713" cy="5039890"/>
          </a:xfrm>
        </p:spPr>
        <p:txBody>
          <a:bodyPr/>
          <a:lstStyle/>
          <a:p>
            <a:pPr marL="0" indent="0" eaLnBrk="1" hangingPunct="1">
              <a:lnSpc>
                <a:spcPct val="150000"/>
              </a:lnSpc>
              <a:spcBef>
                <a:spcPts val="800"/>
              </a:spcBef>
              <a:buNone/>
              <a:defRPr/>
            </a:pPr>
            <a:r>
              <a:rPr lang="en-US" altLang="zh-CN" dirty="0"/>
              <a:t>   </a:t>
            </a:r>
            <a:r>
              <a:rPr lang="zh-CN" altLang="zh-CN" sz="2800" dirty="0">
                <a:solidFill>
                  <a:srgbClr val="003366"/>
                </a:solidFill>
                <a:latin typeface="+mn-ea"/>
              </a:rPr>
              <a:t>企业外购存货主要包括原材料和商品。</a:t>
            </a:r>
            <a:endParaRPr lang="en-US" altLang="zh-CN" sz="2800" dirty="0">
              <a:solidFill>
                <a:srgbClr val="003366"/>
              </a:solidFill>
              <a:latin typeface="+mn-ea"/>
            </a:endParaRPr>
          </a:p>
          <a:p>
            <a:pPr marL="0" indent="0" eaLnBrk="1" hangingPunct="1">
              <a:lnSpc>
                <a:spcPct val="150000"/>
              </a:lnSpc>
              <a:spcBef>
                <a:spcPts val="800"/>
              </a:spcBef>
              <a:buNone/>
              <a:defRPr/>
            </a:pPr>
            <a:r>
              <a:rPr lang="en-US" altLang="zh-CN" sz="2800" dirty="0">
                <a:solidFill>
                  <a:srgbClr val="003366"/>
                </a:solidFill>
                <a:latin typeface="+mn-ea"/>
              </a:rPr>
              <a:t>  </a:t>
            </a:r>
            <a:r>
              <a:rPr lang="zh-CN" altLang="zh-CN" sz="2800" dirty="0">
                <a:solidFill>
                  <a:srgbClr val="003366"/>
                </a:solidFill>
                <a:latin typeface="+mn-ea"/>
              </a:rPr>
              <a:t>外购存货的成本即存货的采购成本，指企业物资从采购到入库前所发生的全部支出，包括购买价款、相关税费、运输费、装卸费、保险费以及其他可归属于存货采购成本的费用。</a:t>
            </a:r>
          </a:p>
        </p:txBody>
      </p:sp>
      <p:sp>
        <p:nvSpPr>
          <p:cNvPr id="25603" name="Rectangle 2"/>
          <p:cNvSpPr>
            <a:spLocks noGrp="1" noChangeArrowheads="1"/>
          </p:cNvSpPr>
          <p:nvPr/>
        </p:nvSpPr>
        <p:spPr bwMode="auto">
          <a:xfrm>
            <a:off x="252413" y="-25400"/>
            <a:ext cx="7772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p>
            <a:pPr eaLnBrk="1" hangingPunct="1">
              <a:buFont typeface="Wingdings" pitchFamily="2" charset="2"/>
              <a:buNone/>
            </a:pPr>
            <a:r>
              <a:rPr lang="zh-CN" altLang="en-US" sz="3200" dirty="0">
                <a:solidFill>
                  <a:srgbClr val="003366"/>
                </a:solidFill>
                <a:latin typeface="微软雅黑" pitchFamily="34" charset="-122"/>
                <a:ea typeface="微软雅黑" pitchFamily="34" charset="-122"/>
              </a:rPr>
              <a:t>第二节</a:t>
            </a:r>
            <a:r>
              <a:rPr lang="zh-CN" altLang="zh-CN" sz="3200" dirty="0">
                <a:solidFill>
                  <a:srgbClr val="003366"/>
                </a:solidFill>
                <a:latin typeface="微软雅黑" pitchFamily="34" charset="-122"/>
                <a:ea typeface="微软雅黑" pitchFamily="34" charset="-122"/>
              </a:rPr>
              <a:t> 存货的初始计量</a:t>
            </a:r>
          </a:p>
        </p:txBody>
      </p:sp>
      <p:sp>
        <p:nvSpPr>
          <p:cNvPr id="5" name="Rectangle 3"/>
          <p:cNvSpPr txBox="1">
            <a:spLocks noChangeArrowheads="1"/>
          </p:cNvSpPr>
          <p:nvPr/>
        </p:nvSpPr>
        <p:spPr bwMode="auto">
          <a:xfrm>
            <a:off x="215900" y="620688"/>
            <a:ext cx="8677275" cy="725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457200" indent="-457200" algn="l" rtl="0" eaLnBrk="0" fontAlgn="base" hangingPunct="0">
              <a:spcBef>
                <a:spcPct val="20000"/>
              </a:spcBef>
              <a:spcAft>
                <a:spcPct val="0"/>
              </a:spcAft>
              <a:buClr>
                <a:srgbClr val="A50021"/>
              </a:buClr>
              <a:buSzPct val="75000"/>
              <a:buFont typeface="Wingdings" panose="05000000000000000000" pitchFamily="2" charset="2"/>
              <a:buChar char="n"/>
              <a:defRPr sz="2800" b="1">
                <a:solidFill>
                  <a:srgbClr val="000000"/>
                </a:solidFill>
                <a:latin typeface="+mn-lt"/>
                <a:ea typeface="+mn-ea"/>
                <a:cs typeface="+mn-cs"/>
              </a:defRPr>
            </a:lvl1pPr>
            <a:lvl2pPr marL="1027113" indent="-455613" algn="l" rtl="0" eaLnBrk="0" fontAlgn="base" hangingPunct="0">
              <a:spcBef>
                <a:spcPct val="20000"/>
              </a:spcBef>
              <a:spcAft>
                <a:spcPct val="0"/>
              </a:spcAft>
              <a:buClr>
                <a:schemeClr val="accent2"/>
              </a:buClr>
              <a:buSzPct val="75000"/>
              <a:buFont typeface="Wingdings" panose="05000000000000000000" pitchFamily="2" charset="2"/>
              <a:buChar char="n"/>
              <a:defRPr sz="2800" b="1">
                <a:solidFill>
                  <a:srgbClr val="000000"/>
                </a:solidFill>
                <a:latin typeface="+mn-lt"/>
                <a:ea typeface="+mn-ea"/>
              </a:defRPr>
            </a:lvl2pPr>
            <a:lvl3pPr marL="1370013" indent="-228600" algn="l" rtl="0" eaLnBrk="0" fontAlgn="base" hangingPunct="0">
              <a:spcBef>
                <a:spcPct val="20000"/>
              </a:spcBef>
              <a:spcAft>
                <a:spcPct val="0"/>
              </a:spcAft>
              <a:buClr>
                <a:srgbClr val="666699"/>
              </a:buClr>
              <a:buSzPct val="70000"/>
              <a:buFont typeface="Wingdings" panose="05000000000000000000" pitchFamily="2" charset="2"/>
              <a:buChar char="n"/>
              <a:defRPr sz="2800" b="1">
                <a:solidFill>
                  <a:srgbClr val="000000"/>
                </a:solidFill>
                <a:latin typeface="+mn-lt"/>
                <a:ea typeface="+mn-ea"/>
              </a:defRPr>
            </a:lvl3pPr>
            <a:lvl4pPr marL="1712913" indent="-228600" algn="l" rtl="0" eaLnBrk="0" fontAlgn="base" hangingPunct="0">
              <a:spcBef>
                <a:spcPct val="20000"/>
              </a:spcBef>
              <a:spcAft>
                <a:spcPct val="0"/>
              </a:spcAft>
              <a:buSzPct val="60000"/>
              <a:buFont typeface="Wingdings" panose="05000000000000000000" pitchFamily="2" charset="2"/>
              <a:buChar char="n"/>
              <a:defRPr sz="2800" b="1">
                <a:solidFill>
                  <a:srgbClr val="000000"/>
                </a:solidFill>
                <a:latin typeface="+mn-lt"/>
                <a:ea typeface="+mn-ea"/>
              </a:defRPr>
            </a:lvl4pPr>
            <a:lvl5pPr marL="2057400" indent="-228600" algn="l" rtl="0" eaLnBrk="0" fontAlgn="base" hangingPunct="0">
              <a:spcBef>
                <a:spcPct val="20000"/>
              </a:spcBef>
              <a:spcAft>
                <a:spcPct val="0"/>
              </a:spcAft>
              <a:buClr>
                <a:schemeClr val="hlink"/>
              </a:buClr>
              <a:buSzPct val="55000"/>
              <a:buFont typeface="Wingdings" panose="05000000000000000000" pitchFamily="2" charset="2"/>
              <a:buChar char="n"/>
              <a:defRPr sz="2800" b="1">
                <a:solidFill>
                  <a:srgbClr val="000000"/>
                </a:solidFill>
                <a:latin typeface="+mn-lt"/>
                <a:ea typeface="+mn-ea"/>
              </a:defRPr>
            </a:lvl5pPr>
            <a:lvl6pPr marL="2514600" indent="-228600" algn="l" rtl="0" eaLnBrk="0" fontAlgn="base" hangingPunct="0">
              <a:spcBef>
                <a:spcPct val="20000"/>
              </a:spcBef>
              <a:spcAft>
                <a:spcPct val="0"/>
              </a:spcAft>
              <a:buClr>
                <a:schemeClr val="hlink"/>
              </a:buClr>
              <a:buSzPct val="55000"/>
              <a:buFont typeface="Wingdings" panose="05000000000000000000" pitchFamily="2" charset="2"/>
              <a:buChar char="n"/>
              <a:defRPr sz="2800" b="1">
                <a:solidFill>
                  <a:srgbClr val="000000"/>
                </a:solidFill>
                <a:latin typeface="+mn-lt"/>
                <a:ea typeface="+mn-ea"/>
              </a:defRPr>
            </a:lvl6pPr>
            <a:lvl7pPr marL="2971800" indent="-228600" algn="l" rtl="0" eaLnBrk="0" fontAlgn="base" hangingPunct="0">
              <a:spcBef>
                <a:spcPct val="20000"/>
              </a:spcBef>
              <a:spcAft>
                <a:spcPct val="0"/>
              </a:spcAft>
              <a:buClr>
                <a:schemeClr val="hlink"/>
              </a:buClr>
              <a:buSzPct val="55000"/>
              <a:buFont typeface="Wingdings" panose="05000000000000000000" pitchFamily="2" charset="2"/>
              <a:buChar char="n"/>
              <a:defRPr sz="2800" b="1">
                <a:solidFill>
                  <a:srgbClr val="000000"/>
                </a:solidFill>
                <a:latin typeface="+mn-lt"/>
                <a:ea typeface="+mn-ea"/>
              </a:defRPr>
            </a:lvl7pPr>
            <a:lvl8pPr marL="3429000" indent="-228600" algn="l" rtl="0" eaLnBrk="0" fontAlgn="base" hangingPunct="0">
              <a:spcBef>
                <a:spcPct val="20000"/>
              </a:spcBef>
              <a:spcAft>
                <a:spcPct val="0"/>
              </a:spcAft>
              <a:buClr>
                <a:schemeClr val="hlink"/>
              </a:buClr>
              <a:buSzPct val="55000"/>
              <a:buFont typeface="Wingdings" panose="05000000000000000000" pitchFamily="2" charset="2"/>
              <a:buChar char="n"/>
              <a:defRPr sz="2800" b="1">
                <a:solidFill>
                  <a:srgbClr val="000000"/>
                </a:solidFill>
                <a:latin typeface="+mn-lt"/>
                <a:ea typeface="+mn-ea"/>
              </a:defRPr>
            </a:lvl8pPr>
            <a:lvl9pPr marL="3886200" indent="-228600" algn="l" rtl="0" eaLnBrk="0" fontAlgn="base" hangingPunct="0">
              <a:spcBef>
                <a:spcPct val="20000"/>
              </a:spcBef>
              <a:spcAft>
                <a:spcPct val="0"/>
              </a:spcAft>
              <a:buClr>
                <a:schemeClr val="hlink"/>
              </a:buClr>
              <a:buSzPct val="55000"/>
              <a:buFont typeface="Wingdings" panose="05000000000000000000" pitchFamily="2" charset="2"/>
              <a:buChar char="n"/>
              <a:defRPr sz="2800" b="1">
                <a:solidFill>
                  <a:srgbClr val="000000"/>
                </a:solidFill>
                <a:latin typeface="+mn-lt"/>
                <a:ea typeface="+mn-ea"/>
              </a:defRPr>
            </a:lvl9pPr>
          </a:lstStyle>
          <a:p>
            <a:pPr marL="0" indent="0" eaLnBrk="1" hangingPunct="1">
              <a:lnSpc>
                <a:spcPct val="150000"/>
              </a:lnSpc>
              <a:spcBef>
                <a:spcPct val="0"/>
              </a:spcBef>
              <a:buNone/>
              <a:defRPr/>
            </a:pPr>
            <a:r>
              <a:rPr lang="zh-CN" altLang="en-US" dirty="0">
                <a:solidFill>
                  <a:srgbClr val="003366"/>
                </a:solidFill>
                <a:latin typeface="+mn-ea"/>
                <a:sym typeface="微软雅黑" panose="020B0503020204020204" pitchFamily="34" charset="-122"/>
              </a:rPr>
              <a:t>一、外购存货的成本</a:t>
            </a:r>
          </a:p>
        </p:txBody>
      </p:sp>
      <p:sp>
        <p:nvSpPr>
          <p:cNvPr id="8" name="Rectangle 2"/>
          <p:cNvSpPr txBox="1">
            <a:spLocks noChangeArrowheads="1"/>
          </p:cNvSpPr>
          <p:nvPr/>
        </p:nvSpPr>
        <p:spPr bwMode="auto">
          <a:xfrm>
            <a:off x="252413" y="3500438"/>
            <a:ext cx="8640762" cy="252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457200" indent="-457200" algn="l" rtl="0" eaLnBrk="0" fontAlgn="base" hangingPunct="0">
              <a:spcBef>
                <a:spcPct val="20000"/>
              </a:spcBef>
              <a:spcAft>
                <a:spcPct val="0"/>
              </a:spcAft>
              <a:buClr>
                <a:srgbClr val="A50021"/>
              </a:buClr>
              <a:buSzPct val="75000"/>
              <a:buFont typeface="Wingdings" panose="05000000000000000000" pitchFamily="2" charset="2"/>
              <a:buChar char="n"/>
              <a:defRPr sz="2800" b="1">
                <a:solidFill>
                  <a:srgbClr val="000000"/>
                </a:solidFill>
                <a:latin typeface="+mn-lt"/>
                <a:ea typeface="+mn-ea"/>
                <a:cs typeface="+mn-cs"/>
              </a:defRPr>
            </a:lvl1pPr>
            <a:lvl2pPr marL="1027113" indent="-455613" algn="l" rtl="0" eaLnBrk="0" fontAlgn="base" hangingPunct="0">
              <a:spcBef>
                <a:spcPct val="20000"/>
              </a:spcBef>
              <a:spcAft>
                <a:spcPct val="0"/>
              </a:spcAft>
              <a:buClr>
                <a:schemeClr val="accent2"/>
              </a:buClr>
              <a:buSzPct val="75000"/>
              <a:buFont typeface="Wingdings" panose="05000000000000000000" pitchFamily="2" charset="2"/>
              <a:buChar char="n"/>
              <a:defRPr sz="2800" b="1">
                <a:solidFill>
                  <a:srgbClr val="000000"/>
                </a:solidFill>
                <a:latin typeface="+mn-lt"/>
                <a:ea typeface="+mn-ea"/>
              </a:defRPr>
            </a:lvl2pPr>
            <a:lvl3pPr marL="1370013" indent="-228600" algn="l" rtl="0" eaLnBrk="0" fontAlgn="base" hangingPunct="0">
              <a:spcBef>
                <a:spcPct val="20000"/>
              </a:spcBef>
              <a:spcAft>
                <a:spcPct val="0"/>
              </a:spcAft>
              <a:buClr>
                <a:srgbClr val="666699"/>
              </a:buClr>
              <a:buSzPct val="70000"/>
              <a:buFont typeface="Wingdings" panose="05000000000000000000" pitchFamily="2" charset="2"/>
              <a:buChar char="n"/>
              <a:defRPr sz="2800" b="1">
                <a:solidFill>
                  <a:srgbClr val="000000"/>
                </a:solidFill>
                <a:latin typeface="+mn-lt"/>
                <a:ea typeface="+mn-ea"/>
              </a:defRPr>
            </a:lvl3pPr>
            <a:lvl4pPr marL="1712913" indent="-228600" algn="l" rtl="0" eaLnBrk="0" fontAlgn="base" hangingPunct="0">
              <a:spcBef>
                <a:spcPct val="20000"/>
              </a:spcBef>
              <a:spcAft>
                <a:spcPct val="0"/>
              </a:spcAft>
              <a:buSzPct val="60000"/>
              <a:buFont typeface="Wingdings" panose="05000000000000000000" pitchFamily="2" charset="2"/>
              <a:buChar char="n"/>
              <a:defRPr sz="2800" b="1">
                <a:solidFill>
                  <a:srgbClr val="000000"/>
                </a:solidFill>
                <a:latin typeface="+mn-lt"/>
                <a:ea typeface="+mn-ea"/>
              </a:defRPr>
            </a:lvl4pPr>
            <a:lvl5pPr marL="2057400" indent="-228600" algn="l" rtl="0" eaLnBrk="0" fontAlgn="base" hangingPunct="0">
              <a:spcBef>
                <a:spcPct val="20000"/>
              </a:spcBef>
              <a:spcAft>
                <a:spcPct val="0"/>
              </a:spcAft>
              <a:buClr>
                <a:schemeClr val="hlink"/>
              </a:buClr>
              <a:buSzPct val="55000"/>
              <a:buFont typeface="Wingdings" panose="05000000000000000000" pitchFamily="2" charset="2"/>
              <a:buChar char="n"/>
              <a:defRPr sz="2800" b="1">
                <a:solidFill>
                  <a:srgbClr val="000000"/>
                </a:solidFill>
                <a:latin typeface="+mn-lt"/>
                <a:ea typeface="+mn-ea"/>
              </a:defRPr>
            </a:lvl5pPr>
            <a:lvl6pPr marL="2514600" indent="-228600" algn="l" rtl="0" eaLnBrk="0" fontAlgn="base" hangingPunct="0">
              <a:spcBef>
                <a:spcPct val="20000"/>
              </a:spcBef>
              <a:spcAft>
                <a:spcPct val="0"/>
              </a:spcAft>
              <a:buClr>
                <a:schemeClr val="hlink"/>
              </a:buClr>
              <a:buSzPct val="55000"/>
              <a:buFont typeface="Wingdings" panose="05000000000000000000" pitchFamily="2" charset="2"/>
              <a:buChar char="n"/>
              <a:defRPr sz="2800" b="1">
                <a:solidFill>
                  <a:srgbClr val="000000"/>
                </a:solidFill>
                <a:latin typeface="+mn-lt"/>
                <a:ea typeface="+mn-ea"/>
              </a:defRPr>
            </a:lvl6pPr>
            <a:lvl7pPr marL="2971800" indent="-228600" algn="l" rtl="0" eaLnBrk="0" fontAlgn="base" hangingPunct="0">
              <a:spcBef>
                <a:spcPct val="20000"/>
              </a:spcBef>
              <a:spcAft>
                <a:spcPct val="0"/>
              </a:spcAft>
              <a:buClr>
                <a:schemeClr val="hlink"/>
              </a:buClr>
              <a:buSzPct val="55000"/>
              <a:buFont typeface="Wingdings" panose="05000000000000000000" pitchFamily="2" charset="2"/>
              <a:buChar char="n"/>
              <a:defRPr sz="2800" b="1">
                <a:solidFill>
                  <a:srgbClr val="000000"/>
                </a:solidFill>
                <a:latin typeface="+mn-lt"/>
                <a:ea typeface="+mn-ea"/>
              </a:defRPr>
            </a:lvl7pPr>
            <a:lvl8pPr marL="3429000" indent="-228600" algn="l" rtl="0" eaLnBrk="0" fontAlgn="base" hangingPunct="0">
              <a:spcBef>
                <a:spcPct val="20000"/>
              </a:spcBef>
              <a:spcAft>
                <a:spcPct val="0"/>
              </a:spcAft>
              <a:buClr>
                <a:schemeClr val="hlink"/>
              </a:buClr>
              <a:buSzPct val="55000"/>
              <a:buFont typeface="Wingdings" panose="05000000000000000000" pitchFamily="2" charset="2"/>
              <a:buChar char="n"/>
              <a:defRPr sz="2800" b="1">
                <a:solidFill>
                  <a:srgbClr val="000000"/>
                </a:solidFill>
                <a:latin typeface="+mn-lt"/>
                <a:ea typeface="+mn-ea"/>
              </a:defRPr>
            </a:lvl8pPr>
            <a:lvl9pPr marL="3886200" indent="-228600" algn="l" rtl="0" eaLnBrk="0" fontAlgn="base" hangingPunct="0">
              <a:spcBef>
                <a:spcPct val="20000"/>
              </a:spcBef>
              <a:spcAft>
                <a:spcPct val="0"/>
              </a:spcAft>
              <a:buClr>
                <a:schemeClr val="hlink"/>
              </a:buClr>
              <a:buSzPct val="55000"/>
              <a:buFont typeface="Wingdings" panose="05000000000000000000" pitchFamily="2" charset="2"/>
              <a:buChar char="n"/>
              <a:defRPr sz="2800" b="1">
                <a:solidFill>
                  <a:srgbClr val="000000"/>
                </a:solidFill>
                <a:latin typeface="+mn-lt"/>
                <a:ea typeface="+mn-ea"/>
              </a:defRPr>
            </a:lvl9pPr>
          </a:lstStyle>
          <a:p>
            <a:pPr marL="0" indent="0" algn="just" eaLnBrk="1" hangingPunct="1">
              <a:lnSpc>
                <a:spcPct val="130000"/>
              </a:lnSpc>
              <a:spcBef>
                <a:spcPct val="0"/>
              </a:spcBef>
              <a:buNone/>
              <a:defRPr/>
            </a:pPr>
            <a:endParaRPr lang="zh-CN" altLang="en-US" sz="2400" b="0" kern="0" dirty="0">
              <a:solidFill>
                <a:srgbClr val="003366"/>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idx="4294967295"/>
          </p:nvPr>
        </p:nvSpPr>
        <p:spPr>
          <a:xfrm>
            <a:off x="323850" y="620713"/>
            <a:ext cx="7772400" cy="641350"/>
          </a:xfrm>
        </p:spPr>
        <p:txBody>
          <a:bodyPr/>
          <a:lstStyle/>
          <a:p>
            <a:pPr eaLnBrk="1" hangingPunct="1">
              <a:lnSpc>
                <a:spcPct val="150000"/>
              </a:lnSpc>
              <a:spcBef>
                <a:spcPts val="800"/>
              </a:spcBef>
              <a:buClr>
                <a:srgbClr val="A50021"/>
              </a:buClr>
              <a:buSzPct val="75000"/>
              <a:defRPr/>
            </a:pPr>
            <a:r>
              <a:rPr lang="zh-CN" altLang="en-US" sz="2800" dirty="0">
                <a:solidFill>
                  <a:srgbClr val="003366"/>
                </a:solidFill>
                <a:latin typeface="+mn-ea"/>
                <a:ea typeface="+mn-ea"/>
                <a:cs typeface="+mn-cs"/>
              </a:rPr>
              <a:t>二、加工取得存货的成本</a:t>
            </a:r>
          </a:p>
        </p:txBody>
      </p:sp>
      <p:sp>
        <p:nvSpPr>
          <p:cNvPr id="32771" name="Rectangle 3"/>
          <p:cNvSpPr>
            <a:spLocks noGrp="1" noChangeArrowheads="1"/>
          </p:cNvSpPr>
          <p:nvPr>
            <p:ph type="body" idx="4294967295"/>
          </p:nvPr>
        </p:nvSpPr>
        <p:spPr>
          <a:xfrm>
            <a:off x="325438" y="1196975"/>
            <a:ext cx="8567737" cy="4822825"/>
          </a:xfrm>
        </p:spPr>
        <p:txBody>
          <a:bodyPr/>
          <a:lstStyle/>
          <a:p>
            <a:pPr marL="0" indent="0" eaLnBrk="1" hangingPunct="1">
              <a:lnSpc>
                <a:spcPct val="150000"/>
              </a:lnSpc>
              <a:spcBef>
                <a:spcPts val="0"/>
              </a:spcBef>
              <a:buNone/>
              <a:defRPr/>
            </a:pPr>
            <a:r>
              <a:rPr lang="en-US" altLang="zh-CN" dirty="0"/>
              <a:t>    </a:t>
            </a:r>
            <a:r>
              <a:rPr lang="zh-CN" altLang="zh-CN" sz="2800" dirty="0">
                <a:solidFill>
                  <a:srgbClr val="003366"/>
                </a:solidFill>
                <a:latin typeface="+mn-ea"/>
              </a:rPr>
              <a:t>企业通过进一步加工取得的存货，主要包括产成品、在产品、半成品、委托加工物资等</a:t>
            </a:r>
            <a:r>
              <a:rPr lang="zh-CN" altLang="en-US" sz="2800" dirty="0">
                <a:solidFill>
                  <a:srgbClr val="003366"/>
                </a:solidFill>
                <a:latin typeface="+mn-ea"/>
              </a:rPr>
              <a:t>。</a:t>
            </a:r>
            <a:endParaRPr lang="en-US" altLang="zh-CN" sz="2800" dirty="0">
              <a:solidFill>
                <a:srgbClr val="003366"/>
              </a:solidFill>
              <a:latin typeface="+mn-ea"/>
            </a:endParaRPr>
          </a:p>
          <a:p>
            <a:pPr marL="0" indent="0" eaLnBrk="1" hangingPunct="1">
              <a:lnSpc>
                <a:spcPct val="150000"/>
              </a:lnSpc>
              <a:spcBef>
                <a:spcPts val="0"/>
              </a:spcBef>
              <a:buNone/>
              <a:defRPr/>
            </a:pPr>
            <a:r>
              <a:rPr lang="zh-CN" altLang="en-US" sz="2800" dirty="0">
                <a:solidFill>
                  <a:srgbClr val="003366"/>
                </a:solidFill>
                <a:latin typeface="+mn-ea"/>
              </a:rPr>
              <a:t>   加工取得存货的成本</a:t>
            </a:r>
            <a:r>
              <a:rPr lang="zh-CN" altLang="zh-CN" sz="2800" dirty="0">
                <a:solidFill>
                  <a:srgbClr val="003366"/>
                </a:solidFill>
                <a:latin typeface="+mn-ea"/>
              </a:rPr>
              <a:t>成本由采购成本、加工成本构成。某些存货还包括使存货达到目前场所和状态所发生的其他成本，如可直接认定的产品设计费用等。</a:t>
            </a:r>
            <a:endParaRPr lang="en-US" altLang="zh-CN" sz="2800" dirty="0">
              <a:solidFill>
                <a:srgbClr val="003366"/>
              </a:solidFill>
              <a:latin typeface="+mn-ea"/>
            </a:endParaRPr>
          </a:p>
          <a:p>
            <a:pPr marL="0" indent="0" eaLnBrk="1" hangingPunct="1">
              <a:lnSpc>
                <a:spcPct val="150000"/>
              </a:lnSpc>
              <a:spcBef>
                <a:spcPts val="0"/>
              </a:spcBef>
              <a:buNone/>
              <a:defRPr/>
            </a:pPr>
            <a:r>
              <a:rPr lang="en-US" altLang="zh-CN" sz="2800" dirty="0">
                <a:solidFill>
                  <a:srgbClr val="003366"/>
                </a:solidFill>
                <a:latin typeface="+mn-ea"/>
              </a:rPr>
              <a:t>   </a:t>
            </a:r>
            <a:r>
              <a:rPr lang="zh-CN" altLang="zh-CN" sz="2800" dirty="0">
                <a:solidFill>
                  <a:srgbClr val="003366"/>
                </a:solidFill>
                <a:latin typeface="+mn-ea"/>
              </a:rPr>
              <a:t>存货加工成本由直接人工和制造费用构成，其实质是企业在进一步加工存货的过程中追加发生的生产成本。</a:t>
            </a:r>
          </a:p>
        </p:txBody>
      </p:sp>
      <p:sp>
        <p:nvSpPr>
          <p:cNvPr id="10" name="Rectangle 2">
            <a:extLst>
              <a:ext uri="{FF2B5EF4-FFF2-40B4-BE49-F238E27FC236}">
                <a16:creationId xmlns:a16="http://schemas.microsoft.com/office/drawing/2014/main" id="{B0F732F8-3BD8-4D18-BC13-BAE88291AEE1}"/>
              </a:ext>
            </a:extLst>
          </p:cNvPr>
          <p:cNvSpPr>
            <a:spLocks noGrp="1" noChangeArrowheads="1"/>
          </p:cNvSpPr>
          <p:nvPr/>
        </p:nvSpPr>
        <p:spPr bwMode="auto">
          <a:xfrm>
            <a:off x="252413" y="-25400"/>
            <a:ext cx="7772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p>
            <a:pPr eaLnBrk="1" hangingPunct="1">
              <a:buFont typeface="Wingdings" pitchFamily="2" charset="2"/>
              <a:buNone/>
            </a:pPr>
            <a:r>
              <a:rPr lang="zh-CN" altLang="en-US" sz="3200" dirty="0">
                <a:solidFill>
                  <a:srgbClr val="003366"/>
                </a:solidFill>
                <a:latin typeface="微软雅黑" pitchFamily="34" charset="-122"/>
                <a:ea typeface="微软雅黑" pitchFamily="34" charset="-122"/>
              </a:rPr>
              <a:t>第二节</a:t>
            </a:r>
            <a:r>
              <a:rPr lang="zh-CN" altLang="zh-CN" sz="3200" dirty="0">
                <a:solidFill>
                  <a:srgbClr val="003366"/>
                </a:solidFill>
                <a:latin typeface="微软雅黑" pitchFamily="34" charset="-122"/>
                <a:ea typeface="微软雅黑" pitchFamily="34" charset="-122"/>
              </a:rPr>
              <a:t> 存货的初始计量</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a:spLocks noGrp="1" noChangeArrowheads="1"/>
          </p:cNvSpPr>
          <p:nvPr>
            <p:ph type="body" idx="4294967295"/>
          </p:nvPr>
        </p:nvSpPr>
        <p:spPr>
          <a:xfrm>
            <a:off x="252413" y="764704"/>
            <a:ext cx="8494712" cy="1582738"/>
          </a:xfrm>
        </p:spPr>
        <p:txBody>
          <a:bodyPr/>
          <a:lstStyle/>
          <a:p>
            <a:pPr marL="0" indent="0" eaLnBrk="1" hangingPunct="1">
              <a:lnSpc>
                <a:spcPct val="150000"/>
              </a:lnSpc>
              <a:spcBef>
                <a:spcPts val="0"/>
              </a:spcBef>
              <a:buNone/>
              <a:defRPr/>
            </a:pPr>
            <a:r>
              <a:rPr lang="zh-CN" altLang="en-US" sz="2800" dirty="0">
                <a:solidFill>
                  <a:srgbClr val="003366"/>
                </a:solidFill>
                <a:latin typeface="+mn-ea"/>
              </a:rPr>
              <a:t>三、</a:t>
            </a:r>
            <a:r>
              <a:rPr lang="zh-CN" altLang="zh-CN" sz="2800" dirty="0">
                <a:solidFill>
                  <a:srgbClr val="003366"/>
                </a:solidFill>
                <a:latin typeface="+mn-ea"/>
              </a:rPr>
              <a:t>通过提供劳务取得的存货</a:t>
            </a:r>
            <a:endParaRPr lang="en-US" altLang="zh-CN" sz="2800" dirty="0">
              <a:solidFill>
                <a:srgbClr val="003366"/>
              </a:solidFill>
              <a:latin typeface="+mn-ea"/>
            </a:endParaRPr>
          </a:p>
          <a:p>
            <a:pPr marL="0" indent="0" eaLnBrk="1" hangingPunct="1">
              <a:lnSpc>
                <a:spcPct val="150000"/>
              </a:lnSpc>
              <a:buNone/>
              <a:defRPr/>
            </a:pPr>
            <a:r>
              <a:rPr lang="en-US" altLang="zh-CN" dirty="0"/>
              <a:t>  </a:t>
            </a:r>
            <a:r>
              <a:rPr lang="zh-CN" altLang="zh-CN" sz="2800" dirty="0">
                <a:solidFill>
                  <a:srgbClr val="003366"/>
                </a:solidFill>
                <a:latin typeface="+mn-ea"/>
              </a:rPr>
              <a:t>通过提供劳务取得的存货，其成本按从事劳务提供人员的直接人工和其他直接费用以及可归属于该存货的间接费用确定。</a:t>
            </a:r>
          </a:p>
        </p:txBody>
      </p:sp>
      <p:sp>
        <p:nvSpPr>
          <p:cNvPr id="4" name="Rectangle 2">
            <a:extLst>
              <a:ext uri="{FF2B5EF4-FFF2-40B4-BE49-F238E27FC236}">
                <a16:creationId xmlns:a16="http://schemas.microsoft.com/office/drawing/2014/main" id="{9CEE8EC5-C4A2-4E7F-A074-208EDF60466F}"/>
              </a:ext>
            </a:extLst>
          </p:cNvPr>
          <p:cNvSpPr>
            <a:spLocks noGrp="1" noChangeArrowheads="1"/>
          </p:cNvSpPr>
          <p:nvPr/>
        </p:nvSpPr>
        <p:spPr bwMode="auto">
          <a:xfrm>
            <a:off x="252413" y="-25400"/>
            <a:ext cx="7772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p>
            <a:pPr eaLnBrk="1" hangingPunct="1">
              <a:buFont typeface="Wingdings" pitchFamily="2" charset="2"/>
              <a:buNone/>
            </a:pPr>
            <a:r>
              <a:rPr lang="zh-CN" altLang="en-US" sz="3200" dirty="0">
                <a:solidFill>
                  <a:srgbClr val="003366"/>
                </a:solidFill>
                <a:latin typeface="微软雅黑" pitchFamily="34" charset="-122"/>
                <a:ea typeface="微软雅黑" pitchFamily="34" charset="-122"/>
              </a:rPr>
              <a:t>第二节</a:t>
            </a:r>
            <a:r>
              <a:rPr lang="zh-CN" altLang="zh-CN" sz="3200" dirty="0">
                <a:solidFill>
                  <a:srgbClr val="003366"/>
                </a:solidFill>
                <a:latin typeface="微软雅黑" pitchFamily="34" charset="-122"/>
                <a:ea typeface="微软雅黑" pitchFamily="34" charset="-122"/>
              </a:rPr>
              <a:t> 存货的初始计量</a:t>
            </a:r>
          </a:p>
        </p:txBody>
      </p:sp>
    </p:spTree>
    <p:extLst>
      <p:ext uri="{BB962C8B-B14F-4D97-AF65-F5344CB8AC3E}">
        <p14:creationId xmlns:p14="http://schemas.microsoft.com/office/powerpoint/2010/main" val="20429658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a:spLocks noGrp="1" noChangeArrowheads="1"/>
          </p:cNvSpPr>
          <p:nvPr>
            <p:ph type="body" idx="4294967295"/>
          </p:nvPr>
        </p:nvSpPr>
        <p:spPr>
          <a:xfrm>
            <a:off x="252413" y="764704"/>
            <a:ext cx="8494712" cy="1582738"/>
          </a:xfrm>
        </p:spPr>
        <p:txBody>
          <a:bodyPr/>
          <a:lstStyle/>
          <a:p>
            <a:pPr marL="0" indent="0" eaLnBrk="1" hangingPunct="1">
              <a:lnSpc>
                <a:spcPct val="150000"/>
              </a:lnSpc>
              <a:spcBef>
                <a:spcPts val="0"/>
              </a:spcBef>
              <a:buNone/>
              <a:defRPr/>
            </a:pPr>
            <a:r>
              <a:rPr lang="zh-CN" altLang="en-US" sz="2800" dirty="0">
                <a:solidFill>
                  <a:srgbClr val="003366"/>
                </a:solidFill>
                <a:latin typeface="+mn-ea"/>
              </a:rPr>
              <a:t>四、其他方式取得存货的成本</a:t>
            </a:r>
            <a:endParaRPr lang="en-US" altLang="zh-CN" sz="2800" dirty="0">
              <a:solidFill>
                <a:srgbClr val="003366"/>
              </a:solidFill>
              <a:latin typeface="+mn-ea"/>
            </a:endParaRPr>
          </a:p>
          <a:p>
            <a:pPr marL="0" indent="0" eaLnBrk="1" hangingPunct="1">
              <a:lnSpc>
                <a:spcPct val="150000"/>
              </a:lnSpc>
              <a:spcBef>
                <a:spcPts val="0"/>
              </a:spcBef>
              <a:buNone/>
              <a:defRPr/>
            </a:pPr>
            <a:r>
              <a:rPr lang="zh-CN" altLang="en-US" sz="2800" dirty="0">
                <a:solidFill>
                  <a:srgbClr val="003366"/>
                </a:solidFill>
                <a:latin typeface="+mn-ea"/>
              </a:rPr>
              <a:t>（一）投资者投入的存货</a:t>
            </a:r>
            <a:endParaRPr lang="en-US" altLang="zh-CN" sz="2800" dirty="0">
              <a:solidFill>
                <a:srgbClr val="003366"/>
              </a:solidFill>
              <a:latin typeface="+mn-ea"/>
            </a:endParaRPr>
          </a:p>
          <a:p>
            <a:pPr marL="0" indent="0" eaLnBrk="1" hangingPunct="1">
              <a:lnSpc>
                <a:spcPct val="150000"/>
              </a:lnSpc>
              <a:spcBef>
                <a:spcPts val="0"/>
              </a:spcBef>
              <a:buNone/>
              <a:defRPr/>
            </a:pPr>
            <a:r>
              <a:rPr lang="zh-CN" altLang="en-US" sz="2800" dirty="0">
                <a:solidFill>
                  <a:srgbClr val="003366"/>
                </a:solidFill>
                <a:latin typeface="+mn-ea"/>
              </a:rPr>
              <a:t>投资者投入存货的成本，应当按照投资合同或协议约定的价值确定，但合同或协议约定价值不公允的除外。</a:t>
            </a:r>
            <a:endParaRPr lang="en-US" altLang="zh-CN" sz="2800" dirty="0">
              <a:solidFill>
                <a:srgbClr val="003366"/>
              </a:solidFill>
              <a:latin typeface="+mn-ea"/>
            </a:endParaRPr>
          </a:p>
        </p:txBody>
      </p:sp>
      <p:sp>
        <p:nvSpPr>
          <p:cNvPr id="6" name="Rectangle 2">
            <a:extLst>
              <a:ext uri="{FF2B5EF4-FFF2-40B4-BE49-F238E27FC236}">
                <a16:creationId xmlns:a16="http://schemas.microsoft.com/office/drawing/2014/main" id="{A879B179-5F12-4630-8291-716189E589F9}"/>
              </a:ext>
            </a:extLst>
          </p:cNvPr>
          <p:cNvSpPr>
            <a:spLocks noGrp="1" noChangeArrowheads="1"/>
          </p:cNvSpPr>
          <p:nvPr/>
        </p:nvSpPr>
        <p:spPr bwMode="auto">
          <a:xfrm>
            <a:off x="252413" y="-25400"/>
            <a:ext cx="7772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p>
            <a:pPr eaLnBrk="1" hangingPunct="1">
              <a:buFont typeface="Wingdings" pitchFamily="2" charset="2"/>
              <a:buNone/>
            </a:pPr>
            <a:r>
              <a:rPr lang="zh-CN" altLang="en-US" sz="3200" dirty="0">
                <a:solidFill>
                  <a:srgbClr val="003366"/>
                </a:solidFill>
                <a:latin typeface="微软雅黑" pitchFamily="34" charset="-122"/>
                <a:ea typeface="微软雅黑" pitchFamily="34" charset="-122"/>
              </a:rPr>
              <a:t>第二节</a:t>
            </a:r>
            <a:r>
              <a:rPr lang="zh-CN" altLang="zh-CN" sz="3200" dirty="0">
                <a:solidFill>
                  <a:srgbClr val="003366"/>
                </a:solidFill>
                <a:latin typeface="微软雅黑" pitchFamily="34" charset="-122"/>
                <a:ea typeface="微软雅黑" pitchFamily="34" charset="-122"/>
              </a:rPr>
              <a:t> 存货的初始计量</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a:spLocks noGrp="1" noChangeArrowheads="1"/>
          </p:cNvSpPr>
          <p:nvPr>
            <p:ph type="body" idx="4294967295"/>
          </p:nvPr>
        </p:nvSpPr>
        <p:spPr>
          <a:xfrm>
            <a:off x="252413" y="764704"/>
            <a:ext cx="8494712" cy="5544616"/>
          </a:xfrm>
        </p:spPr>
        <p:txBody>
          <a:bodyPr/>
          <a:lstStyle/>
          <a:p>
            <a:pPr marL="0" indent="0" eaLnBrk="1" hangingPunct="1">
              <a:lnSpc>
                <a:spcPct val="150000"/>
              </a:lnSpc>
              <a:spcBef>
                <a:spcPts val="0"/>
              </a:spcBef>
              <a:buNone/>
              <a:defRPr/>
            </a:pPr>
            <a:r>
              <a:rPr lang="zh-CN" altLang="en-US" sz="2800" dirty="0">
                <a:solidFill>
                  <a:srgbClr val="003366"/>
                </a:solidFill>
                <a:latin typeface="+mn-ea"/>
              </a:rPr>
              <a:t>（二）</a:t>
            </a:r>
            <a:r>
              <a:rPr lang="zh-CN" altLang="zh-CN" sz="2800" dirty="0">
                <a:solidFill>
                  <a:srgbClr val="003366"/>
                </a:solidFill>
                <a:latin typeface="+mn-ea"/>
              </a:rPr>
              <a:t>通过非货币性资产交换、债务重组、企业合并等方式取得的存货的成本</a:t>
            </a:r>
          </a:p>
          <a:p>
            <a:pPr marL="0" indent="0" eaLnBrk="1" hangingPunct="1">
              <a:lnSpc>
                <a:spcPct val="150000"/>
              </a:lnSpc>
              <a:spcBef>
                <a:spcPts val="0"/>
              </a:spcBef>
              <a:buNone/>
              <a:defRPr/>
            </a:pPr>
            <a:r>
              <a:rPr lang="zh-CN" altLang="zh-CN" sz="2800" dirty="0">
                <a:solidFill>
                  <a:srgbClr val="003366"/>
                </a:solidFill>
                <a:latin typeface="+mn-ea"/>
              </a:rPr>
              <a:t>其成本应当分别按照《企业会计准则第</a:t>
            </a:r>
            <a:r>
              <a:rPr lang="en-US" altLang="zh-CN" sz="2800" dirty="0">
                <a:solidFill>
                  <a:srgbClr val="003366"/>
                </a:solidFill>
                <a:latin typeface="+mn-ea"/>
              </a:rPr>
              <a:t>7</a:t>
            </a:r>
            <a:r>
              <a:rPr lang="zh-CN" altLang="zh-CN" sz="2800" dirty="0">
                <a:solidFill>
                  <a:srgbClr val="003366"/>
                </a:solidFill>
                <a:latin typeface="+mn-ea"/>
              </a:rPr>
              <a:t>号——非货币性资产交换》、《企业会计准则第</a:t>
            </a:r>
            <a:r>
              <a:rPr lang="en-US" altLang="zh-CN" sz="2800" dirty="0">
                <a:solidFill>
                  <a:srgbClr val="003366"/>
                </a:solidFill>
                <a:latin typeface="+mn-ea"/>
              </a:rPr>
              <a:t>12</a:t>
            </a:r>
            <a:r>
              <a:rPr lang="zh-CN" altLang="zh-CN" sz="2800" dirty="0">
                <a:solidFill>
                  <a:srgbClr val="003366"/>
                </a:solidFill>
                <a:latin typeface="+mn-ea"/>
              </a:rPr>
              <a:t>号——债务重组》、《企业会计准则第</a:t>
            </a:r>
            <a:r>
              <a:rPr lang="en-US" altLang="zh-CN" sz="2800" dirty="0">
                <a:solidFill>
                  <a:srgbClr val="003366"/>
                </a:solidFill>
                <a:latin typeface="+mn-ea"/>
              </a:rPr>
              <a:t>20</a:t>
            </a:r>
            <a:r>
              <a:rPr lang="zh-CN" altLang="zh-CN" sz="2800" dirty="0">
                <a:solidFill>
                  <a:srgbClr val="003366"/>
                </a:solidFill>
                <a:latin typeface="+mn-ea"/>
              </a:rPr>
              <a:t>号——企业合并》等的规定确定。但是，其后续计量和披露应当执行《企业会计准则第</a:t>
            </a:r>
            <a:r>
              <a:rPr lang="en-US" altLang="zh-CN" sz="2800" dirty="0">
                <a:solidFill>
                  <a:srgbClr val="003366"/>
                </a:solidFill>
                <a:latin typeface="+mn-ea"/>
              </a:rPr>
              <a:t>1</a:t>
            </a:r>
            <a:r>
              <a:rPr lang="zh-CN" altLang="zh-CN" sz="2800" dirty="0">
                <a:solidFill>
                  <a:srgbClr val="003366"/>
                </a:solidFill>
                <a:latin typeface="+mn-ea"/>
              </a:rPr>
              <a:t>号——存货》（以下简称存货准则）的规定。</a:t>
            </a:r>
          </a:p>
        </p:txBody>
      </p:sp>
      <p:sp>
        <p:nvSpPr>
          <p:cNvPr id="4" name="Rectangle 2">
            <a:extLst>
              <a:ext uri="{FF2B5EF4-FFF2-40B4-BE49-F238E27FC236}">
                <a16:creationId xmlns:a16="http://schemas.microsoft.com/office/drawing/2014/main" id="{021BC284-D249-4A81-8E93-4E248707369D}"/>
              </a:ext>
            </a:extLst>
          </p:cNvPr>
          <p:cNvSpPr>
            <a:spLocks noGrp="1" noChangeArrowheads="1"/>
          </p:cNvSpPr>
          <p:nvPr/>
        </p:nvSpPr>
        <p:spPr bwMode="auto">
          <a:xfrm>
            <a:off x="252413" y="-25400"/>
            <a:ext cx="7772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p>
            <a:pPr eaLnBrk="1" hangingPunct="1">
              <a:buFont typeface="Wingdings" pitchFamily="2" charset="2"/>
              <a:buNone/>
            </a:pPr>
            <a:r>
              <a:rPr lang="zh-CN" altLang="en-US" sz="3200" dirty="0">
                <a:solidFill>
                  <a:srgbClr val="003366"/>
                </a:solidFill>
                <a:latin typeface="微软雅黑" pitchFamily="34" charset="-122"/>
                <a:ea typeface="微软雅黑" pitchFamily="34" charset="-122"/>
              </a:rPr>
              <a:t>第二节</a:t>
            </a:r>
            <a:r>
              <a:rPr lang="zh-CN" altLang="zh-CN" sz="3200" dirty="0">
                <a:solidFill>
                  <a:srgbClr val="003366"/>
                </a:solidFill>
                <a:latin typeface="微软雅黑" pitchFamily="34" charset="-122"/>
                <a:ea typeface="微软雅黑" pitchFamily="34" charset="-122"/>
              </a:rPr>
              <a:t> 存货的初始计量</a:t>
            </a:r>
          </a:p>
        </p:txBody>
      </p:sp>
    </p:spTree>
    <p:extLst>
      <p:ext uri="{BB962C8B-B14F-4D97-AF65-F5344CB8AC3E}">
        <p14:creationId xmlns:p14="http://schemas.microsoft.com/office/powerpoint/2010/main" val="872371347"/>
      </p:ext>
    </p:extLst>
  </p:cSld>
  <p:clrMapOvr>
    <a:masterClrMapping/>
  </p:clrMapOvr>
</p:sld>
</file>

<file path=ppt/theme/theme1.xml><?xml version="1.0" encoding="utf-8"?>
<a:theme xmlns:a="http://schemas.openxmlformats.org/drawingml/2006/main" name="Nature">
  <a:themeElements>
    <a:clrScheme name="Nature 2">
      <a:dk1>
        <a:srgbClr val="5B5249"/>
      </a:dk1>
      <a:lt1>
        <a:srgbClr val="FFFFFF"/>
      </a:lt1>
      <a:dk2>
        <a:srgbClr val="2A3D7A"/>
      </a:dk2>
      <a:lt2>
        <a:srgbClr val="CEC8BA"/>
      </a:lt2>
      <a:accent1>
        <a:srgbClr val="C9DDF1"/>
      </a:accent1>
      <a:accent2>
        <a:srgbClr val="FAC164"/>
      </a:accent2>
      <a:accent3>
        <a:srgbClr val="FFFFFF"/>
      </a:accent3>
      <a:accent4>
        <a:srgbClr val="4C453D"/>
      </a:accent4>
      <a:accent5>
        <a:srgbClr val="E1EBF7"/>
      </a:accent5>
      <a:accent6>
        <a:srgbClr val="E3AF5A"/>
      </a:accent6>
      <a:hlink>
        <a:srgbClr val="B0AE6A"/>
      </a:hlink>
      <a:folHlink>
        <a:srgbClr val="C3E684"/>
      </a:folHlink>
    </a:clrScheme>
    <a:fontScheme name="Nature">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Tx/>
          <a:buSzPct val="100000"/>
          <a:buFont typeface="Wingdings" pitchFamily="2" charset="2"/>
          <a:buChar char="n"/>
          <a:tabLst/>
          <a:defRPr kumimoji="0" lang="zh-CN" altLang="en-US" sz="2400" b="0" i="0" u="none" strike="noStrike" cap="none" normalizeH="0" baseline="0" smtClean="0">
            <a:ln>
              <a:noFill/>
            </a:ln>
            <a:solidFill>
              <a:srgbClr val="000000"/>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Tx/>
          <a:buSzPct val="100000"/>
          <a:buFont typeface="Wingdings" pitchFamily="2" charset="2"/>
          <a:buChar char="n"/>
          <a:tabLst/>
          <a:defRPr kumimoji="0" lang="zh-CN" altLang="en-US" sz="2400" b="0" i="0" u="none" strike="noStrike" cap="none" normalizeH="0" baseline="0" smtClean="0">
            <a:ln>
              <a:noFill/>
            </a:ln>
            <a:solidFill>
              <a:srgbClr val="000000"/>
            </a:solidFill>
            <a:effectLst/>
            <a:latin typeface="Times New Roman" pitchFamily="18" charset="0"/>
            <a:ea typeface="宋体" pitchFamily="2" charset="-122"/>
          </a:defRPr>
        </a:defPPr>
      </a:lstStyle>
    </a:lnDef>
  </a:objectDefaults>
  <a:extraClrSchemeLst>
    <a:extraClrScheme>
      <a:clrScheme name="Nature 1">
        <a:dk1>
          <a:srgbClr val="666699"/>
        </a:dk1>
        <a:lt1>
          <a:srgbClr val="FFFFCC"/>
        </a:lt1>
        <a:dk2>
          <a:srgbClr val="687FCA"/>
        </a:dk2>
        <a:lt2>
          <a:srgbClr val="192449"/>
        </a:lt2>
        <a:accent1>
          <a:srgbClr val="C9DDF1"/>
        </a:accent1>
        <a:accent2>
          <a:srgbClr val="FAC164"/>
        </a:accent2>
        <a:accent3>
          <a:srgbClr val="B9C0E1"/>
        </a:accent3>
        <a:accent4>
          <a:srgbClr val="DADAAE"/>
        </a:accent4>
        <a:accent5>
          <a:srgbClr val="E1EBF7"/>
        </a:accent5>
        <a:accent6>
          <a:srgbClr val="E3AF5A"/>
        </a:accent6>
        <a:hlink>
          <a:srgbClr val="B0AE6A"/>
        </a:hlink>
        <a:folHlink>
          <a:srgbClr val="C3E684"/>
        </a:folHlink>
      </a:clrScheme>
      <a:clrMap bg1="dk2" tx1="lt1" bg2="dk1" tx2="lt2" accent1="accent1" accent2="accent2" accent3="accent3" accent4="accent4" accent5="accent5" accent6="accent6" hlink="hlink" folHlink="folHlink"/>
    </a:extraClrScheme>
    <a:extraClrScheme>
      <a:clrScheme name="Nature 2">
        <a:dk1>
          <a:srgbClr val="5B5249"/>
        </a:dk1>
        <a:lt1>
          <a:srgbClr val="FFFFFF"/>
        </a:lt1>
        <a:dk2>
          <a:srgbClr val="2A3D7A"/>
        </a:dk2>
        <a:lt2>
          <a:srgbClr val="CEC8BA"/>
        </a:lt2>
        <a:accent1>
          <a:srgbClr val="C9DDF1"/>
        </a:accent1>
        <a:accent2>
          <a:srgbClr val="FAC164"/>
        </a:accent2>
        <a:accent3>
          <a:srgbClr val="FFFFFF"/>
        </a:accent3>
        <a:accent4>
          <a:srgbClr val="4C453D"/>
        </a:accent4>
        <a:accent5>
          <a:srgbClr val="E1EBF7"/>
        </a:accent5>
        <a:accent6>
          <a:srgbClr val="E3AF5A"/>
        </a:accent6>
        <a:hlink>
          <a:srgbClr val="B0AE6A"/>
        </a:hlink>
        <a:folHlink>
          <a:srgbClr val="C3E684"/>
        </a:folHlink>
      </a:clrScheme>
      <a:clrMap bg1="lt1" tx1="dk1" bg2="lt2" tx2="dk2" accent1="accent1" accent2="accent2" accent3="accent3" accent4="accent4" accent5="accent5" accent6="accent6" hlink="hlink" folHlink="folHlink"/>
    </a:extraClrScheme>
    <a:extraClrScheme>
      <a:clrScheme name="Nature 3">
        <a:dk1>
          <a:srgbClr val="333333"/>
        </a:dk1>
        <a:lt1>
          <a:srgbClr val="FFFFFF"/>
        </a:lt1>
        <a:dk2>
          <a:srgbClr val="000000"/>
        </a:dk2>
        <a:lt2>
          <a:srgbClr val="DDDDDD"/>
        </a:lt2>
        <a:accent1>
          <a:srgbClr val="DDDDDD"/>
        </a:accent1>
        <a:accent2>
          <a:srgbClr val="B2B2B2"/>
        </a:accent2>
        <a:accent3>
          <a:srgbClr val="FFFFFF"/>
        </a:accent3>
        <a:accent4>
          <a:srgbClr val="2A2A2A"/>
        </a:accent4>
        <a:accent5>
          <a:srgbClr val="EBEBEB"/>
        </a:accent5>
        <a:accent6>
          <a:srgbClr val="A1A1A1"/>
        </a:accent6>
        <a:hlink>
          <a:srgbClr val="808080"/>
        </a:hlink>
        <a:folHlink>
          <a:srgbClr val="5F5F5F"/>
        </a:folHlink>
      </a:clrScheme>
      <a:clrMap bg1="lt1" tx1="dk1" bg2="lt2" tx2="dk2" accent1="accent1" accent2="accent2" accent3="accent3" accent4="accent4" accent5="accent5" accent6="accent6" hlink="hlink" folHlink="folHlink"/>
    </a:extraClrScheme>
    <a:extraClrScheme>
      <a:clrScheme name="Nature 4">
        <a:dk1>
          <a:srgbClr val="8061A5"/>
        </a:dk1>
        <a:lt1>
          <a:srgbClr val="FFFFCC"/>
        </a:lt1>
        <a:dk2>
          <a:srgbClr val="967DB5"/>
        </a:dk2>
        <a:lt2>
          <a:srgbClr val="192449"/>
        </a:lt2>
        <a:accent1>
          <a:srgbClr val="D6C9F1"/>
        </a:accent1>
        <a:accent2>
          <a:srgbClr val="FAC164"/>
        </a:accent2>
        <a:accent3>
          <a:srgbClr val="C9BFD7"/>
        </a:accent3>
        <a:accent4>
          <a:srgbClr val="DADAAE"/>
        </a:accent4>
        <a:accent5>
          <a:srgbClr val="E8E1F7"/>
        </a:accent5>
        <a:accent6>
          <a:srgbClr val="E3AF5A"/>
        </a:accent6>
        <a:hlink>
          <a:srgbClr val="B0AE6A"/>
        </a:hlink>
        <a:folHlink>
          <a:srgbClr val="C3E684"/>
        </a:folHlink>
      </a:clrScheme>
      <a:clrMap bg1="dk2" tx1="lt1" bg2="dk1" tx2="lt2" accent1="accent1" accent2="accent2" accent3="accent3" accent4="accent4" accent5="accent5" accent6="accent6" hlink="hlink" folHlink="folHlink"/>
    </a:extraClrScheme>
    <a:extraClrScheme>
      <a:clrScheme name="Nature 5">
        <a:dk1>
          <a:srgbClr val="5B5249"/>
        </a:dk1>
        <a:lt1>
          <a:srgbClr val="FFFFFF"/>
        </a:lt1>
        <a:dk2>
          <a:srgbClr val="2A3D7A"/>
        </a:dk2>
        <a:lt2>
          <a:srgbClr val="CEC8BA"/>
        </a:lt2>
        <a:accent1>
          <a:srgbClr val="C9DDF1"/>
        </a:accent1>
        <a:accent2>
          <a:srgbClr val="FAC164"/>
        </a:accent2>
        <a:accent3>
          <a:srgbClr val="FFFFFF"/>
        </a:accent3>
        <a:accent4>
          <a:srgbClr val="4C453D"/>
        </a:accent4>
        <a:accent5>
          <a:srgbClr val="E1EBF7"/>
        </a:accent5>
        <a:accent6>
          <a:srgbClr val="E3AF5A"/>
        </a:accent6>
        <a:hlink>
          <a:srgbClr val="993333"/>
        </a:hlink>
        <a:folHlink>
          <a:srgbClr val="333399"/>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自定义设计方案">
  <a:themeElements>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Tx/>
          <a:buSzPct val="100000"/>
          <a:buFont typeface="Wingdings" pitchFamily="2" charset="2"/>
          <a:buChar char="n"/>
          <a:tabLst/>
          <a:defRPr kumimoji="0" lang="zh-CN" altLang="en-US" sz="2400" b="0" i="0" u="none" strike="noStrike" cap="none" normalizeH="0" baseline="0" smtClean="0">
            <a:ln>
              <a:noFill/>
            </a:ln>
            <a:solidFill>
              <a:srgbClr val="000000"/>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Tx/>
          <a:buSzPct val="100000"/>
          <a:buFont typeface="Wingdings" pitchFamily="2" charset="2"/>
          <a:buChar char="n"/>
          <a:tabLst/>
          <a:defRPr kumimoji="0" lang="zh-CN" altLang="en-US" sz="2400" b="0" i="0" u="none" strike="noStrike" cap="none" normalizeH="0" baseline="0" smtClean="0">
            <a:ln>
              <a:noFill/>
            </a:ln>
            <a:solidFill>
              <a:srgbClr val="000000"/>
            </a:solidFill>
            <a:effectLst/>
            <a:latin typeface="Times New Roman" pitchFamily="18" charset="0"/>
            <a:ea typeface="宋体" pitchFamily="2" charset="-122"/>
          </a:defRPr>
        </a:defPPr>
      </a:lstStyle>
    </a:lnDef>
  </a:objectDefaults>
  <a:extraClrSchemeLst>
    <a:extraClrScheme>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123</TotalTime>
  <Words>2593</Words>
  <Application>Microsoft Office PowerPoint</Application>
  <PresentationFormat>全屏显示(4:3)</PresentationFormat>
  <Paragraphs>168</Paragraphs>
  <Slides>30</Slides>
  <Notes>6</Notes>
  <HiddenSlides>0</HiddenSlides>
  <MMClips>0</MMClips>
  <ScaleCrop>false</ScaleCrop>
  <HeadingPairs>
    <vt:vector size="6" baseType="variant">
      <vt:variant>
        <vt:lpstr>已用的字体</vt:lpstr>
      </vt:variant>
      <vt:variant>
        <vt:i4>5</vt:i4>
      </vt:variant>
      <vt:variant>
        <vt:lpstr>主题</vt:lpstr>
      </vt:variant>
      <vt:variant>
        <vt:i4>2</vt:i4>
      </vt:variant>
      <vt:variant>
        <vt:lpstr>幻灯片标题</vt:lpstr>
      </vt:variant>
      <vt:variant>
        <vt:i4>30</vt:i4>
      </vt:variant>
    </vt:vector>
  </HeadingPairs>
  <TitlesOfParts>
    <vt:vector size="37" baseType="lpstr">
      <vt:lpstr>宋体</vt:lpstr>
      <vt:lpstr>微软雅黑</vt:lpstr>
      <vt:lpstr>Arial</vt:lpstr>
      <vt:lpstr>Times New Roman</vt:lpstr>
      <vt:lpstr>Wingdings</vt:lpstr>
      <vt:lpstr>Nature</vt:lpstr>
      <vt:lpstr>自定义设计方案</vt:lpstr>
      <vt:lpstr>第三章  存货</vt:lpstr>
      <vt:lpstr>第一节 存货概述</vt:lpstr>
      <vt:lpstr>PowerPoint 演示文稿</vt:lpstr>
      <vt:lpstr> </vt:lpstr>
      <vt:lpstr>PowerPoint 演示文稿</vt:lpstr>
      <vt:lpstr>二、加工取得存货的成本</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127158</dc:creator>
  <cp:lastModifiedBy>Administrator</cp:lastModifiedBy>
  <cp:revision>44</cp:revision>
  <dcterms:created xsi:type="dcterms:W3CDTF">2021-09-30T13:28:10Z</dcterms:created>
  <dcterms:modified xsi:type="dcterms:W3CDTF">2022-01-04T15:03:49Z</dcterms:modified>
</cp:coreProperties>
</file>