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4"/>
  </p:notesMasterIdLst>
  <p:sldIdLst>
    <p:sldId id="339" r:id="rId2"/>
    <p:sldId id="467" r:id="rId3"/>
    <p:sldId id="438" r:id="rId4"/>
    <p:sldId id="496" r:id="rId5"/>
    <p:sldId id="439" r:id="rId6"/>
    <p:sldId id="441" r:id="rId7"/>
    <p:sldId id="346" r:id="rId8"/>
    <p:sldId id="468" r:id="rId9"/>
    <p:sldId id="347" r:id="rId10"/>
    <p:sldId id="349" r:id="rId11"/>
    <p:sldId id="351" r:id="rId12"/>
    <p:sldId id="352" r:id="rId13"/>
    <p:sldId id="471" r:id="rId14"/>
    <p:sldId id="356" r:id="rId15"/>
    <p:sldId id="377" r:id="rId16"/>
    <p:sldId id="378" r:id="rId17"/>
    <p:sldId id="497" r:id="rId18"/>
    <p:sldId id="379" r:id="rId19"/>
    <p:sldId id="380" r:id="rId20"/>
    <p:sldId id="381" r:id="rId21"/>
    <p:sldId id="495" r:id="rId22"/>
    <p:sldId id="383" r:id="rId2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C0B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16" autoAdjust="0"/>
    <p:restoredTop sz="93826" autoAdjust="0"/>
  </p:normalViewPr>
  <p:slideViewPr>
    <p:cSldViewPr>
      <p:cViewPr varScale="1">
        <p:scale>
          <a:sx n="63" d="100"/>
          <a:sy n="63" d="100"/>
        </p:scale>
        <p:origin x="1428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9CCFFD1F-0034-467D-87C1-F09EA9F2ACB6}" type="datetimeFigureOut">
              <a:rPr lang="zh-CN" altLang="en-US"/>
              <a:pPr>
                <a:defRPr/>
              </a:pPr>
              <a:t>2021/11/7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Arial" pitchFamily="34" charset="0"/>
                <a:cs typeface="+mn-ea"/>
              </a:defRPr>
            </a:lvl1pPr>
          </a:lstStyle>
          <a:p>
            <a:pPr>
              <a:defRPr/>
            </a:pPr>
            <a:fld id="{E5CB65F9-3411-4DA5-9645-B9923D7B1C09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24169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5CB65F9-3411-4DA5-9645-B9923D7B1C09}" type="slidenum">
              <a:rPr lang="zh-CN" altLang="en-US" smtClean="0"/>
              <a:pPr>
                <a:defRPr/>
              </a:pPr>
              <a:t>1</a:t>
            </a:fld>
            <a:endParaRPr lang="zh-CN" altLang="en-US">
              <a:latin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3356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CB65F9-3411-4DA5-9645-B9923D7B1C09}" type="slidenum">
              <a:rPr lang="zh-CN" altLang="en-US" smtClean="0"/>
              <a:pPr>
                <a:defRPr/>
              </a:pPr>
              <a:t>6</a:t>
            </a:fld>
            <a:endParaRPr lang="zh-CN" altLang="en-US">
              <a:latin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1771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5CB65F9-3411-4DA5-9645-B9923D7B1C09}" type="slidenum">
              <a:rPr lang="zh-CN" altLang="en-US" smtClean="0"/>
              <a:pPr>
                <a:defRPr/>
              </a:pPr>
              <a:t>9</a:t>
            </a:fld>
            <a:endParaRPr lang="zh-CN" altLang="en-US">
              <a:latin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3785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5CB65F9-3411-4DA5-9645-B9923D7B1C09}" type="slidenum">
              <a:rPr lang="zh-CN" altLang="en-US" smtClean="0"/>
              <a:pPr>
                <a:defRPr/>
              </a:pPr>
              <a:t>10</a:t>
            </a:fld>
            <a:endParaRPr lang="zh-CN" altLang="en-US">
              <a:latin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6007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416713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386932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02413" y="692150"/>
            <a:ext cx="1997075" cy="50514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1188" y="692150"/>
            <a:ext cx="5838825" cy="50514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658526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7772400" cy="64135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827088" y="1628775"/>
            <a:ext cx="7772400" cy="4114800"/>
          </a:xfrm>
        </p:spPr>
        <p:txBody>
          <a:bodyPr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4494186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11188" y="692150"/>
            <a:ext cx="7988300" cy="505142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587189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221174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90814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27088" y="1628775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89488" y="1628775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40934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156546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5725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4235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09796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42078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11188" y="692150"/>
            <a:ext cx="7772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27088" y="1628775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Line 13"/>
          <p:cNvSpPr>
            <a:spLocks noChangeShapeType="1"/>
          </p:cNvSpPr>
          <p:nvPr/>
        </p:nvSpPr>
        <p:spPr bwMode="auto">
          <a:xfrm>
            <a:off x="0" y="620713"/>
            <a:ext cx="5867400" cy="0"/>
          </a:xfrm>
          <a:prstGeom prst="line">
            <a:avLst/>
          </a:prstGeom>
          <a:noFill/>
          <a:ln w="19050">
            <a:solidFill>
              <a:srgbClr val="00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9" name="Line 14"/>
          <p:cNvSpPr>
            <a:spLocks noChangeShapeType="1"/>
          </p:cNvSpPr>
          <p:nvPr/>
        </p:nvSpPr>
        <p:spPr bwMode="auto">
          <a:xfrm>
            <a:off x="4787900" y="6308725"/>
            <a:ext cx="4356100" cy="0"/>
          </a:xfrm>
          <a:prstGeom prst="line">
            <a:avLst/>
          </a:prstGeom>
          <a:noFill/>
          <a:ln w="19050">
            <a:solidFill>
              <a:srgbClr val="00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30" name="图片 7" descr="c:\users\administrator\appdata\roaming\360se6\User Data\temp\4235479_873910.jpg"/>
          <p:cNvPicPr>
            <a:picLocks noChangeArrowheads="1"/>
          </p:cNvPicPr>
          <p:nvPr userDrawn="1"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-92075"/>
            <a:ext cx="108108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6804025" y="6381750"/>
            <a:ext cx="2335213" cy="4762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sz="1400" b="1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浙江工商大学杭州商学院</a:t>
            </a:r>
            <a:endParaRPr lang="en-US" altLang="zh-CN" sz="1400" b="1">
              <a:solidFill>
                <a:srgbClr val="00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latin typeface="Times New Roman" pitchFamily="18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latin typeface="Times New Roman" pitchFamily="18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latin typeface="Times New Roman" pitchFamily="18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latin typeface="Times New Roman" pitchFamily="18" charset="0"/>
          <a:ea typeface="宋体" pitchFamily="2" charset="-122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anose="05000000000000000000" pitchFamily="2" charset="2"/>
        <a:buChar char="n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1027113" indent="-4556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n"/>
        <a:defRPr sz="2800" b="1">
          <a:solidFill>
            <a:schemeClr val="tx1"/>
          </a:solidFill>
          <a:latin typeface="+mn-lt"/>
          <a:ea typeface="+mn-ea"/>
        </a:defRPr>
      </a:lvl2pPr>
      <a:lvl3pPr marL="1370013" indent="-228600" algn="l" rtl="0" eaLnBrk="0" fontAlgn="base" hangingPunct="0"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712913" indent="-228600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占位符 4097"/>
          <p:cNvSpPr>
            <a:spLocks noGrp="1" noChangeArrowheads="1"/>
          </p:cNvSpPr>
          <p:nvPr>
            <p:ph type="body" idx="4294967295"/>
          </p:nvPr>
        </p:nvSpPr>
        <p:spPr>
          <a:xfrm>
            <a:off x="2555776" y="2060848"/>
            <a:ext cx="4895949" cy="2808312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Clr>
                <a:srgbClr val="002060"/>
              </a:buClr>
              <a:buNone/>
            </a:pPr>
            <a:r>
              <a:rPr lang="zh-CN" altLang="en-US" dirty="0">
                <a:solidFill>
                  <a:srgbClr val="003366"/>
                </a:solidFill>
                <a:latin typeface="宋体" panose="02010600030101010101" pitchFamily="2" charset="-122"/>
              </a:rPr>
              <a:t>第一节 库存现金</a:t>
            </a:r>
          </a:p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Clr>
                <a:srgbClr val="002060"/>
              </a:buClr>
              <a:buNone/>
            </a:pPr>
            <a:r>
              <a:rPr lang="zh-CN" altLang="en-US" dirty="0">
                <a:solidFill>
                  <a:srgbClr val="003366"/>
                </a:solidFill>
                <a:latin typeface="宋体" panose="02010600030101010101" pitchFamily="2" charset="-122"/>
              </a:rPr>
              <a:t>第二节 银行存款    </a:t>
            </a:r>
            <a:endParaRPr lang="en-US" altLang="zh-CN" dirty="0">
              <a:solidFill>
                <a:srgbClr val="003366"/>
              </a:solidFill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Clr>
                <a:srgbClr val="002060"/>
              </a:buClr>
              <a:buNone/>
            </a:pPr>
            <a:r>
              <a:rPr lang="zh-CN" altLang="en-US" dirty="0">
                <a:solidFill>
                  <a:srgbClr val="003366"/>
                </a:solidFill>
                <a:latin typeface="宋体" panose="02010600030101010101" pitchFamily="2" charset="-122"/>
              </a:rPr>
              <a:t>第三节</a:t>
            </a:r>
            <a:r>
              <a:rPr lang="en-US" altLang="zh-CN" dirty="0">
                <a:solidFill>
                  <a:srgbClr val="003366"/>
                </a:solidFill>
                <a:latin typeface="宋体" panose="02010600030101010101" pitchFamily="2" charset="-122"/>
              </a:rPr>
              <a:t> </a:t>
            </a:r>
            <a:r>
              <a:rPr lang="zh-CN" altLang="en-US" dirty="0">
                <a:solidFill>
                  <a:srgbClr val="003366"/>
                </a:solidFill>
                <a:latin typeface="宋体" panose="02010600030101010101" pitchFamily="2" charset="-122"/>
              </a:rPr>
              <a:t>其他货币资金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5088" y="25400"/>
            <a:ext cx="7772400" cy="57943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二章  货币资金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07950" y="82550"/>
            <a:ext cx="5838825" cy="7270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 库存现金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3528" y="764704"/>
            <a:ext cx="8517705" cy="449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三、现金的清查</a:t>
            </a:r>
          </a:p>
          <a:p>
            <a:pPr indent="457200">
              <a:lnSpc>
                <a:spcPct val="130000"/>
              </a:lnSpc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现金清查中，发现账实不符，即出现现金溢缺情况，通过“待处理财产损溢</a:t>
            </a:r>
            <a:r>
              <a:rPr lang="en-US" altLang="zh-CN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待处理流动资产损溢”科目核算。</a:t>
            </a:r>
            <a:endParaRPr lang="en-US" altLang="zh-CN" sz="2800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）发现现金短缺时</a:t>
            </a:r>
            <a:endParaRPr lang="en-US" altLang="zh-CN" sz="2800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800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endParaRPr lang="en-US" altLang="zh-CN" sz="2800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发现现金溢余时</a:t>
            </a:r>
            <a:endParaRPr lang="en-US" altLang="zh-CN" sz="2800" b="1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Text Box 3">
            <a:extLst>
              <a:ext uri="{FF2B5EF4-FFF2-40B4-BE49-F238E27FC236}">
                <a16:creationId xmlns:a16="http://schemas.microsoft.com/office/drawing/2014/main" id="{6E1EB681-FB4E-46D4-994C-DBA84DC81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600" y="3645024"/>
            <a:ext cx="7488831" cy="984500"/>
          </a:xfrm>
          <a:prstGeom prst="rect">
            <a:avLst/>
          </a:prstGeom>
          <a:noFill/>
          <a:ln w="9525">
            <a:solidFill>
              <a:srgbClr val="00206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借：待处理财产损溢</a:t>
            </a:r>
            <a:r>
              <a:rPr lang="en-US" altLang="zh-CN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待处理流动资产损溢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贷：库存现金                       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E1FA3FB9-D840-42CA-A961-54D273BDF7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600" y="5258819"/>
            <a:ext cx="7488831" cy="984500"/>
          </a:xfrm>
          <a:prstGeom prst="rect">
            <a:avLst/>
          </a:prstGeom>
          <a:noFill/>
          <a:ln w="9525">
            <a:solidFill>
              <a:srgbClr val="00206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借：库存现金                        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贷：待处理财产损溢</a:t>
            </a:r>
            <a:r>
              <a:rPr lang="en-US" altLang="zh-CN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待处理流动资产损溢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 autoUpdateAnimBg="0"/>
      <p:bldP spid="13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文本占位符 16386"/>
          <p:cNvSpPr>
            <a:spLocks noGrp="1" noChangeArrowheads="1"/>
          </p:cNvSpPr>
          <p:nvPr>
            <p:ph type="body" idx="4294967295"/>
          </p:nvPr>
        </p:nvSpPr>
        <p:spPr>
          <a:xfrm>
            <a:off x="827584" y="1484784"/>
            <a:ext cx="7776864" cy="1656184"/>
          </a:xfrm>
          <a:ln>
            <a:solidFill>
              <a:srgbClr val="002060"/>
            </a:solidFill>
            <a:prstDash val="lgDash"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借：其他应收款          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管理费用            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贷：待处理财产损溢</a:t>
            </a:r>
            <a:r>
              <a:rPr lang="en-US" altLang="zh-CN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待处理流动资产损溢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0" name="文本占位符 16387"/>
          <p:cNvSpPr>
            <a:spLocks noGrp="1" noChangeArrowheads="1"/>
          </p:cNvSpPr>
          <p:nvPr>
            <p:ph type="body" idx="4294967295"/>
          </p:nvPr>
        </p:nvSpPr>
        <p:spPr>
          <a:xfrm>
            <a:off x="827584" y="4005064"/>
            <a:ext cx="7560840" cy="1584176"/>
          </a:xfrm>
          <a:ln>
            <a:solidFill>
              <a:srgbClr val="002060"/>
            </a:solidFill>
            <a:prstDash val="lgDash"/>
            <a:miter lim="800000"/>
            <a:headEnd/>
            <a:tailEnd/>
          </a:ln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400" kern="1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借：待处理财产损溢</a:t>
            </a:r>
            <a:r>
              <a:rPr lang="en-US" altLang="zh-CN" sz="2400" kern="1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kern="1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待处理流动资产损溢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kern="12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kern="1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贷：其他应付款                   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kern="12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kern="1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营业外收入                   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kern="12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7950" y="82550"/>
            <a:ext cx="5838825" cy="7270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 库存现金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589E685-4E15-43DC-8CF3-1AB6A5C78A17}"/>
              </a:ext>
            </a:extLst>
          </p:cNvPr>
          <p:cNvSpPr txBox="1"/>
          <p:nvPr/>
        </p:nvSpPr>
        <p:spPr>
          <a:xfrm>
            <a:off x="467544" y="809625"/>
            <a:ext cx="777686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）查明现金短缺的原因，经批准后：</a:t>
            </a:r>
            <a:endParaRPr lang="en-US" altLang="zh-CN" sz="2800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endParaRPr lang="en-US" altLang="zh-CN" sz="2800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endParaRPr lang="en-US" altLang="zh-CN" sz="2800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endParaRPr lang="en-US" altLang="zh-CN" sz="2800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endParaRPr lang="en-US" altLang="zh-CN" sz="2800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endParaRPr lang="en-US" altLang="zh-CN" sz="2800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 indent="457200"/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查明现金溢余的原因，经批准后：</a:t>
            </a:r>
            <a:endParaRPr lang="en-US" altLang="zh-CN" sz="2800" b="1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文本占位符 17410"/>
          <p:cNvSpPr>
            <a:spLocks noGrp="1" noChangeArrowheads="1"/>
          </p:cNvSpPr>
          <p:nvPr>
            <p:ph type="body" idx="4294967295"/>
          </p:nvPr>
        </p:nvSpPr>
        <p:spPr>
          <a:xfrm>
            <a:off x="247650" y="692696"/>
            <a:ext cx="8855075" cy="3483421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ClrTx/>
              <a:buSzPct val="100000"/>
              <a:buNone/>
            </a:pP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一、银行存款的管理</a:t>
            </a:r>
            <a:endParaRPr lang="en-US" altLang="zh-CN" sz="28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457200" eaLnBrk="1" hangingPunct="1">
              <a:lnSpc>
                <a:spcPct val="150000"/>
              </a:lnSpc>
              <a:spcBef>
                <a:spcPts val="0"/>
              </a:spcBef>
              <a:buClrTx/>
              <a:buSzPct val="100000"/>
              <a:buNone/>
            </a:pP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银行存款，是指企业存放于银行或其他金融机构的货币资金。</a:t>
            </a:r>
            <a:endParaRPr lang="en-US" altLang="zh-CN" sz="28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457200" eaLnBrk="1" hangingPunct="1">
              <a:lnSpc>
                <a:spcPct val="150000"/>
              </a:lnSpc>
              <a:spcBef>
                <a:spcPts val="0"/>
              </a:spcBef>
              <a:buClrTx/>
              <a:buSzPct val="100000"/>
              <a:buNone/>
            </a:pP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除了按规定限额留存的库存现金以外，超出限额的现金都必须存入银行。企业的一切支出除规定可用于现金支付之外，都必须通过银行办理转账结算。</a:t>
            </a:r>
            <a:endParaRPr lang="en-US" altLang="zh-CN" sz="28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7950" y="82550"/>
            <a:ext cx="5838825" cy="7270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第二节 银行存款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表格 19457"/>
          <p:cNvGraphicFramePr/>
          <p:nvPr>
            <p:extLst>
              <p:ext uri="{D42A27DB-BD31-4B8C-83A1-F6EECF244321}">
                <p14:modId xmlns:p14="http://schemas.microsoft.com/office/powerpoint/2010/main" val="3327561430"/>
              </p:ext>
            </p:extLst>
          </p:nvPr>
        </p:nvGraphicFramePr>
        <p:xfrm>
          <a:off x="395288" y="1286189"/>
          <a:ext cx="8383588" cy="4951123"/>
        </p:xfrm>
        <a:graphic>
          <a:graphicData uri="http://schemas.openxmlformats.org/drawingml/2006/table">
            <a:tbl>
              <a:tblPr/>
              <a:tblGrid>
                <a:gridCol w="1119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3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308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6491">
                <a:tc>
                  <a:txBody>
                    <a:bodyPr/>
                    <a:lstStyle/>
                    <a:p>
                      <a:pPr marL="0" lvl="0" indent="0" algn="ctr" eaLnBrk="0" hangingPunct="0">
                        <a:lnSpc>
                          <a:spcPct val="104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账户种类 </a:t>
                      </a:r>
                    </a:p>
                  </a:txBody>
                  <a:tcPr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99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0" hangingPunct="0">
                        <a:lnSpc>
                          <a:spcPct val="104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定  义 </a:t>
                      </a:r>
                    </a:p>
                  </a:txBody>
                  <a:tcPr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99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0" hangingPunct="0">
                        <a:lnSpc>
                          <a:spcPct val="104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  途 </a:t>
                      </a:r>
                    </a:p>
                  </a:txBody>
                  <a:tcPr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99FF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6091">
                <a:tc>
                  <a:txBody>
                    <a:bodyPr/>
                    <a:lstStyle/>
                    <a:p>
                      <a:pPr marL="0" lvl="0" indent="0" algn="ctr" eaLnBrk="0" hangingPunct="0">
                        <a:lnSpc>
                          <a:spcPct val="104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基本存款账户 </a:t>
                      </a:r>
                    </a:p>
                  </a:txBody>
                  <a:tcPr marL="89916" marR="89916" marT="46732" marB="467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just" eaLnBrk="0" hangingPunct="0">
                        <a:lnSpc>
                          <a:spcPct val="104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指存款人因办理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日常转账结算</a:t>
                      </a: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和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现金收付</a:t>
                      </a: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需要开立的银行结算账户</a:t>
                      </a:r>
                    </a:p>
                  </a:txBody>
                  <a:tcPr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just" eaLnBrk="0" hangingPunct="0">
                        <a:lnSpc>
                          <a:spcPct val="104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可以办理日常经营活动的资金收付及其工资、奖金和现金的支取。企业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只能</a:t>
                      </a: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在银行开立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一个</a:t>
                      </a: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基本存款账户 </a:t>
                      </a:r>
                    </a:p>
                  </a:txBody>
                  <a:tcPr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69106">
                <a:tc>
                  <a:txBody>
                    <a:bodyPr/>
                    <a:lstStyle/>
                    <a:p>
                      <a:pPr marL="0" lvl="0" indent="0" algn="ctr" eaLnBrk="0" hangingPunct="0">
                        <a:lnSpc>
                          <a:spcPct val="104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一般存款账户 </a:t>
                      </a:r>
                    </a:p>
                  </a:txBody>
                  <a:tcPr marL="89916" marR="89916" marT="46732" marB="467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just" eaLnBrk="0" hangingPunct="0">
                        <a:lnSpc>
                          <a:spcPct val="104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指存款人因借款或其他结算需要，在基本存款账户开户银行以外的银行营业机构开立的银行结算账户 </a:t>
                      </a:r>
                    </a:p>
                  </a:txBody>
                  <a:tcPr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just" eaLnBrk="0" hangingPunct="0">
                        <a:lnSpc>
                          <a:spcPct val="104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可以办理借款转存、借款归还和其他结算的资金收付，以及现金缴存，但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不得</a:t>
                      </a: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办理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现金支取 </a:t>
                      </a:r>
                    </a:p>
                  </a:txBody>
                  <a:tcPr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6668">
                <a:tc>
                  <a:txBody>
                    <a:bodyPr/>
                    <a:lstStyle/>
                    <a:p>
                      <a:pPr marL="0" lvl="0" indent="0" algn="ctr" eaLnBrk="0" hangingPunct="0">
                        <a:lnSpc>
                          <a:spcPct val="104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专用存款账户 </a:t>
                      </a:r>
                    </a:p>
                  </a:txBody>
                  <a:tcPr marL="89916" marR="89916" marT="46732" marB="467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just" eaLnBrk="0" hangingPunct="0">
                        <a:lnSpc>
                          <a:spcPct val="104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指存款人按照法律法规，对其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特定用途</a:t>
                      </a: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资金进行专项管理和使用而开立的银行结算账户 </a:t>
                      </a:r>
                    </a:p>
                  </a:txBody>
                  <a:tcPr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just" eaLnBrk="0" hangingPunct="0">
                        <a:lnSpc>
                          <a:spcPct val="104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如基本建设资金，社会保障基金，证券交易结算资金等 </a:t>
                      </a:r>
                    </a:p>
                  </a:txBody>
                  <a:tcPr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48188">
                <a:tc>
                  <a:txBody>
                    <a:bodyPr/>
                    <a:lstStyle/>
                    <a:p>
                      <a:pPr marL="0" lvl="0" indent="0" algn="ctr" eaLnBrk="0" hangingPunct="0">
                        <a:lnSpc>
                          <a:spcPct val="104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临时存款账户 </a:t>
                      </a:r>
                    </a:p>
                  </a:txBody>
                  <a:tcPr marL="89916" marR="89916" marT="46732" marB="467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just" eaLnBrk="0" hangingPunct="0">
                        <a:lnSpc>
                          <a:spcPct val="104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指存款人因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临时需要</a:t>
                      </a: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并在规定期限内使用而开立的银行结算账户 </a:t>
                      </a:r>
                    </a:p>
                  </a:txBody>
                  <a:tcPr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just" eaLnBrk="0" hangingPunct="0">
                        <a:lnSpc>
                          <a:spcPct val="104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用于办理临时机构以及存款人临时经营活动发生的资金收付。如设立临时机构、异地临时经营活动、注册验资等的需要 </a:t>
                      </a:r>
                    </a:p>
                  </a:txBody>
                  <a:tcPr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07950" y="82550"/>
            <a:ext cx="5838825" cy="7270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第二节 银行存款</a:t>
            </a:r>
          </a:p>
        </p:txBody>
      </p:sp>
      <p:sp>
        <p:nvSpPr>
          <p:cNvPr id="4" name="文本占位符 20482"/>
          <p:cNvSpPr txBox="1">
            <a:spLocks noChangeArrowheads="1"/>
          </p:cNvSpPr>
          <p:nvPr/>
        </p:nvSpPr>
        <p:spPr bwMode="auto">
          <a:xfrm>
            <a:off x="107504" y="681048"/>
            <a:ext cx="6177606" cy="58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7113" indent="-4556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37001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71291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latin typeface="+mn-lt"/>
                <a:ea typeface="+mn-ea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1200"/>
              </a:spcBef>
              <a:buClrTx/>
              <a:buSzPct val="100000"/>
              <a:buNone/>
            </a:pPr>
            <a:r>
              <a:rPr lang="zh-CN" altLang="en-US" sz="2800" kern="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（一）银行账户的开立和使用</a:t>
            </a:r>
          </a:p>
        </p:txBody>
      </p:sp>
    </p:spTree>
    <p:extLst>
      <p:ext uri="{BB962C8B-B14F-4D97-AF65-F5344CB8AC3E}">
        <p14:creationId xmlns:p14="http://schemas.microsoft.com/office/powerpoint/2010/main" val="54630777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1505"/>
          <p:cNvSpPr txBox="1">
            <a:spLocks noChangeArrowheads="1"/>
          </p:cNvSpPr>
          <p:nvPr/>
        </p:nvSpPr>
        <p:spPr bwMode="auto">
          <a:xfrm>
            <a:off x="539552" y="692696"/>
            <a:ext cx="8137525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800" kern="0" dirty="0">
                <a:solidFill>
                  <a:schemeClr val="tx2"/>
                </a:solidFill>
                <a:latin typeface="宋体" panose="02010600030101010101" pitchFamily="2" charset="-122"/>
              </a:rPr>
              <a:t>（二）银行结算方式</a:t>
            </a:r>
          </a:p>
        </p:txBody>
      </p:sp>
      <p:pic>
        <p:nvPicPr>
          <p:cNvPr id="24579" name="图片 21506" descr="514789409144340903696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4784"/>
            <a:ext cx="6264696" cy="3425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7950" y="82550"/>
            <a:ext cx="5838825" cy="7270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第二节 银行存款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文本占位符 43010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692696"/>
            <a:ext cx="8048823" cy="1899295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Clr>
                <a:srgbClr val="002060"/>
              </a:buClr>
              <a:buNone/>
            </a:pPr>
            <a:r>
              <a:rPr lang="zh-CN" altLang="en-US" sz="28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二、银行存款的核算</a:t>
            </a:r>
            <a:endParaRPr lang="en-US" altLang="zh-CN" sz="2800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账户设置：银行存款</a:t>
            </a:r>
            <a:endParaRPr lang="en-US" altLang="zh-CN" sz="2800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950" y="82550"/>
            <a:ext cx="5838825" cy="7270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第二节 银行存款</a:t>
            </a: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59EEC5A4-072B-41AD-A519-7B4B8CE2C2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687" y="2088371"/>
            <a:ext cx="5544617" cy="1113766"/>
          </a:xfrm>
          <a:prstGeom prst="rect">
            <a:avLst/>
          </a:prstGeom>
          <a:noFill/>
          <a:ln w="9525">
            <a:solidFill>
              <a:srgbClr val="00206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借：银行存款     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</a:t>
            </a:r>
            <a:endParaRPr lang="en-US" altLang="zh-CN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贷：库存现金等  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endParaRPr lang="en-US" altLang="zh-CN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6084B2EF-5755-4EF8-8E5F-CE93FE4404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687" y="3356992"/>
            <a:ext cx="5544617" cy="1113766"/>
          </a:xfrm>
          <a:prstGeom prst="rect">
            <a:avLst/>
          </a:prstGeom>
          <a:noFill/>
          <a:ln w="9525">
            <a:solidFill>
              <a:srgbClr val="00206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借：库存现金等   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endParaRPr lang="en-US" altLang="zh-CN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贷：银行存款    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endParaRPr lang="en-US" altLang="zh-CN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7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44033"/>
          <p:cNvSpPr txBox="1"/>
          <p:nvPr/>
        </p:nvSpPr>
        <p:spPr>
          <a:xfrm>
            <a:off x="323528" y="620688"/>
            <a:ext cx="8640960" cy="2530501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600" b="1" noProof="1">
                <a:solidFill>
                  <a:schemeClr val="tx2"/>
                </a:solidFill>
                <a:latin typeface="宋体" panose="02010600030101010101" pitchFamily="2" charset="-122"/>
                <a:cs typeface="+mj-cs"/>
              </a:rPr>
              <a:t>三、银行存款的清查</a:t>
            </a:r>
          </a:p>
          <a:p>
            <a:pPr indent="45720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  <a:cs typeface="+mj-cs"/>
              </a:rPr>
              <a:t>企业应当</a:t>
            </a:r>
            <a:r>
              <a:rPr lang="zh-CN" altLang="en-US" sz="2800" b="1" noProof="1">
                <a:solidFill>
                  <a:srgbClr val="C00000"/>
                </a:solidFill>
                <a:latin typeface="宋体" panose="02010600030101010101" pitchFamily="2" charset="-122"/>
                <a:cs typeface="+mj-cs"/>
              </a:rPr>
              <a:t>定期</a:t>
            </a:r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  <a:cs typeface="+mj-cs"/>
              </a:rPr>
              <a:t>将银行存款日记账与银行对账单</a:t>
            </a:r>
            <a:r>
              <a:rPr lang="zh-CN" altLang="en-US" sz="2800" b="1" noProof="1">
                <a:solidFill>
                  <a:srgbClr val="C00000"/>
                </a:solidFill>
                <a:latin typeface="宋体" panose="02010600030101010101" pitchFamily="2" charset="-122"/>
                <a:cs typeface="+mj-cs"/>
              </a:rPr>
              <a:t>核对</a:t>
            </a:r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  <a:cs typeface="+mj-cs"/>
              </a:rPr>
              <a:t>。如果二者不一致，主要原因一般有两个：一是企业和银行一方或双方记账错误，二是存在未达账项。</a:t>
            </a:r>
            <a:endParaRPr lang="en-US" altLang="zh-CN" sz="2800" b="1" noProof="1">
              <a:solidFill>
                <a:schemeClr val="tx2"/>
              </a:solidFill>
              <a:latin typeface="宋体" panose="02010600030101010101" pitchFamily="2" charset="-122"/>
              <a:cs typeface="+mj-cs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07950" y="82550"/>
            <a:ext cx="5838825" cy="7270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第二节 银行存款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44033"/>
          <p:cNvSpPr txBox="1"/>
          <p:nvPr/>
        </p:nvSpPr>
        <p:spPr>
          <a:xfrm>
            <a:off x="179512" y="697373"/>
            <a:ext cx="8820472" cy="3883755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未达账项</a:t>
            </a:r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</a:rPr>
              <a:t>指银行与企业由于收到记账凭证的时间不一致，导致一方已登记入账而另一方未登记入账的情况。包括</a:t>
            </a:r>
            <a:r>
              <a:rPr lang="en-US" altLang="zh-CN" sz="2800" b="1" noProof="1">
                <a:solidFill>
                  <a:schemeClr val="tx2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</a:rPr>
              <a:t>种情况：</a:t>
            </a:r>
            <a:endParaRPr lang="en-US" altLang="zh-CN" sz="2800" b="1" noProof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400" b="1" noProof="1">
                <a:solidFill>
                  <a:schemeClr val="tx2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b="1" noProof="1">
                <a:solidFill>
                  <a:schemeClr val="tx2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400" b="1" noProof="1">
                <a:solidFill>
                  <a:schemeClr val="tx2"/>
                </a:solidFill>
                <a:latin typeface="宋体" panose="02010600030101010101" pitchFamily="2" charset="-122"/>
              </a:rPr>
              <a:t>）银行已收款入账，企业未收款入账；</a:t>
            </a:r>
          </a:p>
          <a:p>
            <a:pPr indent="45720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400" b="1" noProof="1">
                <a:solidFill>
                  <a:schemeClr val="tx2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b="1" noProof="1">
                <a:solidFill>
                  <a:schemeClr val="tx2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400" b="1" noProof="1">
                <a:solidFill>
                  <a:schemeClr val="tx2"/>
                </a:solidFill>
                <a:latin typeface="宋体" panose="02010600030101010101" pitchFamily="2" charset="-122"/>
              </a:rPr>
              <a:t>）银行已付款入账，企业未付款入帐；</a:t>
            </a:r>
          </a:p>
          <a:p>
            <a:pPr indent="45720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400" b="1" noProof="1">
                <a:solidFill>
                  <a:schemeClr val="tx2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b="1" noProof="1">
                <a:solidFill>
                  <a:schemeClr val="tx2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400" b="1" noProof="1">
                <a:solidFill>
                  <a:schemeClr val="tx2"/>
                </a:solidFill>
                <a:latin typeface="宋体" panose="02010600030101010101" pitchFamily="2" charset="-122"/>
              </a:rPr>
              <a:t>）企业已收款入账，银行未收款入账；</a:t>
            </a:r>
          </a:p>
          <a:p>
            <a:pPr indent="45720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400" b="1" noProof="1">
                <a:solidFill>
                  <a:schemeClr val="tx2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b="1" noProof="1">
                <a:solidFill>
                  <a:schemeClr val="tx2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400" b="1" noProof="1">
                <a:solidFill>
                  <a:schemeClr val="tx2"/>
                </a:solidFill>
                <a:latin typeface="宋体" panose="02010600030101010101" pitchFamily="2" charset="-122"/>
              </a:rPr>
              <a:t>）企业已付款入账，银行未付款入帐。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07950" y="82550"/>
            <a:ext cx="5838825" cy="7270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第二节 银行存款</a:t>
            </a:r>
          </a:p>
        </p:txBody>
      </p:sp>
    </p:spTree>
    <p:extLst>
      <p:ext uri="{BB962C8B-B14F-4D97-AF65-F5344CB8AC3E}">
        <p14:creationId xmlns:p14="http://schemas.microsoft.com/office/powerpoint/2010/main" val="154952636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45057"/>
          <p:cNvSpPr>
            <a:spLocks noGrp="1" noChangeArrowheads="1"/>
          </p:cNvSpPr>
          <p:nvPr>
            <p:ph type="title" idx="4294967295"/>
          </p:nvPr>
        </p:nvSpPr>
        <p:spPr>
          <a:xfrm>
            <a:off x="2843560" y="2348880"/>
            <a:ext cx="3744664" cy="576263"/>
          </a:xfrm>
        </p:spPr>
        <p:txBody>
          <a:bodyPr/>
          <a:lstStyle/>
          <a:p>
            <a:pPr eaLnBrk="1" hangingPunct="1"/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银行存款余额调节表</a:t>
            </a:r>
          </a:p>
        </p:txBody>
      </p:sp>
      <p:graphicFrame>
        <p:nvGraphicFramePr>
          <p:cNvPr id="45059" name="表格 45058"/>
          <p:cNvGraphicFramePr/>
          <p:nvPr>
            <p:extLst>
              <p:ext uri="{D42A27DB-BD31-4B8C-83A1-F6EECF244321}">
                <p14:modId xmlns:p14="http://schemas.microsoft.com/office/powerpoint/2010/main" val="160829498"/>
              </p:ext>
            </p:extLst>
          </p:nvPr>
        </p:nvGraphicFramePr>
        <p:xfrm>
          <a:off x="250825" y="2997151"/>
          <a:ext cx="8641656" cy="3131979"/>
        </p:xfrm>
        <a:graphic>
          <a:graphicData uri="http://schemas.openxmlformats.org/drawingml/2006/table">
            <a:tbl>
              <a:tblPr/>
              <a:tblGrid>
                <a:gridCol w="30385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02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67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6164">
                <a:tc>
                  <a:txBody>
                    <a:bodyPr/>
                    <a:lstStyle/>
                    <a:p>
                      <a:pPr marL="0" lvl="0" indent="0" algn="ctr" eaLnBrk="1" latinLnBrk="0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   目</a:t>
                      </a:r>
                    </a:p>
                  </a:txBody>
                  <a:tcPr marT="45709" marB="45709" anchor="ctr">
                    <a:lnL>
                      <a:noFill/>
                    </a:lnL>
                    <a:lnR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latinLnBrk="0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金 额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latinLnBrk="0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   目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latinLnBrk="0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金 额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8730">
                <a:tc>
                  <a:txBody>
                    <a:bodyPr/>
                    <a:lstStyle/>
                    <a:p>
                      <a:pPr marL="0" lvl="0" indent="0" eaLnBrk="1" latinLnBrk="0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银行存款日记账余额</a:t>
                      </a:r>
                    </a:p>
                  </a:txBody>
                  <a:tcPr marT="45709" marB="45709" anchor="ctr">
                    <a:lnL>
                      <a:noFill/>
                    </a:lnL>
                    <a:lnR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latinLnBrk="0" hangingPunct="1">
                        <a:buNone/>
                      </a:pPr>
                      <a:endParaRPr sz="2400" b="1" dirty="0">
                        <a:solidFill>
                          <a:schemeClr val="tx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latinLnBrk="0" hangingPunct="1">
                        <a:buNone/>
                      </a:pPr>
                      <a:r>
                        <a:rPr lang="zh-CN" altLang="en-US" sz="2400" b="1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银行对账单余额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latinLnBrk="0" hangingPunct="1">
                        <a:buNone/>
                      </a:pPr>
                      <a:endParaRPr sz="2000" b="1">
                        <a:solidFill>
                          <a:schemeClr val="tx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6256">
                <a:tc>
                  <a:txBody>
                    <a:bodyPr/>
                    <a:lstStyle/>
                    <a:p>
                      <a:pPr marL="0" lvl="0" indent="0" eaLnBrk="1" latinLnBrk="0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加：银收企未收</a:t>
                      </a:r>
                    </a:p>
                  </a:txBody>
                  <a:tcPr marT="45709" marB="45709" anchor="ctr">
                    <a:lnL>
                      <a:noFill/>
                    </a:lnL>
                    <a:lnR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latinLnBrk="0" hangingPunct="1">
                        <a:buNone/>
                      </a:pPr>
                      <a:endParaRPr sz="2400" b="1" dirty="0">
                        <a:solidFill>
                          <a:schemeClr val="tx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latinLnBrk="0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加：企收银未收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latinLnBrk="0" hangingPunct="1">
                        <a:buNone/>
                      </a:pPr>
                      <a:endParaRPr sz="2000" b="1">
                        <a:solidFill>
                          <a:schemeClr val="tx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2070">
                <a:tc>
                  <a:txBody>
                    <a:bodyPr/>
                    <a:lstStyle/>
                    <a:p>
                      <a:pPr marL="0" lvl="0" indent="0" eaLnBrk="1" latinLnBrk="0" hangingPunct="1">
                        <a:buNone/>
                      </a:pPr>
                      <a:r>
                        <a:rPr lang="zh-CN" altLang="en-US" sz="2400" b="1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减：银付企未付</a:t>
                      </a:r>
                    </a:p>
                  </a:txBody>
                  <a:tcPr marT="45709" marB="45709" anchor="ctr">
                    <a:lnL>
                      <a:noFill/>
                    </a:lnL>
                    <a:lnR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latinLnBrk="0" hangingPunct="1">
                        <a:buNone/>
                      </a:pPr>
                      <a:endParaRPr sz="2400" b="1" dirty="0">
                        <a:solidFill>
                          <a:schemeClr val="tx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latinLnBrk="0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减：企付银未付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latinLnBrk="0" hangingPunct="1">
                        <a:buNone/>
                      </a:pPr>
                      <a:endParaRPr sz="2000" b="1">
                        <a:solidFill>
                          <a:schemeClr val="tx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8759">
                <a:tc>
                  <a:txBody>
                    <a:bodyPr/>
                    <a:lstStyle/>
                    <a:p>
                      <a:pPr marL="0" lvl="0" indent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调节后余额</a:t>
                      </a:r>
                    </a:p>
                  </a:txBody>
                  <a:tcPr marT="45709" marB="45709" anchor="ctr">
                    <a:lnL>
                      <a:noFill/>
                    </a:lnL>
                    <a:lnR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latinLnBrk="0" hangingPunct="1">
                        <a:buNone/>
                      </a:pPr>
                      <a:endParaRPr sz="2400" b="1">
                        <a:solidFill>
                          <a:schemeClr val="tx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latinLnBrk="0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调节后余额</a:t>
                      </a:r>
                    </a:p>
                  </a:txBody>
                  <a:tcPr marT="45709" marB="45709" anchor="ctr">
                    <a:lnL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latinLnBrk="0" hangingPunct="1">
                        <a:buNone/>
                      </a:pPr>
                      <a:endParaRPr sz="2000" b="1" dirty="0">
                        <a:solidFill>
                          <a:schemeClr val="tx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>
                      <a:solidFill>
                        <a:srgbClr val="5B524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7950" y="82550"/>
            <a:ext cx="5838825" cy="7270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第二节 银行存款</a:t>
            </a:r>
          </a:p>
        </p:txBody>
      </p:sp>
      <p:cxnSp>
        <p:nvCxnSpPr>
          <p:cNvPr id="3" name="直接箭头连接符 2"/>
          <p:cNvCxnSpPr/>
          <p:nvPr/>
        </p:nvCxnSpPr>
        <p:spPr>
          <a:xfrm>
            <a:off x="2627784" y="5891621"/>
            <a:ext cx="2376264" cy="0"/>
          </a:xfrm>
          <a:prstGeom prst="straightConnector1">
            <a:avLst/>
          </a:prstGeom>
          <a:ln w="38100">
            <a:solidFill>
              <a:srgbClr val="FF33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491880" y="5553067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相等？</a:t>
            </a:r>
          </a:p>
        </p:txBody>
      </p:sp>
      <p:sp>
        <p:nvSpPr>
          <p:cNvPr id="10" name="文本框 45106"/>
          <p:cNvSpPr txBox="1">
            <a:spLocks noChangeArrowheads="1"/>
          </p:cNvSpPr>
          <p:nvPr/>
        </p:nvSpPr>
        <p:spPr bwMode="auto">
          <a:xfrm>
            <a:off x="179512" y="706575"/>
            <a:ext cx="8893175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indent="457200">
              <a:lnSpc>
                <a:spcPct val="150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zh-CN" altLang="en-US" sz="2800" dirty="0">
                <a:solidFill>
                  <a:srgbClr val="2A3D7A"/>
                </a:solidFill>
                <a:latin typeface="宋体" panose="02010600030101010101" pitchFamily="2" charset="-122"/>
              </a:rPr>
              <a:t>对于未达账项，应通过编制“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</a:rPr>
              <a:t>银行存款余额调节表</a:t>
            </a:r>
            <a:r>
              <a:rPr lang="zh-CN" altLang="en-US" sz="2800" dirty="0">
                <a:solidFill>
                  <a:srgbClr val="2A3D7A"/>
                </a:solidFill>
                <a:latin typeface="宋体" panose="02010600030101010101" pitchFamily="2" charset="-122"/>
              </a:rPr>
              <a:t>”进行检查核对，如没有记账错误，调节后的双方余额应相等。</a:t>
            </a:r>
            <a:endParaRPr lang="en-US" altLang="zh-CN" sz="2800" dirty="0">
              <a:solidFill>
                <a:srgbClr val="2A3D7A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文本占位符 46082"/>
          <p:cNvSpPr>
            <a:spLocks noGrp="1" noChangeArrowheads="1"/>
          </p:cNvSpPr>
          <p:nvPr>
            <p:ph type="body" idx="4294967295"/>
          </p:nvPr>
        </p:nvSpPr>
        <p:spPr>
          <a:xfrm>
            <a:off x="107950" y="692696"/>
            <a:ext cx="8928100" cy="3600400"/>
          </a:xfrm>
        </p:spPr>
        <p:txBody>
          <a:bodyPr/>
          <a:lstStyle/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银行存款余额调节表的编制原则：哪一方没有记账就在哪一方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补记</a:t>
            </a:r>
            <a:r>
              <a:rPr lang="zh-CN" altLang="en-US" sz="28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银行存款余额调节表调节后的金额为企业可以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实际动用</a:t>
            </a:r>
            <a:r>
              <a:rPr lang="zh-CN" altLang="en-US" sz="28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的银行存款余额。</a:t>
            </a:r>
            <a:endParaRPr lang="en-US" altLang="zh-CN" sz="2800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银行存款余额调节表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只是</a:t>
            </a:r>
            <a:r>
              <a:rPr lang="zh-CN" altLang="en-US" sz="28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为了核对账目，并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</a:t>
            </a:r>
            <a:r>
              <a:rPr lang="zh-CN" altLang="en-US" sz="28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作为调整银行存款账面余额的记账依据。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950" y="82550"/>
            <a:ext cx="5838825" cy="7270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第二节 银行存款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6145"/>
          <p:cNvSpPr>
            <a:spLocks noGrp="1" noChangeArrowheads="1"/>
          </p:cNvSpPr>
          <p:nvPr>
            <p:ph type="title" idx="4294967295"/>
          </p:nvPr>
        </p:nvSpPr>
        <p:spPr>
          <a:xfrm>
            <a:off x="414338" y="960438"/>
            <a:ext cx="7772400" cy="60642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Clr>
                <a:schemeClr val="hlink"/>
              </a:buClr>
              <a:buSzPct val="75000"/>
              <a:defRPr/>
            </a:pP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货币资金：</a:t>
            </a:r>
          </a:p>
        </p:txBody>
      </p:sp>
      <p:sp>
        <p:nvSpPr>
          <p:cNvPr id="6147" name="文本占位符 6146"/>
          <p:cNvSpPr>
            <a:spLocks noGrp="1" noChangeArrowheads="1"/>
          </p:cNvSpPr>
          <p:nvPr>
            <p:ph type="body" idx="4294967295"/>
          </p:nvPr>
        </p:nvSpPr>
        <p:spPr>
          <a:xfrm>
            <a:off x="431801" y="1708150"/>
            <a:ext cx="8460680" cy="1728788"/>
          </a:xfrm>
        </p:spPr>
        <p:txBody>
          <a:bodyPr/>
          <a:lstStyle/>
          <a:p>
            <a:pPr marL="0" indent="720000" eaLnBrk="1" hangingPunct="1">
              <a:lnSpc>
                <a:spcPct val="15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是指企业在生产经营过程中暂时闲置的、以货币形态存在的那部分资金，是企业资金运动的起点和终点。按其用途和存放地点的不同，可分为：</a:t>
            </a:r>
          </a:p>
        </p:txBody>
      </p:sp>
      <p:sp>
        <p:nvSpPr>
          <p:cNvPr id="6148" name="文本框 1"/>
          <p:cNvSpPr txBox="1">
            <a:spLocks noChangeArrowheads="1"/>
          </p:cNvSpPr>
          <p:nvPr/>
        </p:nvSpPr>
        <p:spPr bwMode="auto">
          <a:xfrm>
            <a:off x="971600" y="3730911"/>
            <a:ext cx="7561213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457200" indent="-457200" eaLnBrk="1" hangingPunct="1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库存现金</a:t>
            </a:r>
          </a:p>
          <a:p>
            <a:pPr marL="457200" indent="-457200" eaLnBrk="1" hangingPunct="1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银行存款</a:t>
            </a:r>
          </a:p>
          <a:p>
            <a:pPr marL="457200" indent="-457200" eaLnBrk="1" hangingPunct="1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其他货币资金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B0E4CC09-B3A0-438B-8350-3304B274843F}"/>
              </a:ext>
            </a:extLst>
          </p:cNvPr>
          <p:cNvSpPr txBox="1">
            <a:spLocks noChangeArrowheads="1"/>
          </p:cNvSpPr>
          <p:nvPr/>
        </p:nvSpPr>
        <p:spPr>
          <a:xfrm>
            <a:off x="65088" y="25400"/>
            <a:ext cx="7772400" cy="57943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二章  货币资金</a:t>
            </a:r>
          </a:p>
        </p:txBody>
      </p:sp>
    </p:spTree>
    <p:extLst>
      <p:ext uri="{BB962C8B-B14F-4D97-AF65-F5344CB8AC3E}">
        <p14:creationId xmlns:p14="http://schemas.microsoft.com/office/powerpoint/2010/main" val="1337439000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文本框 47106"/>
          <p:cNvSpPr txBox="1">
            <a:spLocks noChangeArrowheads="1"/>
          </p:cNvSpPr>
          <p:nvPr/>
        </p:nvSpPr>
        <p:spPr bwMode="auto">
          <a:xfrm>
            <a:off x="179512" y="692696"/>
            <a:ext cx="8784530" cy="322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  <a:cs typeface="+mj-cs"/>
              </a:rPr>
              <a:t>一、其他货币资金的内容</a:t>
            </a:r>
            <a:endParaRPr lang="en-US" altLang="zh-CN" sz="2800" dirty="0">
              <a:solidFill>
                <a:srgbClr val="002060"/>
              </a:solidFill>
              <a:latin typeface="宋体" panose="02010600030101010101" pitchFamily="2" charset="-122"/>
              <a:cs typeface="+mj-cs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  <a:cs typeface="+mj-cs"/>
              </a:rPr>
              <a:t>其他货币资金是指企业除库存现金、银行存款以外的各种货币资金，包括外埠存款、银行汇票存款、银行本票存款、信用卡存款、信用证保证金存款以及存出投资款等</a:t>
            </a: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cs typeface="+mj-cs"/>
              </a:rPr>
              <a:t>。</a:t>
            </a:r>
            <a:endParaRPr lang="en-US" altLang="zh-CN" sz="2800" dirty="0">
              <a:solidFill>
                <a:srgbClr val="002060"/>
              </a:solidFill>
              <a:latin typeface="宋体" panose="02010600030101010101" pitchFamily="2" charset="-122"/>
              <a:cs typeface="+mj-cs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4853C5E1-CFFA-4AB7-83C9-6856952EB226}"/>
              </a:ext>
            </a:extLst>
          </p:cNvPr>
          <p:cNvSpPr txBox="1">
            <a:spLocks noChangeArrowheads="1"/>
          </p:cNvSpPr>
          <p:nvPr/>
        </p:nvSpPr>
        <p:spPr>
          <a:xfrm>
            <a:off x="107950" y="82550"/>
            <a:ext cx="5838825" cy="7270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第三节 其他货币资金</a:t>
            </a: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950" y="82550"/>
            <a:ext cx="5838825" cy="7270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第三节 其他货币资金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8E58A4-B3C0-4BB0-B1E3-584232BE6C79}"/>
              </a:ext>
            </a:extLst>
          </p:cNvPr>
          <p:cNvSpPr txBox="1"/>
          <p:nvPr/>
        </p:nvSpPr>
        <p:spPr>
          <a:xfrm>
            <a:off x="1331640" y="2060848"/>
            <a:ext cx="5466556" cy="2431435"/>
          </a:xfrm>
          <a:prstGeom prst="rect">
            <a:avLst/>
          </a:prstGeom>
          <a:noFill/>
          <a:ln w="12700">
            <a:solidFill>
              <a:srgbClr val="002060"/>
            </a:solidFill>
            <a:prstDash val="lgDash"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4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  其他货币资金</a:t>
            </a:r>
            <a:r>
              <a:rPr lang="en-US" altLang="zh-CN" sz="24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——</a:t>
            </a:r>
            <a:r>
              <a:rPr lang="zh-CN" altLang="en-US" sz="24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外埠存款</a:t>
            </a:r>
            <a:endParaRPr lang="zh-CN" altLang="en-US" sz="2400" b="1" noProof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4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　　　　　　　</a:t>
            </a:r>
            <a:r>
              <a:rPr lang="en-US" altLang="zh-CN" sz="24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——</a:t>
            </a:r>
            <a:r>
              <a:rPr lang="zh-CN" altLang="en-US" sz="24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银行汇票存款</a:t>
            </a:r>
            <a:endParaRPr lang="zh-CN" altLang="en-US" sz="2400" b="1" noProof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4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　　　　　　　</a:t>
            </a:r>
            <a:r>
              <a:rPr lang="en-US" altLang="zh-CN" sz="24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——</a:t>
            </a:r>
            <a:r>
              <a:rPr lang="zh-CN" altLang="en-US" sz="24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银行本票存款</a:t>
            </a:r>
            <a:endParaRPr lang="zh-CN" altLang="en-US" sz="2400" b="1" noProof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4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　　　　　　　</a:t>
            </a:r>
            <a:r>
              <a:rPr lang="en-US" altLang="zh-CN" sz="24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——</a:t>
            </a:r>
            <a:r>
              <a:rPr lang="zh-CN" altLang="en-US" sz="24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信用证存款</a:t>
            </a:r>
            <a:endParaRPr lang="zh-CN" altLang="en-US" sz="2400" b="1" noProof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4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              </a:t>
            </a:r>
            <a:r>
              <a:rPr lang="en-US" altLang="zh-CN" sz="24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——</a:t>
            </a:r>
            <a:r>
              <a:rPr lang="zh-CN" altLang="en-US" sz="2400" b="1" noProof="1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存出投资款</a:t>
            </a:r>
            <a:endParaRPr lang="zh-CN" altLang="en-US" sz="2400" b="1" noProof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082BDD-8800-493D-B493-E75F84967708}"/>
              </a:ext>
            </a:extLst>
          </p:cNvPr>
          <p:cNvSpPr txBox="1"/>
          <p:nvPr/>
        </p:nvSpPr>
        <p:spPr>
          <a:xfrm>
            <a:off x="611560" y="692696"/>
            <a:ext cx="460851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二、其他货币资金的核算</a:t>
            </a:r>
            <a:endParaRPr lang="en-US" altLang="zh-CN" sz="2800" b="1" dirty="0">
              <a:solidFill>
                <a:schemeClr val="tx2"/>
              </a:solidFill>
              <a:latin typeface="宋体" panose="02010600030101010101" pitchFamily="2" charset="-122"/>
              <a:cs typeface="+mn-ea"/>
            </a:endParaRPr>
          </a:p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cs typeface="+mn-ea"/>
              </a:rPr>
              <a:t>会计科目设置</a:t>
            </a:r>
          </a:p>
        </p:txBody>
      </p:sp>
    </p:spTree>
    <p:extLst>
      <p:ext uri="{BB962C8B-B14F-4D97-AF65-F5344CB8AC3E}">
        <p14:creationId xmlns:p14="http://schemas.microsoft.com/office/powerpoint/2010/main" val="1963948772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49153"/>
          <p:cNvSpPr/>
          <p:nvPr/>
        </p:nvSpPr>
        <p:spPr>
          <a:xfrm>
            <a:off x="422537" y="764704"/>
            <a:ext cx="7245807" cy="4401205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solidFill>
                  <a:srgbClr val="002060"/>
                </a:solidFill>
                <a:latin typeface="宋体" panose="02010600030101010101" pitchFamily="2" charset="-122"/>
                <a:cs typeface="+mn-ea"/>
              </a:rPr>
              <a:t>（</a:t>
            </a:r>
            <a:r>
              <a:rPr lang="en-US" altLang="zh-CN" sz="2800" b="1" noProof="1">
                <a:solidFill>
                  <a:srgbClr val="002060"/>
                </a:solidFill>
                <a:latin typeface="宋体" panose="02010600030101010101" pitchFamily="2" charset="-122"/>
                <a:cs typeface="+mn-ea"/>
              </a:rPr>
              <a:t>1</a:t>
            </a:r>
            <a:r>
              <a:rPr lang="zh-CN" altLang="en-US" sz="2800" b="1" noProof="1">
                <a:solidFill>
                  <a:srgbClr val="002060"/>
                </a:solidFill>
                <a:latin typeface="宋体" panose="02010600030101010101" pitchFamily="2" charset="-122"/>
                <a:cs typeface="+mn-ea"/>
              </a:rPr>
              <a:t>）其他货币资金形成时</a:t>
            </a:r>
            <a:endParaRPr lang="en-US" altLang="zh-CN" sz="2800" b="1" noProof="1">
              <a:solidFill>
                <a:srgbClr val="002060"/>
              </a:solidFill>
              <a:latin typeface="宋体" panose="02010600030101010101" pitchFamily="2" charset="-122"/>
              <a:cs typeface="+mn-ea"/>
            </a:endParaRPr>
          </a:p>
          <a:p>
            <a:pPr>
              <a:buFont typeface="Wingdings" panose="05000000000000000000" pitchFamily="2" charset="2"/>
              <a:buNone/>
              <a:defRPr/>
            </a:pPr>
            <a:endParaRPr lang="en-US" altLang="zh-CN" sz="2800" b="1" noProof="1">
              <a:solidFill>
                <a:srgbClr val="002060"/>
              </a:solidFill>
              <a:latin typeface="宋体" panose="02010600030101010101" pitchFamily="2" charset="-122"/>
              <a:cs typeface="+mn-ea"/>
            </a:endParaRPr>
          </a:p>
          <a:p>
            <a:pPr>
              <a:buFont typeface="Wingdings" panose="05000000000000000000" pitchFamily="2" charset="2"/>
              <a:buNone/>
              <a:defRPr/>
            </a:pPr>
            <a:endParaRPr lang="en-US" altLang="zh-CN" sz="2800" b="1" noProof="1">
              <a:solidFill>
                <a:srgbClr val="002060"/>
              </a:solidFill>
              <a:latin typeface="宋体" panose="02010600030101010101" pitchFamily="2" charset="-122"/>
              <a:cs typeface="+mn-ea"/>
            </a:endParaRPr>
          </a:p>
          <a:p>
            <a:pPr>
              <a:buFont typeface="Wingdings" panose="05000000000000000000" pitchFamily="2" charset="2"/>
              <a:buNone/>
              <a:defRPr/>
            </a:pPr>
            <a:endParaRPr lang="en-US" altLang="zh-CN" sz="2800" b="1" noProof="1">
              <a:solidFill>
                <a:srgbClr val="002060"/>
              </a:solidFill>
              <a:latin typeface="宋体" panose="02010600030101010101" pitchFamily="2" charset="-122"/>
              <a:cs typeface="+mn-ea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）采购材料等时</a:t>
            </a:r>
            <a:endParaRPr lang="en-US" altLang="zh-CN" sz="2800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>
              <a:defRPr/>
            </a:pPr>
            <a:endParaRPr lang="en-US" altLang="zh-CN" sz="2800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>
              <a:defRPr/>
            </a:pPr>
            <a:endParaRPr lang="en-US" altLang="zh-CN" sz="2800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>
              <a:defRPr/>
            </a:pPr>
            <a:endParaRPr lang="en-US" altLang="zh-CN" sz="2800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>
              <a:defRPr/>
            </a:pPr>
            <a:endParaRPr lang="en-US" altLang="zh-CN" sz="2800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solidFill>
                  <a:srgbClr val="00206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 noProof="1">
                <a:solidFill>
                  <a:srgbClr val="00206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 noProof="1">
                <a:solidFill>
                  <a:srgbClr val="00206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）采购完毕，退回多余款项</a:t>
            </a:r>
          </a:p>
        </p:txBody>
      </p:sp>
      <p:sp>
        <p:nvSpPr>
          <p:cNvPr id="49155" name="文本框 49154"/>
          <p:cNvSpPr txBox="1"/>
          <p:nvPr/>
        </p:nvSpPr>
        <p:spPr>
          <a:xfrm>
            <a:off x="1415751" y="1340768"/>
            <a:ext cx="6567178" cy="984500"/>
          </a:xfrm>
          <a:prstGeom prst="rect">
            <a:avLst/>
          </a:prstGeom>
          <a:noFill/>
          <a:ln w="12700">
            <a:solidFill>
              <a:srgbClr val="002060"/>
            </a:solidFill>
            <a:prstDash val="lgDash"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2400" b="1" noProof="1">
                <a:solidFill>
                  <a:srgbClr val="002060"/>
                </a:solidFill>
                <a:latin typeface="宋体" panose="02010600030101010101" pitchFamily="2" charset="-122"/>
                <a:cs typeface="+mn-ea"/>
              </a:rPr>
              <a:t>借：其他货币资金</a:t>
            </a:r>
            <a:r>
              <a:rPr lang="en-US" altLang="zh-CN" sz="2400" b="1" noProof="1">
                <a:solidFill>
                  <a:srgbClr val="002060"/>
                </a:solidFill>
                <a:latin typeface="宋体" panose="02010600030101010101" pitchFamily="2" charset="-122"/>
                <a:cs typeface="+mn-ea"/>
              </a:rPr>
              <a:t>——</a:t>
            </a:r>
            <a:r>
              <a:rPr lang="zh-CN" altLang="en-US" sz="2400" b="1" noProof="1">
                <a:solidFill>
                  <a:srgbClr val="002060"/>
                </a:solidFill>
                <a:latin typeface="宋体" panose="02010600030101010101" pitchFamily="2" charset="-122"/>
                <a:cs typeface="+mn-ea"/>
              </a:rPr>
              <a:t>外埠存款等 </a:t>
            </a:r>
            <a:r>
              <a:rPr lang="en-US" altLang="zh-CN" sz="2400" b="1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b="1" noProof="1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2400" b="1" noProof="1">
                <a:solidFill>
                  <a:srgbClr val="002060"/>
                </a:solidFill>
                <a:latin typeface="宋体" panose="02010600030101010101" pitchFamily="2" charset="-122"/>
                <a:cs typeface="+mn-ea"/>
              </a:rPr>
              <a:t>　　贷：银行存款                 </a:t>
            </a:r>
            <a:r>
              <a:rPr lang="en-US" altLang="zh-CN" sz="2400" b="1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b="1" noProof="1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950" y="82550"/>
            <a:ext cx="5838825" cy="7270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第三节 其他货币资金</a:t>
            </a:r>
          </a:p>
        </p:txBody>
      </p:sp>
      <p:sp>
        <p:nvSpPr>
          <p:cNvPr id="5" name="文本占位符 50177">
            <a:extLst>
              <a:ext uri="{FF2B5EF4-FFF2-40B4-BE49-F238E27FC236}">
                <a16:creationId xmlns:a16="http://schemas.microsoft.com/office/drawing/2014/main" id="{34B9160A-87FD-4CB2-BD29-9491F62950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5751" y="3068960"/>
            <a:ext cx="6567179" cy="1439007"/>
          </a:xfrm>
          <a:prstGeom prst="rect">
            <a:avLst/>
          </a:prstGeom>
          <a:noFill/>
          <a:ln w="9525">
            <a:solidFill>
              <a:srgbClr val="00206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7113" indent="-4556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37001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71291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400" kern="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借：原材料                     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kern="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400" kern="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应交税费</a:t>
            </a:r>
            <a:r>
              <a:rPr lang="en-US" altLang="zh-CN" sz="2400" kern="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400" kern="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应交增值税（进项税额）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kern="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400" kern="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贷：其他货币资金</a:t>
            </a:r>
            <a:r>
              <a:rPr lang="en-US" altLang="zh-CN" sz="2400" kern="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noProof="1">
                <a:solidFill>
                  <a:srgbClr val="002060"/>
                </a:solidFill>
                <a:latin typeface="宋体" panose="02010600030101010101" pitchFamily="2" charset="-122"/>
                <a:cs typeface="+mn-ea"/>
              </a:rPr>
              <a:t>外埠存款等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noProof="1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0FC81D-A14E-45FA-B9E9-496650802D42}"/>
              </a:ext>
            </a:extLst>
          </p:cNvPr>
          <p:cNvSpPr txBox="1"/>
          <p:nvPr/>
        </p:nvSpPr>
        <p:spPr>
          <a:xfrm>
            <a:off x="1423143" y="5180804"/>
            <a:ext cx="6559785" cy="984500"/>
          </a:xfrm>
          <a:prstGeom prst="rect">
            <a:avLst/>
          </a:prstGeom>
          <a:noFill/>
          <a:ln w="12700">
            <a:solidFill>
              <a:srgbClr val="002060"/>
            </a:solidFill>
            <a:prstDash val="lgDash"/>
            <a:miter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400" b="1" noProof="1">
                <a:solidFill>
                  <a:srgbClr val="00206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借：银行存款                      </a:t>
            </a:r>
            <a:r>
              <a:rPr lang="en-US" altLang="zh-CN" sz="2400" b="1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b="1" noProof="1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400" b="1" noProof="1">
                <a:solidFill>
                  <a:srgbClr val="002060"/>
                </a:solidFill>
                <a:latin typeface="宋体" panose="02010600030101010101" pitchFamily="2" charset="-122"/>
              </a:rPr>
              <a:t>    贷：其他货币资金</a:t>
            </a:r>
            <a:r>
              <a:rPr lang="en-US" altLang="zh-CN" sz="2400" b="1" noProof="1">
                <a:solidFill>
                  <a:srgbClr val="00206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400" b="1" noProof="1">
                <a:solidFill>
                  <a:srgbClr val="002060"/>
                </a:solidFill>
                <a:latin typeface="宋体" panose="02010600030101010101" pitchFamily="2" charset="-122"/>
              </a:rPr>
              <a:t>外埠存款等  </a:t>
            </a:r>
            <a:r>
              <a:rPr lang="en-US" altLang="zh-CN" sz="2400" b="1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zh-CN" sz="2400" b="1" noProof="1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nimBg="1"/>
      <p:bldP spid="5" grpId="0" uiExpand="1" build="p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171"/>
          <p:cNvSpPr txBox="1">
            <a:spLocks noChangeArrowheads="1"/>
          </p:cNvSpPr>
          <p:nvPr/>
        </p:nvSpPr>
        <p:spPr bwMode="auto">
          <a:xfrm>
            <a:off x="108520" y="620688"/>
            <a:ext cx="9144000" cy="257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</a:rPr>
              <a:t>一、现金的管理</a:t>
            </a:r>
          </a:p>
          <a:p>
            <a:pPr indent="457200" eaLnBrk="1" hangingPunct="1">
              <a:lnSpc>
                <a:spcPct val="15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</a:rPr>
              <a:t>（一）现金的概念</a:t>
            </a:r>
            <a:endParaRPr lang="en-US" altLang="zh-CN" sz="2800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 indent="457200" eaLnBrk="1" hangingPunct="1">
              <a:lnSpc>
                <a:spcPct val="15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</a:rPr>
              <a:t>库存现金，是指存放在企业财务部门、由出纳人员管理的货币资金。   </a:t>
            </a:r>
            <a:endParaRPr lang="en-US" altLang="zh-CN" sz="2800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7950" y="82550"/>
            <a:ext cx="5838825" cy="7270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 库存现金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文本框 7170"/>
          <p:cNvSpPr txBox="1">
            <a:spLocks noChangeArrowheads="1"/>
          </p:cNvSpPr>
          <p:nvPr/>
        </p:nvSpPr>
        <p:spPr bwMode="auto">
          <a:xfrm>
            <a:off x="107504" y="641532"/>
            <a:ext cx="8960256" cy="4515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</a:rPr>
              <a:t>（二）库存现金的使用范围</a:t>
            </a:r>
          </a:p>
          <a:p>
            <a:pPr marL="0" indent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</a:rPr>
              <a:t>职工工资、津贴；个人劳务报酬；支付给个人的各种奖金；各种劳保、福利费用以及国家规定的对个人的其他支出；收购单位向个人收购农副产品和其他物资支付的价款；出差人员必须随身携带的差旅费；结算起点</a:t>
            </a: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</a:rPr>
              <a:t>(1000</a:t>
            </a: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</a:rPr>
              <a:t>元</a:t>
            </a: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</a:rPr>
              <a:t>以下的零星支出；中国人民银行确定需要支付现金的其他支出。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7950" y="82550"/>
            <a:ext cx="5838825" cy="7270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 库存现金</a:t>
            </a:r>
          </a:p>
        </p:txBody>
      </p:sp>
    </p:spTree>
    <p:extLst>
      <p:ext uri="{BB962C8B-B14F-4D97-AF65-F5344CB8AC3E}">
        <p14:creationId xmlns:p14="http://schemas.microsoft.com/office/powerpoint/2010/main" val="325902376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193"/>
          <p:cNvSpPr/>
          <p:nvPr/>
        </p:nvSpPr>
        <p:spPr>
          <a:xfrm>
            <a:off x="179512" y="620689"/>
            <a:ext cx="8856538" cy="2376264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marL="339725" indent="-339725" eaLnBrk="1" hangingPunct="1">
              <a:lnSpc>
                <a:spcPct val="150000"/>
              </a:lnSpc>
              <a:spcBef>
                <a:spcPts val="600"/>
              </a:spcBef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</a:rPr>
              <a:t>（三）现金的限额管理</a:t>
            </a:r>
            <a:r>
              <a:rPr lang="en-US" altLang="zh-CN" sz="2800" b="1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cs typeface="+mn-ea"/>
              </a:rPr>
              <a:t>    </a:t>
            </a:r>
            <a:endParaRPr lang="en-US" altLang="zh-CN" sz="2800" b="1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indent="457200" eaLnBrk="1" hangingPunct="1">
              <a:lnSpc>
                <a:spcPct val="150000"/>
              </a:lnSpc>
              <a:spcBef>
                <a:spcPts val="0"/>
              </a:spcBef>
              <a:buSzPct val="100000"/>
              <a:defRPr/>
            </a:pPr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</a:rPr>
              <a:t>企业库存现金的限额由其</a:t>
            </a:r>
            <a:r>
              <a:rPr lang="zh-CN" altLang="en-US" sz="2800" b="1" noProof="1">
                <a:solidFill>
                  <a:srgbClr val="C00000"/>
                </a:solidFill>
                <a:latin typeface="宋体" panose="02010600030101010101" pitchFamily="2" charset="-122"/>
              </a:rPr>
              <a:t>开户银行</a:t>
            </a:r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</a:rPr>
              <a:t>根据企业日常零星开支需要的现金量进行核定的最高额度。一般需满足企业</a:t>
            </a:r>
            <a:r>
              <a:rPr lang="en-US" altLang="zh-CN" sz="2800" b="1" noProof="1">
                <a:solidFill>
                  <a:srgbClr val="C00000"/>
                </a:solidFill>
                <a:latin typeface="宋体" panose="02010600030101010101" pitchFamily="2" charset="-122"/>
              </a:rPr>
              <a:t>3~5</a:t>
            </a:r>
            <a:r>
              <a:rPr lang="zh-CN" altLang="en-US" sz="2800" b="1" noProof="1">
                <a:solidFill>
                  <a:srgbClr val="C00000"/>
                </a:solidFill>
                <a:latin typeface="宋体" panose="02010600030101010101" pitchFamily="2" charset="-122"/>
              </a:rPr>
              <a:t>天</a:t>
            </a:r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</a:rPr>
              <a:t>的日常零星开支。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07950" y="82550"/>
            <a:ext cx="5838825" cy="7270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 库存现金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37BF9BE-BFAE-43E9-A4C1-537118D3E3AF}"/>
              </a:ext>
            </a:extLst>
          </p:cNvPr>
          <p:cNvSpPr/>
          <p:nvPr/>
        </p:nvSpPr>
        <p:spPr>
          <a:xfrm>
            <a:off x="251520" y="3212976"/>
            <a:ext cx="8640960" cy="266429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</a:rPr>
              <a:t>（四）现金的内部控制</a:t>
            </a:r>
            <a:r>
              <a:rPr lang="en-US" altLang="zh-CN" sz="2800" b="1" noProof="1">
                <a:latin typeface="宋体" panose="02010600030101010101" pitchFamily="2" charset="-122"/>
                <a:cs typeface="+mn-ea"/>
              </a:rPr>
              <a:t>   </a:t>
            </a:r>
            <a:endParaRPr lang="en-US" altLang="zh-CN" sz="2800" b="1" noProof="1">
              <a:latin typeface="宋体" panose="02010600030101010101" pitchFamily="2" charset="-122"/>
            </a:endParaRPr>
          </a:p>
          <a:p>
            <a:pPr indent="457200" eaLnBrk="1" hangingPunct="1">
              <a:lnSpc>
                <a:spcPct val="150000"/>
              </a:lnSpc>
              <a:spcBef>
                <a:spcPts val="0"/>
              </a:spcBef>
              <a:buSzPct val="100000"/>
              <a:defRPr/>
            </a:pPr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</a:rPr>
              <a:t>职能分工；合法原始凭证；“九不准”规定；收据与发票领用制度</a:t>
            </a:r>
            <a:r>
              <a:rPr lang="zh-CN" altLang="en-US" sz="2800" b="1" noProof="1">
                <a:solidFill>
                  <a:srgbClr val="002060"/>
                </a:solidFill>
                <a:latin typeface="宋体" panose="02010600030101010101" pitchFamily="2" charset="-122"/>
              </a:rPr>
              <a:t>；</a:t>
            </a:r>
            <a:r>
              <a:rPr lang="zh-CN" altLang="en-US" sz="2800" b="1" noProof="1">
                <a:solidFill>
                  <a:schemeClr val="tx2"/>
                </a:solidFill>
                <a:latin typeface="宋体" panose="02010600030101010101" pitchFamily="2" charset="-122"/>
              </a:rPr>
              <a:t>定期轮岗制度等。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0241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620688"/>
            <a:ext cx="7340600" cy="719137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Clr>
                <a:schemeClr val="hlink"/>
              </a:buClr>
              <a:buSzPct val="75000"/>
              <a:defRPr/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二、现金的核算</a:t>
            </a:r>
          </a:p>
        </p:txBody>
      </p:sp>
      <p:sp>
        <p:nvSpPr>
          <p:cNvPr id="10243" name="文本框 10242"/>
          <p:cNvSpPr txBox="1"/>
          <p:nvPr/>
        </p:nvSpPr>
        <p:spPr>
          <a:xfrm>
            <a:off x="359408" y="1339825"/>
            <a:ext cx="8425184" cy="128400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Pct val="75000"/>
              <a:buFont typeface="Wingdings" panose="05000000000000000000" pitchFamily="2" charset="2"/>
              <a:buChar char="Ø"/>
              <a:defRPr/>
            </a:pPr>
            <a:r>
              <a:rPr lang="zh-CN" altLang="en-US" sz="2800" b="1" noProof="1">
                <a:solidFill>
                  <a:srgbClr val="002060"/>
                </a:solidFill>
                <a:latin typeface="宋体" panose="02010600030101010101" pitchFamily="2" charset="-122"/>
              </a:rPr>
              <a:t>账户设置：库存现金</a:t>
            </a:r>
            <a:endParaRPr lang="en-US" altLang="zh-CN" sz="2800" b="1" noProof="1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Clr>
                <a:srgbClr val="002060"/>
              </a:buClr>
              <a:buSzPct val="75000"/>
              <a:defRPr/>
            </a:pPr>
            <a:r>
              <a:rPr lang="zh-CN" altLang="en-US" sz="2800" b="1" noProof="1">
                <a:solidFill>
                  <a:srgbClr val="002060"/>
                </a:solidFill>
                <a:latin typeface="宋体" panose="02010600030101010101" pitchFamily="2" charset="-122"/>
              </a:rPr>
              <a:t>（一）现金日常收支的核算</a:t>
            </a:r>
            <a:endParaRPr lang="en-US" altLang="zh-CN" sz="2800" b="1" noProof="1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950" y="82550"/>
            <a:ext cx="5838825" cy="7270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 库存现金</a:t>
            </a: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4FE53374-D9D8-4883-A50E-4E378013B5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687" y="3951277"/>
            <a:ext cx="5400601" cy="1113766"/>
          </a:xfrm>
          <a:prstGeom prst="rect">
            <a:avLst/>
          </a:prstGeom>
          <a:noFill/>
          <a:ln w="9525">
            <a:solidFill>
              <a:srgbClr val="00206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借：银行存款等 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</a:t>
            </a:r>
            <a:endParaRPr lang="en-US" altLang="zh-CN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贷：库存现金  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endParaRPr lang="en-US" altLang="zh-CN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AADF7514-4748-415E-AA12-A5F9D6C9EB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687" y="2708920"/>
            <a:ext cx="5400601" cy="1113766"/>
          </a:xfrm>
          <a:prstGeom prst="rect">
            <a:avLst/>
          </a:prstGeom>
          <a:noFill/>
          <a:ln w="9525">
            <a:solidFill>
              <a:srgbClr val="00206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借：库存现金   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endParaRPr lang="en-US" altLang="zh-CN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贷：银行存款等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endParaRPr lang="en-US" altLang="zh-CN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1265"/>
          <p:cNvSpPr txBox="1"/>
          <p:nvPr/>
        </p:nvSpPr>
        <p:spPr>
          <a:xfrm>
            <a:off x="251520" y="710058"/>
            <a:ext cx="8569200" cy="322299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ts val="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solidFill>
                  <a:srgbClr val="002060"/>
                </a:solidFill>
                <a:latin typeface="宋体" panose="02010600030101010101" pitchFamily="2" charset="-122"/>
              </a:rPr>
              <a:t>（二）备用金的核算</a:t>
            </a:r>
          </a:p>
          <a:p>
            <a:pPr marL="457200" indent="-457200" eaLnBrk="1" hangingPunct="1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Pct val="75000"/>
              <a:buFont typeface="Wingdings" panose="05000000000000000000" pitchFamily="2" charset="2"/>
              <a:buChar char="Ø"/>
              <a:defRPr/>
            </a:pPr>
            <a:r>
              <a:rPr lang="zh-CN" altLang="en-US" sz="2800" b="1" noProof="1">
                <a:solidFill>
                  <a:srgbClr val="002060"/>
                </a:solidFill>
                <a:latin typeface="宋体" panose="02010600030101010101" pitchFamily="2" charset="-122"/>
              </a:rPr>
              <a:t>定义：指企业</a:t>
            </a:r>
            <a:r>
              <a:rPr lang="zh-CN" altLang="en-US" sz="2800" b="1" noProof="1">
                <a:solidFill>
                  <a:srgbClr val="C00000"/>
                </a:solidFill>
                <a:latin typeface="宋体" panose="02010600030101010101" pitchFamily="2" charset="-122"/>
              </a:rPr>
              <a:t>预付</a:t>
            </a:r>
            <a:r>
              <a:rPr lang="zh-CN" altLang="en-US" sz="2800" b="1" noProof="1">
                <a:solidFill>
                  <a:srgbClr val="002060"/>
                </a:solidFill>
                <a:latin typeface="宋体" panose="02010600030101010101" pitchFamily="2" charset="-122"/>
              </a:rPr>
              <a:t>给职工和内部有关单位用作差旅费、零星采购和零星开支，事后需要报销的款项。</a:t>
            </a:r>
            <a:endParaRPr lang="en-US" altLang="zh-CN" sz="2800" b="1" noProof="1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Pct val="75000"/>
              <a:buFont typeface="Wingdings" panose="05000000000000000000" pitchFamily="2" charset="2"/>
              <a:buChar char="Ø"/>
              <a:defRPr/>
            </a:pPr>
            <a:r>
              <a:rPr lang="zh-CN" altLang="en-US" sz="2800" b="1" noProof="1">
                <a:solidFill>
                  <a:srgbClr val="002060"/>
                </a:solidFill>
                <a:latin typeface="宋体" panose="02010600030101010101" pitchFamily="2" charset="-122"/>
              </a:rPr>
              <a:t>账户设置：</a:t>
            </a:r>
            <a:r>
              <a:rPr lang="zh-CN" altLang="en-US" sz="2800" b="1" noProof="1">
                <a:solidFill>
                  <a:srgbClr val="C00000"/>
                </a:solidFill>
                <a:latin typeface="宋体" panose="02010600030101010101" pitchFamily="2" charset="-122"/>
              </a:rPr>
              <a:t>其他应收款</a:t>
            </a:r>
            <a:r>
              <a:rPr lang="en-US" altLang="zh-CN" sz="2800" b="1" noProof="1">
                <a:solidFill>
                  <a:srgbClr val="C0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noProof="1">
                <a:solidFill>
                  <a:srgbClr val="C00000"/>
                </a:solidFill>
                <a:latin typeface="宋体" panose="02010600030101010101" pitchFamily="2" charset="-122"/>
              </a:rPr>
              <a:t>备用金</a:t>
            </a:r>
            <a:endParaRPr lang="zh-CN" altLang="en-US" sz="2800" b="1" noProof="1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Pct val="75000"/>
              <a:buFont typeface="Wingdings" panose="05000000000000000000" pitchFamily="2" charset="2"/>
              <a:buChar char="Ø"/>
              <a:defRPr/>
            </a:pPr>
            <a:r>
              <a:rPr lang="zh-CN" altLang="en-US" sz="2800" b="1" noProof="1">
                <a:solidFill>
                  <a:srgbClr val="002060"/>
                </a:solidFill>
                <a:latin typeface="宋体" panose="02010600030101010101" pitchFamily="2" charset="-122"/>
              </a:rPr>
              <a:t>管理方法：定额管理</a:t>
            </a:r>
            <a:r>
              <a:rPr lang="en-US" altLang="zh-CN" sz="2800" b="1" noProof="1">
                <a:solidFill>
                  <a:srgbClr val="002060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2800" b="1" noProof="1">
                <a:solidFill>
                  <a:srgbClr val="002060"/>
                </a:solidFill>
                <a:latin typeface="宋体" panose="02010600030101010101" pitchFamily="2" charset="-122"/>
              </a:rPr>
              <a:t>非定额管理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07950" y="82550"/>
            <a:ext cx="5838825" cy="7270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 库存现金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07950" y="82550"/>
            <a:ext cx="5838825" cy="7270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 库存现金</a:t>
            </a:r>
          </a:p>
        </p:txBody>
      </p:sp>
      <p:sp>
        <p:nvSpPr>
          <p:cNvPr id="3" name="文本占位符 12289"/>
          <p:cNvSpPr txBox="1">
            <a:spLocks noChangeArrowheads="1"/>
          </p:cNvSpPr>
          <p:nvPr/>
        </p:nvSpPr>
        <p:spPr bwMode="auto">
          <a:xfrm>
            <a:off x="467544" y="620688"/>
            <a:ext cx="8064896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7113" indent="-4556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37001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71291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latin typeface="+mn-lt"/>
                <a:ea typeface="+mn-ea"/>
              </a:defRPr>
            </a:lvl9pPr>
          </a:lstStyle>
          <a:p>
            <a:pPr marL="0" indent="0" algn="just" eaLnBrk="1" hangingPunct="1">
              <a:lnSpc>
                <a:spcPct val="150000"/>
              </a:lnSpc>
              <a:spcBef>
                <a:spcPts val="0"/>
              </a:spcBef>
              <a:buClrTx/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非定额备用金制度</a:t>
            </a:r>
            <a:endParaRPr lang="en-US" altLang="zh-CN" sz="28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特点：满足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临时性</a:t>
            </a: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需要，随借随用，用后报销。</a:t>
            </a:r>
            <a:endParaRPr lang="en-US" altLang="zh-CN" sz="28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适用：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不经常</a:t>
            </a: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使用备用金的部门和个人。</a:t>
            </a:r>
            <a:endParaRPr lang="en-US" altLang="zh-CN" sz="28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457200" algn="just" eaLnBrk="1" hangingPunct="1">
              <a:lnSpc>
                <a:spcPct val="150000"/>
              </a:lnSpc>
              <a:spcBef>
                <a:spcPts val="0"/>
              </a:spcBef>
              <a:buClrTx/>
              <a:buSzPct val="100000"/>
              <a:buNone/>
              <a:defRPr/>
            </a:pP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）拨付备用金</a:t>
            </a:r>
          </a:p>
          <a:p>
            <a:pPr marL="0" indent="0" algn="just" eaLnBrk="1" hangingPunct="1">
              <a:lnSpc>
                <a:spcPct val="150000"/>
              </a:lnSpc>
              <a:spcBef>
                <a:spcPts val="0"/>
              </a:spcBef>
              <a:buClrTx/>
              <a:buSzPct val="100000"/>
              <a:buNone/>
              <a:defRPr/>
            </a:pPr>
            <a:endParaRPr lang="en-US" altLang="zh-CN" sz="24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eaLnBrk="1" hangingPunct="1">
              <a:lnSpc>
                <a:spcPct val="150000"/>
              </a:lnSpc>
              <a:spcBef>
                <a:spcPts val="0"/>
              </a:spcBef>
              <a:buClrTx/>
              <a:buSzPct val="100000"/>
              <a:buNone/>
              <a:defRPr/>
            </a:pPr>
            <a:endParaRPr lang="en-US" altLang="zh-CN" sz="24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457200" algn="just" eaLnBrk="1" hangingPunct="1">
              <a:lnSpc>
                <a:spcPct val="150000"/>
              </a:lnSpc>
              <a:spcBef>
                <a:spcPts val="0"/>
              </a:spcBef>
              <a:buClrTx/>
              <a:buSzPct val="100000"/>
              <a:buNone/>
              <a:defRPr/>
            </a:pP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）领用部门报账时</a:t>
            </a:r>
          </a:p>
          <a:p>
            <a:pPr marL="0" indent="0" algn="just" eaLnBrk="1" hangingPunct="1">
              <a:lnSpc>
                <a:spcPct val="150000"/>
              </a:lnSpc>
              <a:spcBef>
                <a:spcPts val="0"/>
              </a:spcBef>
              <a:buClrTx/>
              <a:buSzPct val="100000"/>
              <a:buNone/>
              <a:defRPr/>
            </a:pPr>
            <a:r>
              <a:rPr lang="zh-CN" altLang="en-US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8A7695B5-37C8-4BA2-915D-DD58D2D859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4957" y="3212976"/>
            <a:ext cx="5904656" cy="1049133"/>
          </a:xfrm>
          <a:prstGeom prst="rect">
            <a:avLst/>
          </a:prstGeom>
          <a:noFill/>
          <a:ln w="9525">
            <a:solidFill>
              <a:srgbClr val="00206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9pPr>
          </a:lstStyle>
          <a:p>
            <a:pPr eaLnBrk="1" hangingPunct="1">
              <a:lnSpc>
                <a:spcPct val="14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借：其他应收款</a:t>
            </a:r>
            <a:r>
              <a:rPr lang="en-US" altLang="zh-CN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备用金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贷：库存现金         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E3CD26FE-5AF5-4080-B2AC-8FB74719B8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1680" y="4950342"/>
            <a:ext cx="5907855" cy="1464632"/>
          </a:xfrm>
          <a:prstGeom prst="rect">
            <a:avLst/>
          </a:prstGeom>
          <a:noFill/>
          <a:ln w="9525">
            <a:solidFill>
              <a:srgbClr val="00206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借：管理费用等         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库存现金（或反向） 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</a:p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贷：其他应收款</a:t>
            </a:r>
            <a:r>
              <a:rPr lang="en-US" altLang="zh-CN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备用金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090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5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占位符 12289"/>
          <p:cNvSpPr>
            <a:spLocks noGrp="1" noChangeArrowheads="1"/>
          </p:cNvSpPr>
          <p:nvPr>
            <p:ph type="body" idx="4294967295"/>
          </p:nvPr>
        </p:nvSpPr>
        <p:spPr>
          <a:xfrm>
            <a:off x="323528" y="737616"/>
            <a:ext cx="8496944" cy="4995640"/>
          </a:xfrm>
        </p:spPr>
        <p:txBody>
          <a:bodyPr/>
          <a:lstStyle/>
          <a:p>
            <a:pPr marL="0" indent="0" algn="just" eaLnBrk="1" hangingPunct="1">
              <a:lnSpc>
                <a:spcPct val="115000"/>
              </a:lnSpc>
              <a:spcBef>
                <a:spcPts val="600"/>
              </a:spcBef>
              <a:buClrTx/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2800" kern="1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kern="1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定额备用金制度</a:t>
            </a:r>
            <a:endParaRPr lang="en-US" altLang="zh-CN" sz="2800" kern="12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115000"/>
              </a:lnSpc>
              <a:spcBef>
                <a:spcPts val="600"/>
              </a:spcBef>
              <a:buClr>
                <a:srgbClr val="C0000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zh-CN" altLang="en-US" sz="2800" kern="1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特点：按核定金额拨付备用金，适用于经常使用备用金的部门。</a:t>
            </a:r>
            <a:endParaRPr lang="en-US" altLang="zh-CN" sz="2800" kern="12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457200" algn="just" eaLnBrk="1" hangingPunct="1">
              <a:lnSpc>
                <a:spcPct val="150000"/>
              </a:lnSpc>
              <a:spcBef>
                <a:spcPts val="0"/>
              </a:spcBef>
              <a:buClrTx/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2800" kern="1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kern="1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kern="1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）拨付备用金</a:t>
            </a:r>
          </a:p>
          <a:p>
            <a:pPr marL="0" indent="0" algn="just" eaLnBrk="1" hangingPunct="1">
              <a:lnSpc>
                <a:spcPct val="115000"/>
              </a:lnSpc>
              <a:spcBef>
                <a:spcPts val="600"/>
              </a:spcBef>
              <a:buClrTx/>
              <a:buSzPct val="100000"/>
              <a:buFont typeface="Wingdings" panose="05000000000000000000" pitchFamily="2" charset="2"/>
              <a:buNone/>
              <a:defRPr/>
            </a:pPr>
            <a:endParaRPr lang="en-US" altLang="zh-CN" sz="2800" kern="12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eaLnBrk="1" hangingPunct="1">
              <a:lnSpc>
                <a:spcPct val="115000"/>
              </a:lnSpc>
              <a:spcBef>
                <a:spcPts val="600"/>
              </a:spcBef>
              <a:buClrTx/>
              <a:buSzPct val="100000"/>
              <a:buFont typeface="Wingdings" panose="05000000000000000000" pitchFamily="2" charset="2"/>
              <a:buNone/>
              <a:defRPr/>
            </a:pPr>
            <a:endParaRPr lang="en-US" altLang="zh-CN" sz="2800" kern="12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457200" algn="just" eaLnBrk="1" hangingPunct="1">
              <a:lnSpc>
                <a:spcPct val="150000"/>
              </a:lnSpc>
              <a:spcBef>
                <a:spcPts val="0"/>
              </a:spcBef>
              <a:buClrTx/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2800" kern="1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kern="1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kern="1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）按备用金报销清单记账</a:t>
            </a:r>
          </a:p>
          <a:p>
            <a:pPr marL="0" indent="0" algn="just" eaLnBrk="1" hangingPunct="1">
              <a:lnSpc>
                <a:spcPct val="115000"/>
              </a:lnSpc>
              <a:spcBef>
                <a:spcPts val="600"/>
              </a:spcBef>
              <a:buClrTx/>
              <a:buSzPct val="100000"/>
              <a:buFont typeface="Wingdings" panose="05000000000000000000" pitchFamily="2" charset="2"/>
              <a:buNone/>
              <a:defRPr/>
            </a:pPr>
            <a:endParaRPr lang="en-US" altLang="zh-CN" sz="2800" kern="12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eaLnBrk="1" hangingPunct="1">
              <a:lnSpc>
                <a:spcPct val="115000"/>
              </a:lnSpc>
              <a:spcBef>
                <a:spcPts val="600"/>
              </a:spcBef>
              <a:buClrTx/>
              <a:buSzPct val="100000"/>
              <a:buFont typeface="Wingdings" panose="05000000000000000000" pitchFamily="2" charset="2"/>
              <a:buNone/>
              <a:defRPr/>
            </a:pPr>
            <a:endParaRPr lang="en-US" altLang="zh-CN" sz="2800" kern="12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07950" y="82550"/>
            <a:ext cx="5838825" cy="7270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 库存现金</a:t>
            </a: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D078C16E-3D4C-4966-A8B9-127C0A6DCE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7704" y="3035314"/>
            <a:ext cx="5400600" cy="984500"/>
          </a:xfrm>
          <a:prstGeom prst="rect">
            <a:avLst/>
          </a:prstGeom>
          <a:noFill/>
          <a:ln w="9525">
            <a:solidFill>
              <a:srgbClr val="00206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借：其他应收款</a:t>
            </a:r>
            <a:r>
              <a:rPr lang="en-US" altLang="zh-CN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备用金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贷：库存现金       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66001886-BF54-4668-9A11-1B81B415F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0457" y="4797152"/>
            <a:ext cx="5354793" cy="984500"/>
          </a:xfrm>
          <a:prstGeom prst="rect">
            <a:avLst/>
          </a:prstGeom>
          <a:noFill/>
          <a:ln w="9525">
            <a:solidFill>
              <a:srgbClr val="00206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charset="0"/>
                <a:ea typeface="黑体" charset="0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借：管理费用等       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贷：库存现金            </a:t>
            </a:r>
            <a:r>
              <a:rPr lang="en-US" altLang="zh-CN" sz="2400" dirty="0">
                <a:solidFill>
                  <a:srgbClr val="003366"/>
                </a:solidFill>
                <a:latin typeface="宋体" panose="02010600030101010101" pitchFamily="2" charset="-122"/>
              </a:rPr>
              <a:t>XXXX</a:t>
            </a:r>
            <a:endParaRPr lang="zh-CN" altLang="en-US" sz="2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nimBg="1" autoUpdateAnimBg="0"/>
    </p:bldLst>
  </p:timing>
</p:sld>
</file>

<file path=ppt/theme/theme1.xml><?xml version="1.0" encoding="utf-8"?>
<a:theme xmlns:a="http://schemas.openxmlformats.org/drawingml/2006/main" name="Nature">
  <a:themeElements>
    <a:clrScheme name="Nature 2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C453D"/>
      </a:accent4>
      <a:accent5>
        <a:srgbClr val="E1EBF7"/>
      </a:accent5>
      <a:accent6>
        <a:srgbClr val="E3AF5A"/>
      </a:accent6>
      <a:hlink>
        <a:srgbClr val="B0AE6A"/>
      </a:hlink>
      <a:folHlink>
        <a:srgbClr val="C3E684"/>
      </a:folHlink>
    </a:clrScheme>
    <a:fontScheme name="Nature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ature 1">
        <a:dk1>
          <a:srgbClr val="666699"/>
        </a:dk1>
        <a:lt1>
          <a:srgbClr val="FFFFCC"/>
        </a:lt1>
        <a:dk2>
          <a:srgbClr val="687FCA"/>
        </a:dk2>
        <a:lt2>
          <a:srgbClr val="19244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ADAAE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2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3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4">
        <a:dk1>
          <a:srgbClr val="8061A5"/>
        </a:dk1>
        <a:lt1>
          <a:srgbClr val="FFFFCC"/>
        </a:lt1>
        <a:dk2>
          <a:srgbClr val="967DB5"/>
        </a:dk2>
        <a:lt2>
          <a:srgbClr val="192449"/>
        </a:lt2>
        <a:accent1>
          <a:srgbClr val="D6C9F1"/>
        </a:accent1>
        <a:accent2>
          <a:srgbClr val="FAC164"/>
        </a:accent2>
        <a:accent3>
          <a:srgbClr val="C9BFD7"/>
        </a:accent3>
        <a:accent4>
          <a:srgbClr val="DADAAE"/>
        </a:accent4>
        <a:accent5>
          <a:srgbClr val="E8E1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5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4839</TotalTime>
  <Pages>0</Pages>
  <Words>1509</Words>
  <Characters>0</Characters>
  <Application>Microsoft Office PowerPoint</Application>
  <DocSecurity>0</DocSecurity>
  <PresentationFormat>全屏显示(4:3)</PresentationFormat>
  <Lines>0</Lines>
  <Paragraphs>177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宋体</vt:lpstr>
      <vt:lpstr>微软雅黑</vt:lpstr>
      <vt:lpstr>Arial</vt:lpstr>
      <vt:lpstr>Times New Roman</vt:lpstr>
      <vt:lpstr>Wingdings</vt:lpstr>
      <vt:lpstr>Nature</vt:lpstr>
      <vt:lpstr>PowerPoint 演示文稿</vt:lpstr>
      <vt:lpstr>货币资金：</vt:lpstr>
      <vt:lpstr>PowerPoint 演示文稿</vt:lpstr>
      <vt:lpstr>PowerPoint 演示文稿</vt:lpstr>
      <vt:lpstr>PowerPoint 演示文稿</vt:lpstr>
      <vt:lpstr>二、现金的核算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银行存款余额调节表</vt:lpstr>
      <vt:lpstr>PowerPoint 演示文稿</vt:lpstr>
      <vt:lpstr>PowerPoint 演示文稿</vt:lpstr>
      <vt:lpstr>PowerPoint 演示文稿</vt:lpstr>
      <vt:lpstr>PowerPoint 演示文稿</vt:lpstr>
    </vt:vector>
  </TitlesOfParts>
  <Manager/>
  <Company>zjgsu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第十一章  非货币性资产交换 </dc:title>
  <dc:subject/>
  <dc:creator>family</dc:creator>
  <cp:keywords/>
  <dc:description/>
  <cp:lastModifiedBy>倩男</cp:lastModifiedBy>
  <cp:revision>710</cp:revision>
  <dcterms:created xsi:type="dcterms:W3CDTF">2009-03-23T10:46:50Z</dcterms:created>
  <dcterms:modified xsi:type="dcterms:W3CDTF">2021-11-07T11:40:52Z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2052-10.1.0.5554</vt:lpwstr>
  </property>
</Properties>
</file>