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1"/>
    <p:sldMasterId id="2147483654" r:id="rId2"/>
  </p:sldMasterIdLst>
  <p:notesMasterIdLst>
    <p:notesMasterId r:id="rId31"/>
  </p:notesMasterIdLst>
  <p:sldIdLst>
    <p:sldId id="574" r:id="rId3"/>
    <p:sldId id="575" r:id="rId4"/>
    <p:sldId id="576" r:id="rId5"/>
    <p:sldId id="578" r:id="rId6"/>
    <p:sldId id="579" r:id="rId7"/>
    <p:sldId id="584" r:id="rId8"/>
    <p:sldId id="585" r:id="rId9"/>
    <p:sldId id="587" r:id="rId10"/>
    <p:sldId id="591" r:id="rId11"/>
    <p:sldId id="592" r:id="rId12"/>
    <p:sldId id="593" r:id="rId13"/>
    <p:sldId id="594" r:id="rId14"/>
    <p:sldId id="595" r:id="rId15"/>
    <p:sldId id="596" r:id="rId16"/>
    <p:sldId id="599" r:id="rId17"/>
    <p:sldId id="603" r:id="rId18"/>
    <p:sldId id="604" r:id="rId19"/>
    <p:sldId id="605" r:id="rId20"/>
    <p:sldId id="606" r:id="rId21"/>
    <p:sldId id="607" r:id="rId22"/>
    <p:sldId id="608" r:id="rId23"/>
    <p:sldId id="614" r:id="rId24"/>
    <p:sldId id="615" r:id="rId25"/>
    <p:sldId id="616" r:id="rId26"/>
    <p:sldId id="617" r:id="rId27"/>
    <p:sldId id="621" r:id="rId28"/>
    <p:sldId id="622" r:id="rId29"/>
    <p:sldId id="624" r:id="rId30"/>
  </p:sldIdLst>
  <p:sldSz cx="9144000" cy="6858000" type="screen4x3"/>
  <p:notesSz cx="6858000" cy="9144000"/>
  <p:defaultTextStyle>
    <a:defPPr>
      <a:defRPr lang="zh-CN"/>
    </a:defPPr>
    <a:lvl1pPr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400" kern="1200">
        <a:solidFill>
          <a:srgbClr val="00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400" kern="1200">
        <a:solidFill>
          <a:srgbClr val="00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400" kern="1200">
        <a:solidFill>
          <a:srgbClr val="00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400" kern="1200">
        <a:solidFill>
          <a:srgbClr val="00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a:srgbClr val="E61000"/>
    <a:srgbClr val="99FFCC"/>
    <a:srgbClr val="070A13"/>
    <a:srgbClr val="1A02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73" autoAdjust="0"/>
    <p:restoredTop sz="86409" autoAdjust="0"/>
  </p:normalViewPr>
  <p:slideViewPr>
    <p:cSldViewPr>
      <p:cViewPr varScale="1">
        <p:scale>
          <a:sx n="87" d="100"/>
          <a:sy n="87" d="100"/>
        </p:scale>
        <p:origin x="476" y="64"/>
      </p:cViewPr>
      <p:guideLst>
        <p:guide orient="horz" pos="2160"/>
        <p:guide pos="2880"/>
      </p:guideLst>
    </p:cSldViewPr>
  </p:slideViewPr>
  <p:outlineViewPr>
    <p:cViewPr>
      <p:scale>
        <a:sx n="33" d="100"/>
        <a:sy n="33" d="100"/>
      </p:scale>
      <p:origin x="0" y="-258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A8B93A92-0644-4E68-8D88-E403B764207D}"/>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spcBef>
                <a:spcPct val="0"/>
              </a:spcBef>
              <a:buSzTx/>
              <a:buFontTx/>
              <a:buNone/>
              <a:defRPr kumimoji="1" sz="1200">
                <a:solidFill>
                  <a:schemeClr val="tx1"/>
                </a:solidFill>
                <a:latin typeface="Times New Roman" pitchFamily="18" charset="0"/>
                <a:ea typeface="宋体" pitchFamily="2" charset="-122"/>
              </a:defRPr>
            </a:lvl1pPr>
          </a:lstStyle>
          <a:p>
            <a:pPr>
              <a:defRPr/>
            </a:pPr>
            <a:endParaRPr lang="en-US" altLang="zh-CN"/>
          </a:p>
        </p:txBody>
      </p:sp>
      <p:sp>
        <p:nvSpPr>
          <p:cNvPr id="6147" name="Rectangle 3">
            <a:extLst>
              <a:ext uri="{FF2B5EF4-FFF2-40B4-BE49-F238E27FC236}">
                <a16:creationId xmlns:a16="http://schemas.microsoft.com/office/drawing/2014/main" id="{25C907DC-E7C9-4AD3-9297-D753229FC470}"/>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spcBef>
                <a:spcPct val="0"/>
              </a:spcBef>
              <a:buSzTx/>
              <a:buFontTx/>
              <a:buNone/>
              <a:defRPr kumimoji="1" sz="1200">
                <a:solidFill>
                  <a:schemeClr val="tx1"/>
                </a:solidFill>
                <a:latin typeface="Times New Roman" pitchFamily="18" charset="0"/>
                <a:ea typeface="宋体" pitchFamily="2" charset="-122"/>
              </a:defRPr>
            </a:lvl1pPr>
          </a:lstStyle>
          <a:p>
            <a:pPr>
              <a:defRPr/>
            </a:pPr>
            <a:endParaRPr lang="en-US" altLang="zh-CN"/>
          </a:p>
        </p:txBody>
      </p:sp>
      <p:sp>
        <p:nvSpPr>
          <p:cNvPr id="3076" name="Rectangle 4">
            <a:extLst>
              <a:ext uri="{FF2B5EF4-FFF2-40B4-BE49-F238E27FC236}">
                <a16:creationId xmlns:a16="http://schemas.microsoft.com/office/drawing/2014/main" id="{5D26CC2A-4D77-4A89-8579-3E9F9B78174F}"/>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9" name="Rectangle 5">
            <a:extLst>
              <a:ext uri="{FF2B5EF4-FFF2-40B4-BE49-F238E27FC236}">
                <a16:creationId xmlns:a16="http://schemas.microsoft.com/office/drawing/2014/main" id="{D2C57F71-9CED-462F-815D-71372F1827F3}"/>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150" name="Rectangle 6">
            <a:extLst>
              <a:ext uri="{FF2B5EF4-FFF2-40B4-BE49-F238E27FC236}">
                <a16:creationId xmlns:a16="http://schemas.microsoft.com/office/drawing/2014/main" id="{627740E4-D21F-46A2-B3B6-8DDD0DBAE489}"/>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spcBef>
                <a:spcPct val="0"/>
              </a:spcBef>
              <a:buSzTx/>
              <a:buFontTx/>
              <a:buNone/>
              <a:defRPr kumimoji="1" sz="1200">
                <a:solidFill>
                  <a:schemeClr val="tx1"/>
                </a:solidFill>
                <a:latin typeface="Times New Roman" pitchFamily="18" charset="0"/>
                <a:ea typeface="宋体" pitchFamily="2" charset="-122"/>
              </a:defRPr>
            </a:lvl1pPr>
          </a:lstStyle>
          <a:p>
            <a:pPr>
              <a:defRPr/>
            </a:pPr>
            <a:endParaRPr lang="en-US" altLang="zh-CN"/>
          </a:p>
        </p:txBody>
      </p:sp>
      <p:sp>
        <p:nvSpPr>
          <p:cNvPr id="6151" name="Rectangle 7">
            <a:extLst>
              <a:ext uri="{FF2B5EF4-FFF2-40B4-BE49-F238E27FC236}">
                <a16:creationId xmlns:a16="http://schemas.microsoft.com/office/drawing/2014/main" id="{360C9CE4-9B6A-4C53-96F2-C0C4B6A99C1A}"/>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kumimoji="1" sz="1200">
                <a:solidFill>
                  <a:schemeClr val="tx1"/>
                </a:solidFill>
                <a:latin typeface="Times New Roman" charset="0"/>
                <a:ea typeface="宋体" charset="0"/>
              </a:defRPr>
            </a:lvl1pPr>
          </a:lstStyle>
          <a:p>
            <a:pPr>
              <a:defRPr/>
            </a:pPr>
            <a:fld id="{3359AF7F-E26A-42BF-BE72-B8D9477566FD}"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5260315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4808664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02413" y="692150"/>
            <a:ext cx="1997075" cy="50514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11188" y="692150"/>
            <a:ext cx="5838825" cy="50514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8385582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5878143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5020292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41128486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3543885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7035968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29047242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60276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4266729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0079024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037747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8433434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5557728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4152590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27088" y="1628775"/>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789488" y="1628775"/>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910401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0541649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045493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807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128842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6824281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5">
            <a:extLst>
              <a:ext uri="{FF2B5EF4-FFF2-40B4-BE49-F238E27FC236}">
                <a16:creationId xmlns:a16="http://schemas.microsoft.com/office/drawing/2014/main" id="{27DC114E-A909-467E-A920-C0B7222B0B62}"/>
              </a:ext>
            </a:extLst>
          </p:cNvPr>
          <p:cNvSpPr>
            <a:spLocks noGrp="1" noChangeArrowheads="1"/>
          </p:cNvSpPr>
          <p:nvPr>
            <p:ph type="title"/>
          </p:nvPr>
        </p:nvSpPr>
        <p:spPr bwMode="auto">
          <a:xfrm>
            <a:off x="611188" y="69215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a:t>单击此处编辑母版标题样式</a:t>
            </a:r>
          </a:p>
        </p:txBody>
      </p:sp>
      <p:sp>
        <p:nvSpPr>
          <p:cNvPr id="1027" name="Rectangle 9">
            <a:extLst>
              <a:ext uri="{FF2B5EF4-FFF2-40B4-BE49-F238E27FC236}">
                <a16:creationId xmlns:a16="http://schemas.microsoft.com/office/drawing/2014/main" id="{E4F9BCBB-1CB0-4E92-8A59-44BF13DC3342}"/>
              </a:ext>
            </a:extLst>
          </p:cNvPr>
          <p:cNvSpPr>
            <a:spLocks noGrp="1" noChangeArrowheads="1"/>
          </p:cNvSpPr>
          <p:nvPr>
            <p:ph type="body" idx="1"/>
          </p:nvPr>
        </p:nvSpPr>
        <p:spPr bwMode="auto">
          <a:xfrm>
            <a:off x="827088" y="1628775"/>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Line 13">
            <a:extLst>
              <a:ext uri="{FF2B5EF4-FFF2-40B4-BE49-F238E27FC236}">
                <a16:creationId xmlns:a16="http://schemas.microsoft.com/office/drawing/2014/main" id="{DE73C0FA-82E9-48B0-A239-D4F092149C51}"/>
              </a:ext>
            </a:extLst>
          </p:cNvPr>
          <p:cNvSpPr>
            <a:spLocks noChangeShapeType="1"/>
          </p:cNvSpPr>
          <p:nvPr userDrawn="1"/>
        </p:nvSpPr>
        <p:spPr bwMode="auto">
          <a:xfrm>
            <a:off x="0" y="620713"/>
            <a:ext cx="5867400" cy="0"/>
          </a:xfrm>
          <a:prstGeom prst="line">
            <a:avLst/>
          </a:prstGeom>
          <a:noFill/>
          <a:ln w="19050">
            <a:solidFill>
              <a:srgbClr val="0099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9" name="Line 14">
            <a:extLst>
              <a:ext uri="{FF2B5EF4-FFF2-40B4-BE49-F238E27FC236}">
                <a16:creationId xmlns:a16="http://schemas.microsoft.com/office/drawing/2014/main" id="{41962273-69D1-498C-8607-6406D69734C7}"/>
              </a:ext>
            </a:extLst>
          </p:cNvPr>
          <p:cNvSpPr>
            <a:spLocks noChangeShapeType="1"/>
          </p:cNvSpPr>
          <p:nvPr userDrawn="1"/>
        </p:nvSpPr>
        <p:spPr bwMode="auto">
          <a:xfrm>
            <a:off x="4787900" y="6381750"/>
            <a:ext cx="4356100" cy="0"/>
          </a:xfrm>
          <a:prstGeom prst="line">
            <a:avLst/>
          </a:prstGeom>
          <a:noFill/>
          <a:ln w="19050">
            <a:solidFill>
              <a:srgbClr val="0099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31" name="Text Box 7">
            <a:extLst>
              <a:ext uri="{FF2B5EF4-FFF2-40B4-BE49-F238E27FC236}">
                <a16:creationId xmlns:a16="http://schemas.microsoft.com/office/drawing/2014/main" id="{FDC839FA-A6E5-4D2D-BDAD-3EDC9354F44F}"/>
              </a:ext>
            </a:extLst>
          </p:cNvPr>
          <p:cNvSpPr txBox="1">
            <a:spLocks noChangeArrowheads="1"/>
          </p:cNvSpPr>
          <p:nvPr userDrawn="1"/>
        </p:nvSpPr>
        <p:spPr bwMode="auto">
          <a:xfrm>
            <a:off x="6804025" y="6408738"/>
            <a:ext cx="2335213" cy="476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a:defRPr sz="2400">
                <a:solidFill>
                  <a:srgbClr val="000000"/>
                </a:solidFill>
                <a:latin typeface="Times New Roman" panose="02020603050405020304" pitchFamily="18" charset="0"/>
                <a:ea typeface="宋体" panose="02010600030101010101" pitchFamily="2" charset="-122"/>
              </a:defRPr>
            </a:lvl1pPr>
            <a:lvl2pPr marL="742950" indent="-285750">
              <a:defRPr sz="2400">
                <a:solidFill>
                  <a:srgbClr val="000000"/>
                </a:solidFill>
                <a:latin typeface="Times New Roman" panose="02020603050405020304" pitchFamily="18" charset="0"/>
                <a:ea typeface="宋体" panose="02010600030101010101" pitchFamily="2" charset="-122"/>
              </a:defRPr>
            </a:lvl2pPr>
            <a:lvl3pPr marL="1143000" indent="-228600">
              <a:defRPr sz="2400">
                <a:solidFill>
                  <a:srgbClr val="000000"/>
                </a:solidFill>
                <a:latin typeface="Times New Roman" panose="02020603050405020304" pitchFamily="18" charset="0"/>
                <a:ea typeface="宋体" panose="02010600030101010101" pitchFamily="2" charset="-122"/>
              </a:defRPr>
            </a:lvl3pPr>
            <a:lvl4pPr marL="1600200" indent="-228600">
              <a:defRPr sz="2400">
                <a:solidFill>
                  <a:srgbClr val="000000"/>
                </a:solidFill>
                <a:latin typeface="Times New Roman" panose="02020603050405020304" pitchFamily="18" charset="0"/>
                <a:ea typeface="宋体" panose="02010600030101010101" pitchFamily="2" charset="-122"/>
              </a:defRPr>
            </a:lvl4pPr>
            <a:lvl5pPr marL="2057400" indent="-228600">
              <a:defRPr sz="24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9pPr>
          </a:lstStyle>
          <a:p>
            <a:pPr algn="ctr" eaLnBrk="1" hangingPunct="1">
              <a:spcBef>
                <a:spcPct val="50000"/>
              </a:spcBef>
              <a:buSzPct val="100000"/>
              <a:buFont typeface="Wingdings" panose="05000000000000000000" pitchFamily="2" charset="2"/>
              <a:buNone/>
            </a:pPr>
            <a:r>
              <a:rPr lang="zh-CN" altLang="en-US" sz="1400" b="1" dirty="0" smtClean="0">
                <a:solidFill>
                  <a:srgbClr val="002060"/>
                </a:solidFill>
                <a:latin typeface="Arial" panose="020B0604020202020204" pitchFamily="34" charset="0"/>
                <a:ea typeface="楷体" panose="02010609060101010101" pitchFamily="49" charset="-122"/>
              </a:rPr>
              <a:t>第十一章 所有者权益</a:t>
            </a:r>
            <a:endParaRPr lang="en-US" altLang="zh-CN" sz="1400" b="1" dirty="0">
              <a:solidFill>
                <a:srgbClr val="002060"/>
              </a:solidFill>
              <a:latin typeface="Arial" panose="020B0604020202020204" pitchFamily="34" charset="0"/>
              <a:ea typeface="楷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rtl="0" eaLnBrk="0" fontAlgn="base" hangingPunct="0">
        <a:spcBef>
          <a:spcPct val="0"/>
        </a:spcBef>
        <a:spcAft>
          <a:spcPct val="0"/>
        </a:spcAft>
        <a:defRPr sz="3200" b="1">
          <a:solidFill>
            <a:srgbClr val="000000"/>
          </a:solidFill>
          <a:latin typeface="+mj-lt"/>
          <a:ea typeface="+mj-ea"/>
          <a:cs typeface="+mj-cs"/>
        </a:defRPr>
      </a:lvl1pPr>
      <a:lvl2pPr algn="l" rtl="0" eaLnBrk="0" fontAlgn="base" hangingPunct="0">
        <a:spcBef>
          <a:spcPct val="0"/>
        </a:spcBef>
        <a:spcAft>
          <a:spcPct val="0"/>
        </a:spcAft>
        <a:defRPr sz="3200" b="1">
          <a:solidFill>
            <a:srgbClr val="000000"/>
          </a:solidFill>
          <a:latin typeface="Times New Roman" pitchFamily="18" charset="0"/>
          <a:ea typeface="宋体" pitchFamily="2" charset="-122"/>
        </a:defRPr>
      </a:lvl2pPr>
      <a:lvl3pPr algn="l" rtl="0" eaLnBrk="0" fontAlgn="base" hangingPunct="0">
        <a:spcBef>
          <a:spcPct val="0"/>
        </a:spcBef>
        <a:spcAft>
          <a:spcPct val="0"/>
        </a:spcAft>
        <a:defRPr sz="3200" b="1">
          <a:solidFill>
            <a:srgbClr val="000000"/>
          </a:solidFill>
          <a:latin typeface="Times New Roman" pitchFamily="18" charset="0"/>
          <a:ea typeface="宋体" pitchFamily="2" charset="-122"/>
        </a:defRPr>
      </a:lvl3pPr>
      <a:lvl4pPr algn="l" rtl="0" eaLnBrk="0" fontAlgn="base" hangingPunct="0">
        <a:spcBef>
          <a:spcPct val="0"/>
        </a:spcBef>
        <a:spcAft>
          <a:spcPct val="0"/>
        </a:spcAft>
        <a:defRPr sz="3200" b="1">
          <a:solidFill>
            <a:srgbClr val="000000"/>
          </a:solidFill>
          <a:latin typeface="Times New Roman" pitchFamily="18" charset="0"/>
          <a:ea typeface="宋体" pitchFamily="2" charset="-122"/>
        </a:defRPr>
      </a:lvl4pPr>
      <a:lvl5pPr algn="l" rtl="0" eaLnBrk="0" fontAlgn="base" hangingPunct="0">
        <a:spcBef>
          <a:spcPct val="0"/>
        </a:spcBef>
        <a:spcAft>
          <a:spcPct val="0"/>
        </a:spcAft>
        <a:defRPr sz="3200" b="1">
          <a:solidFill>
            <a:srgbClr val="000000"/>
          </a:solidFill>
          <a:latin typeface="Times New Roman" pitchFamily="18" charset="0"/>
          <a:ea typeface="宋体" pitchFamily="2" charset="-122"/>
        </a:defRPr>
      </a:lvl5pPr>
      <a:lvl6pPr marL="457200" algn="l" rtl="0" fontAlgn="base">
        <a:spcBef>
          <a:spcPct val="0"/>
        </a:spcBef>
        <a:spcAft>
          <a:spcPct val="0"/>
        </a:spcAft>
        <a:defRPr sz="3200" b="1">
          <a:solidFill>
            <a:srgbClr val="000000"/>
          </a:solidFill>
          <a:latin typeface="Times New Roman" pitchFamily="18" charset="0"/>
          <a:ea typeface="宋体" pitchFamily="2" charset="-122"/>
        </a:defRPr>
      </a:lvl6pPr>
      <a:lvl7pPr marL="914400" algn="l" rtl="0" fontAlgn="base">
        <a:spcBef>
          <a:spcPct val="0"/>
        </a:spcBef>
        <a:spcAft>
          <a:spcPct val="0"/>
        </a:spcAft>
        <a:defRPr sz="3200" b="1">
          <a:solidFill>
            <a:srgbClr val="000000"/>
          </a:solidFill>
          <a:latin typeface="Times New Roman" pitchFamily="18" charset="0"/>
          <a:ea typeface="宋体" pitchFamily="2" charset="-122"/>
        </a:defRPr>
      </a:lvl7pPr>
      <a:lvl8pPr marL="1371600" algn="l" rtl="0" fontAlgn="base">
        <a:spcBef>
          <a:spcPct val="0"/>
        </a:spcBef>
        <a:spcAft>
          <a:spcPct val="0"/>
        </a:spcAft>
        <a:defRPr sz="3200" b="1">
          <a:solidFill>
            <a:srgbClr val="000000"/>
          </a:solidFill>
          <a:latin typeface="Times New Roman" pitchFamily="18" charset="0"/>
          <a:ea typeface="宋体" pitchFamily="2" charset="-122"/>
        </a:defRPr>
      </a:lvl8pPr>
      <a:lvl9pPr marL="1828800" algn="l" rtl="0" fontAlgn="base">
        <a:spcBef>
          <a:spcPct val="0"/>
        </a:spcBef>
        <a:spcAft>
          <a:spcPct val="0"/>
        </a:spcAft>
        <a:defRPr sz="3200" b="1">
          <a:solidFill>
            <a:srgbClr val="000000"/>
          </a:solidFill>
          <a:latin typeface="Times New Roman" pitchFamily="18" charset="0"/>
          <a:ea typeface="宋体" pitchFamily="2" charset="-122"/>
        </a:defRPr>
      </a:lvl9pPr>
    </p:titleStyle>
    <p:bodyStyle>
      <a:lvl1pPr marL="457200" indent="-457200" algn="l" rtl="0" eaLnBrk="0" fontAlgn="base" hangingPunct="0">
        <a:spcBef>
          <a:spcPct val="20000"/>
        </a:spcBef>
        <a:spcAft>
          <a:spcPct val="0"/>
        </a:spcAft>
        <a:buClr>
          <a:srgbClr val="A50021"/>
        </a:buClr>
        <a:buSzPct val="75000"/>
        <a:buFont typeface="Wingdings" panose="05000000000000000000" pitchFamily="2" charset="2"/>
        <a:buChar char="n"/>
        <a:defRPr sz="3200" b="1">
          <a:solidFill>
            <a:srgbClr val="000000"/>
          </a:solidFill>
          <a:latin typeface="+mn-lt"/>
          <a:ea typeface="+mn-ea"/>
          <a:cs typeface="+mn-cs"/>
        </a:defRPr>
      </a:lvl1pPr>
      <a:lvl2pPr marL="1027113" indent="-455613" algn="l" rtl="0" eaLnBrk="0" fontAlgn="base" hangingPunct="0">
        <a:spcBef>
          <a:spcPct val="20000"/>
        </a:spcBef>
        <a:spcAft>
          <a:spcPct val="0"/>
        </a:spcAft>
        <a:buClr>
          <a:schemeClr val="accent2"/>
        </a:buClr>
        <a:buSzPct val="75000"/>
        <a:buFont typeface="Wingdings" panose="05000000000000000000" pitchFamily="2" charset="2"/>
        <a:buChar char="n"/>
        <a:defRPr sz="2800" b="1">
          <a:solidFill>
            <a:srgbClr val="000000"/>
          </a:solidFill>
          <a:latin typeface="+mn-lt"/>
          <a:ea typeface="+mn-ea"/>
        </a:defRPr>
      </a:lvl2pPr>
      <a:lvl3pPr marL="1370013" indent="-228600" algn="l" rtl="0" eaLnBrk="0" fontAlgn="base" hangingPunct="0">
        <a:spcBef>
          <a:spcPct val="20000"/>
        </a:spcBef>
        <a:spcAft>
          <a:spcPct val="0"/>
        </a:spcAft>
        <a:buClr>
          <a:srgbClr val="666699"/>
        </a:buClr>
        <a:buSzPct val="70000"/>
        <a:buFont typeface="Wingdings" panose="05000000000000000000" pitchFamily="2" charset="2"/>
        <a:buChar char="n"/>
        <a:defRPr sz="2400">
          <a:solidFill>
            <a:srgbClr val="000000"/>
          </a:solidFill>
          <a:latin typeface="+mn-lt"/>
          <a:ea typeface="+mn-ea"/>
        </a:defRPr>
      </a:lvl3pPr>
      <a:lvl4pPr marL="1712913" indent="-228600" algn="l" rtl="0" eaLnBrk="0" fontAlgn="base" hangingPunct="0">
        <a:spcBef>
          <a:spcPct val="20000"/>
        </a:spcBef>
        <a:spcAft>
          <a:spcPct val="0"/>
        </a:spcAft>
        <a:buSzPct val="60000"/>
        <a:buFont typeface="Wingdings" panose="05000000000000000000" pitchFamily="2" charset="2"/>
        <a:buChar char="n"/>
        <a:defRPr sz="2000">
          <a:solidFill>
            <a:srgbClr val="000000"/>
          </a:solidFill>
          <a:latin typeface="+mn-lt"/>
          <a:ea typeface="+mn-ea"/>
        </a:defRPr>
      </a:lvl4pPr>
      <a:lvl5pPr marL="2057400" indent="-228600" algn="l" rtl="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mn-lt"/>
          <a:ea typeface="+mn-ea"/>
        </a:defRPr>
      </a:lvl5pPr>
      <a:lvl6pPr marL="2514600" indent="-228600" algn="l" rtl="0" fontAlgn="base">
        <a:spcBef>
          <a:spcPct val="20000"/>
        </a:spcBef>
        <a:spcAft>
          <a:spcPct val="0"/>
        </a:spcAft>
        <a:buClr>
          <a:schemeClr val="hlink"/>
        </a:buClr>
        <a:buSzPct val="55000"/>
        <a:buFont typeface="Wingdings" pitchFamily="2" charset="2"/>
        <a:buChar char="n"/>
        <a:defRPr sz="2000">
          <a:solidFill>
            <a:srgbClr val="000000"/>
          </a:solidFill>
          <a:latin typeface="+mn-lt"/>
          <a:ea typeface="+mn-ea"/>
        </a:defRPr>
      </a:lvl6pPr>
      <a:lvl7pPr marL="2971800" indent="-228600" algn="l" rtl="0" fontAlgn="base">
        <a:spcBef>
          <a:spcPct val="20000"/>
        </a:spcBef>
        <a:spcAft>
          <a:spcPct val="0"/>
        </a:spcAft>
        <a:buClr>
          <a:schemeClr val="hlink"/>
        </a:buClr>
        <a:buSzPct val="55000"/>
        <a:buFont typeface="Wingdings" pitchFamily="2" charset="2"/>
        <a:buChar char="n"/>
        <a:defRPr sz="2000">
          <a:solidFill>
            <a:srgbClr val="000000"/>
          </a:solidFill>
          <a:latin typeface="+mn-lt"/>
          <a:ea typeface="+mn-ea"/>
        </a:defRPr>
      </a:lvl7pPr>
      <a:lvl8pPr marL="3429000" indent="-228600" algn="l" rtl="0" fontAlgn="base">
        <a:spcBef>
          <a:spcPct val="20000"/>
        </a:spcBef>
        <a:spcAft>
          <a:spcPct val="0"/>
        </a:spcAft>
        <a:buClr>
          <a:schemeClr val="hlink"/>
        </a:buClr>
        <a:buSzPct val="55000"/>
        <a:buFont typeface="Wingdings" pitchFamily="2" charset="2"/>
        <a:buChar char="n"/>
        <a:defRPr sz="2000">
          <a:solidFill>
            <a:srgbClr val="000000"/>
          </a:solidFill>
          <a:latin typeface="+mn-lt"/>
          <a:ea typeface="+mn-ea"/>
        </a:defRPr>
      </a:lvl8pPr>
      <a:lvl9pPr marL="3886200" indent="-228600" algn="l" rtl="0" fontAlgn="base">
        <a:spcBef>
          <a:spcPct val="20000"/>
        </a:spcBef>
        <a:spcAft>
          <a:spcPct val="0"/>
        </a:spcAft>
        <a:buClr>
          <a:schemeClr val="hlink"/>
        </a:buClr>
        <a:buSzPct val="55000"/>
        <a:buFont typeface="Wingdings" pitchFamily="2" charset="2"/>
        <a:buChar char="n"/>
        <a:defRPr sz="2000">
          <a:solidFill>
            <a:srgbClr val="000000"/>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293CDBC1-CA16-4ED6-85DC-ADFC771BDF9E}"/>
              </a:ext>
            </a:extLst>
          </p:cNvPr>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2051" name="Rectangle 3">
            <a:extLst>
              <a:ext uri="{FF2B5EF4-FFF2-40B4-BE49-F238E27FC236}">
                <a16:creationId xmlns:a16="http://schemas.microsoft.com/office/drawing/2014/main" id="{2FA22E1D-58C0-419D-9F2F-FD23DB2F9E75}"/>
              </a:ext>
            </a:extLst>
          </p:cNvPr>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052" name="Line 13">
            <a:extLst>
              <a:ext uri="{FF2B5EF4-FFF2-40B4-BE49-F238E27FC236}">
                <a16:creationId xmlns:a16="http://schemas.microsoft.com/office/drawing/2014/main" id="{D3998445-E842-4278-B505-DD0F7CAA4501}"/>
              </a:ext>
            </a:extLst>
          </p:cNvPr>
          <p:cNvSpPr>
            <a:spLocks noChangeShapeType="1"/>
          </p:cNvSpPr>
          <p:nvPr userDrawn="1"/>
        </p:nvSpPr>
        <p:spPr bwMode="auto">
          <a:xfrm>
            <a:off x="0" y="620713"/>
            <a:ext cx="5867400" cy="0"/>
          </a:xfrm>
          <a:prstGeom prst="line">
            <a:avLst/>
          </a:prstGeom>
          <a:noFill/>
          <a:ln w="19050">
            <a:solidFill>
              <a:srgbClr val="0099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3" name="Line 14">
            <a:extLst>
              <a:ext uri="{FF2B5EF4-FFF2-40B4-BE49-F238E27FC236}">
                <a16:creationId xmlns:a16="http://schemas.microsoft.com/office/drawing/2014/main" id="{5CBB6264-1C90-43BD-BE03-9A2C2F83B8EA}"/>
              </a:ext>
            </a:extLst>
          </p:cNvPr>
          <p:cNvSpPr>
            <a:spLocks noChangeShapeType="1"/>
          </p:cNvSpPr>
          <p:nvPr userDrawn="1"/>
        </p:nvSpPr>
        <p:spPr bwMode="auto">
          <a:xfrm>
            <a:off x="4787900" y="6381750"/>
            <a:ext cx="4356100" cy="0"/>
          </a:xfrm>
          <a:prstGeom prst="line">
            <a:avLst/>
          </a:prstGeom>
          <a:noFill/>
          <a:ln w="19050">
            <a:solidFill>
              <a:srgbClr val="0099CC"/>
            </a:solidFill>
            <a:round/>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2054" name="图片 7" descr="c:\users\administrator\appdata\roaming\360se6\User Data\temp\4235479_873910.jpg">
            <a:extLst>
              <a:ext uri="{FF2B5EF4-FFF2-40B4-BE49-F238E27FC236}">
                <a16:creationId xmlns:a16="http://schemas.microsoft.com/office/drawing/2014/main" id="{10077E3C-C1E7-49A2-BCAA-CBF380E5CCF2}"/>
              </a:ext>
            </a:extLst>
          </p:cNvPr>
          <p:cNvPicPr>
            <a:picLocks noChangeArrowheads="1"/>
          </p:cNvPicPr>
          <p:nvPr userDrawn="1"/>
        </p:nvPicPr>
        <p:blipFill>
          <a:blip r:embed="rId1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72450" y="-92075"/>
            <a:ext cx="1081088"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5" name="Text Box 7">
            <a:extLst>
              <a:ext uri="{FF2B5EF4-FFF2-40B4-BE49-F238E27FC236}">
                <a16:creationId xmlns:a16="http://schemas.microsoft.com/office/drawing/2014/main" id="{4FFE7479-2DE9-488D-8604-5A6579677DF9}"/>
              </a:ext>
            </a:extLst>
          </p:cNvPr>
          <p:cNvSpPr txBox="1">
            <a:spLocks noChangeArrowheads="1"/>
          </p:cNvSpPr>
          <p:nvPr userDrawn="1"/>
        </p:nvSpPr>
        <p:spPr bwMode="auto">
          <a:xfrm>
            <a:off x="6804025" y="6408738"/>
            <a:ext cx="2335213" cy="476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a:spcBef>
                <a:spcPct val="20000"/>
              </a:spcBef>
              <a:buSzPct val="100000"/>
              <a:buFont typeface="Wingdings" charset="2"/>
              <a:buChar char="n"/>
              <a:defRPr sz="2400">
                <a:solidFill>
                  <a:srgbClr val="000000"/>
                </a:solidFill>
                <a:latin typeface="Times New Roman" charset="0"/>
                <a:ea typeface="宋体" charset="0"/>
              </a:defRPr>
            </a:lvl1pPr>
            <a:lvl2pPr marL="742950" indent="-285750">
              <a:spcBef>
                <a:spcPct val="20000"/>
              </a:spcBef>
              <a:buSzPct val="100000"/>
              <a:buFont typeface="Wingdings" charset="2"/>
              <a:buChar char="n"/>
              <a:defRPr sz="2400">
                <a:solidFill>
                  <a:srgbClr val="000000"/>
                </a:solidFill>
                <a:latin typeface="Times New Roman" charset="0"/>
                <a:ea typeface="宋体" charset="0"/>
              </a:defRPr>
            </a:lvl2pPr>
            <a:lvl3pPr marL="1143000" indent="-228600">
              <a:spcBef>
                <a:spcPct val="20000"/>
              </a:spcBef>
              <a:buSzPct val="100000"/>
              <a:buFont typeface="Wingdings" charset="2"/>
              <a:buChar char="n"/>
              <a:defRPr sz="2400">
                <a:solidFill>
                  <a:srgbClr val="000000"/>
                </a:solidFill>
                <a:latin typeface="Times New Roman" charset="0"/>
                <a:ea typeface="宋体" charset="0"/>
              </a:defRPr>
            </a:lvl3pPr>
            <a:lvl4pPr marL="1600200" indent="-228600">
              <a:spcBef>
                <a:spcPct val="20000"/>
              </a:spcBef>
              <a:buSzPct val="100000"/>
              <a:buFont typeface="Wingdings" charset="2"/>
              <a:buChar char="n"/>
              <a:defRPr sz="2400">
                <a:solidFill>
                  <a:srgbClr val="000000"/>
                </a:solidFill>
                <a:latin typeface="Times New Roman" charset="0"/>
                <a:ea typeface="宋体" charset="0"/>
              </a:defRPr>
            </a:lvl4pPr>
            <a:lvl5pPr marL="2057400" indent="-228600">
              <a:spcBef>
                <a:spcPct val="20000"/>
              </a:spcBef>
              <a:buSzPct val="100000"/>
              <a:buFont typeface="Wingdings" charset="2"/>
              <a:buChar char="n"/>
              <a:defRPr sz="2400">
                <a:solidFill>
                  <a:srgbClr val="000000"/>
                </a:solidFill>
                <a:latin typeface="Times New Roman" charset="0"/>
                <a:ea typeface="宋体" charset="0"/>
              </a:defRPr>
            </a:lvl5pPr>
            <a:lvl6pPr marL="2514600" indent="-228600" eaLnBrk="0" fontAlgn="base" hangingPunct="0">
              <a:spcBef>
                <a:spcPct val="20000"/>
              </a:spcBef>
              <a:spcAft>
                <a:spcPct val="0"/>
              </a:spcAft>
              <a:buSzPct val="100000"/>
              <a:buFont typeface="Wingdings" charset="2"/>
              <a:buChar char="n"/>
              <a:defRPr sz="2400">
                <a:solidFill>
                  <a:srgbClr val="000000"/>
                </a:solidFill>
                <a:latin typeface="Times New Roman" charset="0"/>
                <a:ea typeface="宋体" charset="0"/>
              </a:defRPr>
            </a:lvl6pPr>
            <a:lvl7pPr marL="2971800" indent="-228600" eaLnBrk="0" fontAlgn="base" hangingPunct="0">
              <a:spcBef>
                <a:spcPct val="20000"/>
              </a:spcBef>
              <a:spcAft>
                <a:spcPct val="0"/>
              </a:spcAft>
              <a:buSzPct val="100000"/>
              <a:buFont typeface="Wingdings" charset="2"/>
              <a:buChar char="n"/>
              <a:defRPr sz="2400">
                <a:solidFill>
                  <a:srgbClr val="000000"/>
                </a:solidFill>
                <a:latin typeface="Times New Roman" charset="0"/>
                <a:ea typeface="宋体" charset="0"/>
              </a:defRPr>
            </a:lvl7pPr>
            <a:lvl8pPr marL="3429000" indent="-228600" eaLnBrk="0" fontAlgn="base" hangingPunct="0">
              <a:spcBef>
                <a:spcPct val="20000"/>
              </a:spcBef>
              <a:spcAft>
                <a:spcPct val="0"/>
              </a:spcAft>
              <a:buSzPct val="100000"/>
              <a:buFont typeface="Wingdings" charset="2"/>
              <a:buChar char="n"/>
              <a:defRPr sz="2400">
                <a:solidFill>
                  <a:srgbClr val="000000"/>
                </a:solidFill>
                <a:latin typeface="Times New Roman" charset="0"/>
                <a:ea typeface="宋体" charset="0"/>
              </a:defRPr>
            </a:lvl8pPr>
            <a:lvl9pPr marL="3886200" indent="-228600" eaLnBrk="0" fontAlgn="base" hangingPunct="0">
              <a:spcBef>
                <a:spcPct val="20000"/>
              </a:spcBef>
              <a:spcAft>
                <a:spcPct val="0"/>
              </a:spcAft>
              <a:buSzPct val="100000"/>
              <a:buFont typeface="Wingdings" charset="2"/>
              <a:buChar char="n"/>
              <a:defRPr sz="2400">
                <a:solidFill>
                  <a:srgbClr val="000000"/>
                </a:solidFill>
                <a:latin typeface="Times New Roman" charset="0"/>
                <a:ea typeface="宋体" charset="0"/>
              </a:defRPr>
            </a:lvl9pPr>
          </a:lstStyle>
          <a:p>
            <a:pPr algn="ctr" eaLnBrk="1" hangingPunct="1">
              <a:spcBef>
                <a:spcPct val="50000"/>
              </a:spcBef>
              <a:buFont typeface="Wingdings" charset="2"/>
              <a:buNone/>
              <a:defRPr/>
            </a:pPr>
            <a:r>
              <a:rPr lang="zh-CN" altLang="en-US" sz="1400" b="1">
                <a:latin typeface="Arial" charset="0"/>
                <a:ea typeface="楷体" charset="0"/>
                <a:cs typeface="楷体" charset="0"/>
              </a:rPr>
              <a:t>浙江工商大学杭州商学院</a:t>
            </a:r>
            <a:endParaRPr lang="en-US" altLang="zh-CN" sz="1400" b="1">
              <a:latin typeface="Arial" charset="0"/>
              <a:ea typeface="楷体" charset="0"/>
              <a:cs typeface="楷体" charset="0"/>
            </a:endParaRP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2">
            <a:extLst>
              <a:ext uri="{FF2B5EF4-FFF2-40B4-BE49-F238E27FC236}">
                <a16:creationId xmlns:a16="http://schemas.microsoft.com/office/drawing/2014/main" id="{71F1A8A4-FDA3-4F72-9629-FB8C92EC465E}"/>
              </a:ext>
            </a:extLst>
          </p:cNvPr>
          <p:cNvSpPr>
            <a:spLocks noGrp="1" noChangeArrowheads="1"/>
          </p:cNvSpPr>
          <p:nvPr>
            <p:ph type="body" idx="1"/>
          </p:nvPr>
        </p:nvSpPr>
        <p:spPr>
          <a:xfrm>
            <a:off x="1763688" y="1268760"/>
            <a:ext cx="6480720" cy="3168650"/>
          </a:xfrm>
        </p:spPr>
        <p:txBody>
          <a:bodyPr/>
          <a:lstStyle/>
          <a:p>
            <a:pPr marL="0" indent="0">
              <a:lnSpc>
                <a:spcPct val="150000"/>
              </a:lnSpc>
              <a:spcBef>
                <a:spcPct val="0"/>
              </a:spcBef>
              <a:buNone/>
            </a:pPr>
            <a:r>
              <a:rPr lang="zh-CN" altLang="en-US" dirty="0">
                <a:solidFill>
                  <a:srgbClr val="003366"/>
                </a:solidFill>
                <a:latin typeface="宋体" panose="02010600030101010101" pitchFamily="2" charset="-122"/>
              </a:rPr>
              <a:t>第一节  所有者权益概述</a:t>
            </a:r>
          </a:p>
          <a:p>
            <a:pPr marL="0" indent="0">
              <a:lnSpc>
                <a:spcPct val="150000"/>
              </a:lnSpc>
              <a:spcBef>
                <a:spcPct val="0"/>
              </a:spcBef>
              <a:buNone/>
            </a:pPr>
            <a:r>
              <a:rPr lang="zh-CN" altLang="en-US" dirty="0">
                <a:solidFill>
                  <a:srgbClr val="003366"/>
                </a:solidFill>
                <a:latin typeface="宋体" panose="02010600030101010101" pitchFamily="2" charset="-122"/>
              </a:rPr>
              <a:t>第二</a:t>
            </a:r>
            <a:r>
              <a:rPr lang="zh-CN" altLang="en-US" dirty="0" smtClean="0">
                <a:solidFill>
                  <a:srgbClr val="003366"/>
                </a:solidFill>
                <a:latin typeface="宋体" panose="02010600030101010101" pitchFamily="2" charset="-122"/>
              </a:rPr>
              <a:t>节  投入</a:t>
            </a:r>
            <a:r>
              <a:rPr lang="zh-CN" altLang="en-US" dirty="0">
                <a:solidFill>
                  <a:srgbClr val="003366"/>
                </a:solidFill>
                <a:latin typeface="宋体" panose="02010600030101010101" pitchFamily="2" charset="-122"/>
              </a:rPr>
              <a:t>资本与其他权益工具第三节  资本公积</a:t>
            </a:r>
          </a:p>
          <a:p>
            <a:pPr marL="0" indent="0">
              <a:lnSpc>
                <a:spcPct val="150000"/>
              </a:lnSpc>
              <a:spcBef>
                <a:spcPct val="0"/>
              </a:spcBef>
              <a:buNone/>
            </a:pPr>
            <a:r>
              <a:rPr lang="zh-CN" altLang="en-US" dirty="0">
                <a:solidFill>
                  <a:srgbClr val="003366"/>
                </a:solidFill>
                <a:latin typeface="宋体" panose="02010600030101010101" pitchFamily="2" charset="-122"/>
              </a:rPr>
              <a:t>第四节  其他综合收益</a:t>
            </a:r>
          </a:p>
          <a:p>
            <a:pPr marL="0" indent="0">
              <a:lnSpc>
                <a:spcPct val="150000"/>
              </a:lnSpc>
              <a:spcBef>
                <a:spcPct val="0"/>
              </a:spcBef>
              <a:buNone/>
            </a:pPr>
            <a:r>
              <a:rPr lang="zh-CN" altLang="en-US" dirty="0">
                <a:solidFill>
                  <a:srgbClr val="003366"/>
                </a:solidFill>
                <a:latin typeface="宋体" panose="02010600030101010101" pitchFamily="2" charset="-122"/>
              </a:rPr>
              <a:t>第五节  留存收益</a:t>
            </a:r>
          </a:p>
        </p:txBody>
      </p:sp>
      <p:sp>
        <p:nvSpPr>
          <p:cNvPr id="4098" name="Rectangle 2">
            <a:extLst>
              <a:ext uri="{FF2B5EF4-FFF2-40B4-BE49-F238E27FC236}">
                <a16:creationId xmlns:a16="http://schemas.microsoft.com/office/drawing/2014/main" id="{C665671D-0CDB-488E-AD56-8A74B98352F9}"/>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dirty="0" smtClean="0">
                <a:solidFill>
                  <a:srgbClr val="003366"/>
                </a:solidFill>
                <a:latin typeface="微软雅黑" panose="020B0503020204020204" pitchFamily="34" charset="-122"/>
                <a:ea typeface="微软雅黑" panose="020B0503020204020204" pitchFamily="34" charset="-122"/>
              </a:rPr>
              <a:t>第十</a:t>
            </a:r>
            <a:r>
              <a:rPr lang="zh-CN" altLang="en-US" dirty="0">
                <a:solidFill>
                  <a:srgbClr val="003366"/>
                </a:solidFill>
                <a:latin typeface="微软雅黑" panose="020B0503020204020204" pitchFamily="34" charset="-122"/>
                <a:ea typeface="微软雅黑" panose="020B0503020204020204" pitchFamily="34" charset="-122"/>
              </a:rPr>
              <a:t>一</a:t>
            </a:r>
            <a:r>
              <a:rPr lang="zh-CN" altLang="en-US" dirty="0" smtClean="0">
                <a:solidFill>
                  <a:srgbClr val="003366"/>
                </a:solidFill>
                <a:latin typeface="微软雅黑" panose="020B0503020204020204" pitchFamily="34" charset="-122"/>
                <a:ea typeface="微软雅黑" panose="020B0503020204020204" pitchFamily="34" charset="-122"/>
              </a:rPr>
              <a:t>章 所有者权益</a:t>
            </a:r>
            <a:endParaRPr lang="zh-CN" altLang="en-US" dirty="0">
              <a:solidFill>
                <a:srgbClr val="003366"/>
              </a:solidFill>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250825" y="0"/>
            <a:ext cx="7772400" cy="641350"/>
          </a:xfrm>
        </p:spPr>
        <p:txBody>
          <a:bodyPr/>
          <a:lstStyle/>
          <a:p>
            <a:pPr eaLnBrk="1" hangingPunct="1"/>
            <a:r>
              <a:rPr lang="zh-CN" altLang="en-US" b="0" dirty="0">
                <a:solidFill>
                  <a:srgbClr val="002060"/>
                </a:solidFill>
                <a:latin typeface="微软雅黑" panose="020B0503020204020204" pitchFamily="34" charset="-122"/>
                <a:ea typeface="微软雅黑" panose="020B0503020204020204" pitchFamily="34" charset="-122"/>
              </a:rPr>
              <a:t>第二节  投入</a:t>
            </a:r>
            <a:r>
              <a:rPr lang="zh-CN" altLang="zh-CN" b="0" dirty="0">
                <a:solidFill>
                  <a:srgbClr val="002060"/>
                </a:solidFill>
                <a:latin typeface="微软雅黑" panose="020B0503020204020204" pitchFamily="34" charset="-122"/>
                <a:ea typeface="微软雅黑" panose="020B0503020204020204" pitchFamily="34" charset="-122"/>
              </a:rPr>
              <a:t>资本</a:t>
            </a:r>
            <a:r>
              <a:rPr lang="zh-CN" altLang="en-US" b="0" dirty="0">
                <a:solidFill>
                  <a:srgbClr val="002060"/>
                </a:solidFill>
                <a:latin typeface="微软雅黑" panose="020B0503020204020204" pitchFamily="34" charset="-122"/>
                <a:ea typeface="微软雅黑" panose="020B0503020204020204" pitchFamily="34" charset="-122"/>
              </a:rPr>
              <a:t>与其他权益工具</a:t>
            </a:r>
            <a:endParaRPr lang="zh-CN" altLang="zh-CN" b="0" dirty="0" smtClean="0">
              <a:solidFill>
                <a:srgbClr val="002060"/>
              </a:solidFill>
              <a:latin typeface="微软雅黑" panose="020B0503020204020204" pitchFamily="34" charset="-122"/>
              <a:ea typeface="微软雅黑" panose="020B0503020204020204" pitchFamily="34" charset="-122"/>
            </a:endParaRPr>
          </a:p>
        </p:txBody>
      </p:sp>
      <p:sp>
        <p:nvSpPr>
          <p:cNvPr id="13315" name="Rectangle 3"/>
          <p:cNvSpPr>
            <a:spLocks noGrp="1" noChangeArrowheads="1"/>
          </p:cNvSpPr>
          <p:nvPr>
            <p:ph type="body" idx="1"/>
          </p:nvPr>
        </p:nvSpPr>
        <p:spPr>
          <a:xfrm>
            <a:off x="323850" y="1125538"/>
            <a:ext cx="8532813" cy="3024187"/>
          </a:xfrm>
        </p:spPr>
        <p:txBody>
          <a:bodyPr/>
          <a:lstStyle/>
          <a:p>
            <a:pPr eaLnBrk="1" hangingPunct="1">
              <a:lnSpc>
                <a:spcPct val="150000"/>
              </a:lnSpc>
              <a:spcBef>
                <a:spcPct val="0"/>
              </a:spcBef>
              <a:buFont typeface="Arial" panose="020B0604020202020204" pitchFamily="34" charset="0"/>
              <a:buChar char="•"/>
              <a:defRPr/>
            </a:pPr>
            <a:r>
              <a:rPr lang="zh-CN" altLang="en-US" sz="2000" dirty="0" smtClean="0">
                <a:solidFill>
                  <a:srgbClr val="002060"/>
                </a:solidFill>
                <a:latin typeface="+mj-ea"/>
                <a:ea typeface="+mj-ea"/>
              </a:rPr>
              <a:t>企业（发行方）发行金融工具，其发生的手续费、佣金等交易费用，如分类为债务工具且以摊余成本计量的，应当计入所发行工具的初始计量金额；如分类为权益工具的，应当从权益（其他权益工具）中扣除</a:t>
            </a:r>
            <a:r>
              <a:rPr lang="en-US" altLang="zh-CN" sz="2000" dirty="0" smtClean="0">
                <a:solidFill>
                  <a:srgbClr val="002060"/>
                </a:solidFill>
                <a:latin typeface="+mj-ea"/>
                <a:ea typeface="+mj-ea"/>
              </a:rPr>
              <a:t>.</a:t>
            </a:r>
            <a:r>
              <a:rPr lang="zh-CN" altLang="en-US" sz="2000" dirty="0" smtClean="0">
                <a:solidFill>
                  <a:srgbClr val="002060"/>
                </a:solidFill>
                <a:latin typeface="+mj-ea"/>
                <a:ea typeface="+mj-ea"/>
              </a:rPr>
              <a:t>符合增资条件时，经有关部门批准增资；</a:t>
            </a:r>
          </a:p>
          <a:p>
            <a:pPr eaLnBrk="1" hangingPunct="1">
              <a:lnSpc>
                <a:spcPct val="150000"/>
              </a:lnSpc>
              <a:spcBef>
                <a:spcPct val="0"/>
              </a:spcBef>
              <a:buFont typeface="Arial" panose="020B0604020202020204" pitchFamily="34" charset="0"/>
              <a:buChar char="•"/>
              <a:defRPr/>
            </a:pPr>
            <a:r>
              <a:rPr lang="zh-CN" altLang="en-US" sz="2000" dirty="0" smtClean="0">
                <a:solidFill>
                  <a:srgbClr val="002060"/>
                </a:solidFill>
                <a:latin typeface="+mj-ea"/>
                <a:ea typeface="+mj-ea"/>
              </a:rPr>
              <a:t>按照法定程序报经批准减少注册资本。</a:t>
            </a:r>
            <a:endParaRPr lang="en-US" altLang="zh-CN" sz="2000" dirty="0" smtClean="0">
              <a:solidFill>
                <a:srgbClr val="002060"/>
              </a:solidFill>
              <a:latin typeface="+mj-ea"/>
              <a:ea typeface="+mj-ea"/>
            </a:endParaRPr>
          </a:p>
          <a:p>
            <a:pPr marL="0" indent="0" eaLnBrk="1" hangingPunct="1">
              <a:lnSpc>
                <a:spcPct val="150000"/>
              </a:lnSpc>
              <a:spcBef>
                <a:spcPct val="0"/>
              </a:spcBef>
              <a:buFont typeface="Wingdings" panose="05000000000000000000" pitchFamily="2" charset="2"/>
              <a:buNone/>
              <a:defRPr/>
            </a:pPr>
            <a:r>
              <a:rPr lang="zh-CN" altLang="en-US" sz="2000" dirty="0" smtClean="0">
                <a:solidFill>
                  <a:srgbClr val="002060"/>
                </a:solidFill>
                <a:latin typeface="+mj-ea"/>
                <a:ea typeface="+mj-ea"/>
              </a:rPr>
              <a:t> </a:t>
            </a:r>
          </a:p>
        </p:txBody>
      </p:sp>
    </p:spTree>
    <p:extLst>
      <p:ext uri="{BB962C8B-B14F-4D97-AF65-F5344CB8AC3E}">
        <p14:creationId xmlns:p14="http://schemas.microsoft.com/office/powerpoint/2010/main" val="3994513356"/>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250825" y="0"/>
            <a:ext cx="7772400" cy="641350"/>
          </a:xfrm>
        </p:spPr>
        <p:txBody>
          <a:bodyPr/>
          <a:lstStyle/>
          <a:p>
            <a:pPr eaLnBrk="1" hangingPunct="1"/>
            <a:r>
              <a:rPr lang="zh-CN" altLang="en-US" b="0" dirty="0">
                <a:solidFill>
                  <a:srgbClr val="002060"/>
                </a:solidFill>
                <a:latin typeface="微软雅黑" panose="020B0503020204020204" pitchFamily="34" charset="-122"/>
                <a:ea typeface="微软雅黑" panose="020B0503020204020204" pitchFamily="34" charset="-122"/>
              </a:rPr>
              <a:t>第二节  投入</a:t>
            </a:r>
            <a:r>
              <a:rPr lang="zh-CN" altLang="zh-CN" b="0" dirty="0">
                <a:solidFill>
                  <a:srgbClr val="002060"/>
                </a:solidFill>
                <a:latin typeface="微软雅黑" panose="020B0503020204020204" pitchFamily="34" charset="-122"/>
                <a:ea typeface="微软雅黑" panose="020B0503020204020204" pitchFamily="34" charset="-122"/>
              </a:rPr>
              <a:t>资本</a:t>
            </a:r>
            <a:r>
              <a:rPr lang="zh-CN" altLang="en-US" b="0" dirty="0">
                <a:solidFill>
                  <a:srgbClr val="002060"/>
                </a:solidFill>
                <a:latin typeface="微软雅黑" panose="020B0503020204020204" pitchFamily="34" charset="-122"/>
                <a:ea typeface="微软雅黑" panose="020B0503020204020204" pitchFamily="34" charset="-122"/>
              </a:rPr>
              <a:t>与其他权益工具</a:t>
            </a:r>
            <a:endParaRPr lang="zh-CN" altLang="zh-CN" b="0" dirty="0" smtClean="0">
              <a:solidFill>
                <a:srgbClr val="002060"/>
              </a:solidFill>
              <a:latin typeface="微软雅黑" panose="020B0503020204020204" pitchFamily="34" charset="-122"/>
              <a:ea typeface="微软雅黑" panose="020B0503020204020204" pitchFamily="34" charset="-122"/>
            </a:endParaRPr>
          </a:p>
        </p:txBody>
      </p:sp>
      <p:sp>
        <p:nvSpPr>
          <p:cNvPr id="22531" name="Rectangle 3"/>
          <p:cNvSpPr>
            <a:spLocks noGrp="1" noChangeArrowheads="1"/>
          </p:cNvSpPr>
          <p:nvPr>
            <p:ph type="body" idx="1"/>
          </p:nvPr>
        </p:nvSpPr>
        <p:spPr>
          <a:xfrm>
            <a:off x="323850" y="692150"/>
            <a:ext cx="8532813" cy="4824413"/>
          </a:xfrm>
        </p:spPr>
        <p:txBody>
          <a:bodyPr/>
          <a:lstStyle/>
          <a:p>
            <a:pPr eaLnBrk="1" hangingPunct="1">
              <a:lnSpc>
                <a:spcPct val="150000"/>
              </a:lnSpc>
              <a:spcBef>
                <a:spcPct val="0"/>
              </a:spcBef>
              <a:buFont typeface="Wingdings" panose="05000000000000000000" pitchFamily="2" charset="2"/>
              <a:buChar char="Ø"/>
            </a:pPr>
            <a:r>
              <a:rPr lang="zh-CN" altLang="en-US" sz="2000" dirty="0" smtClean="0">
                <a:solidFill>
                  <a:srgbClr val="002060"/>
                </a:solidFill>
                <a:latin typeface="+mj-ea"/>
                <a:ea typeface="+mj-ea"/>
              </a:rPr>
              <a:t>（</a:t>
            </a:r>
            <a:r>
              <a:rPr lang="en-US" altLang="zh-CN" sz="2000" dirty="0" smtClean="0">
                <a:solidFill>
                  <a:srgbClr val="002060"/>
                </a:solidFill>
                <a:latin typeface="+mj-ea"/>
                <a:ea typeface="+mj-ea"/>
              </a:rPr>
              <a:t>2</a:t>
            </a:r>
            <a:r>
              <a:rPr lang="zh-CN" altLang="en-US" sz="2000" dirty="0" smtClean="0">
                <a:solidFill>
                  <a:srgbClr val="002060"/>
                </a:solidFill>
                <a:latin typeface="+mj-ea"/>
                <a:ea typeface="+mj-ea"/>
              </a:rPr>
              <a:t>）科目设置</a:t>
            </a:r>
          </a:p>
          <a:p>
            <a:pPr eaLnBrk="1" hangingPunct="1">
              <a:lnSpc>
                <a:spcPct val="150000"/>
              </a:lnSpc>
              <a:spcBef>
                <a:spcPct val="0"/>
              </a:spcBef>
              <a:buFont typeface="Arial" panose="020B0604020202020204" pitchFamily="34" charset="0"/>
              <a:buChar char="•"/>
            </a:pPr>
            <a:r>
              <a:rPr lang="zh-CN" altLang="en-US" sz="2000" dirty="0" smtClean="0">
                <a:solidFill>
                  <a:srgbClr val="002060"/>
                </a:solidFill>
                <a:latin typeface="+mj-ea"/>
                <a:ea typeface="+mj-ea"/>
              </a:rPr>
              <a:t>应付债券：发行方对于归类为金融负债的金融工具。</a:t>
            </a:r>
          </a:p>
          <a:p>
            <a:pPr eaLnBrk="1" hangingPunct="1">
              <a:lnSpc>
                <a:spcPct val="150000"/>
              </a:lnSpc>
              <a:spcBef>
                <a:spcPct val="0"/>
              </a:spcBef>
              <a:buFont typeface="Arial" panose="020B0604020202020204" pitchFamily="34" charset="0"/>
              <a:buChar char="•"/>
            </a:pPr>
            <a:r>
              <a:rPr lang="zh-CN" altLang="en-US" sz="2000" dirty="0" smtClean="0">
                <a:solidFill>
                  <a:srgbClr val="002060"/>
                </a:solidFill>
                <a:latin typeface="+mj-ea"/>
                <a:ea typeface="+mj-ea"/>
              </a:rPr>
              <a:t>衍生工具：对于需要拆分且形成衍生金融负债或衍生金融资产。</a:t>
            </a:r>
          </a:p>
          <a:p>
            <a:pPr eaLnBrk="1" hangingPunct="1">
              <a:lnSpc>
                <a:spcPct val="150000"/>
              </a:lnSpc>
              <a:spcBef>
                <a:spcPct val="0"/>
              </a:spcBef>
              <a:buFont typeface="Arial" panose="020B0604020202020204" pitchFamily="34" charset="0"/>
              <a:buChar char="•"/>
            </a:pPr>
            <a:r>
              <a:rPr lang="zh-CN" altLang="en-US" sz="2000" dirty="0" smtClean="0">
                <a:solidFill>
                  <a:srgbClr val="002060"/>
                </a:solidFill>
                <a:latin typeface="+mj-ea"/>
                <a:ea typeface="+mj-ea"/>
              </a:rPr>
              <a:t>交易性金融负债：发行的且嵌入了非紧密相关的衍生金融资产或衍生金融负债的金融工具，如果发行方选择将其整体指定为以公允价值计量且其变动计入当期损益的。</a:t>
            </a:r>
          </a:p>
          <a:p>
            <a:pPr eaLnBrk="1" hangingPunct="1">
              <a:lnSpc>
                <a:spcPct val="150000"/>
              </a:lnSpc>
              <a:spcBef>
                <a:spcPct val="0"/>
              </a:spcBef>
              <a:buFont typeface="Arial" panose="020B0604020202020204" pitchFamily="34" charset="0"/>
              <a:buChar char="•"/>
            </a:pPr>
            <a:r>
              <a:rPr lang="zh-CN" altLang="en-US" sz="2000" dirty="0" smtClean="0">
                <a:solidFill>
                  <a:srgbClr val="002060"/>
                </a:solidFill>
                <a:latin typeface="+mj-ea"/>
                <a:ea typeface="+mj-ea"/>
              </a:rPr>
              <a:t>其他权益工具：企业发行的除普通股以外的归类为权益工具的各种金融工具。</a:t>
            </a:r>
          </a:p>
        </p:txBody>
      </p:sp>
    </p:spTree>
    <p:extLst>
      <p:ext uri="{BB962C8B-B14F-4D97-AF65-F5344CB8AC3E}">
        <p14:creationId xmlns:p14="http://schemas.microsoft.com/office/powerpoint/2010/main" val="3741627103"/>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250825" y="0"/>
            <a:ext cx="7772400" cy="641350"/>
          </a:xfrm>
        </p:spPr>
        <p:txBody>
          <a:bodyPr/>
          <a:lstStyle/>
          <a:p>
            <a:pPr eaLnBrk="1" hangingPunct="1"/>
            <a:r>
              <a:rPr lang="zh-CN" altLang="en-US" b="0" dirty="0" smtClean="0">
                <a:solidFill>
                  <a:srgbClr val="002060"/>
                </a:solidFill>
                <a:latin typeface="微软雅黑" panose="020B0503020204020204" pitchFamily="34" charset="-122"/>
                <a:ea typeface="微软雅黑" panose="020B0503020204020204" pitchFamily="34" charset="-122"/>
              </a:rPr>
              <a:t>第三节 </a:t>
            </a:r>
            <a:r>
              <a:rPr lang="en-US" altLang="zh-CN" b="0" dirty="0" smtClean="0">
                <a:solidFill>
                  <a:srgbClr val="002060"/>
                </a:solidFill>
                <a:latin typeface="微软雅黑" panose="020B0503020204020204" pitchFamily="34" charset="-122"/>
                <a:ea typeface="微软雅黑" panose="020B0503020204020204" pitchFamily="34" charset="-122"/>
              </a:rPr>
              <a:t> </a:t>
            </a:r>
            <a:r>
              <a:rPr lang="zh-CN" altLang="zh-CN" b="0" dirty="0" smtClean="0">
                <a:solidFill>
                  <a:srgbClr val="002060"/>
                </a:solidFill>
                <a:latin typeface="微软雅黑" panose="020B0503020204020204" pitchFamily="34" charset="-122"/>
                <a:ea typeface="微软雅黑" panose="020B0503020204020204" pitchFamily="34" charset="-122"/>
              </a:rPr>
              <a:t>资本公积</a:t>
            </a:r>
          </a:p>
        </p:txBody>
      </p:sp>
      <p:sp>
        <p:nvSpPr>
          <p:cNvPr id="23555" name="Rectangle 3"/>
          <p:cNvSpPr>
            <a:spLocks noGrp="1" noChangeArrowheads="1"/>
          </p:cNvSpPr>
          <p:nvPr>
            <p:ph type="body" idx="1"/>
          </p:nvPr>
        </p:nvSpPr>
        <p:spPr>
          <a:xfrm>
            <a:off x="250825" y="622300"/>
            <a:ext cx="8642350" cy="5183188"/>
          </a:xfrm>
        </p:spPr>
        <p:txBody>
          <a:bodyPr/>
          <a:lstStyle/>
          <a:p>
            <a:pPr eaLnBrk="1" hangingPunct="1">
              <a:lnSpc>
                <a:spcPct val="150000"/>
              </a:lnSpc>
              <a:spcBef>
                <a:spcPct val="0"/>
              </a:spcBef>
              <a:buFont typeface="Wingdings" panose="05000000000000000000" pitchFamily="2" charset="2"/>
              <a:buAutoNum type="arabicPeriod"/>
            </a:pPr>
            <a:r>
              <a:rPr lang="zh-CN" altLang="zh-CN" sz="2400" smtClean="0">
                <a:solidFill>
                  <a:srgbClr val="002060"/>
                </a:solidFill>
                <a:latin typeface="+mj-ea"/>
                <a:ea typeface="+mj-ea"/>
              </a:rPr>
              <a:t>资本公积</a:t>
            </a:r>
            <a:r>
              <a:rPr lang="zh-CN" altLang="en-US" sz="2400" smtClean="0">
                <a:solidFill>
                  <a:srgbClr val="002060"/>
                </a:solidFill>
                <a:latin typeface="+mj-ea"/>
                <a:ea typeface="+mj-ea"/>
              </a:rPr>
              <a:t>概述</a:t>
            </a:r>
            <a:endParaRPr lang="en-US" altLang="zh-CN" sz="2400" smtClean="0">
              <a:solidFill>
                <a:srgbClr val="002060"/>
              </a:solidFill>
              <a:latin typeface="+mj-ea"/>
              <a:ea typeface="+mj-ea"/>
            </a:endParaRPr>
          </a:p>
          <a:p>
            <a:pPr eaLnBrk="1" hangingPunct="1">
              <a:lnSpc>
                <a:spcPct val="150000"/>
              </a:lnSpc>
              <a:spcBef>
                <a:spcPct val="0"/>
              </a:spcBef>
              <a:buFont typeface="Wingdings" panose="05000000000000000000" pitchFamily="2" charset="2"/>
              <a:buChar char="Ø"/>
            </a:pPr>
            <a:r>
              <a:rPr lang="zh-CN" altLang="zh-CN" sz="2400" smtClean="0">
                <a:solidFill>
                  <a:srgbClr val="002060"/>
                </a:solidFill>
                <a:latin typeface="+mj-ea"/>
                <a:ea typeface="+mj-ea"/>
              </a:rPr>
              <a:t>来源包括</a:t>
            </a:r>
            <a:endParaRPr lang="en-US" altLang="zh-CN" sz="2400" smtClean="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pPr>
            <a:r>
              <a:rPr lang="zh-CN" altLang="zh-CN" sz="2400" smtClean="0">
                <a:solidFill>
                  <a:srgbClr val="002060"/>
                </a:solidFill>
                <a:latin typeface="+mj-ea"/>
                <a:ea typeface="+mj-ea"/>
                <a:sym typeface="Arial" panose="020B0604020202020204" pitchFamily="34" charset="0"/>
              </a:rPr>
              <a:t>资本(或股本)溢价</a:t>
            </a:r>
          </a:p>
          <a:p>
            <a:pPr marL="0" lvl="2" indent="-457200" eaLnBrk="1" hangingPunct="1">
              <a:lnSpc>
                <a:spcPct val="150000"/>
              </a:lnSpc>
              <a:spcBef>
                <a:spcPct val="0"/>
              </a:spcBef>
              <a:buClr>
                <a:srgbClr val="002060"/>
              </a:buClr>
              <a:buFont typeface="Wingdings" panose="05000000000000000000" pitchFamily="2" charset="2"/>
              <a:buChar char="ü"/>
            </a:pPr>
            <a:r>
              <a:rPr lang="zh-CN" altLang="zh-CN" b="1" smtClean="0">
                <a:solidFill>
                  <a:srgbClr val="002060"/>
                </a:solidFill>
                <a:latin typeface="+mj-ea"/>
                <a:ea typeface="+mj-ea"/>
                <a:sym typeface="Arial" panose="020B0604020202020204" pitchFamily="34" charset="0"/>
              </a:rPr>
              <a:t>直接计入所有者权益的利得和损失</a:t>
            </a:r>
          </a:p>
          <a:p>
            <a:pPr eaLnBrk="1" hangingPunct="1">
              <a:lnSpc>
                <a:spcPct val="150000"/>
              </a:lnSpc>
              <a:spcBef>
                <a:spcPct val="0"/>
              </a:spcBef>
              <a:buFont typeface="Wingdings" panose="05000000000000000000" pitchFamily="2" charset="2"/>
              <a:buNone/>
            </a:pPr>
            <a:r>
              <a:rPr lang="zh-CN" altLang="en-US" sz="2400" smtClean="0">
                <a:solidFill>
                  <a:srgbClr val="002060"/>
                </a:solidFill>
                <a:latin typeface="+mj-ea"/>
                <a:ea typeface="+mj-ea"/>
              </a:rPr>
              <a:t>其中：</a:t>
            </a:r>
            <a:endParaRPr lang="en-US" altLang="zh-CN" sz="2400" smtClean="0">
              <a:solidFill>
                <a:srgbClr val="002060"/>
              </a:solidFill>
              <a:latin typeface="+mj-ea"/>
              <a:ea typeface="+mj-ea"/>
            </a:endParaRPr>
          </a:p>
          <a:p>
            <a:pPr eaLnBrk="1" hangingPunct="1">
              <a:lnSpc>
                <a:spcPct val="150000"/>
              </a:lnSpc>
              <a:spcBef>
                <a:spcPct val="0"/>
              </a:spcBef>
              <a:buFont typeface="Arial" panose="020B0604020202020204" pitchFamily="34" charset="0"/>
              <a:buChar char="•"/>
            </a:pPr>
            <a:r>
              <a:rPr lang="zh-CN" altLang="zh-CN" sz="2400" smtClean="0">
                <a:solidFill>
                  <a:srgbClr val="002060"/>
                </a:solidFill>
                <a:latin typeface="+mj-ea"/>
                <a:ea typeface="+mj-ea"/>
              </a:rPr>
              <a:t>资本(或股本)溢价是指企业收到投资者的超过其在企业注册资本或股本中所占份额的投资。</a:t>
            </a:r>
          </a:p>
          <a:p>
            <a:pPr eaLnBrk="1" hangingPunct="1">
              <a:lnSpc>
                <a:spcPct val="150000"/>
              </a:lnSpc>
              <a:spcBef>
                <a:spcPct val="0"/>
              </a:spcBef>
              <a:buFont typeface="Arial" panose="020B0604020202020204" pitchFamily="34" charset="0"/>
              <a:buChar char="•"/>
            </a:pPr>
            <a:r>
              <a:rPr lang="zh-CN" altLang="zh-CN" sz="2400" smtClean="0">
                <a:solidFill>
                  <a:srgbClr val="002060"/>
                </a:solidFill>
                <a:latin typeface="+mj-ea"/>
                <a:ea typeface="+mj-ea"/>
              </a:rPr>
              <a:t>直接计入所有者权益的利得和损失是指不应计入当期损益、会导致所有者权益发生增减变动的、与所有者投入资本或者向所有者分配利润无关的利得或者损失。</a:t>
            </a:r>
          </a:p>
        </p:txBody>
      </p:sp>
      <p:cxnSp>
        <p:nvCxnSpPr>
          <p:cNvPr id="5" name="直接箭头连接符 4">
            <a:extLst>
              <a:ext uri="{FF2B5EF4-FFF2-40B4-BE49-F238E27FC236}">
                <a16:creationId xmlns:a16="http://schemas.microsoft.com/office/drawing/2014/main" id="{F9A5719F-7BE3-49CA-872A-2637CC8F7EF1}"/>
              </a:ext>
            </a:extLst>
          </p:cNvPr>
          <p:cNvCxnSpPr/>
          <p:nvPr/>
        </p:nvCxnSpPr>
        <p:spPr>
          <a:xfrm>
            <a:off x="4572000" y="2060575"/>
            <a:ext cx="1584325" cy="1588"/>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a:spLocks noChangeArrowheads="1"/>
          </p:cNvSpPr>
          <p:nvPr/>
        </p:nvSpPr>
        <p:spPr bwMode="auto">
          <a:xfrm>
            <a:off x="6516688" y="1916113"/>
            <a:ext cx="2376487" cy="400050"/>
          </a:xfrm>
          <a:prstGeom prst="rect">
            <a:avLst/>
          </a:prstGeom>
          <a:noFill/>
          <a:ln w="9525">
            <a:solidFill>
              <a:srgbClr val="00206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sz="2000" b="0">
                <a:solidFill>
                  <a:srgbClr val="002060"/>
                </a:solidFill>
                <a:latin typeface="微软雅黑" panose="020B0503020204020204" pitchFamily="34" charset="-122"/>
                <a:ea typeface="微软雅黑" panose="020B0503020204020204" pitchFamily="34" charset="-122"/>
              </a:rPr>
              <a:t>资本溢价</a:t>
            </a:r>
            <a:r>
              <a:rPr lang="en-US" altLang="zh-CN" sz="2000" b="0">
                <a:solidFill>
                  <a:srgbClr val="002060"/>
                </a:solidFill>
                <a:latin typeface="微软雅黑" panose="020B0503020204020204" pitchFamily="34" charset="-122"/>
                <a:ea typeface="微软雅黑" panose="020B0503020204020204" pitchFamily="34" charset="-122"/>
              </a:rPr>
              <a:t>/</a:t>
            </a:r>
            <a:r>
              <a:rPr lang="zh-CN" altLang="en-US" sz="2000" b="0">
                <a:solidFill>
                  <a:srgbClr val="002060"/>
                </a:solidFill>
                <a:latin typeface="微软雅黑" panose="020B0503020204020204" pitchFamily="34" charset="-122"/>
                <a:ea typeface="微软雅黑" panose="020B0503020204020204" pitchFamily="34" charset="-122"/>
              </a:rPr>
              <a:t>股本溢价</a:t>
            </a:r>
          </a:p>
        </p:txBody>
      </p:sp>
      <p:cxnSp>
        <p:nvCxnSpPr>
          <p:cNvPr id="7" name="直接箭头连接符 6">
            <a:extLst>
              <a:ext uri="{FF2B5EF4-FFF2-40B4-BE49-F238E27FC236}">
                <a16:creationId xmlns:a16="http://schemas.microsoft.com/office/drawing/2014/main" id="{C5A827E4-23E9-4466-A957-0C1E1F09AC37}"/>
              </a:ext>
            </a:extLst>
          </p:cNvPr>
          <p:cNvCxnSpPr/>
          <p:nvPr/>
        </p:nvCxnSpPr>
        <p:spPr>
          <a:xfrm flipV="1">
            <a:off x="5795963" y="2628900"/>
            <a:ext cx="720725" cy="7938"/>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a:spLocks noChangeArrowheads="1"/>
          </p:cNvSpPr>
          <p:nvPr/>
        </p:nvSpPr>
        <p:spPr bwMode="auto">
          <a:xfrm>
            <a:off x="6875463" y="2482850"/>
            <a:ext cx="1822450" cy="401638"/>
          </a:xfrm>
          <a:prstGeom prst="rect">
            <a:avLst/>
          </a:prstGeom>
          <a:noFill/>
          <a:ln w="9525">
            <a:solidFill>
              <a:srgbClr val="00206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sz="2000" b="0">
                <a:solidFill>
                  <a:srgbClr val="002060"/>
                </a:solidFill>
                <a:latin typeface="微软雅黑" panose="020B0503020204020204" pitchFamily="34" charset="-122"/>
                <a:ea typeface="微软雅黑" panose="020B0503020204020204" pitchFamily="34" charset="-122"/>
              </a:rPr>
              <a:t>其他资本公积</a:t>
            </a:r>
          </a:p>
        </p:txBody>
      </p:sp>
    </p:spTree>
    <p:extLst>
      <p:ext uri="{BB962C8B-B14F-4D97-AF65-F5344CB8AC3E}">
        <p14:creationId xmlns:p14="http://schemas.microsoft.com/office/powerpoint/2010/main" val="19591974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250825" y="0"/>
            <a:ext cx="7772400" cy="641350"/>
          </a:xfrm>
        </p:spPr>
        <p:txBody>
          <a:bodyPr/>
          <a:lstStyle/>
          <a:p>
            <a:pPr eaLnBrk="1" hangingPunct="1"/>
            <a:r>
              <a:rPr lang="zh-CN" altLang="en-US" b="0" dirty="0">
                <a:solidFill>
                  <a:srgbClr val="002060"/>
                </a:solidFill>
                <a:latin typeface="微软雅黑" panose="020B0503020204020204" pitchFamily="34" charset="-122"/>
                <a:ea typeface="微软雅黑" panose="020B0503020204020204" pitchFamily="34" charset="-122"/>
              </a:rPr>
              <a:t>第三节 </a:t>
            </a:r>
            <a:r>
              <a:rPr lang="en-US" altLang="zh-CN" b="0" dirty="0">
                <a:solidFill>
                  <a:srgbClr val="002060"/>
                </a:solidFill>
                <a:latin typeface="微软雅黑" panose="020B0503020204020204" pitchFamily="34" charset="-122"/>
                <a:ea typeface="微软雅黑" panose="020B0503020204020204" pitchFamily="34" charset="-122"/>
              </a:rPr>
              <a:t> </a:t>
            </a:r>
            <a:r>
              <a:rPr lang="zh-CN" altLang="zh-CN" b="0" dirty="0">
                <a:solidFill>
                  <a:srgbClr val="002060"/>
                </a:solidFill>
                <a:latin typeface="微软雅黑" panose="020B0503020204020204" pitchFamily="34" charset="-122"/>
                <a:ea typeface="微软雅黑" panose="020B0503020204020204" pitchFamily="34" charset="-122"/>
              </a:rPr>
              <a:t>资本公积</a:t>
            </a:r>
            <a:endParaRPr lang="zh-CN" altLang="zh-CN" b="0" dirty="0" smtClean="0">
              <a:solidFill>
                <a:srgbClr val="002060"/>
              </a:solidFill>
              <a:latin typeface="微软雅黑" panose="020B0503020204020204" pitchFamily="34" charset="-122"/>
              <a:ea typeface="微软雅黑" panose="020B0503020204020204" pitchFamily="34" charset="-122"/>
            </a:endParaRPr>
          </a:p>
        </p:txBody>
      </p:sp>
      <p:sp>
        <p:nvSpPr>
          <p:cNvPr id="24579" name="Rectangle 3"/>
          <p:cNvSpPr>
            <a:spLocks noGrp="1" noChangeArrowheads="1"/>
          </p:cNvSpPr>
          <p:nvPr>
            <p:ph type="body" idx="1"/>
          </p:nvPr>
        </p:nvSpPr>
        <p:spPr>
          <a:xfrm>
            <a:off x="250825" y="622300"/>
            <a:ext cx="8642350" cy="5183188"/>
          </a:xfrm>
        </p:spPr>
        <p:txBody>
          <a:bodyPr/>
          <a:lstStyle/>
          <a:p>
            <a:pPr eaLnBrk="1" hangingPunct="1">
              <a:lnSpc>
                <a:spcPct val="150000"/>
              </a:lnSpc>
              <a:spcBef>
                <a:spcPct val="0"/>
              </a:spcBef>
              <a:buFont typeface="Wingdings" panose="05000000000000000000" pitchFamily="2" charset="2"/>
              <a:buNone/>
            </a:pPr>
            <a:r>
              <a:rPr lang="en-US" altLang="zh-CN" sz="2400" dirty="0" smtClean="0">
                <a:solidFill>
                  <a:srgbClr val="002060"/>
                </a:solidFill>
                <a:latin typeface="+mj-ea"/>
                <a:ea typeface="+mj-ea"/>
              </a:rPr>
              <a:t>1. </a:t>
            </a:r>
            <a:r>
              <a:rPr lang="zh-CN" altLang="zh-CN" sz="2400" dirty="0" smtClean="0">
                <a:solidFill>
                  <a:srgbClr val="002060"/>
                </a:solidFill>
                <a:latin typeface="+mj-ea"/>
                <a:ea typeface="+mj-ea"/>
              </a:rPr>
              <a:t>资本公积</a:t>
            </a:r>
            <a:r>
              <a:rPr lang="zh-CN" altLang="en-US" sz="2400" dirty="0" smtClean="0">
                <a:solidFill>
                  <a:srgbClr val="002060"/>
                </a:solidFill>
                <a:latin typeface="+mj-ea"/>
                <a:ea typeface="+mj-ea"/>
              </a:rPr>
              <a:t>概述</a:t>
            </a:r>
            <a:endParaRPr lang="en-US" altLang="zh-CN"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Char char="Ø"/>
            </a:pPr>
            <a:r>
              <a:rPr lang="zh-CN" altLang="en-US" sz="2400" dirty="0" smtClean="0">
                <a:solidFill>
                  <a:srgbClr val="002060"/>
                </a:solidFill>
                <a:latin typeface="+mj-ea"/>
                <a:ea typeface="+mj-ea"/>
              </a:rPr>
              <a:t>账户设置</a:t>
            </a:r>
            <a:endParaRPr lang="zh-CN" altLang="zh-CN" sz="2400" dirty="0" smtClean="0">
              <a:solidFill>
                <a:srgbClr val="002060"/>
              </a:solidFill>
              <a:latin typeface="+mj-ea"/>
              <a:ea typeface="+mj-ea"/>
            </a:endParaRPr>
          </a:p>
        </p:txBody>
      </p:sp>
      <p:sp>
        <p:nvSpPr>
          <p:cNvPr id="4" name="Text Box 2"/>
          <p:cNvSpPr txBox="1">
            <a:spLocks noChangeArrowheads="1"/>
          </p:cNvSpPr>
          <p:nvPr/>
        </p:nvSpPr>
        <p:spPr bwMode="auto">
          <a:xfrm>
            <a:off x="1841500" y="1908175"/>
            <a:ext cx="5741988" cy="128905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ts val="1200"/>
              </a:spcBef>
              <a:buClrTx/>
              <a:buSzTx/>
              <a:buFontTx/>
              <a:buNone/>
            </a:pPr>
            <a:r>
              <a:rPr lang="zh-CN" altLang="en-US" sz="2400" b="0">
                <a:solidFill>
                  <a:srgbClr val="002060"/>
                </a:solidFill>
                <a:latin typeface="微软雅黑" panose="020B0503020204020204" pitchFamily="34" charset="-122"/>
                <a:ea typeface="微软雅黑" panose="020B0503020204020204" pitchFamily="34" charset="-122"/>
              </a:rPr>
              <a:t>资本公积</a:t>
            </a:r>
            <a:r>
              <a:rPr lang="en-US" altLang="zh-CN" sz="2400" b="0">
                <a:solidFill>
                  <a:srgbClr val="002060"/>
                </a:solidFill>
                <a:latin typeface="微软雅黑" panose="020B0503020204020204" pitchFamily="34" charset="-122"/>
                <a:ea typeface="微软雅黑" panose="020B0503020204020204" pitchFamily="34" charset="-122"/>
              </a:rPr>
              <a:t>——</a:t>
            </a:r>
            <a:r>
              <a:rPr lang="zh-CN" altLang="en-US" sz="2400" b="0">
                <a:solidFill>
                  <a:srgbClr val="002060"/>
                </a:solidFill>
                <a:latin typeface="微软雅黑" panose="020B0503020204020204" pitchFamily="34" charset="-122"/>
                <a:ea typeface="微软雅黑" panose="020B0503020204020204" pitchFamily="34" charset="-122"/>
              </a:rPr>
              <a:t>资本溢价</a:t>
            </a:r>
            <a:r>
              <a:rPr lang="en-US" altLang="zh-CN" sz="2400" b="0">
                <a:solidFill>
                  <a:srgbClr val="002060"/>
                </a:solidFill>
                <a:latin typeface="微软雅黑" panose="020B0503020204020204" pitchFamily="34" charset="-122"/>
                <a:ea typeface="微软雅黑" panose="020B0503020204020204" pitchFamily="34" charset="-122"/>
              </a:rPr>
              <a:t>/</a:t>
            </a:r>
            <a:r>
              <a:rPr lang="zh-CN" altLang="en-US" sz="2400" b="0">
                <a:solidFill>
                  <a:srgbClr val="002060"/>
                </a:solidFill>
                <a:latin typeface="微软雅黑" panose="020B0503020204020204" pitchFamily="34" charset="-122"/>
                <a:ea typeface="微软雅黑" panose="020B0503020204020204" pitchFamily="34" charset="-122"/>
              </a:rPr>
              <a:t>股本溢价</a:t>
            </a:r>
            <a:endParaRPr lang="en-US" altLang="zh-CN" sz="2400" b="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ts val="1200"/>
              </a:spcBef>
              <a:buClrTx/>
              <a:buSzTx/>
              <a:buFontTx/>
              <a:buNone/>
            </a:pPr>
            <a:r>
              <a:rPr lang="en-US" altLang="zh-CN" sz="2400" b="0">
                <a:solidFill>
                  <a:srgbClr val="002060"/>
                </a:solidFill>
                <a:latin typeface="微软雅黑" panose="020B0503020204020204" pitchFamily="34" charset="-122"/>
                <a:ea typeface="微软雅黑" panose="020B0503020204020204" pitchFamily="34" charset="-122"/>
              </a:rPr>
              <a:t>              ——</a:t>
            </a:r>
            <a:r>
              <a:rPr lang="zh-CN" altLang="en-US" sz="2400" b="0">
                <a:solidFill>
                  <a:srgbClr val="002060"/>
                </a:solidFill>
                <a:latin typeface="微软雅黑" panose="020B0503020204020204" pitchFamily="34" charset="-122"/>
                <a:ea typeface="微软雅黑" panose="020B0503020204020204" pitchFamily="34" charset="-122"/>
              </a:rPr>
              <a:t>其他资本公积</a:t>
            </a:r>
            <a:endParaRPr lang="en-US" altLang="zh-CN" sz="2400" b="0">
              <a:solidFill>
                <a:srgbClr val="0020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305317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250825" y="0"/>
            <a:ext cx="7772400" cy="641350"/>
          </a:xfrm>
        </p:spPr>
        <p:txBody>
          <a:bodyPr/>
          <a:lstStyle/>
          <a:p>
            <a:pPr eaLnBrk="1" hangingPunct="1"/>
            <a:r>
              <a:rPr lang="zh-CN" altLang="en-US" b="0" dirty="0">
                <a:solidFill>
                  <a:srgbClr val="002060"/>
                </a:solidFill>
                <a:latin typeface="微软雅黑" panose="020B0503020204020204" pitchFamily="34" charset="-122"/>
                <a:ea typeface="微软雅黑" panose="020B0503020204020204" pitchFamily="34" charset="-122"/>
              </a:rPr>
              <a:t>第三节 </a:t>
            </a:r>
            <a:r>
              <a:rPr lang="en-US" altLang="zh-CN" b="0" dirty="0">
                <a:solidFill>
                  <a:srgbClr val="002060"/>
                </a:solidFill>
                <a:latin typeface="微软雅黑" panose="020B0503020204020204" pitchFamily="34" charset="-122"/>
                <a:ea typeface="微软雅黑" panose="020B0503020204020204" pitchFamily="34" charset="-122"/>
              </a:rPr>
              <a:t> </a:t>
            </a:r>
            <a:r>
              <a:rPr lang="zh-CN" altLang="zh-CN" b="0" dirty="0">
                <a:solidFill>
                  <a:srgbClr val="002060"/>
                </a:solidFill>
                <a:latin typeface="微软雅黑" panose="020B0503020204020204" pitchFamily="34" charset="-122"/>
                <a:ea typeface="微软雅黑" panose="020B0503020204020204" pitchFamily="34" charset="-122"/>
              </a:rPr>
              <a:t>资本公积</a:t>
            </a:r>
            <a:endParaRPr lang="zh-CN" altLang="zh-CN" b="0" dirty="0" smtClean="0">
              <a:solidFill>
                <a:srgbClr val="002060"/>
              </a:solidFill>
              <a:latin typeface="微软雅黑" panose="020B0503020204020204" pitchFamily="34" charset="-122"/>
              <a:ea typeface="微软雅黑" panose="020B0503020204020204" pitchFamily="34" charset="-122"/>
            </a:endParaRPr>
          </a:p>
        </p:txBody>
      </p:sp>
      <p:sp>
        <p:nvSpPr>
          <p:cNvPr id="25603" name="Rectangle 3"/>
          <p:cNvSpPr>
            <a:spLocks noGrp="1" noChangeArrowheads="1"/>
          </p:cNvSpPr>
          <p:nvPr>
            <p:ph type="body" idx="1"/>
          </p:nvPr>
        </p:nvSpPr>
        <p:spPr>
          <a:xfrm>
            <a:off x="250825" y="622300"/>
            <a:ext cx="8642350" cy="5183188"/>
          </a:xfrm>
        </p:spPr>
        <p:txBody>
          <a:bodyPr/>
          <a:lstStyle/>
          <a:p>
            <a:pPr eaLnBrk="1" hangingPunct="1">
              <a:lnSpc>
                <a:spcPct val="150000"/>
              </a:lnSpc>
              <a:spcBef>
                <a:spcPct val="0"/>
              </a:spcBef>
              <a:buFont typeface="Wingdings" panose="05000000000000000000" pitchFamily="2" charset="2"/>
              <a:buNone/>
            </a:pPr>
            <a:r>
              <a:rPr lang="en-US" altLang="zh-CN" sz="2400" dirty="0" smtClean="0">
                <a:solidFill>
                  <a:srgbClr val="002060"/>
                </a:solidFill>
                <a:latin typeface="+mj-ea"/>
                <a:ea typeface="+mj-ea"/>
              </a:rPr>
              <a:t>2. </a:t>
            </a:r>
            <a:r>
              <a:rPr lang="zh-CN" altLang="en-US" sz="2400" dirty="0" smtClean="0">
                <a:solidFill>
                  <a:srgbClr val="002060"/>
                </a:solidFill>
                <a:latin typeface="+mj-ea"/>
                <a:ea typeface="+mj-ea"/>
              </a:rPr>
              <a:t>资本溢价</a:t>
            </a:r>
            <a:r>
              <a:rPr lang="en-US" altLang="zh-CN" sz="2400" dirty="0" smtClean="0">
                <a:solidFill>
                  <a:srgbClr val="002060"/>
                </a:solidFill>
                <a:latin typeface="+mj-ea"/>
                <a:ea typeface="+mj-ea"/>
              </a:rPr>
              <a:t>/</a:t>
            </a:r>
            <a:r>
              <a:rPr lang="zh-CN" altLang="en-US" sz="2400" dirty="0" smtClean="0">
                <a:solidFill>
                  <a:srgbClr val="002060"/>
                </a:solidFill>
                <a:latin typeface="+mj-ea"/>
                <a:ea typeface="+mj-ea"/>
              </a:rPr>
              <a:t>股本溢价的会计核算</a:t>
            </a:r>
            <a:endParaRPr lang="en-US" altLang="zh-CN"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Char char="Ø"/>
            </a:pPr>
            <a:r>
              <a:rPr lang="zh-CN" altLang="en-US" sz="2400" dirty="0" smtClean="0">
                <a:solidFill>
                  <a:srgbClr val="002060"/>
                </a:solidFill>
                <a:latin typeface="+mj-ea"/>
                <a:ea typeface="+mj-ea"/>
              </a:rPr>
              <a:t>资本溢价（一般公司）</a:t>
            </a:r>
            <a:endParaRPr lang="en-US" altLang="zh-CN"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Char char="Ø"/>
            </a:pPr>
            <a:endParaRPr lang="en-US" altLang="zh-CN" sz="2400" dirty="0">
              <a:solidFill>
                <a:srgbClr val="002060"/>
              </a:solidFill>
              <a:latin typeface="+mj-ea"/>
              <a:ea typeface="+mj-ea"/>
            </a:endParaRPr>
          </a:p>
          <a:p>
            <a:pPr eaLnBrk="1" hangingPunct="1">
              <a:lnSpc>
                <a:spcPct val="150000"/>
              </a:lnSpc>
              <a:spcBef>
                <a:spcPct val="0"/>
              </a:spcBef>
              <a:buFont typeface="Wingdings" panose="05000000000000000000" pitchFamily="2" charset="2"/>
              <a:buChar char="Ø"/>
            </a:pPr>
            <a:endParaRPr lang="en-US" altLang="zh-CN"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Char char="Ø"/>
            </a:pPr>
            <a:endParaRPr lang="en-US" altLang="zh-CN" sz="2400" dirty="0">
              <a:solidFill>
                <a:srgbClr val="002060"/>
              </a:solidFill>
              <a:latin typeface="+mj-ea"/>
              <a:ea typeface="+mj-ea"/>
            </a:endParaRPr>
          </a:p>
          <a:p>
            <a:pPr eaLnBrk="1" hangingPunct="1">
              <a:spcBef>
                <a:spcPct val="0"/>
              </a:spcBef>
              <a:buFont typeface="Wingdings" panose="05000000000000000000" pitchFamily="2" charset="2"/>
              <a:buChar char="Ø"/>
            </a:pPr>
            <a:endParaRPr lang="en-US" altLang="zh-CN" sz="2400" dirty="0" smtClean="0">
              <a:solidFill>
                <a:srgbClr val="002060"/>
              </a:solidFill>
              <a:latin typeface="+mj-ea"/>
              <a:ea typeface="+mj-ea"/>
            </a:endParaRPr>
          </a:p>
          <a:p>
            <a:pPr eaLnBrk="1" hangingPunct="1">
              <a:spcBef>
                <a:spcPct val="0"/>
              </a:spcBef>
              <a:buFont typeface="Wingdings" panose="05000000000000000000" pitchFamily="2" charset="2"/>
              <a:buChar char="Ø"/>
            </a:pPr>
            <a:r>
              <a:rPr lang="zh-CN" altLang="en-US" sz="2400" dirty="0">
                <a:solidFill>
                  <a:srgbClr val="002060"/>
                </a:solidFill>
                <a:latin typeface="+mj-ea"/>
                <a:ea typeface="+mj-ea"/>
              </a:rPr>
              <a:t>股本溢价（股份有限公司）</a:t>
            </a:r>
            <a:endParaRPr lang="en-US" altLang="zh-CN" sz="2400" dirty="0">
              <a:solidFill>
                <a:srgbClr val="002060"/>
              </a:solidFill>
              <a:latin typeface="+mj-ea"/>
              <a:ea typeface="+mj-ea"/>
            </a:endParaRPr>
          </a:p>
          <a:p>
            <a:pPr eaLnBrk="1" hangingPunct="1">
              <a:lnSpc>
                <a:spcPct val="150000"/>
              </a:lnSpc>
              <a:spcBef>
                <a:spcPct val="0"/>
              </a:spcBef>
              <a:buFont typeface="Wingdings" panose="05000000000000000000" pitchFamily="2" charset="2"/>
              <a:buChar char="Ø"/>
            </a:pPr>
            <a:endParaRPr lang="en-US" altLang="zh-CN" sz="2400" dirty="0">
              <a:solidFill>
                <a:srgbClr val="002060"/>
              </a:solidFill>
              <a:latin typeface="+mj-ea"/>
              <a:ea typeface="+mj-ea"/>
            </a:endParaRPr>
          </a:p>
          <a:p>
            <a:pPr eaLnBrk="1" hangingPunct="1">
              <a:lnSpc>
                <a:spcPct val="150000"/>
              </a:lnSpc>
              <a:spcBef>
                <a:spcPct val="0"/>
              </a:spcBef>
              <a:buFont typeface="Wingdings" panose="05000000000000000000" pitchFamily="2" charset="2"/>
              <a:buChar char="Ø"/>
            </a:pPr>
            <a:endParaRPr lang="en-US" altLang="zh-CN" sz="2400" dirty="0">
              <a:solidFill>
                <a:srgbClr val="002060"/>
              </a:solidFill>
              <a:latin typeface="+mj-ea"/>
              <a:ea typeface="+mj-ea"/>
            </a:endParaRPr>
          </a:p>
          <a:p>
            <a:pPr eaLnBrk="1" hangingPunct="1">
              <a:lnSpc>
                <a:spcPct val="150000"/>
              </a:lnSpc>
              <a:spcBef>
                <a:spcPct val="0"/>
              </a:spcBef>
              <a:buFont typeface="Wingdings" panose="05000000000000000000" pitchFamily="2" charset="2"/>
              <a:buChar char="Ø"/>
            </a:pPr>
            <a:endParaRPr lang="en-US" altLang="zh-CN"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None/>
            </a:pPr>
            <a:endParaRPr lang="en-US" altLang="zh-CN"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None/>
            </a:pPr>
            <a:endParaRPr lang="en-US" altLang="zh-CN"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None/>
            </a:pPr>
            <a:endParaRPr lang="en-US" altLang="zh-CN" sz="2400" dirty="0" smtClean="0">
              <a:solidFill>
                <a:srgbClr val="002060"/>
              </a:solidFill>
              <a:latin typeface="+mj-ea"/>
              <a:ea typeface="+mj-ea"/>
            </a:endParaRPr>
          </a:p>
        </p:txBody>
      </p:sp>
      <p:sp>
        <p:nvSpPr>
          <p:cNvPr id="5" name="Text Box 2"/>
          <p:cNvSpPr txBox="1">
            <a:spLocks noChangeArrowheads="1"/>
          </p:cNvSpPr>
          <p:nvPr/>
        </p:nvSpPr>
        <p:spPr bwMode="auto">
          <a:xfrm>
            <a:off x="2346325" y="1890713"/>
            <a:ext cx="4313238" cy="1754187"/>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0"/>
              </a:spcBef>
              <a:buClrTx/>
              <a:buSzTx/>
              <a:buFontTx/>
              <a:buNone/>
            </a:pPr>
            <a:r>
              <a:rPr lang="zh-CN" altLang="en-US" sz="2400" b="0">
                <a:solidFill>
                  <a:srgbClr val="002060"/>
                </a:solidFill>
                <a:latin typeface="微软雅黑" panose="020B0503020204020204" pitchFamily="34" charset="-122"/>
                <a:ea typeface="微软雅黑" panose="020B0503020204020204" pitchFamily="34" charset="-122"/>
              </a:rPr>
              <a:t>借：银行存款</a:t>
            </a:r>
            <a:r>
              <a:rPr lang="en-US" altLang="zh-CN" sz="2400" b="0">
                <a:solidFill>
                  <a:srgbClr val="002060"/>
                </a:solidFill>
                <a:latin typeface="微软雅黑" panose="020B0503020204020204" pitchFamily="34" charset="-122"/>
                <a:ea typeface="微软雅黑" panose="020B0503020204020204" pitchFamily="34" charset="-122"/>
              </a:rPr>
              <a:t>/</a:t>
            </a:r>
            <a:r>
              <a:rPr lang="zh-CN" altLang="en-US" sz="2400" b="0">
                <a:solidFill>
                  <a:srgbClr val="002060"/>
                </a:solidFill>
                <a:latin typeface="微软雅黑" panose="020B0503020204020204" pitchFamily="34" charset="-122"/>
                <a:ea typeface="微软雅黑" panose="020B0503020204020204" pitchFamily="34" charset="-122"/>
              </a:rPr>
              <a:t>固定资产</a:t>
            </a:r>
            <a:endParaRPr lang="en-US" altLang="zh-CN" sz="2400" b="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Tx/>
              <a:buNone/>
            </a:pPr>
            <a:r>
              <a:rPr lang="zh-CN" altLang="en-US" sz="2400" b="0">
                <a:solidFill>
                  <a:srgbClr val="002060"/>
                </a:solidFill>
                <a:latin typeface="微软雅黑" panose="020B0503020204020204" pitchFamily="34" charset="-122"/>
                <a:ea typeface="微软雅黑" panose="020B0503020204020204" pitchFamily="34" charset="-122"/>
              </a:rPr>
              <a:t>   贷：实收资本</a:t>
            </a:r>
            <a:endParaRPr lang="en-US" altLang="zh-CN" sz="2400" b="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Tx/>
              <a:buNone/>
            </a:pPr>
            <a:r>
              <a:rPr lang="zh-CN" altLang="en-US" sz="2400" b="0">
                <a:solidFill>
                  <a:srgbClr val="002060"/>
                </a:solidFill>
                <a:latin typeface="微软雅黑" panose="020B0503020204020204" pitchFamily="34" charset="-122"/>
                <a:ea typeface="微软雅黑" panose="020B0503020204020204" pitchFamily="34" charset="-122"/>
              </a:rPr>
              <a:t>         资本公积</a:t>
            </a:r>
            <a:r>
              <a:rPr lang="en-US" altLang="zh-CN" sz="2400" b="0">
                <a:solidFill>
                  <a:srgbClr val="002060"/>
                </a:solidFill>
                <a:latin typeface="微软雅黑" panose="020B0503020204020204" pitchFamily="34" charset="-122"/>
                <a:ea typeface="微软雅黑" panose="020B0503020204020204" pitchFamily="34" charset="-122"/>
              </a:rPr>
              <a:t>——</a:t>
            </a:r>
            <a:r>
              <a:rPr lang="zh-CN" altLang="en-US" sz="2400" b="0">
                <a:solidFill>
                  <a:srgbClr val="002060"/>
                </a:solidFill>
                <a:latin typeface="微软雅黑" panose="020B0503020204020204" pitchFamily="34" charset="-122"/>
                <a:ea typeface="微软雅黑" panose="020B0503020204020204" pitchFamily="34" charset="-122"/>
              </a:rPr>
              <a:t>资本溢价</a:t>
            </a:r>
            <a:endParaRPr lang="en-US" altLang="zh-CN" sz="2400" b="0">
              <a:solidFill>
                <a:srgbClr val="002060"/>
              </a:solidFill>
              <a:latin typeface="微软雅黑" panose="020B0503020204020204" pitchFamily="34" charset="-122"/>
              <a:ea typeface="微软雅黑" panose="020B0503020204020204" pitchFamily="34" charset="-122"/>
            </a:endParaRPr>
          </a:p>
        </p:txBody>
      </p:sp>
      <p:sp>
        <p:nvSpPr>
          <p:cNvPr id="6" name="Text Box 2"/>
          <p:cNvSpPr txBox="1">
            <a:spLocks noChangeArrowheads="1"/>
          </p:cNvSpPr>
          <p:nvPr/>
        </p:nvSpPr>
        <p:spPr bwMode="auto">
          <a:xfrm>
            <a:off x="2346325" y="4365104"/>
            <a:ext cx="4313238" cy="1754187"/>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0"/>
              </a:spcBef>
              <a:buClrTx/>
              <a:buSzTx/>
              <a:buFontTx/>
              <a:buNone/>
            </a:pPr>
            <a:r>
              <a:rPr lang="zh-CN" altLang="en-US" sz="2400" b="0">
                <a:solidFill>
                  <a:srgbClr val="002060"/>
                </a:solidFill>
                <a:latin typeface="微软雅黑" panose="020B0503020204020204" pitchFamily="34" charset="-122"/>
                <a:ea typeface="微软雅黑" panose="020B0503020204020204" pitchFamily="34" charset="-122"/>
              </a:rPr>
              <a:t>借：银行存款</a:t>
            </a:r>
            <a:endParaRPr lang="en-US" altLang="zh-CN" sz="2400" b="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Tx/>
              <a:buNone/>
            </a:pPr>
            <a:r>
              <a:rPr lang="zh-CN" altLang="en-US" sz="2400" b="0">
                <a:solidFill>
                  <a:srgbClr val="002060"/>
                </a:solidFill>
                <a:latin typeface="微软雅黑" panose="020B0503020204020204" pitchFamily="34" charset="-122"/>
                <a:ea typeface="微软雅黑" panose="020B0503020204020204" pitchFamily="34" charset="-122"/>
              </a:rPr>
              <a:t>   贷：股本</a:t>
            </a:r>
            <a:endParaRPr lang="en-US" altLang="zh-CN" sz="2400" b="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Tx/>
              <a:buNone/>
            </a:pPr>
            <a:r>
              <a:rPr lang="zh-CN" altLang="en-US" sz="2400" b="0">
                <a:solidFill>
                  <a:srgbClr val="002060"/>
                </a:solidFill>
                <a:latin typeface="微软雅黑" panose="020B0503020204020204" pitchFamily="34" charset="-122"/>
                <a:ea typeface="微软雅黑" panose="020B0503020204020204" pitchFamily="34" charset="-122"/>
              </a:rPr>
              <a:t>         资本公积</a:t>
            </a:r>
            <a:r>
              <a:rPr lang="en-US" altLang="zh-CN" sz="2400" b="0">
                <a:solidFill>
                  <a:srgbClr val="002060"/>
                </a:solidFill>
                <a:latin typeface="微软雅黑" panose="020B0503020204020204" pitchFamily="34" charset="-122"/>
                <a:ea typeface="微软雅黑" panose="020B0503020204020204" pitchFamily="34" charset="-122"/>
              </a:rPr>
              <a:t>——</a:t>
            </a:r>
            <a:r>
              <a:rPr lang="zh-CN" altLang="en-US" sz="2400" b="0">
                <a:solidFill>
                  <a:srgbClr val="002060"/>
                </a:solidFill>
                <a:latin typeface="微软雅黑" panose="020B0503020204020204" pitchFamily="34" charset="-122"/>
                <a:ea typeface="微软雅黑" panose="020B0503020204020204" pitchFamily="34" charset="-122"/>
              </a:rPr>
              <a:t>股本溢价</a:t>
            </a:r>
            <a:endParaRPr lang="en-US" altLang="zh-CN" sz="2400" b="0">
              <a:solidFill>
                <a:srgbClr val="0020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46117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6"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250825" y="0"/>
            <a:ext cx="7772400" cy="641350"/>
          </a:xfrm>
        </p:spPr>
        <p:txBody>
          <a:bodyPr/>
          <a:lstStyle/>
          <a:p>
            <a:pPr eaLnBrk="1" hangingPunct="1"/>
            <a:r>
              <a:rPr lang="zh-CN" altLang="en-US" b="0" dirty="0">
                <a:solidFill>
                  <a:srgbClr val="002060"/>
                </a:solidFill>
                <a:latin typeface="微软雅黑" panose="020B0503020204020204" pitchFamily="34" charset="-122"/>
                <a:ea typeface="微软雅黑" panose="020B0503020204020204" pitchFamily="34" charset="-122"/>
              </a:rPr>
              <a:t>第三节 </a:t>
            </a:r>
            <a:r>
              <a:rPr lang="en-US" altLang="zh-CN" b="0" dirty="0">
                <a:solidFill>
                  <a:srgbClr val="002060"/>
                </a:solidFill>
                <a:latin typeface="微软雅黑" panose="020B0503020204020204" pitchFamily="34" charset="-122"/>
                <a:ea typeface="微软雅黑" panose="020B0503020204020204" pitchFamily="34" charset="-122"/>
              </a:rPr>
              <a:t> </a:t>
            </a:r>
            <a:r>
              <a:rPr lang="zh-CN" altLang="zh-CN" b="0" dirty="0">
                <a:solidFill>
                  <a:srgbClr val="002060"/>
                </a:solidFill>
                <a:latin typeface="微软雅黑" panose="020B0503020204020204" pitchFamily="34" charset="-122"/>
                <a:ea typeface="微软雅黑" panose="020B0503020204020204" pitchFamily="34" charset="-122"/>
              </a:rPr>
              <a:t>资本公积</a:t>
            </a:r>
            <a:endParaRPr lang="zh-CN" altLang="zh-CN" b="0" dirty="0" smtClean="0">
              <a:solidFill>
                <a:srgbClr val="002060"/>
              </a:solidFill>
              <a:latin typeface="微软雅黑" panose="020B0503020204020204" pitchFamily="34" charset="-122"/>
              <a:ea typeface="微软雅黑" panose="020B0503020204020204" pitchFamily="34" charset="-122"/>
            </a:endParaRPr>
          </a:p>
        </p:txBody>
      </p:sp>
      <p:sp>
        <p:nvSpPr>
          <p:cNvPr id="28675" name="Rectangle 3"/>
          <p:cNvSpPr>
            <a:spLocks noGrp="1" noChangeArrowheads="1"/>
          </p:cNvSpPr>
          <p:nvPr>
            <p:ph type="body" idx="1"/>
          </p:nvPr>
        </p:nvSpPr>
        <p:spPr>
          <a:xfrm>
            <a:off x="250825" y="693738"/>
            <a:ext cx="8642350" cy="5183187"/>
          </a:xfrm>
        </p:spPr>
        <p:txBody>
          <a:bodyPr/>
          <a:lstStyle/>
          <a:p>
            <a:pPr algn="just" eaLnBrk="1" hangingPunct="1">
              <a:lnSpc>
                <a:spcPct val="150000"/>
              </a:lnSpc>
              <a:buFont typeface="Wingdings" panose="05000000000000000000" pitchFamily="2" charset="2"/>
              <a:buNone/>
            </a:pPr>
            <a:r>
              <a:rPr lang="zh-CN" altLang="en-US" sz="2400" smtClean="0">
                <a:solidFill>
                  <a:srgbClr val="FF0000"/>
                </a:solidFill>
                <a:latin typeface="+mj-ea"/>
                <a:ea typeface="+mj-ea"/>
              </a:rPr>
              <a:t>注：</a:t>
            </a:r>
            <a:endParaRPr lang="en-US" altLang="zh-CN" sz="2400" smtClean="0">
              <a:solidFill>
                <a:srgbClr val="FF0000"/>
              </a:solidFill>
              <a:latin typeface="+mj-ea"/>
              <a:ea typeface="+mj-ea"/>
            </a:endParaRPr>
          </a:p>
          <a:p>
            <a:pPr algn="just" eaLnBrk="1" hangingPunct="1">
              <a:lnSpc>
                <a:spcPct val="150000"/>
              </a:lnSpc>
              <a:spcBef>
                <a:spcPct val="0"/>
              </a:spcBef>
              <a:buFont typeface="Arial" panose="020B0604020202020204" pitchFamily="34" charset="0"/>
              <a:buChar char="•"/>
            </a:pPr>
            <a:r>
              <a:rPr lang="zh-CN" altLang="en-US" sz="2400" smtClean="0">
                <a:solidFill>
                  <a:srgbClr val="002060"/>
                </a:solidFill>
                <a:latin typeface="+mj-ea"/>
                <a:ea typeface="+mj-ea"/>
              </a:rPr>
              <a:t>为发行权益性证券发生的</a:t>
            </a:r>
            <a:r>
              <a:rPr lang="zh-CN" altLang="en-US" sz="2400" smtClean="0">
                <a:solidFill>
                  <a:srgbClr val="FF0000"/>
                </a:solidFill>
                <a:latin typeface="+mj-ea"/>
                <a:ea typeface="+mj-ea"/>
              </a:rPr>
              <a:t>承销费、保荐费、上网发行费、招股说明书印刷费、申报会计师费、律师费、评估费</a:t>
            </a:r>
            <a:r>
              <a:rPr lang="zh-CN" altLang="en-US" sz="2400" smtClean="0">
                <a:solidFill>
                  <a:srgbClr val="002060"/>
                </a:solidFill>
                <a:latin typeface="+mj-ea"/>
                <a:ea typeface="+mj-ea"/>
              </a:rPr>
              <a:t>等与发行权益性证券直接相关的新增外部费用，应自所发行权益性证券的</a:t>
            </a:r>
            <a:r>
              <a:rPr lang="zh-CN" altLang="en-US" sz="2400" smtClean="0">
                <a:solidFill>
                  <a:srgbClr val="FF0000"/>
                </a:solidFill>
                <a:latin typeface="+mj-ea"/>
                <a:ea typeface="+mj-ea"/>
              </a:rPr>
              <a:t>发行收入中扣减</a:t>
            </a:r>
            <a:r>
              <a:rPr lang="zh-CN" altLang="en-US" sz="2400" smtClean="0">
                <a:solidFill>
                  <a:srgbClr val="002060"/>
                </a:solidFill>
                <a:latin typeface="+mj-ea"/>
                <a:ea typeface="+mj-ea"/>
              </a:rPr>
              <a:t>。在权益性证券发行</a:t>
            </a:r>
            <a:r>
              <a:rPr lang="zh-CN" altLang="en-US" sz="2400" smtClean="0">
                <a:solidFill>
                  <a:srgbClr val="FF0000"/>
                </a:solidFill>
                <a:latin typeface="+mj-ea"/>
                <a:ea typeface="+mj-ea"/>
              </a:rPr>
              <a:t>有</a:t>
            </a:r>
            <a:r>
              <a:rPr lang="zh-CN" altLang="en-US" sz="2400" smtClean="0">
                <a:solidFill>
                  <a:srgbClr val="002060"/>
                </a:solidFill>
                <a:latin typeface="+mj-ea"/>
                <a:ea typeface="+mj-ea"/>
              </a:rPr>
              <a:t>溢价的情况下，自</a:t>
            </a:r>
            <a:r>
              <a:rPr lang="zh-CN" altLang="en-US" sz="2400" smtClean="0">
                <a:solidFill>
                  <a:srgbClr val="FF0000"/>
                </a:solidFill>
                <a:latin typeface="+mj-ea"/>
                <a:ea typeface="+mj-ea"/>
              </a:rPr>
              <a:t>溢价收入</a:t>
            </a:r>
            <a:r>
              <a:rPr lang="zh-CN" altLang="en-US" sz="2400" smtClean="0">
                <a:solidFill>
                  <a:srgbClr val="002060"/>
                </a:solidFill>
                <a:latin typeface="+mj-ea"/>
                <a:ea typeface="+mj-ea"/>
              </a:rPr>
              <a:t>中扣除，在权益性证券发行</a:t>
            </a:r>
            <a:r>
              <a:rPr lang="zh-CN" altLang="en-US" sz="2400" smtClean="0">
                <a:solidFill>
                  <a:srgbClr val="FF0000"/>
                </a:solidFill>
                <a:latin typeface="+mj-ea"/>
                <a:ea typeface="+mj-ea"/>
              </a:rPr>
              <a:t>无</a:t>
            </a:r>
            <a:r>
              <a:rPr lang="zh-CN" altLang="en-US" sz="2400" smtClean="0">
                <a:solidFill>
                  <a:srgbClr val="002060"/>
                </a:solidFill>
                <a:latin typeface="+mj-ea"/>
                <a:ea typeface="+mj-ea"/>
              </a:rPr>
              <a:t>溢价或溢价金额</a:t>
            </a:r>
            <a:r>
              <a:rPr lang="zh-CN" altLang="en-US" sz="2400" smtClean="0">
                <a:solidFill>
                  <a:srgbClr val="FF0000"/>
                </a:solidFill>
                <a:latin typeface="+mj-ea"/>
                <a:ea typeface="+mj-ea"/>
              </a:rPr>
              <a:t>不足以扣减</a:t>
            </a:r>
            <a:r>
              <a:rPr lang="zh-CN" altLang="en-US" sz="2400" smtClean="0">
                <a:solidFill>
                  <a:srgbClr val="002060"/>
                </a:solidFill>
                <a:latin typeface="+mj-ea"/>
                <a:ea typeface="+mj-ea"/>
              </a:rPr>
              <a:t>的情况下，应当</a:t>
            </a:r>
            <a:r>
              <a:rPr lang="zh-CN" altLang="en-US" sz="2400" smtClean="0">
                <a:solidFill>
                  <a:srgbClr val="FF0000"/>
                </a:solidFill>
                <a:latin typeface="+mj-ea"/>
                <a:ea typeface="+mj-ea"/>
              </a:rPr>
              <a:t>冲减盈余公积和未分配利润</a:t>
            </a:r>
            <a:r>
              <a:rPr lang="zh-CN" altLang="en-US" sz="2400" smtClean="0">
                <a:solidFill>
                  <a:srgbClr val="002060"/>
                </a:solidFill>
                <a:latin typeface="+mj-ea"/>
                <a:ea typeface="+mj-ea"/>
              </a:rPr>
              <a:t>；</a:t>
            </a:r>
          </a:p>
          <a:p>
            <a:pPr algn="just" eaLnBrk="1" hangingPunct="1">
              <a:lnSpc>
                <a:spcPct val="150000"/>
              </a:lnSpc>
              <a:spcBef>
                <a:spcPct val="0"/>
              </a:spcBef>
              <a:buFont typeface="Arial" panose="020B0604020202020204" pitchFamily="34" charset="0"/>
              <a:buChar char="•"/>
            </a:pPr>
            <a:r>
              <a:rPr lang="zh-CN" altLang="en-US" sz="2400" smtClean="0">
                <a:solidFill>
                  <a:srgbClr val="002060"/>
                </a:solidFill>
                <a:latin typeface="+mj-ea"/>
                <a:ea typeface="+mj-ea"/>
              </a:rPr>
              <a:t>发行权益性证券过程中发行的</a:t>
            </a:r>
            <a:r>
              <a:rPr lang="zh-CN" altLang="en-US" sz="2400" smtClean="0">
                <a:solidFill>
                  <a:srgbClr val="FF0000"/>
                </a:solidFill>
                <a:latin typeface="+mj-ea"/>
                <a:ea typeface="+mj-ea"/>
              </a:rPr>
              <a:t>广告费、路演及财经公关费、上市酒会费</a:t>
            </a:r>
            <a:r>
              <a:rPr lang="zh-CN" altLang="en-US" sz="2400" smtClean="0">
                <a:solidFill>
                  <a:srgbClr val="002060"/>
                </a:solidFill>
                <a:latin typeface="+mj-ea"/>
                <a:ea typeface="+mj-ea"/>
              </a:rPr>
              <a:t>等其他费用应在发生时计入</a:t>
            </a:r>
            <a:r>
              <a:rPr lang="zh-CN" altLang="en-US" sz="2400" smtClean="0">
                <a:solidFill>
                  <a:srgbClr val="FF0000"/>
                </a:solidFill>
                <a:latin typeface="+mj-ea"/>
                <a:ea typeface="+mj-ea"/>
              </a:rPr>
              <a:t>当期损益</a:t>
            </a:r>
            <a:r>
              <a:rPr lang="zh-CN" altLang="en-US" sz="2400" smtClean="0">
                <a:solidFill>
                  <a:srgbClr val="002060"/>
                </a:solidFill>
                <a:latin typeface="+mj-ea"/>
                <a:ea typeface="+mj-ea"/>
              </a:rPr>
              <a:t>。</a:t>
            </a:r>
          </a:p>
          <a:p>
            <a:pPr algn="just" eaLnBrk="1" hangingPunct="1">
              <a:lnSpc>
                <a:spcPct val="150000"/>
              </a:lnSpc>
              <a:spcBef>
                <a:spcPct val="0"/>
              </a:spcBef>
              <a:buFont typeface="Wingdings" panose="05000000000000000000" pitchFamily="2" charset="2"/>
              <a:buNone/>
            </a:pPr>
            <a:endParaRPr lang="zh-CN" altLang="zh-CN" sz="2400" smtClean="0">
              <a:solidFill>
                <a:srgbClr val="002060"/>
              </a:solidFill>
              <a:latin typeface="+mj-ea"/>
              <a:ea typeface="+mj-ea"/>
            </a:endParaRPr>
          </a:p>
        </p:txBody>
      </p:sp>
    </p:spTree>
    <p:extLst>
      <p:ext uri="{BB962C8B-B14F-4D97-AF65-F5344CB8AC3E}">
        <p14:creationId xmlns:p14="http://schemas.microsoft.com/office/powerpoint/2010/main" val="3169642466"/>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body" idx="1"/>
          </p:nvPr>
        </p:nvSpPr>
        <p:spPr>
          <a:xfrm>
            <a:off x="323850" y="622300"/>
            <a:ext cx="8712200" cy="5254625"/>
          </a:xfrm>
        </p:spPr>
        <p:txBody>
          <a:bodyPr/>
          <a:lstStyle/>
          <a:p>
            <a:pPr eaLnBrk="1" hangingPunct="1">
              <a:lnSpc>
                <a:spcPct val="150000"/>
              </a:lnSpc>
              <a:spcBef>
                <a:spcPct val="0"/>
              </a:spcBef>
              <a:buFont typeface="Wingdings" panose="05000000000000000000" pitchFamily="2" charset="2"/>
              <a:buNone/>
            </a:pPr>
            <a:r>
              <a:rPr lang="en-US" altLang="zh-CN" sz="2400" smtClean="0">
                <a:solidFill>
                  <a:srgbClr val="002060"/>
                </a:solidFill>
                <a:latin typeface="+mj-ea"/>
                <a:ea typeface="+mj-ea"/>
              </a:rPr>
              <a:t>3. </a:t>
            </a:r>
            <a:r>
              <a:rPr lang="zh-CN" altLang="zh-CN" sz="2400" smtClean="0">
                <a:solidFill>
                  <a:srgbClr val="002060"/>
                </a:solidFill>
                <a:latin typeface="+mj-ea"/>
                <a:ea typeface="+mj-ea"/>
              </a:rPr>
              <a:t>其他资本公积的会计</a:t>
            </a:r>
            <a:r>
              <a:rPr lang="zh-CN" altLang="en-US" sz="2400" smtClean="0">
                <a:solidFill>
                  <a:srgbClr val="002060"/>
                </a:solidFill>
                <a:latin typeface="+mj-ea"/>
                <a:ea typeface="+mj-ea"/>
              </a:rPr>
              <a:t>核算</a:t>
            </a:r>
          </a:p>
          <a:p>
            <a:pPr eaLnBrk="1" hangingPunct="1">
              <a:lnSpc>
                <a:spcPct val="150000"/>
              </a:lnSpc>
              <a:spcBef>
                <a:spcPct val="0"/>
              </a:spcBef>
              <a:buFont typeface="Wingdings" panose="05000000000000000000" pitchFamily="2" charset="2"/>
              <a:buChar char="Ø"/>
            </a:pPr>
            <a:r>
              <a:rPr lang="zh-CN" altLang="en-US" sz="2400" smtClean="0">
                <a:solidFill>
                  <a:srgbClr val="002060"/>
                </a:solidFill>
                <a:latin typeface="+mj-ea"/>
                <a:ea typeface="+mj-ea"/>
              </a:rPr>
              <a:t>定义：除资本溢价（股本溢价）项目以外所形成的资本公积。</a:t>
            </a:r>
            <a:endParaRPr lang="zh-CN" altLang="zh-CN" sz="2400" smtClean="0">
              <a:solidFill>
                <a:srgbClr val="002060"/>
              </a:solidFill>
              <a:latin typeface="+mj-ea"/>
              <a:ea typeface="+mj-ea"/>
            </a:endParaRPr>
          </a:p>
          <a:p>
            <a:pPr eaLnBrk="1" hangingPunct="1">
              <a:lnSpc>
                <a:spcPct val="150000"/>
              </a:lnSpc>
              <a:spcBef>
                <a:spcPct val="0"/>
              </a:spcBef>
              <a:buFont typeface="Wingdings" panose="05000000000000000000" pitchFamily="2" charset="2"/>
              <a:buChar char="Ø"/>
            </a:pPr>
            <a:r>
              <a:rPr lang="zh-CN" altLang="zh-CN" sz="2400" smtClean="0">
                <a:solidFill>
                  <a:srgbClr val="002060"/>
                </a:solidFill>
                <a:latin typeface="+mj-ea"/>
                <a:ea typeface="+mj-ea"/>
              </a:rPr>
              <a:t>采用权益法核算的长期股权投资</a:t>
            </a:r>
            <a:endParaRPr lang="en-US" altLang="zh-CN" sz="2400" smtClean="0">
              <a:solidFill>
                <a:srgbClr val="002060"/>
              </a:solidFill>
              <a:latin typeface="+mj-ea"/>
              <a:ea typeface="+mj-ea"/>
            </a:endParaRPr>
          </a:p>
          <a:p>
            <a:pPr eaLnBrk="1" hangingPunct="1">
              <a:lnSpc>
                <a:spcPct val="150000"/>
              </a:lnSpc>
              <a:spcBef>
                <a:spcPct val="0"/>
              </a:spcBef>
              <a:buFont typeface="Arial" panose="020B0604020202020204" pitchFamily="34" charset="0"/>
              <a:buChar char="•"/>
            </a:pPr>
            <a:r>
              <a:rPr lang="zh-CN" altLang="en-US" sz="2400" smtClean="0">
                <a:solidFill>
                  <a:srgbClr val="002060"/>
                </a:solidFill>
                <a:latin typeface="+mj-ea"/>
                <a:ea typeface="+mj-ea"/>
              </a:rPr>
              <a:t>被投资单位除净损益、其他综合收益和利润分配以外的所有者权益的其他变动，投资方按照持股比例应该享有或负担的份额。</a:t>
            </a:r>
            <a:endParaRPr lang="en-US" altLang="zh-CN" sz="2400" smtClean="0">
              <a:solidFill>
                <a:srgbClr val="002060"/>
              </a:solidFill>
              <a:latin typeface="+mj-ea"/>
              <a:ea typeface="+mj-ea"/>
            </a:endParaRPr>
          </a:p>
          <a:p>
            <a:pPr eaLnBrk="1" hangingPunct="1">
              <a:lnSpc>
                <a:spcPct val="150000"/>
              </a:lnSpc>
              <a:spcBef>
                <a:spcPct val="0"/>
              </a:spcBef>
              <a:buFont typeface="Arial" panose="020B0604020202020204" pitchFamily="34" charset="0"/>
              <a:buChar char="•"/>
            </a:pPr>
            <a:endParaRPr lang="en-US" altLang="zh-CN" sz="2400" smtClean="0">
              <a:solidFill>
                <a:srgbClr val="002060"/>
              </a:solidFill>
              <a:latin typeface="+mj-ea"/>
              <a:ea typeface="+mj-ea"/>
            </a:endParaRPr>
          </a:p>
          <a:p>
            <a:pPr eaLnBrk="1" hangingPunct="1">
              <a:spcBef>
                <a:spcPct val="0"/>
              </a:spcBef>
              <a:buFont typeface="Arial" panose="020B0604020202020204" pitchFamily="34" charset="0"/>
              <a:buChar char="•"/>
            </a:pPr>
            <a:endParaRPr lang="en-US" altLang="zh-CN" sz="2400" smtClean="0">
              <a:solidFill>
                <a:srgbClr val="002060"/>
              </a:solidFill>
              <a:latin typeface="+mj-ea"/>
              <a:ea typeface="+mj-ea"/>
            </a:endParaRPr>
          </a:p>
          <a:p>
            <a:pPr eaLnBrk="1" hangingPunct="1">
              <a:spcBef>
                <a:spcPct val="0"/>
              </a:spcBef>
              <a:buFont typeface="Arial" panose="020B0604020202020204" pitchFamily="34" charset="0"/>
              <a:buChar char="•"/>
            </a:pPr>
            <a:r>
              <a:rPr lang="zh-CN" altLang="en-US" sz="2400" smtClean="0">
                <a:solidFill>
                  <a:srgbClr val="002060"/>
                </a:solidFill>
                <a:latin typeface="+mj-ea"/>
                <a:ea typeface="+mj-ea"/>
              </a:rPr>
              <a:t>处置采用权益法核算的长期股权投资时。</a:t>
            </a:r>
            <a:endParaRPr lang="zh-CN" altLang="zh-CN" sz="2400" smtClean="0">
              <a:solidFill>
                <a:srgbClr val="002060"/>
              </a:solidFill>
              <a:latin typeface="+mj-ea"/>
              <a:ea typeface="+mj-ea"/>
            </a:endParaRPr>
          </a:p>
        </p:txBody>
      </p:sp>
      <p:sp>
        <p:nvSpPr>
          <p:cNvPr id="32771" name="Rectangle 2"/>
          <p:cNvSpPr>
            <a:spLocks noGrp="1" noChangeArrowheads="1"/>
          </p:cNvSpPr>
          <p:nvPr>
            <p:ph type="title"/>
          </p:nvPr>
        </p:nvSpPr>
        <p:spPr>
          <a:xfrm>
            <a:off x="250825" y="0"/>
            <a:ext cx="7772400" cy="641350"/>
          </a:xfrm>
        </p:spPr>
        <p:txBody>
          <a:bodyPr/>
          <a:lstStyle/>
          <a:p>
            <a:pPr eaLnBrk="1" hangingPunct="1"/>
            <a:r>
              <a:rPr lang="zh-CN" altLang="en-US" b="0" dirty="0">
                <a:solidFill>
                  <a:srgbClr val="002060"/>
                </a:solidFill>
                <a:latin typeface="微软雅黑" panose="020B0503020204020204" pitchFamily="34" charset="-122"/>
                <a:ea typeface="微软雅黑" panose="020B0503020204020204" pitchFamily="34" charset="-122"/>
              </a:rPr>
              <a:t>第三节 </a:t>
            </a:r>
            <a:r>
              <a:rPr lang="en-US" altLang="zh-CN" b="0" dirty="0">
                <a:solidFill>
                  <a:srgbClr val="002060"/>
                </a:solidFill>
                <a:latin typeface="微软雅黑" panose="020B0503020204020204" pitchFamily="34" charset="-122"/>
                <a:ea typeface="微软雅黑" panose="020B0503020204020204" pitchFamily="34" charset="-122"/>
              </a:rPr>
              <a:t> </a:t>
            </a:r>
            <a:r>
              <a:rPr lang="zh-CN" altLang="zh-CN" b="0" dirty="0">
                <a:solidFill>
                  <a:srgbClr val="002060"/>
                </a:solidFill>
                <a:latin typeface="微软雅黑" panose="020B0503020204020204" pitchFamily="34" charset="-122"/>
                <a:ea typeface="微软雅黑" panose="020B0503020204020204" pitchFamily="34" charset="-122"/>
              </a:rPr>
              <a:t>资本公积</a:t>
            </a:r>
            <a:endParaRPr lang="zh-CN" altLang="zh-CN" b="0" dirty="0" smtClean="0">
              <a:solidFill>
                <a:srgbClr val="002060"/>
              </a:solidFill>
              <a:latin typeface="微软雅黑" panose="020B0503020204020204" pitchFamily="34" charset="-122"/>
              <a:ea typeface="微软雅黑" panose="020B0503020204020204" pitchFamily="34" charset="-122"/>
            </a:endParaRPr>
          </a:p>
        </p:txBody>
      </p:sp>
      <p:sp>
        <p:nvSpPr>
          <p:cNvPr id="4" name="Rectangle 3"/>
          <p:cNvSpPr txBox="1">
            <a:spLocks noChangeArrowheads="1"/>
          </p:cNvSpPr>
          <p:nvPr/>
        </p:nvSpPr>
        <p:spPr bwMode="auto">
          <a:xfrm>
            <a:off x="2051050" y="3573463"/>
            <a:ext cx="5400675" cy="1223962"/>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0"/>
              </a:spcBef>
              <a:buFontTx/>
              <a:buNone/>
            </a:pPr>
            <a:r>
              <a:rPr lang="zh-CN" altLang="zh-CN" sz="2400" b="0">
                <a:solidFill>
                  <a:srgbClr val="002060"/>
                </a:solidFill>
                <a:latin typeface="微软雅黑" panose="020B0503020204020204" pitchFamily="34" charset="-122"/>
                <a:ea typeface="微软雅黑" panose="020B0503020204020204" pitchFamily="34" charset="-122"/>
              </a:rPr>
              <a:t>借：</a:t>
            </a:r>
            <a:r>
              <a:rPr lang="zh-CN" altLang="en-US" sz="2400" b="0">
                <a:solidFill>
                  <a:srgbClr val="002060"/>
                </a:solidFill>
                <a:latin typeface="微软雅黑" panose="020B0503020204020204" pitchFamily="34" charset="-122"/>
                <a:ea typeface="微软雅黑" panose="020B0503020204020204" pitchFamily="34" charset="-122"/>
              </a:rPr>
              <a:t>长期股权投资</a:t>
            </a:r>
            <a:r>
              <a:rPr lang="en-US" altLang="zh-CN" sz="2400" b="0">
                <a:solidFill>
                  <a:srgbClr val="002060"/>
                </a:solidFill>
                <a:latin typeface="微软雅黑" panose="020B0503020204020204" pitchFamily="34" charset="-122"/>
                <a:ea typeface="微软雅黑" panose="020B0503020204020204" pitchFamily="34" charset="-122"/>
              </a:rPr>
              <a:t>——</a:t>
            </a:r>
            <a:r>
              <a:rPr lang="zh-CN" altLang="en-US" sz="2400" b="0">
                <a:solidFill>
                  <a:srgbClr val="002060"/>
                </a:solidFill>
                <a:latin typeface="微软雅黑" panose="020B0503020204020204" pitchFamily="34" charset="-122"/>
                <a:ea typeface="微软雅黑" panose="020B0503020204020204" pitchFamily="34" charset="-122"/>
              </a:rPr>
              <a:t>其他权益变动</a:t>
            </a:r>
            <a:r>
              <a:rPr lang="zh-CN" altLang="zh-CN" sz="2400" b="0">
                <a:solidFill>
                  <a:srgbClr val="002060"/>
                </a:solidFill>
                <a:latin typeface="微软雅黑" panose="020B0503020204020204" pitchFamily="34" charset="-122"/>
                <a:ea typeface="微软雅黑" panose="020B0503020204020204" pitchFamily="34" charset="-122"/>
              </a:rPr>
              <a:t>　　　　　　</a:t>
            </a:r>
            <a:r>
              <a:rPr lang="en-US" altLang="zh-CN" sz="2400" b="0">
                <a:solidFill>
                  <a:srgbClr val="002060"/>
                </a:solidFill>
                <a:latin typeface="微软雅黑" panose="020B0503020204020204" pitchFamily="34" charset="-122"/>
                <a:ea typeface="微软雅黑" panose="020B0503020204020204" pitchFamily="34" charset="-122"/>
              </a:rPr>
              <a:t>  </a:t>
            </a:r>
            <a:r>
              <a:rPr lang="zh-CN" altLang="zh-CN" sz="2400" b="0">
                <a:solidFill>
                  <a:srgbClr val="002060"/>
                </a:solidFill>
                <a:latin typeface="微软雅黑" panose="020B0503020204020204" pitchFamily="34" charset="-122"/>
                <a:ea typeface="微软雅黑" panose="020B0503020204020204" pitchFamily="34" charset="-122"/>
              </a:rPr>
              <a:t>　</a:t>
            </a:r>
          </a:p>
          <a:p>
            <a:pPr eaLnBrk="1" hangingPunct="1">
              <a:lnSpc>
                <a:spcPct val="150000"/>
              </a:lnSpc>
              <a:spcBef>
                <a:spcPct val="0"/>
              </a:spcBef>
              <a:buFontTx/>
              <a:buNone/>
            </a:pPr>
            <a:r>
              <a:rPr lang="zh-CN" altLang="zh-CN" sz="2400" b="0">
                <a:solidFill>
                  <a:srgbClr val="002060"/>
                </a:solidFill>
                <a:latin typeface="微软雅黑" panose="020B0503020204020204" pitchFamily="34" charset="-122"/>
                <a:ea typeface="微软雅黑" panose="020B0503020204020204" pitchFamily="34" charset="-122"/>
              </a:rPr>
              <a:t>　贷：资本公积——</a:t>
            </a:r>
            <a:r>
              <a:rPr lang="zh-CN" altLang="en-US" sz="2400" b="0">
                <a:solidFill>
                  <a:srgbClr val="002060"/>
                </a:solidFill>
                <a:latin typeface="微软雅黑" panose="020B0503020204020204" pitchFamily="34" charset="-122"/>
                <a:ea typeface="微软雅黑" panose="020B0503020204020204" pitchFamily="34" charset="-122"/>
              </a:rPr>
              <a:t>其他资本公积</a:t>
            </a:r>
            <a:endParaRPr lang="zh-CN" altLang="zh-CN" sz="2400" b="0">
              <a:solidFill>
                <a:srgbClr val="002060"/>
              </a:solidFill>
              <a:latin typeface="微软雅黑" panose="020B0503020204020204" pitchFamily="34" charset="-122"/>
              <a:ea typeface="微软雅黑" panose="020B0503020204020204" pitchFamily="34" charset="-122"/>
            </a:endParaRPr>
          </a:p>
        </p:txBody>
      </p:sp>
      <p:sp>
        <p:nvSpPr>
          <p:cNvPr id="5" name="Rectangle 3"/>
          <p:cNvSpPr txBox="1">
            <a:spLocks noChangeArrowheads="1"/>
          </p:cNvSpPr>
          <p:nvPr/>
        </p:nvSpPr>
        <p:spPr bwMode="auto">
          <a:xfrm>
            <a:off x="2403475" y="5338763"/>
            <a:ext cx="4608513" cy="122237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0"/>
              </a:spcBef>
              <a:buFontTx/>
              <a:buNone/>
            </a:pPr>
            <a:r>
              <a:rPr lang="zh-CN" altLang="zh-CN" sz="2400" b="0">
                <a:solidFill>
                  <a:srgbClr val="002060"/>
                </a:solidFill>
                <a:latin typeface="微软雅黑" panose="020B0503020204020204" pitchFamily="34" charset="-122"/>
                <a:ea typeface="微软雅黑" panose="020B0503020204020204" pitchFamily="34" charset="-122"/>
              </a:rPr>
              <a:t>借：资本公积——</a:t>
            </a:r>
            <a:r>
              <a:rPr lang="zh-CN" altLang="en-US" sz="2400" b="0">
                <a:solidFill>
                  <a:srgbClr val="002060"/>
                </a:solidFill>
                <a:latin typeface="微软雅黑" panose="020B0503020204020204" pitchFamily="34" charset="-122"/>
                <a:ea typeface="微软雅黑" panose="020B0503020204020204" pitchFamily="34" charset="-122"/>
              </a:rPr>
              <a:t>其他资本公积</a:t>
            </a:r>
            <a:endParaRPr lang="en-US" altLang="zh-CN" sz="2400" b="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FontTx/>
              <a:buNone/>
            </a:pPr>
            <a:r>
              <a:rPr lang="en-US" altLang="zh-CN" sz="2400" b="0">
                <a:solidFill>
                  <a:srgbClr val="002060"/>
                </a:solidFill>
                <a:latin typeface="微软雅黑" panose="020B0503020204020204" pitchFamily="34" charset="-122"/>
                <a:ea typeface="微软雅黑" panose="020B0503020204020204" pitchFamily="34" charset="-122"/>
              </a:rPr>
              <a:t>    </a:t>
            </a:r>
            <a:r>
              <a:rPr lang="zh-CN" altLang="en-US" sz="2400" b="0">
                <a:solidFill>
                  <a:srgbClr val="002060"/>
                </a:solidFill>
                <a:latin typeface="微软雅黑" panose="020B0503020204020204" pitchFamily="34" charset="-122"/>
                <a:ea typeface="微软雅黑" panose="020B0503020204020204" pitchFamily="34" charset="-122"/>
              </a:rPr>
              <a:t>贷：投资收益</a:t>
            </a:r>
            <a:endParaRPr lang="zh-CN" altLang="zh-CN" sz="2400" b="0">
              <a:solidFill>
                <a:srgbClr val="002060"/>
              </a:solidFill>
              <a:latin typeface="微软雅黑" panose="020B0503020204020204" pitchFamily="34" charset="-122"/>
              <a:ea typeface="微软雅黑" panose="020B0503020204020204" pitchFamily="34" charset="-122"/>
            </a:endParaRPr>
          </a:p>
        </p:txBody>
      </p:sp>
      <p:sp>
        <p:nvSpPr>
          <p:cNvPr id="6" name="矩形标注 5">
            <a:extLst>
              <a:ext uri="{FF2B5EF4-FFF2-40B4-BE49-F238E27FC236}">
                <a16:creationId xmlns:a16="http://schemas.microsoft.com/office/drawing/2014/main" id="{AAE5B881-B4C8-4BCC-8591-CCAA9285992A}"/>
              </a:ext>
            </a:extLst>
          </p:cNvPr>
          <p:cNvSpPr/>
          <p:nvPr/>
        </p:nvSpPr>
        <p:spPr>
          <a:xfrm>
            <a:off x="7596188" y="3502025"/>
            <a:ext cx="1439862" cy="647700"/>
          </a:xfrm>
          <a:prstGeom prst="wedgeRectCallout">
            <a:avLst>
              <a:gd name="adj1" fmla="val -43078"/>
              <a:gd name="adj2" fmla="val 93496"/>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algn="ctr" eaLnBrk="1" hangingPunct="1">
              <a:spcBef>
                <a:spcPct val="0"/>
              </a:spcBef>
              <a:buClrTx/>
              <a:buSzTx/>
              <a:buFontTx/>
              <a:buNone/>
              <a:defRPr/>
            </a:pPr>
            <a:r>
              <a:rPr lang="zh-CN" altLang="en-US" sz="2400" b="0">
                <a:solidFill>
                  <a:srgbClr val="002060"/>
                </a:solidFill>
              </a:rPr>
              <a:t>或作相反分录</a:t>
            </a:r>
          </a:p>
        </p:txBody>
      </p:sp>
      <p:sp>
        <p:nvSpPr>
          <p:cNvPr id="7" name="矩形标注 6">
            <a:extLst>
              <a:ext uri="{FF2B5EF4-FFF2-40B4-BE49-F238E27FC236}">
                <a16:creationId xmlns:a16="http://schemas.microsoft.com/office/drawing/2014/main" id="{9DAF82BC-E116-4A9A-B70A-BA74332D4503}"/>
              </a:ext>
            </a:extLst>
          </p:cNvPr>
          <p:cNvSpPr/>
          <p:nvPr/>
        </p:nvSpPr>
        <p:spPr>
          <a:xfrm>
            <a:off x="7524750" y="5229225"/>
            <a:ext cx="1439863" cy="647700"/>
          </a:xfrm>
          <a:prstGeom prst="wedgeRectCallout">
            <a:avLst>
              <a:gd name="adj1" fmla="val -42202"/>
              <a:gd name="adj2" fmla="val 89602"/>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algn="ctr" eaLnBrk="1" hangingPunct="1">
              <a:spcBef>
                <a:spcPct val="0"/>
              </a:spcBef>
              <a:buClrTx/>
              <a:buSzTx/>
              <a:buFontTx/>
              <a:buNone/>
              <a:defRPr/>
            </a:pPr>
            <a:r>
              <a:rPr lang="zh-CN" altLang="en-US" sz="2400" b="0" dirty="0">
                <a:solidFill>
                  <a:srgbClr val="002060"/>
                </a:solidFill>
              </a:rPr>
              <a:t>或作相反分录</a:t>
            </a:r>
          </a:p>
        </p:txBody>
      </p:sp>
      <p:sp>
        <p:nvSpPr>
          <p:cNvPr id="2" name="线形标注 2 1">
            <a:extLst>
              <a:ext uri="{FF2B5EF4-FFF2-40B4-BE49-F238E27FC236}">
                <a16:creationId xmlns:a16="http://schemas.microsoft.com/office/drawing/2014/main" id="{6679DEB6-109B-4A86-A533-4A7FF50E201F}"/>
              </a:ext>
            </a:extLst>
          </p:cNvPr>
          <p:cNvSpPr/>
          <p:nvPr/>
        </p:nvSpPr>
        <p:spPr>
          <a:xfrm>
            <a:off x="4643438" y="260350"/>
            <a:ext cx="2808287" cy="381000"/>
          </a:xfrm>
          <a:prstGeom prst="borderCallout2">
            <a:avLst>
              <a:gd name="adj1" fmla="val 18750"/>
              <a:gd name="adj2" fmla="val -8333"/>
              <a:gd name="adj3" fmla="val 18750"/>
              <a:gd name="adj4" fmla="val -16667"/>
              <a:gd name="adj5" fmla="val 120006"/>
              <a:gd name="adj6" fmla="val -77708"/>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kumimoji="1" lang="zh-CN" altLang="en-US" sz="2400">
                <a:solidFill>
                  <a:srgbClr val="002060"/>
                </a:solidFill>
                <a:latin typeface="Times New Roman" panose="02020603050405020304" pitchFamily="18" charset="0"/>
                <a:ea typeface="黑体" panose="02010609060101010101" pitchFamily="49" charset="-122"/>
              </a:rPr>
              <a:t>不得用于转增资本</a:t>
            </a:r>
          </a:p>
        </p:txBody>
      </p:sp>
    </p:spTree>
    <p:extLst>
      <p:ext uri="{BB962C8B-B14F-4D97-AF65-F5344CB8AC3E}">
        <p14:creationId xmlns:p14="http://schemas.microsoft.com/office/powerpoint/2010/main" val="2225334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6" grpId="0" animBg="1"/>
      <p:bldP spid="7" grpId="0"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body" idx="1"/>
          </p:nvPr>
        </p:nvSpPr>
        <p:spPr>
          <a:xfrm>
            <a:off x="323850" y="622300"/>
            <a:ext cx="8712200" cy="5254625"/>
          </a:xfrm>
        </p:spPr>
        <p:txBody>
          <a:bodyPr/>
          <a:lstStyle/>
          <a:p>
            <a:pPr eaLnBrk="1" hangingPunct="1">
              <a:lnSpc>
                <a:spcPct val="150000"/>
              </a:lnSpc>
              <a:spcBef>
                <a:spcPct val="0"/>
              </a:spcBef>
              <a:buFont typeface="Wingdings" panose="05000000000000000000" pitchFamily="2" charset="2"/>
              <a:buChar char="Ø"/>
            </a:pPr>
            <a:r>
              <a:rPr lang="zh-CN" altLang="en-US" sz="2400" dirty="0" smtClean="0">
                <a:solidFill>
                  <a:srgbClr val="002060"/>
                </a:solidFill>
                <a:latin typeface="+mj-ea"/>
                <a:ea typeface="+mj-ea"/>
              </a:rPr>
              <a:t>以</a:t>
            </a:r>
            <a:r>
              <a:rPr lang="zh-CN" altLang="zh-CN" sz="2400" dirty="0" smtClean="0">
                <a:solidFill>
                  <a:srgbClr val="002060"/>
                </a:solidFill>
                <a:latin typeface="+mj-ea"/>
                <a:ea typeface="+mj-ea"/>
              </a:rPr>
              <a:t>权益</a:t>
            </a:r>
            <a:r>
              <a:rPr lang="zh-CN" altLang="en-US" sz="2400" dirty="0" smtClean="0">
                <a:solidFill>
                  <a:srgbClr val="002060"/>
                </a:solidFill>
                <a:latin typeface="+mj-ea"/>
                <a:ea typeface="+mj-ea"/>
              </a:rPr>
              <a:t>结算的股份支付</a:t>
            </a:r>
            <a:endParaRPr lang="en-US" altLang="zh-CN" sz="2400" dirty="0" smtClean="0">
              <a:solidFill>
                <a:srgbClr val="002060"/>
              </a:solidFill>
              <a:latin typeface="+mj-ea"/>
              <a:ea typeface="+mj-ea"/>
            </a:endParaRPr>
          </a:p>
          <a:p>
            <a:pPr eaLnBrk="1" hangingPunct="1">
              <a:lnSpc>
                <a:spcPct val="150000"/>
              </a:lnSpc>
              <a:spcBef>
                <a:spcPct val="0"/>
              </a:spcBef>
              <a:buFont typeface="Arial" panose="020B0604020202020204" pitchFamily="34" charset="0"/>
              <a:buChar char="•"/>
            </a:pPr>
            <a:r>
              <a:rPr lang="zh-CN" altLang="en-US" sz="2400" dirty="0" smtClean="0">
                <a:solidFill>
                  <a:srgbClr val="002060"/>
                </a:solidFill>
                <a:latin typeface="+mj-ea"/>
                <a:ea typeface="+mj-ea"/>
              </a:rPr>
              <a:t>等待期内每个资产负债表日：</a:t>
            </a:r>
            <a:endParaRPr lang="en-US" altLang="zh-CN" sz="2400" dirty="0" smtClean="0">
              <a:solidFill>
                <a:srgbClr val="002060"/>
              </a:solidFill>
              <a:latin typeface="+mj-ea"/>
              <a:ea typeface="+mj-ea"/>
            </a:endParaRPr>
          </a:p>
          <a:p>
            <a:pPr eaLnBrk="1" hangingPunct="1">
              <a:lnSpc>
                <a:spcPct val="150000"/>
              </a:lnSpc>
              <a:spcBef>
                <a:spcPct val="0"/>
              </a:spcBef>
              <a:buFont typeface="Arial" panose="020B0604020202020204" pitchFamily="34" charset="0"/>
              <a:buChar char="•"/>
            </a:pPr>
            <a:endParaRPr lang="en-US" altLang="zh-CN"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None/>
            </a:pPr>
            <a:endParaRPr lang="en-US" altLang="zh-CN" sz="2400" dirty="0" smtClean="0">
              <a:solidFill>
                <a:srgbClr val="002060"/>
              </a:solidFill>
              <a:latin typeface="+mj-ea"/>
              <a:ea typeface="+mj-ea"/>
            </a:endParaRPr>
          </a:p>
          <a:p>
            <a:pPr eaLnBrk="1" hangingPunct="1">
              <a:lnSpc>
                <a:spcPct val="150000"/>
              </a:lnSpc>
              <a:spcBef>
                <a:spcPct val="0"/>
              </a:spcBef>
              <a:buFont typeface="Arial" panose="020B0604020202020204" pitchFamily="34" charset="0"/>
              <a:buChar char="•"/>
            </a:pPr>
            <a:r>
              <a:rPr lang="zh-CN" altLang="en-US" sz="2400" dirty="0" smtClean="0">
                <a:solidFill>
                  <a:srgbClr val="002060"/>
                </a:solidFill>
                <a:latin typeface="+mj-ea"/>
                <a:ea typeface="+mj-ea"/>
              </a:rPr>
              <a:t>行权日：</a:t>
            </a:r>
            <a:endParaRPr lang="zh-CN" altLang="zh-CN" sz="2400" dirty="0" smtClean="0">
              <a:solidFill>
                <a:srgbClr val="002060"/>
              </a:solidFill>
              <a:latin typeface="+mj-ea"/>
              <a:ea typeface="+mj-ea"/>
            </a:endParaRPr>
          </a:p>
        </p:txBody>
      </p:sp>
      <p:sp>
        <p:nvSpPr>
          <p:cNvPr id="33795" name="Rectangle 2"/>
          <p:cNvSpPr>
            <a:spLocks noGrp="1" noChangeArrowheads="1"/>
          </p:cNvSpPr>
          <p:nvPr>
            <p:ph type="title"/>
          </p:nvPr>
        </p:nvSpPr>
        <p:spPr>
          <a:xfrm>
            <a:off x="250825" y="0"/>
            <a:ext cx="7772400" cy="641350"/>
          </a:xfrm>
        </p:spPr>
        <p:txBody>
          <a:bodyPr/>
          <a:lstStyle/>
          <a:p>
            <a:pPr eaLnBrk="1" hangingPunct="1"/>
            <a:r>
              <a:rPr lang="zh-CN" altLang="en-US" b="0" dirty="0">
                <a:solidFill>
                  <a:srgbClr val="002060"/>
                </a:solidFill>
                <a:latin typeface="微软雅黑" panose="020B0503020204020204" pitchFamily="34" charset="-122"/>
                <a:ea typeface="微软雅黑" panose="020B0503020204020204" pitchFamily="34" charset="-122"/>
              </a:rPr>
              <a:t>第三节 </a:t>
            </a:r>
            <a:r>
              <a:rPr lang="en-US" altLang="zh-CN" b="0" dirty="0">
                <a:solidFill>
                  <a:srgbClr val="002060"/>
                </a:solidFill>
                <a:latin typeface="微软雅黑" panose="020B0503020204020204" pitchFamily="34" charset="-122"/>
                <a:ea typeface="微软雅黑" panose="020B0503020204020204" pitchFamily="34" charset="-122"/>
              </a:rPr>
              <a:t> </a:t>
            </a:r>
            <a:r>
              <a:rPr lang="zh-CN" altLang="zh-CN" b="0" dirty="0">
                <a:solidFill>
                  <a:srgbClr val="002060"/>
                </a:solidFill>
                <a:latin typeface="微软雅黑" panose="020B0503020204020204" pitchFamily="34" charset="-122"/>
                <a:ea typeface="微软雅黑" panose="020B0503020204020204" pitchFamily="34" charset="-122"/>
              </a:rPr>
              <a:t>资本公积</a:t>
            </a:r>
            <a:endParaRPr lang="zh-CN" altLang="zh-CN" b="0" dirty="0" smtClean="0">
              <a:solidFill>
                <a:srgbClr val="002060"/>
              </a:solidFill>
              <a:latin typeface="微软雅黑" panose="020B0503020204020204" pitchFamily="34" charset="-122"/>
              <a:ea typeface="微软雅黑" panose="020B0503020204020204" pitchFamily="34" charset="-122"/>
            </a:endParaRPr>
          </a:p>
        </p:txBody>
      </p:sp>
      <p:sp>
        <p:nvSpPr>
          <p:cNvPr id="4" name="Rectangle 3"/>
          <p:cNvSpPr txBox="1">
            <a:spLocks noChangeArrowheads="1"/>
          </p:cNvSpPr>
          <p:nvPr/>
        </p:nvSpPr>
        <p:spPr bwMode="auto">
          <a:xfrm>
            <a:off x="2051050" y="1773238"/>
            <a:ext cx="5041900" cy="1223962"/>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0"/>
              </a:spcBef>
              <a:buFontTx/>
              <a:buNone/>
            </a:pPr>
            <a:r>
              <a:rPr lang="zh-CN" altLang="zh-CN" sz="2400" b="0">
                <a:solidFill>
                  <a:srgbClr val="002060"/>
                </a:solidFill>
                <a:latin typeface="微软雅黑" panose="020B0503020204020204" pitchFamily="34" charset="-122"/>
                <a:ea typeface="微软雅黑" panose="020B0503020204020204" pitchFamily="34" charset="-122"/>
              </a:rPr>
              <a:t>借：</a:t>
            </a:r>
            <a:r>
              <a:rPr lang="zh-CN" altLang="en-US" sz="2400" b="0">
                <a:solidFill>
                  <a:srgbClr val="002060"/>
                </a:solidFill>
                <a:latin typeface="微软雅黑" panose="020B0503020204020204" pitchFamily="34" charset="-122"/>
                <a:ea typeface="微软雅黑" panose="020B0503020204020204" pitchFamily="34" charset="-122"/>
              </a:rPr>
              <a:t>管理费用等</a:t>
            </a:r>
            <a:r>
              <a:rPr lang="zh-CN" altLang="zh-CN" sz="2400" b="0">
                <a:solidFill>
                  <a:srgbClr val="002060"/>
                </a:solidFill>
                <a:latin typeface="微软雅黑" panose="020B0503020204020204" pitchFamily="34" charset="-122"/>
                <a:ea typeface="微软雅黑" panose="020B0503020204020204" pitchFamily="34" charset="-122"/>
              </a:rPr>
              <a:t>　　　　　</a:t>
            </a:r>
            <a:r>
              <a:rPr lang="en-US" altLang="zh-CN" sz="2400" b="0">
                <a:solidFill>
                  <a:srgbClr val="002060"/>
                </a:solidFill>
                <a:latin typeface="微软雅黑" panose="020B0503020204020204" pitchFamily="34" charset="-122"/>
                <a:ea typeface="微软雅黑" panose="020B0503020204020204" pitchFamily="34" charset="-122"/>
              </a:rPr>
              <a:t>  </a:t>
            </a:r>
            <a:r>
              <a:rPr lang="zh-CN" altLang="zh-CN" sz="2400" b="0">
                <a:solidFill>
                  <a:srgbClr val="002060"/>
                </a:solidFill>
                <a:latin typeface="微软雅黑" panose="020B0503020204020204" pitchFamily="34" charset="-122"/>
                <a:ea typeface="微软雅黑" panose="020B0503020204020204" pitchFamily="34" charset="-122"/>
              </a:rPr>
              <a:t>　</a:t>
            </a:r>
          </a:p>
          <a:p>
            <a:pPr eaLnBrk="1" hangingPunct="1">
              <a:lnSpc>
                <a:spcPct val="150000"/>
              </a:lnSpc>
              <a:spcBef>
                <a:spcPct val="0"/>
              </a:spcBef>
              <a:buFontTx/>
              <a:buNone/>
            </a:pPr>
            <a:r>
              <a:rPr lang="zh-CN" altLang="zh-CN" sz="2400" b="0">
                <a:solidFill>
                  <a:srgbClr val="002060"/>
                </a:solidFill>
                <a:latin typeface="微软雅黑" panose="020B0503020204020204" pitchFamily="34" charset="-122"/>
                <a:ea typeface="微软雅黑" panose="020B0503020204020204" pitchFamily="34" charset="-122"/>
              </a:rPr>
              <a:t>　贷：资本公积——</a:t>
            </a:r>
            <a:r>
              <a:rPr lang="zh-CN" altLang="en-US" sz="2400" b="0">
                <a:solidFill>
                  <a:srgbClr val="002060"/>
                </a:solidFill>
                <a:latin typeface="微软雅黑" panose="020B0503020204020204" pitchFamily="34" charset="-122"/>
                <a:ea typeface="微软雅黑" panose="020B0503020204020204" pitchFamily="34" charset="-122"/>
              </a:rPr>
              <a:t>其他资本公积</a:t>
            </a:r>
            <a:endParaRPr lang="zh-CN" altLang="zh-CN" sz="2400" b="0">
              <a:solidFill>
                <a:srgbClr val="002060"/>
              </a:solidFill>
              <a:latin typeface="微软雅黑" panose="020B0503020204020204" pitchFamily="34" charset="-122"/>
              <a:ea typeface="微软雅黑" panose="020B0503020204020204" pitchFamily="34" charset="-122"/>
            </a:endParaRPr>
          </a:p>
        </p:txBody>
      </p:sp>
      <p:sp>
        <p:nvSpPr>
          <p:cNvPr id="8" name="Rectangle 3"/>
          <p:cNvSpPr txBox="1">
            <a:spLocks noChangeArrowheads="1"/>
          </p:cNvSpPr>
          <p:nvPr/>
        </p:nvSpPr>
        <p:spPr bwMode="auto">
          <a:xfrm>
            <a:off x="827088" y="3500438"/>
            <a:ext cx="7561262" cy="2303462"/>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0"/>
              </a:spcBef>
              <a:buFontTx/>
              <a:buNone/>
            </a:pPr>
            <a:r>
              <a:rPr lang="zh-CN" altLang="zh-CN" sz="2400" b="0">
                <a:solidFill>
                  <a:srgbClr val="002060"/>
                </a:solidFill>
                <a:latin typeface="微软雅黑" panose="020B0503020204020204" pitchFamily="34" charset="-122"/>
                <a:ea typeface="微软雅黑" panose="020B0503020204020204" pitchFamily="34" charset="-122"/>
              </a:rPr>
              <a:t>借：</a:t>
            </a:r>
            <a:r>
              <a:rPr lang="zh-CN" altLang="en-US" sz="2400" b="0">
                <a:solidFill>
                  <a:srgbClr val="002060"/>
                </a:solidFill>
                <a:latin typeface="微软雅黑" panose="020B0503020204020204" pitchFamily="34" charset="-122"/>
                <a:ea typeface="微软雅黑" panose="020B0503020204020204" pitchFamily="34" charset="-122"/>
              </a:rPr>
              <a:t>银行存款（</a:t>
            </a:r>
            <a:r>
              <a:rPr lang="zh-CN" altLang="en-US" sz="2000" b="0">
                <a:solidFill>
                  <a:srgbClr val="002060"/>
                </a:solidFill>
                <a:latin typeface="微软雅黑" panose="020B0503020204020204" pitchFamily="34" charset="-122"/>
                <a:ea typeface="微软雅黑" panose="020B0503020204020204" pitchFamily="34" charset="-122"/>
              </a:rPr>
              <a:t>按行权价收取的金额</a:t>
            </a:r>
            <a:r>
              <a:rPr lang="zh-CN" altLang="en-US" sz="2400" b="0">
                <a:solidFill>
                  <a:srgbClr val="002060"/>
                </a:solidFill>
                <a:latin typeface="微软雅黑" panose="020B0503020204020204" pitchFamily="34" charset="-122"/>
                <a:ea typeface="微软雅黑" panose="020B0503020204020204" pitchFamily="34" charset="-122"/>
              </a:rPr>
              <a:t>）</a:t>
            </a:r>
            <a:r>
              <a:rPr lang="zh-CN" altLang="zh-CN" sz="2400" b="0">
                <a:solidFill>
                  <a:srgbClr val="002060"/>
                </a:solidFill>
                <a:latin typeface="微软雅黑" panose="020B0503020204020204" pitchFamily="34" charset="-122"/>
                <a:ea typeface="微软雅黑" panose="020B0503020204020204" pitchFamily="34" charset="-122"/>
              </a:rPr>
              <a:t>　　　　　</a:t>
            </a:r>
            <a:r>
              <a:rPr lang="en-US" altLang="zh-CN" sz="2400" b="0">
                <a:solidFill>
                  <a:srgbClr val="002060"/>
                </a:solidFill>
                <a:latin typeface="微软雅黑" panose="020B0503020204020204" pitchFamily="34" charset="-122"/>
                <a:ea typeface="微软雅黑" panose="020B0503020204020204" pitchFamily="34" charset="-122"/>
              </a:rPr>
              <a:t>  </a:t>
            </a:r>
            <a:r>
              <a:rPr lang="zh-CN" altLang="zh-CN" sz="2400" b="0">
                <a:solidFill>
                  <a:srgbClr val="002060"/>
                </a:solidFill>
                <a:latin typeface="微软雅黑" panose="020B0503020204020204" pitchFamily="34" charset="-122"/>
                <a:ea typeface="微软雅黑" panose="020B0503020204020204" pitchFamily="34" charset="-122"/>
              </a:rPr>
              <a:t>　</a:t>
            </a:r>
          </a:p>
          <a:p>
            <a:pPr eaLnBrk="1" hangingPunct="1">
              <a:lnSpc>
                <a:spcPct val="150000"/>
              </a:lnSpc>
              <a:spcBef>
                <a:spcPct val="0"/>
              </a:spcBef>
              <a:buFontTx/>
              <a:buNone/>
            </a:pPr>
            <a:r>
              <a:rPr lang="zh-CN" altLang="zh-CN" sz="2400" b="0">
                <a:solidFill>
                  <a:srgbClr val="002060"/>
                </a:solidFill>
                <a:latin typeface="微软雅黑" panose="020B0503020204020204" pitchFamily="34" charset="-122"/>
                <a:ea typeface="微软雅黑" panose="020B0503020204020204" pitchFamily="34" charset="-122"/>
              </a:rPr>
              <a:t>　</a:t>
            </a:r>
            <a:r>
              <a:rPr lang="en-US" altLang="zh-CN" sz="2400" b="0">
                <a:solidFill>
                  <a:srgbClr val="002060"/>
                </a:solidFill>
                <a:latin typeface="微软雅黑" panose="020B0503020204020204" pitchFamily="34" charset="-122"/>
                <a:ea typeface="微软雅黑" panose="020B0503020204020204" pitchFamily="34" charset="-122"/>
              </a:rPr>
              <a:t>   </a:t>
            </a:r>
            <a:r>
              <a:rPr lang="zh-CN" altLang="zh-CN" sz="2400" b="0">
                <a:solidFill>
                  <a:srgbClr val="002060"/>
                </a:solidFill>
                <a:latin typeface="微软雅黑" panose="020B0503020204020204" pitchFamily="34" charset="-122"/>
                <a:ea typeface="微软雅黑" panose="020B0503020204020204" pitchFamily="34" charset="-122"/>
              </a:rPr>
              <a:t>资本公积——</a:t>
            </a:r>
            <a:r>
              <a:rPr lang="zh-CN" altLang="en-US" sz="2400" b="0">
                <a:solidFill>
                  <a:srgbClr val="002060"/>
                </a:solidFill>
                <a:latin typeface="微软雅黑" panose="020B0503020204020204" pitchFamily="34" charset="-122"/>
                <a:ea typeface="微软雅黑" panose="020B0503020204020204" pitchFamily="34" charset="-122"/>
              </a:rPr>
              <a:t>其他资本公积（</a:t>
            </a:r>
            <a:r>
              <a:rPr lang="zh-CN" altLang="en-US" sz="2000" b="0">
                <a:solidFill>
                  <a:srgbClr val="002060"/>
                </a:solidFill>
                <a:latin typeface="微软雅黑" panose="020B0503020204020204" pitchFamily="34" charset="-122"/>
                <a:ea typeface="微软雅黑" panose="020B0503020204020204" pitchFamily="34" charset="-122"/>
              </a:rPr>
              <a:t>等待期累计确定的金额</a:t>
            </a:r>
            <a:r>
              <a:rPr lang="zh-CN" altLang="en-US" sz="2400" b="0">
                <a:solidFill>
                  <a:srgbClr val="002060"/>
                </a:solidFill>
                <a:latin typeface="微软雅黑" panose="020B0503020204020204" pitchFamily="34" charset="-122"/>
                <a:ea typeface="微软雅黑" panose="020B0503020204020204" pitchFamily="34" charset="-122"/>
              </a:rPr>
              <a:t>）</a:t>
            </a:r>
            <a:endParaRPr lang="en-US" altLang="zh-CN" sz="2400" b="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FontTx/>
              <a:buNone/>
            </a:pPr>
            <a:r>
              <a:rPr lang="en-US" altLang="zh-CN" sz="2400" b="0">
                <a:solidFill>
                  <a:srgbClr val="002060"/>
                </a:solidFill>
                <a:latin typeface="微软雅黑" panose="020B0503020204020204" pitchFamily="34" charset="-122"/>
                <a:ea typeface="微软雅黑" panose="020B0503020204020204" pitchFamily="34" charset="-122"/>
              </a:rPr>
              <a:t>    </a:t>
            </a:r>
            <a:r>
              <a:rPr lang="zh-CN" altLang="en-US" sz="2400" b="0">
                <a:solidFill>
                  <a:srgbClr val="002060"/>
                </a:solidFill>
                <a:latin typeface="微软雅黑" panose="020B0503020204020204" pitchFamily="34" charset="-122"/>
                <a:ea typeface="微软雅黑" panose="020B0503020204020204" pitchFamily="34" charset="-122"/>
              </a:rPr>
              <a:t>贷：股本（</a:t>
            </a:r>
            <a:r>
              <a:rPr lang="zh-CN" altLang="en-US" sz="2000" b="0">
                <a:solidFill>
                  <a:srgbClr val="002060"/>
                </a:solidFill>
                <a:latin typeface="微软雅黑" panose="020B0503020204020204" pitchFamily="34" charset="-122"/>
                <a:ea typeface="微软雅黑" panose="020B0503020204020204" pitchFamily="34" charset="-122"/>
              </a:rPr>
              <a:t>增加股份的面值</a:t>
            </a:r>
            <a:r>
              <a:rPr lang="zh-CN" altLang="en-US" sz="2400" b="0">
                <a:solidFill>
                  <a:srgbClr val="002060"/>
                </a:solidFill>
                <a:latin typeface="微软雅黑" panose="020B0503020204020204" pitchFamily="34" charset="-122"/>
                <a:ea typeface="微软雅黑" panose="020B0503020204020204" pitchFamily="34" charset="-122"/>
              </a:rPr>
              <a:t>）</a:t>
            </a:r>
            <a:endParaRPr lang="en-US" altLang="zh-CN" sz="2400" b="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FontTx/>
              <a:buNone/>
            </a:pPr>
            <a:r>
              <a:rPr lang="en-US" altLang="zh-CN" sz="2400" b="0">
                <a:solidFill>
                  <a:srgbClr val="002060"/>
                </a:solidFill>
                <a:latin typeface="微软雅黑" panose="020B0503020204020204" pitchFamily="34" charset="-122"/>
                <a:ea typeface="微软雅黑" panose="020B0503020204020204" pitchFamily="34" charset="-122"/>
              </a:rPr>
              <a:t>           </a:t>
            </a:r>
            <a:r>
              <a:rPr lang="zh-CN" altLang="en-US" sz="2400" b="0">
                <a:solidFill>
                  <a:srgbClr val="002060"/>
                </a:solidFill>
                <a:latin typeface="微软雅黑" panose="020B0503020204020204" pitchFamily="34" charset="-122"/>
                <a:ea typeface="微软雅黑" panose="020B0503020204020204" pitchFamily="34" charset="-122"/>
              </a:rPr>
              <a:t>资本公积</a:t>
            </a:r>
            <a:r>
              <a:rPr lang="en-US" altLang="zh-CN" sz="2400" b="0">
                <a:solidFill>
                  <a:srgbClr val="002060"/>
                </a:solidFill>
                <a:latin typeface="微软雅黑" panose="020B0503020204020204" pitchFamily="34" charset="-122"/>
                <a:ea typeface="微软雅黑" panose="020B0503020204020204" pitchFamily="34" charset="-122"/>
              </a:rPr>
              <a:t>——</a:t>
            </a:r>
            <a:r>
              <a:rPr lang="zh-CN" altLang="en-US" sz="2400" b="0">
                <a:solidFill>
                  <a:srgbClr val="002060"/>
                </a:solidFill>
                <a:latin typeface="微软雅黑" panose="020B0503020204020204" pitchFamily="34" charset="-122"/>
                <a:ea typeface="微软雅黑" panose="020B0503020204020204" pitchFamily="34" charset="-122"/>
              </a:rPr>
              <a:t>资本溢价（</a:t>
            </a:r>
            <a:r>
              <a:rPr lang="zh-CN" altLang="en-US" sz="2000" b="0">
                <a:solidFill>
                  <a:srgbClr val="002060"/>
                </a:solidFill>
                <a:latin typeface="微软雅黑" panose="020B0503020204020204" pitchFamily="34" charset="-122"/>
                <a:ea typeface="微软雅黑" panose="020B0503020204020204" pitchFamily="34" charset="-122"/>
              </a:rPr>
              <a:t>差额</a:t>
            </a:r>
            <a:r>
              <a:rPr lang="zh-CN" altLang="en-US" sz="2400" b="0">
                <a:solidFill>
                  <a:srgbClr val="002060"/>
                </a:solidFill>
                <a:latin typeface="微软雅黑" panose="020B0503020204020204" pitchFamily="34" charset="-122"/>
                <a:ea typeface="微软雅黑" panose="020B0503020204020204" pitchFamily="34" charset="-122"/>
              </a:rPr>
              <a:t>）</a:t>
            </a:r>
            <a:endParaRPr lang="zh-CN" altLang="zh-CN" sz="2400" b="0">
              <a:solidFill>
                <a:srgbClr val="0020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785654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body" idx="1"/>
          </p:nvPr>
        </p:nvSpPr>
        <p:spPr>
          <a:xfrm>
            <a:off x="252413" y="620713"/>
            <a:ext cx="8712200" cy="1512887"/>
          </a:xfrm>
        </p:spPr>
        <p:txBody>
          <a:bodyPr/>
          <a:lstStyle/>
          <a:p>
            <a:pPr marL="0" indent="0" eaLnBrk="1" hangingPunct="1">
              <a:lnSpc>
                <a:spcPct val="150000"/>
              </a:lnSpc>
              <a:spcBef>
                <a:spcPct val="0"/>
              </a:spcBef>
              <a:buFont typeface="Wingdings" panose="05000000000000000000" pitchFamily="2" charset="2"/>
              <a:buNone/>
            </a:pPr>
            <a:r>
              <a:rPr lang="en-US" altLang="zh-CN" sz="2800" dirty="0" smtClean="0">
                <a:solidFill>
                  <a:srgbClr val="002060"/>
                </a:solidFill>
                <a:latin typeface="+mj-ea"/>
                <a:ea typeface="+mj-ea"/>
              </a:rPr>
              <a:t>4. </a:t>
            </a:r>
            <a:r>
              <a:rPr lang="zh-CN" altLang="en-US" sz="2800" dirty="0" smtClean="0">
                <a:solidFill>
                  <a:srgbClr val="002060"/>
                </a:solidFill>
                <a:latin typeface="+mj-ea"/>
                <a:ea typeface="+mj-ea"/>
              </a:rPr>
              <a:t>资本公积转增资本的会计处理</a:t>
            </a:r>
          </a:p>
          <a:p>
            <a:pPr marL="0" indent="0" eaLnBrk="1" hangingPunct="1">
              <a:lnSpc>
                <a:spcPct val="150000"/>
              </a:lnSpc>
              <a:spcBef>
                <a:spcPct val="0"/>
              </a:spcBef>
              <a:buFont typeface="Wingdings" panose="05000000000000000000" pitchFamily="2" charset="2"/>
              <a:buNone/>
            </a:pPr>
            <a:r>
              <a:rPr lang="zh-CN" altLang="en-US" sz="2800" dirty="0" smtClean="0">
                <a:solidFill>
                  <a:srgbClr val="002060"/>
                </a:solidFill>
                <a:latin typeface="+mj-ea"/>
                <a:ea typeface="+mj-ea"/>
              </a:rPr>
              <a:t>    经股东大会或类似机构决议</a:t>
            </a:r>
          </a:p>
          <a:p>
            <a:pPr marL="0" indent="0" eaLnBrk="1" hangingPunct="1">
              <a:lnSpc>
                <a:spcPct val="150000"/>
              </a:lnSpc>
              <a:spcBef>
                <a:spcPct val="0"/>
              </a:spcBef>
              <a:buFont typeface="Wingdings" panose="05000000000000000000" pitchFamily="2" charset="2"/>
              <a:buNone/>
            </a:pPr>
            <a:endParaRPr lang="zh-CN" altLang="en-US" sz="2800" dirty="0" smtClean="0">
              <a:solidFill>
                <a:srgbClr val="002060"/>
              </a:solidFill>
              <a:latin typeface="+mj-ea"/>
              <a:ea typeface="+mj-ea"/>
            </a:endParaRPr>
          </a:p>
          <a:p>
            <a:pPr marL="0" indent="0" eaLnBrk="1" hangingPunct="1">
              <a:lnSpc>
                <a:spcPct val="150000"/>
              </a:lnSpc>
              <a:spcBef>
                <a:spcPct val="0"/>
              </a:spcBef>
              <a:buFont typeface="Wingdings" panose="05000000000000000000" pitchFamily="2" charset="2"/>
              <a:buNone/>
            </a:pPr>
            <a:endParaRPr lang="zh-CN" altLang="en-US" sz="2800" dirty="0" smtClean="0">
              <a:solidFill>
                <a:srgbClr val="002060"/>
              </a:solidFill>
              <a:latin typeface="+mj-ea"/>
              <a:ea typeface="+mj-ea"/>
            </a:endParaRPr>
          </a:p>
          <a:p>
            <a:pPr marL="0" indent="0" eaLnBrk="1" hangingPunct="1">
              <a:lnSpc>
                <a:spcPct val="150000"/>
              </a:lnSpc>
              <a:spcBef>
                <a:spcPct val="0"/>
              </a:spcBef>
              <a:buFont typeface="Wingdings" panose="05000000000000000000" pitchFamily="2" charset="2"/>
              <a:buNone/>
            </a:pPr>
            <a:endParaRPr lang="zh-CN" altLang="en-US" sz="2800" dirty="0" smtClean="0">
              <a:solidFill>
                <a:srgbClr val="002060"/>
              </a:solidFill>
              <a:latin typeface="+mj-ea"/>
              <a:ea typeface="+mj-ea"/>
            </a:endParaRPr>
          </a:p>
        </p:txBody>
      </p:sp>
      <p:sp>
        <p:nvSpPr>
          <p:cNvPr id="34819" name="Rectangle 2"/>
          <p:cNvSpPr>
            <a:spLocks noGrp="1" noChangeArrowheads="1"/>
          </p:cNvSpPr>
          <p:nvPr>
            <p:ph type="title"/>
          </p:nvPr>
        </p:nvSpPr>
        <p:spPr>
          <a:xfrm>
            <a:off x="250825" y="0"/>
            <a:ext cx="7772400" cy="641350"/>
          </a:xfrm>
        </p:spPr>
        <p:txBody>
          <a:bodyPr/>
          <a:lstStyle/>
          <a:p>
            <a:pPr eaLnBrk="1" hangingPunct="1"/>
            <a:r>
              <a:rPr lang="zh-CN" altLang="en-US" b="0" dirty="0">
                <a:solidFill>
                  <a:srgbClr val="002060"/>
                </a:solidFill>
                <a:latin typeface="微软雅黑" panose="020B0503020204020204" pitchFamily="34" charset="-122"/>
                <a:ea typeface="微软雅黑" panose="020B0503020204020204" pitchFamily="34" charset="-122"/>
              </a:rPr>
              <a:t>第三节 </a:t>
            </a:r>
            <a:r>
              <a:rPr lang="en-US" altLang="zh-CN" b="0" dirty="0">
                <a:solidFill>
                  <a:srgbClr val="002060"/>
                </a:solidFill>
                <a:latin typeface="微软雅黑" panose="020B0503020204020204" pitchFamily="34" charset="-122"/>
                <a:ea typeface="微软雅黑" panose="020B0503020204020204" pitchFamily="34" charset="-122"/>
              </a:rPr>
              <a:t> </a:t>
            </a:r>
            <a:r>
              <a:rPr lang="zh-CN" altLang="zh-CN" b="0" dirty="0">
                <a:solidFill>
                  <a:srgbClr val="002060"/>
                </a:solidFill>
                <a:latin typeface="微软雅黑" panose="020B0503020204020204" pitchFamily="34" charset="-122"/>
                <a:ea typeface="微软雅黑" panose="020B0503020204020204" pitchFamily="34" charset="-122"/>
              </a:rPr>
              <a:t>资本公积</a:t>
            </a:r>
            <a:endParaRPr lang="zh-CN" altLang="zh-CN" b="0" dirty="0" smtClean="0">
              <a:solidFill>
                <a:srgbClr val="002060"/>
              </a:solidFill>
              <a:latin typeface="微软雅黑" panose="020B0503020204020204" pitchFamily="34" charset="-122"/>
              <a:ea typeface="微软雅黑" panose="020B0503020204020204" pitchFamily="34" charset="-122"/>
            </a:endParaRPr>
          </a:p>
        </p:txBody>
      </p:sp>
      <p:sp>
        <p:nvSpPr>
          <p:cNvPr id="4" name="Rectangle 3"/>
          <p:cNvSpPr txBox="1">
            <a:spLocks noChangeArrowheads="1"/>
          </p:cNvSpPr>
          <p:nvPr/>
        </p:nvSpPr>
        <p:spPr bwMode="auto">
          <a:xfrm>
            <a:off x="2843213" y="2205038"/>
            <a:ext cx="2952750" cy="1223962"/>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0"/>
              </a:spcBef>
              <a:buFontTx/>
              <a:buNone/>
            </a:pPr>
            <a:r>
              <a:rPr lang="zh-CN" altLang="zh-CN" sz="2400" b="0">
                <a:solidFill>
                  <a:srgbClr val="002060"/>
                </a:solidFill>
                <a:latin typeface="微软雅黑" panose="020B0503020204020204" pitchFamily="34" charset="-122"/>
                <a:ea typeface="微软雅黑" panose="020B0503020204020204" pitchFamily="34" charset="-122"/>
              </a:rPr>
              <a:t>借：资本公积</a:t>
            </a:r>
            <a:endParaRPr lang="en-US" altLang="zh-CN" sz="2400" b="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FontTx/>
              <a:buNone/>
            </a:pPr>
            <a:r>
              <a:rPr lang="en-US" altLang="zh-CN" sz="2400" b="0">
                <a:solidFill>
                  <a:srgbClr val="002060"/>
                </a:solidFill>
                <a:latin typeface="微软雅黑" panose="020B0503020204020204" pitchFamily="34" charset="-122"/>
                <a:ea typeface="微软雅黑" panose="020B0503020204020204" pitchFamily="34" charset="-122"/>
              </a:rPr>
              <a:t>    </a:t>
            </a:r>
            <a:r>
              <a:rPr lang="zh-CN" altLang="en-US" sz="2400" b="0">
                <a:solidFill>
                  <a:srgbClr val="002060"/>
                </a:solidFill>
                <a:latin typeface="微软雅黑" panose="020B0503020204020204" pitchFamily="34" charset="-122"/>
                <a:ea typeface="微软雅黑" panose="020B0503020204020204" pitchFamily="34" charset="-122"/>
              </a:rPr>
              <a:t>贷：实收资本等</a:t>
            </a:r>
            <a:endParaRPr lang="zh-CN" altLang="zh-CN" sz="2400" b="0">
              <a:solidFill>
                <a:srgbClr val="0020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470022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3"/>
          <p:cNvSpPr>
            <a:spLocks noGrp="1" noChangeArrowheads="1"/>
          </p:cNvSpPr>
          <p:nvPr>
            <p:ph type="body" idx="1"/>
          </p:nvPr>
        </p:nvSpPr>
        <p:spPr>
          <a:xfrm>
            <a:off x="252413" y="620713"/>
            <a:ext cx="8712200" cy="5256212"/>
          </a:xfrm>
        </p:spPr>
        <p:txBody>
          <a:bodyPr/>
          <a:lstStyle/>
          <a:p>
            <a:pPr eaLnBrk="1" hangingPunct="1">
              <a:lnSpc>
                <a:spcPct val="150000"/>
              </a:lnSpc>
              <a:spcBef>
                <a:spcPct val="0"/>
              </a:spcBef>
              <a:buFont typeface="Wingdings" panose="05000000000000000000" pitchFamily="2" charset="2"/>
              <a:buNone/>
            </a:pPr>
            <a:r>
              <a:rPr lang="en-US" altLang="zh-CN" sz="2400" dirty="0" smtClean="0">
                <a:solidFill>
                  <a:srgbClr val="002060"/>
                </a:solidFill>
                <a:latin typeface="+mj-ea"/>
                <a:ea typeface="+mj-ea"/>
              </a:rPr>
              <a:t>1. </a:t>
            </a:r>
            <a:r>
              <a:rPr lang="zh-CN" altLang="en-US" sz="2400" dirty="0" smtClean="0">
                <a:solidFill>
                  <a:srgbClr val="002060"/>
                </a:solidFill>
                <a:latin typeface="+mj-ea"/>
                <a:ea typeface="+mj-ea"/>
              </a:rPr>
              <a:t>其他综合收益概述</a:t>
            </a:r>
            <a:endParaRPr lang="en-US" altLang="zh-CN"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Char char="Ø"/>
            </a:pPr>
            <a:r>
              <a:rPr lang="zh-CN" altLang="en-US" sz="2400" dirty="0" smtClean="0">
                <a:solidFill>
                  <a:srgbClr val="002060"/>
                </a:solidFill>
                <a:latin typeface="+mj-ea"/>
                <a:ea typeface="+mj-ea"/>
              </a:rPr>
              <a:t>含义：企业根据其他会计准则规定其他未在当期损益中确认的各项利得和损失。</a:t>
            </a:r>
            <a:endParaRPr lang="en-US" altLang="zh-CN"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Char char="Ø"/>
            </a:pPr>
            <a:r>
              <a:rPr lang="zh-CN" altLang="en-US" sz="2400" dirty="0" smtClean="0">
                <a:solidFill>
                  <a:srgbClr val="002060"/>
                </a:solidFill>
                <a:latin typeface="+mj-ea"/>
                <a:ea typeface="+mj-ea"/>
              </a:rPr>
              <a:t>包含：</a:t>
            </a:r>
            <a:endParaRPr lang="en-US" altLang="zh-CN" sz="2400" dirty="0" smtClean="0">
              <a:solidFill>
                <a:srgbClr val="002060"/>
              </a:solidFill>
              <a:latin typeface="+mj-ea"/>
              <a:ea typeface="+mj-ea"/>
            </a:endParaRPr>
          </a:p>
          <a:p>
            <a:pPr eaLnBrk="1" hangingPunct="1">
              <a:lnSpc>
                <a:spcPct val="150000"/>
              </a:lnSpc>
              <a:spcBef>
                <a:spcPct val="0"/>
              </a:spcBef>
              <a:buClr>
                <a:srgbClr val="002060"/>
              </a:buClr>
              <a:buFont typeface="Arial" panose="020B0604020202020204" pitchFamily="34" charset="0"/>
              <a:buChar char="•"/>
            </a:pPr>
            <a:r>
              <a:rPr lang="zh-CN" altLang="en-US" sz="2400" dirty="0" smtClean="0">
                <a:solidFill>
                  <a:srgbClr val="002060"/>
                </a:solidFill>
                <a:latin typeface="+mj-ea"/>
                <a:ea typeface="+mj-ea"/>
              </a:rPr>
              <a:t>以后会计期间不能重分类进损益的其他综合收益：</a:t>
            </a:r>
            <a:endParaRPr lang="en-US" altLang="zh-CN" sz="2400" dirty="0" smtClean="0">
              <a:solidFill>
                <a:srgbClr val="002060"/>
              </a:solidFill>
              <a:latin typeface="+mj-ea"/>
              <a:ea typeface="+mj-ea"/>
            </a:endParaRPr>
          </a:p>
          <a:p>
            <a:pPr eaLnBrk="1" hangingPunct="1">
              <a:lnSpc>
                <a:spcPct val="150000"/>
              </a:lnSpc>
              <a:spcBef>
                <a:spcPct val="0"/>
              </a:spcBef>
              <a:buClr>
                <a:srgbClr val="002060"/>
              </a:buClr>
              <a:buFont typeface="Arial" panose="020B0604020202020204" pitchFamily="34" charset="0"/>
              <a:buChar char="•"/>
            </a:pPr>
            <a:r>
              <a:rPr lang="zh-CN" altLang="en-US" sz="2400" dirty="0" smtClean="0">
                <a:solidFill>
                  <a:srgbClr val="002060"/>
                </a:solidFill>
                <a:latin typeface="+mj-ea"/>
                <a:ea typeface="+mj-ea"/>
              </a:rPr>
              <a:t>以后会计期间满足规定条件时将重分类进损益的其他综合收益</a:t>
            </a:r>
            <a:r>
              <a:rPr lang="zh-CN" altLang="en-US" sz="2400" dirty="0" smtClean="0">
                <a:solidFill>
                  <a:srgbClr val="FF0000"/>
                </a:solidFill>
                <a:latin typeface="+mj-ea"/>
                <a:ea typeface="+mj-ea"/>
              </a:rPr>
              <a:t>（ √ ）</a:t>
            </a:r>
            <a:endParaRPr lang="zh-CN" altLang="zh-CN" sz="2400" dirty="0" smtClean="0">
              <a:solidFill>
                <a:srgbClr val="FF0000"/>
              </a:solidFill>
              <a:latin typeface="+mj-ea"/>
              <a:ea typeface="+mj-ea"/>
            </a:endParaRPr>
          </a:p>
        </p:txBody>
      </p:sp>
      <p:sp>
        <p:nvSpPr>
          <p:cNvPr id="35843" name="Rectangle 2"/>
          <p:cNvSpPr txBox="1">
            <a:spLocks noChangeArrowheads="1"/>
          </p:cNvSpPr>
          <p:nvPr/>
        </p:nvSpPr>
        <p:spPr bwMode="auto">
          <a:xfrm>
            <a:off x="250825" y="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smtClean="0">
                <a:solidFill>
                  <a:srgbClr val="002060"/>
                </a:solidFill>
                <a:latin typeface="微软雅黑" panose="020B0503020204020204" pitchFamily="34" charset="-122"/>
                <a:ea typeface="微软雅黑" panose="020B0503020204020204" pitchFamily="34" charset="-122"/>
              </a:rPr>
              <a:t>第四节  其他</a:t>
            </a:r>
            <a:r>
              <a:rPr lang="zh-CN" altLang="en-US" b="0" dirty="0">
                <a:solidFill>
                  <a:srgbClr val="002060"/>
                </a:solidFill>
                <a:latin typeface="微软雅黑" panose="020B0503020204020204" pitchFamily="34" charset="-122"/>
                <a:ea typeface="微软雅黑" panose="020B0503020204020204" pitchFamily="34" charset="-122"/>
              </a:rPr>
              <a:t>综合收益</a:t>
            </a:r>
            <a:endParaRPr lang="zh-CN" altLang="zh-CN" b="0" dirty="0">
              <a:solidFill>
                <a:srgbClr val="0020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34968124"/>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250825" y="0"/>
            <a:ext cx="7772400" cy="641350"/>
          </a:xfrm>
        </p:spPr>
        <p:txBody>
          <a:bodyPr/>
          <a:lstStyle/>
          <a:p>
            <a:pPr eaLnBrk="1" hangingPunct="1"/>
            <a:r>
              <a:rPr lang="zh-CN" altLang="en-US" b="0" dirty="0" smtClean="0">
                <a:solidFill>
                  <a:srgbClr val="002060"/>
                </a:solidFill>
                <a:latin typeface="微软雅黑" panose="020B0503020204020204" pitchFamily="34" charset="-122"/>
                <a:ea typeface="微软雅黑" panose="020B0503020204020204" pitchFamily="34" charset="-122"/>
              </a:rPr>
              <a:t>第一节 </a:t>
            </a:r>
            <a:r>
              <a:rPr lang="en-US" altLang="zh-CN" b="0" dirty="0" smtClean="0">
                <a:solidFill>
                  <a:srgbClr val="002060"/>
                </a:solidFill>
                <a:latin typeface="微软雅黑" panose="020B0503020204020204" pitchFamily="34" charset="-122"/>
                <a:ea typeface="微软雅黑" panose="020B0503020204020204" pitchFamily="34" charset="-122"/>
              </a:rPr>
              <a:t> </a:t>
            </a:r>
            <a:r>
              <a:rPr lang="zh-CN" altLang="en-US" b="0" dirty="0" smtClean="0">
                <a:solidFill>
                  <a:srgbClr val="002060"/>
                </a:solidFill>
                <a:latin typeface="微软雅黑" panose="020B0503020204020204" pitchFamily="34" charset="-122"/>
                <a:ea typeface="微软雅黑" panose="020B0503020204020204" pitchFamily="34" charset="-122"/>
              </a:rPr>
              <a:t>所有者权益概述</a:t>
            </a:r>
            <a:endParaRPr lang="zh-CN" altLang="zh-CN" b="0" dirty="0" smtClean="0">
              <a:solidFill>
                <a:srgbClr val="002060"/>
              </a:solidFill>
              <a:latin typeface="微软雅黑" panose="020B0503020204020204" pitchFamily="34" charset="-122"/>
              <a:ea typeface="微软雅黑" panose="020B0503020204020204" pitchFamily="34" charset="-122"/>
            </a:endParaRPr>
          </a:p>
        </p:txBody>
      </p:sp>
      <p:sp>
        <p:nvSpPr>
          <p:cNvPr id="4099" name="Rectangle 3"/>
          <p:cNvSpPr>
            <a:spLocks noGrp="1" noChangeArrowheads="1"/>
          </p:cNvSpPr>
          <p:nvPr>
            <p:ph type="body" idx="1"/>
          </p:nvPr>
        </p:nvSpPr>
        <p:spPr>
          <a:xfrm>
            <a:off x="323528" y="1052736"/>
            <a:ext cx="8532813" cy="4249018"/>
          </a:xfrm>
        </p:spPr>
        <p:txBody>
          <a:bodyPr/>
          <a:lstStyle/>
          <a:p>
            <a:pPr marL="514350" indent="-514350" eaLnBrk="1" hangingPunct="1">
              <a:lnSpc>
                <a:spcPct val="150000"/>
              </a:lnSpc>
              <a:spcBef>
                <a:spcPct val="0"/>
              </a:spcBef>
              <a:buClr>
                <a:srgbClr val="002060"/>
              </a:buClr>
              <a:buFont typeface="Wingdings" panose="05000000000000000000" pitchFamily="2" charset="2"/>
              <a:buAutoNum type="arabicPeriod"/>
            </a:pPr>
            <a:r>
              <a:rPr lang="zh-CN" altLang="en-US" sz="2400" dirty="0" smtClean="0">
                <a:solidFill>
                  <a:srgbClr val="002060"/>
                </a:solidFill>
                <a:latin typeface="+mj-ea"/>
                <a:ea typeface="+mj-ea"/>
              </a:rPr>
              <a:t>企业组织形式</a:t>
            </a:r>
            <a:endParaRPr lang="en-US" altLang="zh-CN" sz="2400" dirty="0" smtClean="0">
              <a:solidFill>
                <a:srgbClr val="002060"/>
              </a:solidFill>
              <a:latin typeface="+mj-ea"/>
              <a:ea typeface="+mj-ea"/>
            </a:endParaRPr>
          </a:p>
          <a:p>
            <a:pPr marL="514350" indent="-514350" eaLnBrk="1" hangingPunct="1">
              <a:lnSpc>
                <a:spcPct val="150000"/>
              </a:lnSpc>
              <a:spcBef>
                <a:spcPct val="0"/>
              </a:spcBef>
              <a:buClr>
                <a:srgbClr val="002060"/>
              </a:buClr>
              <a:buFont typeface="Wingdings" panose="05000000000000000000" pitchFamily="2" charset="2"/>
              <a:buChar char="Ø"/>
            </a:pPr>
            <a:r>
              <a:rPr lang="zh-CN" altLang="en-US" sz="2400" dirty="0" smtClean="0">
                <a:solidFill>
                  <a:srgbClr val="002060"/>
                </a:solidFill>
                <a:latin typeface="+mj-ea"/>
                <a:ea typeface="+mj-ea"/>
              </a:rPr>
              <a:t>非公司型企业</a:t>
            </a:r>
            <a:endParaRPr lang="en-US" altLang="zh-CN" sz="2400" dirty="0" smtClean="0">
              <a:solidFill>
                <a:srgbClr val="002060"/>
              </a:solidFill>
              <a:latin typeface="+mj-ea"/>
              <a:ea typeface="+mj-ea"/>
            </a:endParaRPr>
          </a:p>
          <a:p>
            <a:pPr marL="514350" indent="-514350" eaLnBrk="1" hangingPunct="1">
              <a:lnSpc>
                <a:spcPct val="150000"/>
              </a:lnSpc>
              <a:spcBef>
                <a:spcPct val="0"/>
              </a:spcBef>
              <a:buClr>
                <a:srgbClr val="002060"/>
              </a:buClr>
              <a:buFont typeface="Wingdings" panose="05000000000000000000" pitchFamily="2" charset="2"/>
              <a:buChar char="ü"/>
            </a:pPr>
            <a:r>
              <a:rPr lang="zh-CN" altLang="en-US" sz="2400" dirty="0" smtClean="0">
                <a:solidFill>
                  <a:srgbClr val="002060"/>
                </a:solidFill>
                <a:latin typeface="+mj-ea"/>
                <a:ea typeface="+mj-ea"/>
              </a:rPr>
              <a:t>独资型企业</a:t>
            </a:r>
            <a:endParaRPr lang="en-US" altLang="zh-CN" sz="2400" dirty="0" smtClean="0">
              <a:solidFill>
                <a:srgbClr val="002060"/>
              </a:solidFill>
              <a:latin typeface="+mj-ea"/>
              <a:ea typeface="+mj-ea"/>
            </a:endParaRPr>
          </a:p>
          <a:p>
            <a:pPr marL="514350" indent="-514350" eaLnBrk="1" hangingPunct="1">
              <a:lnSpc>
                <a:spcPct val="150000"/>
              </a:lnSpc>
              <a:spcBef>
                <a:spcPct val="0"/>
              </a:spcBef>
              <a:buClr>
                <a:srgbClr val="002060"/>
              </a:buClr>
              <a:buFont typeface="Wingdings" panose="05000000000000000000" pitchFamily="2" charset="2"/>
              <a:buChar char="ü"/>
            </a:pPr>
            <a:r>
              <a:rPr lang="zh-CN" altLang="en-US" sz="2400" dirty="0" smtClean="0">
                <a:solidFill>
                  <a:srgbClr val="002060"/>
                </a:solidFill>
                <a:latin typeface="+mj-ea"/>
                <a:ea typeface="+mj-ea"/>
              </a:rPr>
              <a:t>合伙型企业</a:t>
            </a:r>
            <a:endParaRPr lang="en-US" altLang="zh-CN" sz="2400" dirty="0" smtClean="0">
              <a:solidFill>
                <a:srgbClr val="002060"/>
              </a:solidFill>
              <a:latin typeface="+mj-ea"/>
              <a:ea typeface="+mj-ea"/>
            </a:endParaRPr>
          </a:p>
          <a:p>
            <a:pPr marL="514350" indent="-514350" eaLnBrk="1" hangingPunct="1">
              <a:lnSpc>
                <a:spcPct val="150000"/>
              </a:lnSpc>
              <a:spcBef>
                <a:spcPct val="0"/>
              </a:spcBef>
              <a:buClr>
                <a:srgbClr val="002060"/>
              </a:buClr>
              <a:buFont typeface="Wingdings" panose="05000000000000000000" pitchFamily="2" charset="2"/>
              <a:buChar char="Ø"/>
            </a:pPr>
            <a:r>
              <a:rPr lang="zh-CN" altLang="en-US" sz="2400" dirty="0" smtClean="0">
                <a:solidFill>
                  <a:srgbClr val="002060"/>
                </a:solidFill>
                <a:latin typeface="+mj-ea"/>
                <a:ea typeface="+mj-ea"/>
              </a:rPr>
              <a:t>公司型企业</a:t>
            </a:r>
            <a:endParaRPr lang="en-US" altLang="zh-CN" sz="2400" dirty="0" smtClean="0">
              <a:solidFill>
                <a:srgbClr val="002060"/>
              </a:solidFill>
              <a:latin typeface="+mj-ea"/>
              <a:ea typeface="+mj-ea"/>
            </a:endParaRPr>
          </a:p>
          <a:p>
            <a:pPr marL="514350" indent="-514350" eaLnBrk="1" hangingPunct="1">
              <a:lnSpc>
                <a:spcPct val="150000"/>
              </a:lnSpc>
              <a:spcBef>
                <a:spcPct val="0"/>
              </a:spcBef>
              <a:buClr>
                <a:srgbClr val="002060"/>
              </a:buClr>
              <a:buFont typeface="Wingdings" panose="05000000000000000000" pitchFamily="2" charset="2"/>
              <a:buChar char="ü"/>
            </a:pPr>
            <a:r>
              <a:rPr lang="zh-CN" altLang="en-US" sz="2400" dirty="0" smtClean="0">
                <a:solidFill>
                  <a:srgbClr val="002060"/>
                </a:solidFill>
                <a:latin typeface="+mj-ea"/>
                <a:ea typeface="+mj-ea"/>
              </a:rPr>
              <a:t>有限责任公司</a:t>
            </a:r>
            <a:endParaRPr lang="en-US" altLang="zh-CN" sz="2400" dirty="0" smtClean="0">
              <a:solidFill>
                <a:srgbClr val="002060"/>
              </a:solidFill>
              <a:latin typeface="+mj-ea"/>
              <a:ea typeface="+mj-ea"/>
            </a:endParaRPr>
          </a:p>
          <a:p>
            <a:pPr marL="514350" indent="-514350" eaLnBrk="1" hangingPunct="1">
              <a:lnSpc>
                <a:spcPct val="150000"/>
              </a:lnSpc>
              <a:spcBef>
                <a:spcPct val="0"/>
              </a:spcBef>
              <a:buClr>
                <a:srgbClr val="002060"/>
              </a:buClr>
              <a:buFont typeface="Wingdings" panose="05000000000000000000" pitchFamily="2" charset="2"/>
              <a:buChar char="ü"/>
            </a:pPr>
            <a:r>
              <a:rPr lang="zh-CN" altLang="en-US" sz="2400" dirty="0" smtClean="0">
                <a:solidFill>
                  <a:srgbClr val="002060"/>
                </a:solidFill>
                <a:latin typeface="+mj-ea"/>
                <a:ea typeface="+mj-ea"/>
              </a:rPr>
              <a:t>股份有限公司</a:t>
            </a:r>
          </a:p>
        </p:txBody>
      </p:sp>
    </p:spTree>
    <p:extLst>
      <p:ext uri="{BB962C8B-B14F-4D97-AF65-F5344CB8AC3E}">
        <p14:creationId xmlns:p14="http://schemas.microsoft.com/office/powerpoint/2010/main" val="1126876254"/>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noChangeArrowheads="1"/>
          </p:cNvSpPr>
          <p:nvPr>
            <p:ph type="body" idx="1"/>
          </p:nvPr>
        </p:nvSpPr>
        <p:spPr>
          <a:xfrm>
            <a:off x="252413" y="620713"/>
            <a:ext cx="8712200" cy="5256212"/>
          </a:xfrm>
        </p:spPr>
        <p:txBody>
          <a:bodyPr/>
          <a:lstStyle/>
          <a:p>
            <a:pPr marL="0" indent="0" eaLnBrk="1" hangingPunct="1">
              <a:lnSpc>
                <a:spcPct val="150000"/>
              </a:lnSpc>
              <a:spcBef>
                <a:spcPct val="0"/>
              </a:spcBef>
              <a:buClr>
                <a:srgbClr val="002060"/>
              </a:buClr>
              <a:buNone/>
            </a:pPr>
            <a:r>
              <a:rPr lang="en-US" altLang="zh-CN" sz="2400" dirty="0" smtClean="0">
                <a:solidFill>
                  <a:srgbClr val="002060"/>
                </a:solidFill>
                <a:latin typeface="+mj-ea"/>
                <a:ea typeface="+mj-ea"/>
              </a:rPr>
              <a:t>2. </a:t>
            </a:r>
            <a:r>
              <a:rPr lang="zh-CN" altLang="en-US" sz="2400" dirty="0" smtClean="0">
                <a:solidFill>
                  <a:srgbClr val="002060"/>
                </a:solidFill>
                <a:latin typeface="+mj-ea"/>
                <a:ea typeface="+mj-ea"/>
              </a:rPr>
              <a:t>以后会计期间不能重分类进损益的其他综合收益包括：</a:t>
            </a:r>
            <a:endParaRPr lang="en-US" altLang="zh-CN" sz="2400" dirty="0" smtClean="0">
              <a:solidFill>
                <a:srgbClr val="002060"/>
              </a:solidFill>
              <a:latin typeface="+mj-ea"/>
              <a:ea typeface="+mj-ea"/>
            </a:endParaRPr>
          </a:p>
          <a:p>
            <a:pPr marL="358775" lvl="1" indent="-358775" eaLnBrk="1" hangingPunct="1">
              <a:lnSpc>
                <a:spcPct val="150000"/>
              </a:lnSpc>
              <a:spcBef>
                <a:spcPct val="0"/>
              </a:spcBef>
              <a:buClr>
                <a:srgbClr val="002060"/>
              </a:buClr>
              <a:buFont typeface="Arial" panose="020B0604020202020204" pitchFamily="34" charset="0"/>
              <a:buChar char="•"/>
            </a:pPr>
            <a:r>
              <a:rPr lang="zh-CN" altLang="en-US" sz="2200" dirty="0" smtClean="0">
                <a:solidFill>
                  <a:srgbClr val="002060"/>
                </a:solidFill>
                <a:latin typeface="+mj-ea"/>
                <a:ea typeface="+mj-ea"/>
              </a:rPr>
              <a:t>（</a:t>
            </a:r>
            <a:r>
              <a:rPr lang="en-US" altLang="zh-CN" sz="2200" dirty="0" smtClean="0">
                <a:solidFill>
                  <a:srgbClr val="002060"/>
                </a:solidFill>
                <a:latin typeface="+mj-ea"/>
                <a:ea typeface="+mj-ea"/>
              </a:rPr>
              <a:t>1</a:t>
            </a:r>
            <a:r>
              <a:rPr lang="zh-CN" altLang="en-US" sz="2200" dirty="0" smtClean="0">
                <a:solidFill>
                  <a:srgbClr val="002060"/>
                </a:solidFill>
                <a:latin typeface="+mj-ea"/>
                <a:ea typeface="+mj-ea"/>
              </a:rPr>
              <a:t>）重新计量设定受益计划净负债或净资产导致的变动；</a:t>
            </a:r>
          </a:p>
          <a:p>
            <a:pPr marL="358775" lvl="1" indent="-358775" eaLnBrk="1" hangingPunct="1">
              <a:lnSpc>
                <a:spcPct val="150000"/>
              </a:lnSpc>
              <a:spcBef>
                <a:spcPct val="0"/>
              </a:spcBef>
              <a:buClr>
                <a:srgbClr val="002060"/>
              </a:buClr>
              <a:buFont typeface="Arial" panose="020B0604020202020204" pitchFamily="34" charset="0"/>
              <a:buChar char="•"/>
            </a:pPr>
            <a:r>
              <a:rPr lang="zh-CN" altLang="en-US" sz="2200" dirty="0" smtClean="0">
                <a:solidFill>
                  <a:srgbClr val="002060"/>
                </a:solidFill>
                <a:latin typeface="+mj-ea"/>
                <a:ea typeface="+mj-ea"/>
              </a:rPr>
              <a:t>（</a:t>
            </a:r>
            <a:r>
              <a:rPr lang="en-US" altLang="zh-CN" sz="2200" dirty="0" smtClean="0">
                <a:solidFill>
                  <a:srgbClr val="002060"/>
                </a:solidFill>
                <a:latin typeface="+mj-ea"/>
                <a:ea typeface="+mj-ea"/>
              </a:rPr>
              <a:t>2</a:t>
            </a:r>
            <a:r>
              <a:rPr lang="zh-CN" altLang="en-US" sz="2200" dirty="0" smtClean="0">
                <a:solidFill>
                  <a:srgbClr val="002060"/>
                </a:solidFill>
                <a:latin typeface="+mj-ea"/>
                <a:ea typeface="+mj-ea"/>
              </a:rPr>
              <a:t>）按照权益法核算因被投资单位重新计量设定受益计划净负债或净资产变动导致的权益变动，投资企业按持股比例计算确认的该部分其他综合收益项目；</a:t>
            </a:r>
          </a:p>
          <a:p>
            <a:pPr marL="358775" lvl="1" indent="-358775" eaLnBrk="1" hangingPunct="1">
              <a:lnSpc>
                <a:spcPct val="150000"/>
              </a:lnSpc>
              <a:spcBef>
                <a:spcPct val="0"/>
              </a:spcBef>
              <a:buClr>
                <a:srgbClr val="002060"/>
              </a:buClr>
              <a:buFont typeface="Arial" panose="020B0604020202020204" pitchFamily="34" charset="0"/>
              <a:buChar char="•"/>
            </a:pPr>
            <a:r>
              <a:rPr lang="zh-CN" altLang="en-US" sz="2200" dirty="0" smtClean="0">
                <a:solidFill>
                  <a:srgbClr val="002060"/>
                </a:solidFill>
                <a:latin typeface="+mj-ea"/>
                <a:ea typeface="+mj-ea"/>
              </a:rPr>
              <a:t>（</a:t>
            </a:r>
            <a:r>
              <a:rPr lang="en-US" altLang="zh-CN" sz="2200" dirty="0" smtClean="0">
                <a:solidFill>
                  <a:srgbClr val="002060"/>
                </a:solidFill>
                <a:latin typeface="+mj-ea"/>
                <a:ea typeface="+mj-ea"/>
              </a:rPr>
              <a:t>3</a:t>
            </a:r>
            <a:r>
              <a:rPr lang="zh-CN" altLang="en-US" sz="2200" dirty="0" smtClean="0">
                <a:solidFill>
                  <a:srgbClr val="002060"/>
                </a:solidFill>
                <a:latin typeface="+mj-ea"/>
                <a:ea typeface="+mj-ea"/>
              </a:rPr>
              <a:t>）在初始确认时，企业可以将非交易性权益工具指定为以公允价值计量且其变动计入其他综合收益的金融资产，该指定后不得撤销，即当该类非交易性权益工具终止确认时原计入其他综合收益的公允价值变动损益</a:t>
            </a:r>
            <a:r>
              <a:rPr lang="zh-CN" altLang="en-US" sz="2200" dirty="0" smtClean="0">
                <a:solidFill>
                  <a:srgbClr val="FF0000"/>
                </a:solidFill>
                <a:latin typeface="+mj-ea"/>
                <a:ea typeface="+mj-ea"/>
              </a:rPr>
              <a:t>不得重分类进损益</a:t>
            </a:r>
            <a:r>
              <a:rPr lang="zh-CN" altLang="en-US" sz="2200" dirty="0" smtClean="0">
                <a:solidFill>
                  <a:srgbClr val="002060"/>
                </a:solidFill>
                <a:latin typeface="+mj-ea"/>
                <a:ea typeface="+mj-ea"/>
              </a:rPr>
              <a:t>。</a:t>
            </a:r>
            <a:endParaRPr lang="en-US" altLang="zh-CN" sz="2200" dirty="0" smtClean="0">
              <a:solidFill>
                <a:srgbClr val="002060"/>
              </a:solidFill>
              <a:latin typeface="+mj-ea"/>
              <a:ea typeface="+mj-ea"/>
            </a:endParaRPr>
          </a:p>
        </p:txBody>
      </p:sp>
      <p:sp>
        <p:nvSpPr>
          <p:cNvPr id="36867" name="Rectangle 2"/>
          <p:cNvSpPr txBox="1">
            <a:spLocks noChangeArrowheads="1"/>
          </p:cNvSpPr>
          <p:nvPr/>
        </p:nvSpPr>
        <p:spPr bwMode="auto">
          <a:xfrm>
            <a:off x="250825" y="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2060"/>
                </a:solidFill>
                <a:latin typeface="微软雅黑" panose="020B0503020204020204" pitchFamily="34" charset="-122"/>
                <a:ea typeface="微软雅黑" panose="020B0503020204020204" pitchFamily="34" charset="-122"/>
              </a:rPr>
              <a:t>第四节  其他综合收益</a:t>
            </a:r>
            <a:endParaRPr lang="zh-CN" altLang="zh-CN" b="0" dirty="0">
              <a:solidFill>
                <a:srgbClr val="0020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73559220"/>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Grp="1" noChangeArrowheads="1"/>
          </p:cNvSpPr>
          <p:nvPr>
            <p:ph type="body" idx="1"/>
          </p:nvPr>
        </p:nvSpPr>
        <p:spPr>
          <a:xfrm>
            <a:off x="252413" y="620713"/>
            <a:ext cx="8712200" cy="5256212"/>
          </a:xfrm>
        </p:spPr>
        <p:txBody>
          <a:bodyPr/>
          <a:lstStyle/>
          <a:p>
            <a:pPr marL="0" indent="0" eaLnBrk="1" hangingPunct="1">
              <a:lnSpc>
                <a:spcPct val="150000"/>
              </a:lnSpc>
              <a:spcBef>
                <a:spcPct val="0"/>
              </a:spcBef>
              <a:buClr>
                <a:srgbClr val="002060"/>
              </a:buClr>
              <a:buNone/>
            </a:pPr>
            <a:r>
              <a:rPr lang="en-US" altLang="zh-CN" sz="2200" dirty="0" smtClean="0">
                <a:solidFill>
                  <a:srgbClr val="002060"/>
                </a:solidFill>
                <a:latin typeface="+mj-ea"/>
                <a:ea typeface="+mj-ea"/>
              </a:rPr>
              <a:t>3. </a:t>
            </a:r>
            <a:r>
              <a:rPr lang="zh-CN" altLang="en-US" sz="2200" dirty="0" smtClean="0">
                <a:solidFill>
                  <a:srgbClr val="002060"/>
                </a:solidFill>
                <a:latin typeface="+mj-ea"/>
                <a:ea typeface="+mj-ea"/>
              </a:rPr>
              <a:t>以后会计期间满足规定条件时将重分类进损益的其他综合收益</a:t>
            </a:r>
            <a:r>
              <a:rPr lang="zh-CN" altLang="en-US" sz="2200" dirty="0" smtClean="0">
                <a:solidFill>
                  <a:srgbClr val="FF0000"/>
                </a:solidFill>
                <a:latin typeface="+mj-ea"/>
                <a:ea typeface="+mj-ea"/>
              </a:rPr>
              <a:t>（ √ ）</a:t>
            </a:r>
            <a:endParaRPr lang="en-US" altLang="zh-CN" sz="2200" dirty="0" smtClean="0">
              <a:solidFill>
                <a:srgbClr val="002060"/>
              </a:solidFill>
              <a:latin typeface="+mj-ea"/>
              <a:ea typeface="+mj-ea"/>
            </a:endParaRPr>
          </a:p>
          <a:p>
            <a:pPr marL="358775" lvl="1" indent="-358775" eaLnBrk="1" hangingPunct="1">
              <a:lnSpc>
                <a:spcPct val="150000"/>
              </a:lnSpc>
              <a:spcBef>
                <a:spcPct val="0"/>
              </a:spcBef>
              <a:buClr>
                <a:srgbClr val="002060"/>
              </a:buClr>
              <a:buFont typeface="Arial" panose="020B0604020202020204" pitchFamily="34" charset="0"/>
              <a:buChar char="•"/>
            </a:pPr>
            <a:r>
              <a:rPr lang="zh-CN" altLang="en-US" sz="2200" dirty="0" smtClean="0">
                <a:solidFill>
                  <a:srgbClr val="002060"/>
                </a:solidFill>
                <a:latin typeface="+mj-ea"/>
                <a:ea typeface="+mj-ea"/>
              </a:rPr>
              <a:t>（</a:t>
            </a:r>
            <a:r>
              <a:rPr lang="en-US" altLang="zh-CN" sz="2200" dirty="0" smtClean="0">
                <a:solidFill>
                  <a:srgbClr val="002060"/>
                </a:solidFill>
                <a:latin typeface="+mj-ea"/>
                <a:ea typeface="+mj-ea"/>
              </a:rPr>
              <a:t>1</a:t>
            </a:r>
            <a:r>
              <a:rPr lang="zh-CN" altLang="en-US" sz="2200" dirty="0" smtClean="0">
                <a:solidFill>
                  <a:srgbClr val="002060"/>
                </a:solidFill>
                <a:latin typeface="+mj-ea"/>
                <a:ea typeface="+mj-ea"/>
              </a:rPr>
              <a:t>）符合金融工具准则规定，同时符合两个条件的金融资产应当分类为以公允价值计量且其变动计入其他综合收益：企业管理该金融资产的业务模式既以收取合同现金流量为目标又以出售该金融资产为目标；该金融资产的合同条款规定，在特定日期产生的现金流量，仅为对本金和以未偿付本金金额为基础的利息的支付。当该类金融资产终止确认时，之前计入其他综合收益的累计利得或损失应当从其他综合收益中转出，计入当期损益。</a:t>
            </a:r>
          </a:p>
          <a:p>
            <a:pPr marL="358775" lvl="1" indent="-358775" eaLnBrk="1" hangingPunct="1">
              <a:lnSpc>
                <a:spcPct val="150000"/>
              </a:lnSpc>
              <a:spcBef>
                <a:spcPct val="0"/>
              </a:spcBef>
              <a:buClr>
                <a:srgbClr val="002060"/>
              </a:buClr>
              <a:buFont typeface="Arial" panose="020B0604020202020204" pitchFamily="34" charset="0"/>
              <a:buChar char="•"/>
            </a:pPr>
            <a:r>
              <a:rPr lang="zh-CN" altLang="en-US" sz="2200" dirty="0" smtClean="0">
                <a:solidFill>
                  <a:srgbClr val="002060"/>
                </a:solidFill>
                <a:latin typeface="+mj-ea"/>
                <a:ea typeface="+mj-ea"/>
              </a:rPr>
              <a:t>（</a:t>
            </a:r>
            <a:r>
              <a:rPr lang="en-US" altLang="zh-CN" sz="2200" dirty="0" smtClean="0">
                <a:solidFill>
                  <a:srgbClr val="002060"/>
                </a:solidFill>
                <a:latin typeface="+mj-ea"/>
                <a:ea typeface="+mj-ea"/>
              </a:rPr>
              <a:t>2</a:t>
            </a:r>
            <a:r>
              <a:rPr lang="zh-CN" altLang="en-US" sz="2200" dirty="0" smtClean="0">
                <a:solidFill>
                  <a:srgbClr val="002060"/>
                </a:solidFill>
                <a:latin typeface="+mj-ea"/>
                <a:ea typeface="+mj-ea"/>
              </a:rPr>
              <a:t>）金融资产的重分类，对金融资产重分类按规定可以将原计入其他综合收益的利得和损失转入当期损益的部分。</a:t>
            </a:r>
            <a:endParaRPr lang="en-US" altLang="zh-CN" sz="2200" dirty="0" smtClean="0">
              <a:solidFill>
                <a:srgbClr val="002060"/>
              </a:solidFill>
              <a:latin typeface="+mj-ea"/>
              <a:ea typeface="+mj-ea"/>
            </a:endParaRPr>
          </a:p>
        </p:txBody>
      </p:sp>
      <p:sp>
        <p:nvSpPr>
          <p:cNvPr id="37891" name="Rectangle 2"/>
          <p:cNvSpPr txBox="1">
            <a:spLocks noChangeArrowheads="1"/>
          </p:cNvSpPr>
          <p:nvPr/>
        </p:nvSpPr>
        <p:spPr bwMode="auto">
          <a:xfrm>
            <a:off x="250825" y="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2060"/>
                </a:solidFill>
                <a:latin typeface="微软雅黑" panose="020B0503020204020204" pitchFamily="34" charset="-122"/>
                <a:ea typeface="微软雅黑" panose="020B0503020204020204" pitchFamily="34" charset="-122"/>
              </a:rPr>
              <a:t>第四节  其他综合收益</a:t>
            </a:r>
            <a:endParaRPr lang="zh-CN" altLang="zh-CN" b="0" dirty="0">
              <a:solidFill>
                <a:srgbClr val="0020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255468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type="body" idx="1"/>
          </p:nvPr>
        </p:nvSpPr>
        <p:spPr>
          <a:xfrm>
            <a:off x="252413" y="620713"/>
            <a:ext cx="8712200" cy="5256212"/>
          </a:xfrm>
        </p:spPr>
        <p:txBody>
          <a:bodyPr/>
          <a:lstStyle/>
          <a:p>
            <a:pPr eaLnBrk="1" hangingPunct="1">
              <a:lnSpc>
                <a:spcPct val="150000"/>
              </a:lnSpc>
              <a:spcBef>
                <a:spcPct val="0"/>
              </a:spcBef>
              <a:buFont typeface="Wingdings" panose="05000000000000000000" pitchFamily="2" charset="2"/>
              <a:buAutoNum type="arabicPeriod"/>
            </a:pPr>
            <a:r>
              <a:rPr lang="zh-CN" altLang="en-US" sz="2400" dirty="0" smtClean="0">
                <a:solidFill>
                  <a:srgbClr val="002060"/>
                </a:solidFill>
                <a:latin typeface="+mj-ea"/>
                <a:ea typeface="+mj-ea"/>
              </a:rPr>
              <a:t>留存收益概述</a:t>
            </a:r>
            <a:endParaRPr lang="en-US" altLang="zh-CN"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Char char="Ø"/>
            </a:pPr>
            <a:r>
              <a:rPr lang="zh-CN" altLang="en-US" sz="2400" dirty="0" smtClean="0">
                <a:solidFill>
                  <a:srgbClr val="002060"/>
                </a:solidFill>
                <a:latin typeface="+mj-ea"/>
                <a:ea typeface="+mj-ea"/>
              </a:rPr>
              <a:t>含义：企业历年剩余的净收益累计而成的资本</a:t>
            </a:r>
            <a:endParaRPr lang="en-US" altLang="zh-CN" sz="2400" dirty="0" smtClean="0">
              <a:solidFill>
                <a:srgbClr val="002060"/>
              </a:solidFill>
              <a:latin typeface="+mj-ea"/>
              <a:ea typeface="+mj-ea"/>
            </a:endParaRPr>
          </a:p>
          <a:p>
            <a:pPr algn="ctr" eaLnBrk="1" hangingPunct="1">
              <a:lnSpc>
                <a:spcPct val="150000"/>
              </a:lnSpc>
              <a:spcBef>
                <a:spcPct val="0"/>
              </a:spcBef>
              <a:buFont typeface="Wingdings" panose="05000000000000000000" pitchFamily="2" charset="2"/>
              <a:buNone/>
            </a:pPr>
            <a:endParaRPr lang="en-US" altLang="zh-CN" sz="2400" dirty="0" smtClean="0">
              <a:solidFill>
                <a:srgbClr val="002060"/>
              </a:solidFill>
              <a:latin typeface="+mj-ea"/>
              <a:ea typeface="+mj-ea"/>
            </a:endParaRPr>
          </a:p>
          <a:p>
            <a:pPr algn="ctr" eaLnBrk="1" hangingPunct="1">
              <a:lnSpc>
                <a:spcPct val="150000"/>
              </a:lnSpc>
              <a:spcBef>
                <a:spcPct val="0"/>
              </a:spcBef>
              <a:buFont typeface="Wingdings" panose="05000000000000000000" pitchFamily="2" charset="2"/>
              <a:buNone/>
            </a:pPr>
            <a:r>
              <a:rPr lang="zh-CN" altLang="en-US" sz="2400" dirty="0" smtClean="0">
                <a:solidFill>
                  <a:srgbClr val="002060"/>
                </a:solidFill>
                <a:latin typeface="+mj-ea"/>
                <a:ea typeface="+mj-ea"/>
              </a:rPr>
              <a:t>投入资本 </a:t>
            </a:r>
            <a:r>
              <a:rPr lang="en-US" altLang="zh-CN" sz="2400" dirty="0" smtClean="0">
                <a:solidFill>
                  <a:srgbClr val="FF0000"/>
                </a:solidFill>
                <a:latin typeface="+mj-ea"/>
                <a:ea typeface="+mj-ea"/>
              </a:rPr>
              <a:t>VS </a:t>
            </a:r>
            <a:r>
              <a:rPr lang="zh-CN" altLang="en-US" sz="2400" dirty="0" smtClean="0">
                <a:solidFill>
                  <a:srgbClr val="002060"/>
                </a:solidFill>
                <a:latin typeface="+mj-ea"/>
                <a:ea typeface="+mj-ea"/>
              </a:rPr>
              <a:t>留存收益</a:t>
            </a:r>
            <a:endParaRPr lang="en-US" altLang="zh-CN" sz="2400" dirty="0" smtClean="0">
              <a:solidFill>
                <a:srgbClr val="002060"/>
              </a:solidFill>
              <a:latin typeface="+mj-ea"/>
              <a:ea typeface="+mj-ea"/>
            </a:endParaRPr>
          </a:p>
          <a:p>
            <a:pPr algn="ctr" eaLnBrk="1" hangingPunct="1">
              <a:lnSpc>
                <a:spcPct val="150000"/>
              </a:lnSpc>
              <a:spcBef>
                <a:spcPct val="0"/>
              </a:spcBef>
              <a:buFont typeface="Wingdings" panose="05000000000000000000" pitchFamily="2" charset="2"/>
              <a:buNone/>
            </a:pPr>
            <a:endParaRPr lang="en-US" altLang="zh-CN"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Char char="Ø"/>
            </a:pPr>
            <a:r>
              <a:rPr lang="zh-CN" altLang="en-US" sz="2400" dirty="0" smtClean="0">
                <a:solidFill>
                  <a:srgbClr val="002060"/>
                </a:solidFill>
                <a:latin typeface="+mj-ea"/>
                <a:ea typeface="+mj-ea"/>
              </a:rPr>
              <a:t>构成</a:t>
            </a:r>
            <a:endParaRPr lang="en-US" altLang="zh-CN" sz="2400" dirty="0" smtClean="0">
              <a:solidFill>
                <a:srgbClr val="002060"/>
              </a:solidFill>
              <a:latin typeface="+mj-ea"/>
              <a:ea typeface="+mj-ea"/>
            </a:endParaRPr>
          </a:p>
          <a:p>
            <a:pPr eaLnBrk="1" hangingPunct="1">
              <a:lnSpc>
                <a:spcPct val="150000"/>
              </a:lnSpc>
              <a:spcBef>
                <a:spcPct val="0"/>
              </a:spcBef>
              <a:buFont typeface="Arial" panose="020B0604020202020204" pitchFamily="34" charset="0"/>
              <a:buChar char="•"/>
            </a:pPr>
            <a:r>
              <a:rPr lang="zh-CN" altLang="en-US" sz="2400" dirty="0" smtClean="0">
                <a:solidFill>
                  <a:srgbClr val="002060"/>
                </a:solidFill>
                <a:latin typeface="+mj-ea"/>
                <a:ea typeface="+mj-ea"/>
              </a:rPr>
              <a:t>盈余公积</a:t>
            </a:r>
            <a:endParaRPr lang="en-US" altLang="zh-CN" sz="2400" dirty="0" smtClean="0">
              <a:solidFill>
                <a:srgbClr val="002060"/>
              </a:solidFill>
              <a:latin typeface="+mj-ea"/>
              <a:ea typeface="+mj-ea"/>
            </a:endParaRPr>
          </a:p>
          <a:p>
            <a:pPr eaLnBrk="1" hangingPunct="1">
              <a:lnSpc>
                <a:spcPct val="150000"/>
              </a:lnSpc>
              <a:spcBef>
                <a:spcPct val="0"/>
              </a:spcBef>
              <a:buFont typeface="Arial" panose="020B0604020202020204" pitchFamily="34" charset="0"/>
              <a:buChar char="•"/>
            </a:pPr>
            <a:r>
              <a:rPr lang="zh-CN" altLang="en-US" sz="2400" dirty="0" smtClean="0">
                <a:solidFill>
                  <a:srgbClr val="002060"/>
                </a:solidFill>
                <a:latin typeface="+mj-ea"/>
                <a:ea typeface="+mj-ea"/>
              </a:rPr>
              <a:t>未分配利润</a:t>
            </a:r>
            <a:endParaRPr lang="zh-CN" altLang="zh-CN" sz="2400" dirty="0" smtClean="0">
              <a:solidFill>
                <a:srgbClr val="002060"/>
              </a:solidFill>
              <a:latin typeface="+mj-ea"/>
              <a:ea typeface="+mj-ea"/>
            </a:endParaRPr>
          </a:p>
        </p:txBody>
      </p:sp>
      <p:sp>
        <p:nvSpPr>
          <p:cNvPr id="4" name="Rectangle 2">
            <a:extLst>
              <a:ext uri="{FF2B5EF4-FFF2-40B4-BE49-F238E27FC236}">
                <a16:creationId xmlns:a16="http://schemas.microsoft.com/office/drawing/2014/main" id="{2DA6D2C2-91D2-4542-AB01-4E12E4BCBEFA}"/>
              </a:ext>
            </a:extLst>
          </p:cNvPr>
          <p:cNvSpPr txBox="1">
            <a:spLocks noChangeArrowheads="1"/>
          </p:cNvSpPr>
          <p:nvPr/>
        </p:nvSpPr>
        <p:spPr bwMode="auto">
          <a:xfrm>
            <a:off x="250825" y="0"/>
            <a:ext cx="7772400" cy="641350"/>
          </a:xfrm>
          <a:prstGeom prst="rect">
            <a:avLst/>
          </a:prstGeom>
          <a:noFill/>
          <a:ln w="9525">
            <a:noFill/>
            <a:miter lim="800000"/>
            <a:headEnd/>
            <a:tailEnd/>
          </a:ln>
        </p:spPr>
        <p:txBody>
          <a:bodyPr anchor="b"/>
          <a:lstStyle/>
          <a:p>
            <a:pPr eaLnBrk="1" hangingPunct="1">
              <a:defRPr/>
            </a:pPr>
            <a:r>
              <a:rPr lang="zh-CN" altLang="en-US" sz="3200" kern="0" dirty="0" smtClean="0">
                <a:solidFill>
                  <a:srgbClr val="002060"/>
                </a:solidFill>
                <a:latin typeface="微软雅黑" pitchFamily="34" charset="-122"/>
                <a:ea typeface="微软雅黑" pitchFamily="34" charset="-122"/>
                <a:cs typeface="+mj-cs"/>
              </a:rPr>
              <a:t>第五节 </a:t>
            </a:r>
            <a:r>
              <a:rPr lang="en-US" altLang="zh-CN" sz="3200" kern="0" dirty="0" smtClean="0">
                <a:solidFill>
                  <a:srgbClr val="002060"/>
                </a:solidFill>
                <a:latin typeface="微软雅黑" pitchFamily="34" charset="-122"/>
                <a:ea typeface="微软雅黑" pitchFamily="34" charset="-122"/>
                <a:cs typeface="+mj-cs"/>
              </a:rPr>
              <a:t> </a:t>
            </a:r>
            <a:r>
              <a:rPr lang="zh-CN" altLang="en-US" sz="3200" kern="0" dirty="0">
                <a:solidFill>
                  <a:srgbClr val="002060"/>
                </a:solidFill>
                <a:latin typeface="微软雅黑" pitchFamily="34" charset="-122"/>
                <a:ea typeface="微软雅黑" pitchFamily="34" charset="-122"/>
                <a:cs typeface="+mj-cs"/>
              </a:rPr>
              <a:t>留存收益</a:t>
            </a:r>
            <a:endParaRPr lang="zh-CN" sz="3200" kern="0" dirty="0">
              <a:solidFill>
                <a:srgbClr val="002060"/>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613021787"/>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323850" y="655638"/>
            <a:ext cx="69342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spcBef>
                <a:spcPct val="0"/>
              </a:spcBef>
              <a:buClr>
                <a:srgbClr val="FF0000"/>
              </a:buClr>
              <a:buSzTx/>
              <a:buFont typeface="Wingdings" panose="05000000000000000000" pitchFamily="2" charset="2"/>
              <a:buChar char="Ø"/>
            </a:pPr>
            <a:r>
              <a:rPr kumimoji="1" lang="zh-CN" altLang="en-US" sz="2800" b="0">
                <a:solidFill>
                  <a:schemeClr val="tx2"/>
                </a:solidFill>
                <a:latin typeface="微软雅黑" panose="020B0503020204020204" pitchFamily="34" charset="-122"/>
                <a:ea typeface="微软雅黑" panose="020B0503020204020204" pitchFamily="34" charset="-122"/>
              </a:rPr>
              <a:t>  净利润的分配</a:t>
            </a:r>
          </a:p>
        </p:txBody>
      </p:sp>
      <p:sp>
        <p:nvSpPr>
          <p:cNvPr id="45059" name="Rectangle 3"/>
          <p:cNvSpPr>
            <a:spLocks noChangeArrowheads="1"/>
          </p:cNvSpPr>
          <p:nvPr/>
        </p:nvSpPr>
        <p:spPr bwMode="auto">
          <a:xfrm>
            <a:off x="395288" y="1341438"/>
            <a:ext cx="8353425" cy="434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457200">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indent="4572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0"/>
              </a:spcBef>
              <a:buClr>
                <a:srgbClr val="0A1625"/>
              </a:buClr>
              <a:buSzTx/>
              <a:buFont typeface="Wingdings" panose="05000000000000000000" pitchFamily="2" charset="2"/>
              <a:buChar char="ü"/>
            </a:pPr>
            <a:r>
              <a:rPr kumimoji="1" lang="zh-CN" altLang="en-US" sz="2400" dirty="0">
                <a:solidFill>
                  <a:srgbClr val="002060"/>
                </a:solidFill>
                <a:latin typeface="+mj-ea"/>
                <a:ea typeface="+mj-ea"/>
              </a:rPr>
              <a:t>计算：</a:t>
            </a:r>
            <a:endParaRPr kumimoji="1" lang="en-US" altLang="zh-CN" sz="2400" dirty="0">
              <a:solidFill>
                <a:srgbClr val="002060"/>
              </a:solidFill>
              <a:latin typeface="+mj-ea"/>
              <a:ea typeface="+mj-ea"/>
            </a:endParaRPr>
          </a:p>
          <a:p>
            <a:pPr algn="ctr" eaLnBrk="1" hangingPunct="1">
              <a:lnSpc>
                <a:spcPct val="150000"/>
              </a:lnSpc>
              <a:spcBef>
                <a:spcPct val="0"/>
              </a:spcBef>
              <a:buClr>
                <a:srgbClr val="0A1625"/>
              </a:buClr>
              <a:buSzTx/>
              <a:buFontTx/>
              <a:buNone/>
            </a:pPr>
            <a:r>
              <a:rPr kumimoji="1" lang="zh-CN" altLang="en-US" sz="2000" dirty="0">
                <a:solidFill>
                  <a:srgbClr val="002060"/>
                </a:solidFill>
                <a:latin typeface="+mj-ea"/>
                <a:ea typeface="+mj-ea"/>
              </a:rPr>
              <a:t>可供分配的利润</a:t>
            </a:r>
            <a:r>
              <a:rPr kumimoji="1" lang="en-US" altLang="zh-CN" sz="2000" dirty="0">
                <a:solidFill>
                  <a:srgbClr val="002060"/>
                </a:solidFill>
                <a:latin typeface="+mj-ea"/>
                <a:ea typeface="+mj-ea"/>
              </a:rPr>
              <a:t>=</a:t>
            </a:r>
            <a:r>
              <a:rPr kumimoji="1" lang="zh-CN" altLang="en-US" sz="2000" dirty="0">
                <a:solidFill>
                  <a:srgbClr val="002060"/>
                </a:solidFill>
                <a:latin typeface="+mj-ea"/>
                <a:ea typeface="+mj-ea"/>
              </a:rPr>
              <a:t>年初未分配的利润</a:t>
            </a:r>
            <a:r>
              <a:rPr kumimoji="1" lang="en-US" altLang="zh-CN" sz="2000" dirty="0">
                <a:solidFill>
                  <a:srgbClr val="002060"/>
                </a:solidFill>
                <a:latin typeface="+mj-ea"/>
                <a:ea typeface="+mj-ea"/>
              </a:rPr>
              <a:t>+</a:t>
            </a:r>
            <a:r>
              <a:rPr kumimoji="1" lang="zh-CN" altLang="en-US" sz="2000" dirty="0">
                <a:solidFill>
                  <a:srgbClr val="002060"/>
                </a:solidFill>
                <a:latin typeface="+mj-ea"/>
                <a:ea typeface="+mj-ea"/>
              </a:rPr>
              <a:t>本期的净利润（</a:t>
            </a:r>
            <a:r>
              <a:rPr kumimoji="1" lang="zh-CN" altLang="en-US" sz="2000" dirty="0">
                <a:solidFill>
                  <a:srgbClr val="FF0000"/>
                </a:solidFill>
                <a:latin typeface="+mj-ea"/>
                <a:ea typeface="+mj-ea"/>
              </a:rPr>
              <a:t>税后</a:t>
            </a:r>
            <a:r>
              <a:rPr kumimoji="1" lang="zh-CN" altLang="en-US" sz="2000" dirty="0">
                <a:solidFill>
                  <a:srgbClr val="002060"/>
                </a:solidFill>
                <a:latin typeface="+mj-ea"/>
                <a:ea typeface="+mj-ea"/>
              </a:rPr>
              <a:t>）</a:t>
            </a:r>
          </a:p>
          <a:p>
            <a:pPr eaLnBrk="1" hangingPunct="1">
              <a:lnSpc>
                <a:spcPct val="150000"/>
              </a:lnSpc>
              <a:spcBef>
                <a:spcPct val="0"/>
              </a:spcBef>
              <a:buClr>
                <a:srgbClr val="0A1625"/>
              </a:buClr>
              <a:buSzTx/>
              <a:buFont typeface="Wingdings" panose="05000000000000000000" pitchFamily="2" charset="2"/>
              <a:buChar char="ü"/>
            </a:pPr>
            <a:r>
              <a:rPr kumimoji="1" lang="zh-CN" altLang="en-US" sz="2400" dirty="0">
                <a:solidFill>
                  <a:srgbClr val="002060"/>
                </a:solidFill>
                <a:latin typeface="+mj-ea"/>
                <a:ea typeface="+mj-ea"/>
              </a:rPr>
              <a:t>分配顺序：</a:t>
            </a:r>
          </a:p>
          <a:p>
            <a:pPr marL="0" lvl="2" eaLnBrk="1" hangingPunct="1">
              <a:lnSpc>
                <a:spcPct val="150000"/>
              </a:lnSpc>
              <a:spcBef>
                <a:spcPct val="0"/>
              </a:spcBef>
              <a:buClr>
                <a:srgbClr val="FF0000"/>
              </a:buClr>
              <a:buSzTx/>
              <a:buFont typeface="Arial" panose="020B0604020202020204" pitchFamily="34" charset="0"/>
              <a:buChar char="•"/>
            </a:pPr>
            <a:r>
              <a:rPr kumimoji="1" lang="zh-CN" altLang="en-US" b="1" dirty="0">
                <a:solidFill>
                  <a:srgbClr val="002060"/>
                </a:solidFill>
                <a:latin typeface="+mj-ea"/>
                <a:ea typeface="+mj-ea"/>
              </a:rPr>
              <a:t>弥补以前年度亏损</a:t>
            </a:r>
            <a:endParaRPr kumimoji="1" lang="en-US" altLang="zh-CN" b="1" dirty="0">
              <a:solidFill>
                <a:srgbClr val="002060"/>
              </a:solidFill>
              <a:latin typeface="+mj-ea"/>
              <a:ea typeface="+mj-ea"/>
            </a:endParaRPr>
          </a:p>
          <a:p>
            <a:pPr marL="0" lvl="2" eaLnBrk="1" hangingPunct="1">
              <a:lnSpc>
                <a:spcPct val="150000"/>
              </a:lnSpc>
              <a:spcBef>
                <a:spcPct val="0"/>
              </a:spcBef>
              <a:buClr>
                <a:srgbClr val="FF0000"/>
              </a:buClr>
              <a:buSzTx/>
              <a:buFont typeface="Arial" panose="020B0604020202020204" pitchFamily="34" charset="0"/>
              <a:buChar char="•"/>
            </a:pPr>
            <a:r>
              <a:rPr kumimoji="1" lang="zh-CN" altLang="en-US" b="1" dirty="0">
                <a:solidFill>
                  <a:srgbClr val="002060"/>
                </a:solidFill>
                <a:latin typeface="+mj-ea"/>
                <a:ea typeface="+mj-ea"/>
              </a:rPr>
              <a:t>提取盈余公积（积累资金）</a:t>
            </a:r>
          </a:p>
          <a:p>
            <a:pPr marL="0" lvl="2" eaLnBrk="1" hangingPunct="1">
              <a:lnSpc>
                <a:spcPct val="150000"/>
              </a:lnSpc>
              <a:spcBef>
                <a:spcPct val="0"/>
              </a:spcBef>
              <a:buClr>
                <a:srgbClr val="FF0000"/>
              </a:buClr>
              <a:buSzTx/>
              <a:buFont typeface="Arial" panose="020B0604020202020204" pitchFamily="34" charset="0"/>
              <a:buChar char="•"/>
            </a:pPr>
            <a:r>
              <a:rPr kumimoji="1" lang="zh-CN" altLang="en-US" b="1" dirty="0">
                <a:solidFill>
                  <a:srgbClr val="002060"/>
                </a:solidFill>
                <a:latin typeface="+mj-ea"/>
                <a:ea typeface="+mj-ea"/>
              </a:rPr>
              <a:t>向投资者分配利润（流出企业）</a:t>
            </a:r>
          </a:p>
          <a:p>
            <a:pPr marL="0" lvl="2" eaLnBrk="1" hangingPunct="1">
              <a:lnSpc>
                <a:spcPct val="150000"/>
              </a:lnSpc>
              <a:spcBef>
                <a:spcPct val="0"/>
              </a:spcBef>
              <a:buClr>
                <a:srgbClr val="FF0000"/>
              </a:buClr>
              <a:buSzTx/>
              <a:buFont typeface="Arial" panose="020B0604020202020204" pitchFamily="34" charset="0"/>
              <a:buChar char="•"/>
            </a:pPr>
            <a:r>
              <a:rPr kumimoji="1" lang="zh-CN" altLang="en-US" b="1" dirty="0">
                <a:solidFill>
                  <a:srgbClr val="002060"/>
                </a:solidFill>
                <a:latin typeface="+mj-ea"/>
                <a:ea typeface="+mj-ea"/>
              </a:rPr>
              <a:t>剩下为未分配利润（未指定用途）</a:t>
            </a:r>
            <a:endParaRPr kumimoji="1" lang="en-US" altLang="zh-CN" b="1" dirty="0">
              <a:solidFill>
                <a:srgbClr val="002060"/>
              </a:solidFill>
              <a:latin typeface="+mj-ea"/>
              <a:ea typeface="+mj-ea"/>
            </a:endParaRPr>
          </a:p>
          <a:p>
            <a:pPr marL="0" lvl="2" eaLnBrk="1" hangingPunct="1">
              <a:lnSpc>
                <a:spcPct val="150000"/>
              </a:lnSpc>
              <a:spcBef>
                <a:spcPct val="0"/>
              </a:spcBef>
              <a:buClr>
                <a:srgbClr val="002060"/>
              </a:buClr>
              <a:buSzTx/>
              <a:buFont typeface="Wingdings" panose="05000000000000000000" pitchFamily="2" charset="2"/>
              <a:buChar char="ü"/>
            </a:pPr>
            <a:r>
              <a:rPr kumimoji="1" lang="zh-CN" altLang="en-US" b="1" dirty="0">
                <a:solidFill>
                  <a:srgbClr val="002060"/>
                </a:solidFill>
                <a:latin typeface="+mj-ea"/>
                <a:ea typeface="+mj-ea"/>
              </a:rPr>
              <a:t>账户设置：“</a:t>
            </a:r>
            <a:r>
              <a:rPr kumimoji="1" lang="zh-CN" altLang="en-US" b="1" dirty="0">
                <a:solidFill>
                  <a:srgbClr val="FF0000"/>
                </a:solidFill>
                <a:latin typeface="+mj-ea"/>
                <a:ea typeface="+mj-ea"/>
              </a:rPr>
              <a:t>利润分配</a:t>
            </a:r>
            <a:r>
              <a:rPr kumimoji="1" lang="en-US" altLang="zh-CN" b="1" dirty="0">
                <a:solidFill>
                  <a:srgbClr val="FF0000"/>
                </a:solidFill>
                <a:latin typeface="+mj-ea"/>
                <a:ea typeface="+mj-ea"/>
              </a:rPr>
              <a:t>——</a:t>
            </a:r>
            <a:r>
              <a:rPr kumimoji="1" lang="zh-CN" altLang="en-US" b="1" dirty="0">
                <a:solidFill>
                  <a:srgbClr val="FF0000"/>
                </a:solidFill>
                <a:latin typeface="+mj-ea"/>
                <a:ea typeface="+mj-ea"/>
              </a:rPr>
              <a:t>未分配利润</a:t>
            </a:r>
            <a:r>
              <a:rPr kumimoji="1" lang="zh-CN" altLang="en-US" b="1" dirty="0">
                <a:solidFill>
                  <a:srgbClr val="002060"/>
                </a:solidFill>
                <a:latin typeface="+mj-ea"/>
                <a:ea typeface="+mj-ea"/>
              </a:rPr>
              <a:t>”</a:t>
            </a:r>
          </a:p>
        </p:txBody>
      </p:sp>
      <p:sp>
        <p:nvSpPr>
          <p:cNvPr id="4" name="Rectangle 2">
            <a:extLst>
              <a:ext uri="{FF2B5EF4-FFF2-40B4-BE49-F238E27FC236}">
                <a16:creationId xmlns:a16="http://schemas.microsoft.com/office/drawing/2014/main" id="{F775DC0F-A4BB-409E-8E4F-44E1B0578BEB}"/>
              </a:ext>
            </a:extLst>
          </p:cNvPr>
          <p:cNvSpPr txBox="1">
            <a:spLocks noChangeArrowheads="1"/>
          </p:cNvSpPr>
          <p:nvPr/>
        </p:nvSpPr>
        <p:spPr bwMode="auto">
          <a:xfrm>
            <a:off x="250825" y="0"/>
            <a:ext cx="7772400" cy="641350"/>
          </a:xfrm>
          <a:prstGeom prst="rect">
            <a:avLst/>
          </a:prstGeom>
          <a:noFill/>
          <a:ln w="9525">
            <a:noFill/>
            <a:miter lim="800000"/>
            <a:headEnd/>
            <a:tailEnd/>
          </a:ln>
        </p:spPr>
        <p:txBody>
          <a:bodyPr anchor="b"/>
          <a:lstStyle/>
          <a:p>
            <a:pPr eaLnBrk="1" hangingPunct="1">
              <a:defRPr/>
            </a:pPr>
            <a:r>
              <a:rPr lang="zh-CN" altLang="en-US" sz="3200" kern="0" dirty="0">
                <a:solidFill>
                  <a:srgbClr val="002060"/>
                </a:solidFill>
                <a:latin typeface="微软雅黑" pitchFamily="34" charset="-122"/>
                <a:ea typeface="微软雅黑" pitchFamily="34" charset="-122"/>
              </a:rPr>
              <a:t>第五节 </a:t>
            </a:r>
            <a:r>
              <a:rPr lang="en-US" altLang="zh-CN" sz="3200" kern="0" dirty="0">
                <a:solidFill>
                  <a:srgbClr val="002060"/>
                </a:solidFill>
                <a:latin typeface="微软雅黑" pitchFamily="34" charset="-122"/>
                <a:ea typeface="微软雅黑" pitchFamily="34" charset="-122"/>
              </a:rPr>
              <a:t> </a:t>
            </a:r>
            <a:r>
              <a:rPr lang="zh-CN" altLang="en-US" sz="3200" kern="0" dirty="0">
                <a:solidFill>
                  <a:srgbClr val="002060"/>
                </a:solidFill>
                <a:latin typeface="微软雅黑" pitchFamily="34" charset="-122"/>
                <a:ea typeface="微软雅黑" pitchFamily="34" charset="-122"/>
              </a:rPr>
              <a:t>留存收益</a:t>
            </a:r>
            <a:endParaRPr lang="zh-CN" altLang="zh-CN" sz="3200" kern="0" dirty="0">
              <a:solidFill>
                <a:srgbClr val="002060"/>
              </a:solidFill>
              <a:latin typeface="微软雅黑" pitchFamily="34" charset="-122"/>
              <a:ea typeface="微软雅黑" pitchFamily="34" charset="-122"/>
            </a:endParaRPr>
          </a:p>
        </p:txBody>
      </p:sp>
    </p:spTree>
    <p:extLst>
      <p:ext uri="{BB962C8B-B14F-4D97-AF65-F5344CB8AC3E}">
        <p14:creationId xmlns:p14="http://schemas.microsoft.com/office/powerpoint/2010/main" val="18751139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
          <p:cNvSpPr>
            <a:spLocks noGrp="1" noChangeArrowheads="1"/>
          </p:cNvSpPr>
          <p:nvPr>
            <p:ph type="body" idx="1"/>
          </p:nvPr>
        </p:nvSpPr>
        <p:spPr>
          <a:xfrm>
            <a:off x="252413" y="620713"/>
            <a:ext cx="8712200" cy="5256212"/>
          </a:xfrm>
        </p:spPr>
        <p:txBody>
          <a:bodyPr/>
          <a:lstStyle/>
          <a:p>
            <a:pPr eaLnBrk="1" hangingPunct="1">
              <a:lnSpc>
                <a:spcPct val="150000"/>
              </a:lnSpc>
              <a:spcBef>
                <a:spcPct val="0"/>
              </a:spcBef>
              <a:buFont typeface="Wingdings" panose="05000000000000000000" pitchFamily="2" charset="2"/>
              <a:buNone/>
            </a:pPr>
            <a:r>
              <a:rPr lang="en-US" altLang="zh-CN" sz="2400" dirty="0" smtClean="0">
                <a:solidFill>
                  <a:srgbClr val="002060"/>
                </a:solidFill>
                <a:latin typeface="+mj-ea"/>
                <a:ea typeface="+mj-ea"/>
              </a:rPr>
              <a:t>2.  </a:t>
            </a:r>
            <a:r>
              <a:rPr lang="zh-CN" altLang="zh-CN" sz="2400" dirty="0" smtClean="0">
                <a:solidFill>
                  <a:srgbClr val="002060"/>
                </a:solidFill>
                <a:latin typeface="+mj-ea"/>
                <a:ea typeface="+mj-ea"/>
              </a:rPr>
              <a:t>盈余公积</a:t>
            </a:r>
          </a:p>
          <a:p>
            <a:pPr eaLnBrk="1" hangingPunct="1">
              <a:lnSpc>
                <a:spcPct val="150000"/>
              </a:lnSpc>
              <a:spcBef>
                <a:spcPct val="0"/>
              </a:spcBef>
              <a:buFont typeface="Wingdings" panose="05000000000000000000" pitchFamily="2" charset="2"/>
              <a:buChar char="Ø"/>
            </a:pPr>
            <a:r>
              <a:rPr lang="zh-CN" altLang="en-US" sz="2400" dirty="0" smtClean="0">
                <a:solidFill>
                  <a:srgbClr val="002060"/>
                </a:solidFill>
                <a:latin typeface="+mj-ea"/>
                <a:ea typeface="+mj-ea"/>
              </a:rPr>
              <a:t>含义：</a:t>
            </a:r>
            <a:r>
              <a:rPr lang="zh-CN" altLang="zh-CN" sz="2400" dirty="0" smtClean="0">
                <a:solidFill>
                  <a:srgbClr val="002060"/>
                </a:solidFill>
                <a:latin typeface="+mj-ea"/>
                <a:ea typeface="+mj-ea"/>
              </a:rPr>
              <a:t>企业按照有关规定从净利润中提取的积累资金。</a:t>
            </a:r>
            <a:endParaRPr lang="en-US" altLang="zh-CN"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Char char="Ø"/>
            </a:pPr>
            <a:r>
              <a:rPr lang="zh-CN" altLang="en-US" sz="2400" dirty="0" smtClean="0">
                <a:solidFill>
                  <a:srgbClr val="002060"/>
                </a:solidFill>
                <a:latin typeface="+mj-ea"/>
                <a:ea typeface="+mj-ea"/>
              </a:rPr>
              <a:t>包含：</a:t>
            </a:r>
            <a:endParaRPr lang="en-US" altLang="zh-CN"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None/>
            </a:pPr>
            <a:r>
              <a:rPr lang="en-US" altLang="zh-CN" sz="2400" dirty="0" smtClean="0">
                <a:solidFill>
                  <a:srgbClr val="002060"/>
                </a:solidFill>
                <a:latin typeface="+mj-ea"/>
                <a:ea typeface="+mj-ea"/>
              </a:rPr>
              <a:t>     </a:t>
            </a:r>
            <a:r>
              <a:rPr lang="zh-CN" altLang="zh-CN" sz="2400" dirty="0" smtClean="0">
                <a:solidFill>
                  <a:srgbClr val="002060"/>
                </a:solidFill>
                <a:latin typeface="+mj-ea"/>
                <a:ea typeface="+mj-ea"/>
              </a:rPr>
              <a:t>法定盈余公积</a:t>
            </a:r>
            <a:r>
              <a:rPr lang="zh-CN" altLang="en-US" sz="2400" dirty="0" smtClean="0">
                <a:solidFill>
                  <a:srgbClr val="002060"/>
                </a:solidFill>
                <a:latin typeface="+mj-ea"/>
                <a:ea typeface="+mj-ea"/>
              </a:rPr>
              <a:t>：</a:t>
            </a:r>
            <a:r>
              <a:rPr lang="zh-CN" altLang="en-US" sz="2400" dirty="0" smtClean="0">
                <a:solidFill>
                  <a:srgbClr val="FF0000"/>
                </a:solidFill>
                <a:latin typeface="+mj-ea"/>
                <a:ea typeface="+mj-ea"/>
              </a:rPr>
              <a:t>税后</a:t>
            </a:r>
            <a:r>
              <a:rPr lang="zh-CN" altLang="en-US" sz="2400" dirty="0" smtClean="0">
                <a:solidFill>
                  <a:srgbClr val="002060"/>
                </a:solidFill>
                <a:latin typeface="+mj-ea"/>
                <a:ea typeface="+mj-ea"/>
              </a:rPr>
              <a:t>利润  </a:t>
            </a:r>
            <a:r>
              <a:rPr lang="en-US" altLang="zh-CN" sz="2400" dirty="0" smtClean="0">
                <a:solidFill>
                  <a:srgbClr val="FF0000"/>
                </a:solidFill>
                <a:latin typeface="+mj-ea"/>
                <a:ea typeface="+mj-ea"/>
              </a:rPr>
              <a:t>10%  </a:t>
            </a:r>
            <a:r>
              <a:rPr lang="zh-CN" altLang="en-US" sz="2400" dirty="0" smtClean="0">
                <a:solidFill>
                  <a:srgbClr val="002060"/>
                </a:solidFill>
                <a:latin typeface="+mj-ea"/>
                <a:ea typeface="+mj-ea"/>
              </a:rPr>
              <a:t>超过注册资本</a:t>
            </a:r>
            <a:r>
              <a:rPr lang="en-US" altLang="zh-CN" sz="2400" dirty="0" smtClean="0">
                <a:solidFill>
                  <a:srgbClr val="FF0000"/>
                </a:solidFill>
                <a:latin typeface="+mj-ea"/>
                <a:ea typeface="+mj-ea"/>
              </a:rPr>
              <a:t>50%</a:t>
            </a:r>
          </a:p>
          <a:p>
            <a:pPr eaLnBrk="1" hangingPunct="1">
              <a:lnSpc>
                <a:spcPct val="150000"/>
              </a:lnSpc>
              <a:spcBef>
                <a:spcPct val="0"/>
              </a:spcBef>
              <a:buFont typeface="Wingdings" panose="05000000000000000000" pitchFamily="2" charset="2"/>
              <a:buNone/>
            </a:pPr>
            <a:r>
              <a:rPr lang="en-US" altLang="zh-CN" sz="2400" dirty="0" smtClean="0">
                <a:solidFill>
                  <a:srgbClr val="002060"/>
                </a:solidFill>
                <a:latin typeface="+mj-ea"/>
                <a:ea typeface="+mj-ea"/>
              </a:rPr>
              <a:t>     </a:t>
            </a:r>
            <a:r>
              <a:rPr lang="zh-CN" altLang="zh-CN" sz="2400" dirty="0" smtClean="0">
                <a:solidFill>
                  <a:srgbClr val="002060"/>
                </a:solidFill>
                <a:latin typeface="+mj-ea"/>
                <a:ea typeface="+mj-ea"/>
              </a:rPr>
              <a:t>任意盈余公积</a:t>
            </a:r>
            <a:r>
              <a:rPr lang="zh-CN" altLang="en-US" sz="2400" dirty="0" smtClean="0">
                <a:solidFill>
                  <a:srgbClr val="002060"/>
                </a:solidFill>
                <a:latin typeface="+mj-ea"/>
                <a:ea typeface="+mj-ea"/>
              </a:rPr>
              <a:t>：支付优先股股利</a:t>
            </a:r>
            <a:r>
              <a:rPr lang="zh-CN" altLang="en-US" sz="2400" dirty="0" smtClean="0">
                <a:solidFill>
                  <a:srgbClr val="FF0000"/>
                </a:solidFill>
                <a:latin typeface="+mj-ea"/>
                <a:ea typeface="+mj-ea"/>
              </a:rPr>
              <a:t>后</a:t>
            </a:r>
            <a:r>
              <a:rPr lang="zh-CN" altLang="en-US" sz="2400" dirty="0" smtClean="0">
                <a:solidFill>
                  <a:srgbClr val="002060"/>
                </a:solidFill>
                <a:latin typeface="+mj-ea"/>
                <a:ea typeface="+mj-ea"/>
              </a:rPr>
              <a:t>才可提取</a:t>
            </a:r>
            <a:endParaRPr lang="en-US" altLang="zh-CN" sz="2400" dirty="0" smtClean="0">
              <a:solidFill>
                <a:srgbClr val="002060"/>
              </a:solidFill>
              <a:latin typeface="+mj-ea"/>
              <a:ea typeface="+mj-ea"/>
            </a:endParaRPr>
          </a:p>
          <a:p>
            <a:pPr lvl="1" eaLnBrk="1" hangingPunct="1">
              <a:lnSpc>
                <a:spcPct val="150000"/>
              </a:lnSpc>
              <a:spcBef>
                <a:spcPct val="0"/>
              </a:spcBef>
              <a:buFont typeface="Arial" panose="020B0604020202020204" pitchFamily="34" charset="0"/>
              <a:buChar char="•"/>
            </a:pPr>
            <a:r>
              <a:rPr lang="zh-CN" altLang="en-US" sz="1800" dirty="0" smtClean="0">
                <a:solidFill>
                  <a:srgbClr val="002060"/>
                </a:solidFill>
                <a:latin typeface="+mj-ea"/>
                <a:ea typeface="+mj-ea"/>
              </a:rPr>
              <a:t>按照税后利润的10%提取法定公积金，对任意盈余公积没有比例限制，公司法定公积金累积额为公司</a:t>
            </a:r>
            <a:r>
              <a:rPr lang="zh-CN" altLang="en-US" sz="1800" u="sng" dirty="0" smtClean="0">
                <a:solidFill>
                  <a:srgbClr val="002060"/>
                </a:solidFill>
                <a:latin typeface="+mj-ea"/>
                <a:ea typeface="+mj-ea"/>
              </a:rPr>
              <a:t>注册资本的50%以上</a:t>
            </a:r>
            <a:r>
              <a:rPr lang="zh-CN" altLang="en-US" sz="1800" dirty="0" smtClean="0">
                <a:solidFill>
                  <a:srgbClr val="002060"/>
                </a:solidFill>
                <a:latin typeface="+mj-ea"/>
                <a:ea typeface="+mj-ea"/>
              </a:rPr>
              <a:t>时，可以不再提取。</a:t>
            </a:r>
          </a:p>
          <a:p>
            <a:pPr eaLnBrk="1" hangingPunct="1">
              <a:lnSpc>
                <a:spcPct val="150000"/>
              </a:lnSpc>
              <a:spcBef>
                <a:spcPct val="0"/>
              </a:spcBef>
              <a:buFont typeface="Wingdings" panose="05000000000000000000" pitchFamily="2" charset="2"/>
              <a:buChar char="Ø"/>
            </a:pPr>
            <a:r>
              <a:rPr lang="zh-CN" altLang="en-US" sz="2400" dirty="0" smtClean="0">
                <a:solidFill>
                  <a:srgbClr val="002060"/>
                </a:solidFill>
                <a:latin typeface="+mj-ea"/>
                <a:ea typeface="+mj-ea"/>
              </a:rPr>
              <a:t>用途：</a:t>
            </a:r>
            <a:endParaRPr lang="en-US" altLang="zh-CN"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None/>
            </a:pPr>
            <a:r>
              <a:rPr lang="en-US" altLang="zh-CN" sz="2400" dirty="0" smtClean="0">
                <a:solidFill>
                  <a:srgbClr val="002060"/>
                </a:solidFill>
                <a:latin typeface="+mj-ea"/>
                <a:ea typeface="+mj-ea"/>
              </a:rPr>
              <a:t>     </a:t>
            </a:r>
            <a:r>
              <a:rPr lang="zh-CN" altLang="zh-CN" sz="2400" dirty="0" smtClean="0">
                <a:solidFill>
                  <a:srgbClr val="002060"/>
                </a:solidFill>
                <a:latin typeface="+mj-ea"/>
                <a:ea typeface="+mj-ea"/>
              </a:rPr>
              <a:t>弥补亏损</a:t>
            </a:r>
            <a:endParaRPr lang="en-US" altLang="zh-CN"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None/>
            </a:pPr>
            <a:r>
              <a:rPr lang="en-US" altLang="zh-CN" sz="2400" dirty="0" smtClean="0">
                <a:solidFill>
                  <a:srgbClr val="002060"/>
                </a:solidFill>
                <a:latin typeface="+mj-ea"/>
                <a:ea typeface="+mj-ea"/>
              </a:rPr>
              <a:t>     </a:t>
            </a:r>
            <a:r>
              <a:rPr lang="zh-CN" altLang="zh-CN" sz="2400" dirty="0" smtClean="0">
                <a:solidFill>
                  <a:srgbClr val="002060"/>
                </a:solidFill>
                <a:latin typeface="+mj-ea"/>
                <a:ea typeface="+mj-ea"/>
              </a:rPr>
              <a:t>转增资本</a:t>
            </a:r>
            <a:endParaRPr lang="en-US" altLang="zh-CN"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None/>
            </a:pPr>
            <a:r>
              <a:rPr lang="zh-CN" altLang="en-US" sz="2400" dirty="0" smtClean="0">
                <a:solidFill>
                  <a:srgbClr val="002060"/>
                </a:solidFill>
                <a:latin typeface="+mj-ea"/>
                <a:ea typeface="+mj-ea"/>
              </a:rPr>
              <a:t>     扩大生产经营等</a:t>
            </a:r>
            <a:endParaRPr lang="en-US" altLang="zh-CN" sz="2400" dirty="0" smtClean="0">
              <a:solidFill>
                <a:srgbClr val="002060"/>
              </a:solidFill>
              <a:latin typeface="+mj-ea"/>
              <a:ea typeface="+mj-ea"/>
            </a:endParaRPr>
          </a:p>
        </p:txBody>
      </p:sp>
      <p:sp>
        <p:nvSpPr>
          <p:cNvPr id="4" name="Rectangle 2">
            <a:extLst>
              <a:ext uri="{FF2B5EF4-FFF2-40B4-BE49-F238E27FC236}">
                <a16:creationId xmlns:a16="http://schemas.microsoft.com/office/drawing/2014/main" id="{B264C341-D16D-4B48-89F7-950006FFC264}"/>
              </a:ext>
            </a:extLst>
          </p:cNvPr>
          <p:cNvSpPr txBox="1">
            <a:spLocks noChangeArrowheads="1"/>
          </p:cNvSpPr>
          <p:nvPr/>
        </p:nvSpPr>
        <p:spPr bwMode="auto">
          <a:xfrm>
            <a:off x="250825" y="0"/>
            <a:ext cx="7772400" cy="641350"/>
          </a:xfrm>
          <a:prstGeom prst="rect">
            <a:avLst/>
          </a:prstGeom>
          <a:noFill/>
          <a:ln w="9525">
            <a:noFill/>
            <a:miter lim="800000"/>
            <a:headEnd/>
            <a:tailEnd/>
          </a:ln>
        </p:spPr>
        <p:txBody>
          <a:bodyPr anchor="b"/>
          <a:lstStyle/>
          <a:p>
            <a:pPr eaLnBrk="1" hangingPunct="1">
              <a:defRPr/>
            </a:pPr>
            <a:r>
              <a:rPr lang="zh-CN" altLang="en-US" sz="3200" kern="0" dirty="0">
                <a:solidFill>
                  <a:srgbClr val="002060"/>
                </a:solidFill>
                <a:latin typeface="微软雅黑" pitchFamily="34" charset="-122"/>
                <a:ea typeface="微软雅黑" pitchFamily="34" charset="-122"/>
              </a:rPr>
              <a:t>第五节 </a:t>
            </a:r>
            <a:r>
              <a:rPr lang="en-US" altLang="zh-CN" sz="3200" kern="0" dirty="0">
                <a:solidFill>
                  <a:srgbClr val="002060"/>
                </a:solidFill>
                <a:latin typeface="微软雅黑" pitchFamily="34" charset="-122"/>
                <a:ea typeface="微软雅黑" pitchFamily="34" charset="-122"/>
              </a:rPr>
              <a:t> </a:t>
            </a:r>
            <a:r>
              <a:rPr lang="zh-CN" altLang="en-US" sz="3200" kern="0" dirty="0">
                <a:solidFill>
                  <a:srgbClr val="002060"/>
                </a:solidFill>
                <a:latin typeface="微软雅黑" pitchFamily="34" charset="-122"/>
                <a:ea typeface="微软雅黑" pitchFamily="34" charset="-122"/>
              </a:rPr>
              <a:t>留存收益</a:t>
            </a:r>
            <a:endParaRPr lang="zh-CN" altLang="zh-CN" sz="3200" kern="0" dirty="0">
              <a:solidFill>
                <a:srgbClr val="002060"/>
              </a:solidFill>
              <a:latin typeface="微软雅黑" pitchFamily="34" charset="-122"/>
              <a:ea typeface="微软雅黑" pitchFamily="34" charset="-122"/>
            </a:endParaRPr>
          </a:p>
        </p:txBody>
      </p:sp>
      <p:sp>
        <p:nvSpPr>
          <p:cNvPr id="5" name="左大括号 4">
            <a:extLst>
              <a:ext uri="{FF2B5EF4-FFF2-40B4-BE49-F238E27FC236}">
                <a16:creationId xmlns:a16="http://schemas.microsoft.com/office/drawing/2014/main" id="{8CC48D0F-B2B0-4E05-8EA6-9D2AB1F17909}"/>
              </a:ext>
            </a:extLst>
          </p:cNvPr>
          <p:cNvSpPr/>
          <p:nvPr/>
        </p:nvSpPr>
        <p:spPr>
          <a:xfrm>
            <a:off x="468313" y="2636838"/>
            <a:ext cx="142875" cy="576262"/>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
        <p:nvSpPr>
          <p:cNvPr id="6" name="左大括号 5">
            <a:extLst>
              <a:ext uri="{FF2B5EF4-FFF2-40B4-BE49-F238E27FC236}">
                <a16:creationId xmlns:a16="http://schemas.microsoft.com/office/drawing/2014/main" id="{563AAA29-5B8A-4460-841F-FF20AD9F5F13}"/>
              </a:ext>
            </a:extLst>
          </p:cNvPr>
          <p:cNvSpPr/>
          <p:nvPr/>
        </p:nvSpPr>
        <p:spPr>
          <a:xfrm>
            <a:off x="360363" y="5045075"/>
            <a:ext cx="215900" cy="1152525"/>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Tree>
    <p:extLst>
      <p:ext uri="{BB962C8B-B14F-4D97-AF65-F5344CB8AC3E}">
        <p14:creationId xmlns:p14="http://schemas.microsoft.com/office/powerpoint/2010/main" val="728334408"/>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p:cNvSpPr>
            <a:spLocks noGrp="1" noChangeArrowheads="1"/>
          </p:cNvSpPr>
          <p:nvPr>
            <p:ph type="body" idx="1"/>
          </p:nvPr>
        </p:nvSpPr>
        <p:spPr>
          <a:xfrm>
            <a:off x="252413" y="620713"/>
            <a:ext cx="8712200" cy="5256212"/>
          </a:xfrm>
        </p:spPr>
        <p:txBody>
          <a:bodyPr/>
          <a:lstStyle/>
          <a:p>
            <a:pPr eaLnBrk="1" hangingPunct="1">
              <a:lnSpc>
                <a:spcPct val="150000"/>
              </a:lnSpc>
              <a:spcBef>
                <a:spcPct val="0"/>
              </a:spcBef>
              <a:buFont typeface="Wingdings" panose="05000000000000000000" pitchFamily="2" charset="2"/>
              <a:buNone/>
            </a:pPr>
            <a:r>
              <a:rPr lang="en-US" altLang="zh-CN" sz="2400" dirty="0" smtClean="0">
                <a:solidFill>
                  <a:srgbClr val="002060"/>
                </a:solidFill>
                <a:latin typeface="+mj-ea"/>
                <a:ea typeface="+mj-ea"/>
              </a:rPr>
              <a:t>2.  </a:t>
            </a:r>
            <a:r>
              <a:rPr lang="zh-CN" altLang="zh-CN" sz="2400" dirty="0" smtClean="0">
                <a:solidFill>
                  <a:srgbClr val="002060"/>
                </a:solidFill>
                <a:latin typeface="+mj-ea"/>
                <a:ea typeface="+mj-ea"/>
              </a:rPr>
              <a:t>盈余公积</a:t>
            </a:r>
          </a:p>
          <a:p>
            <a:pPr eaLnBrk="1" hangingPunct="1">
              <a:lnSpc>
                <a:spcPct val="150000"/>
              </a:lnSpc>
              <a:spcBef>
                <a:spcPct val="0"/>
              </a:spcBef>
              <a:buFont typeface="Wingdings" panose="05000000000000000000" pitchFamily="2" charset="2"/>
              <a:buChar char="Ø"/>
            </a:pPr>
            <a:r>
              <a:rPr lang="zh-CN" altLang="en-US" sz="2400" dirty="0" smtClean="0">
                <a:solidFill>
                  <a:srgbClr val="002060"/>
                </a:solidFill>
                <a:latin typeface="+mj-ea"/>
                <a:ea typeface="+mj-ea"/>
              </a:rPr>
              <a:t>盈余公积的会计处理</a:t>
            </a:r>
            <a:endParaRPr lang="en-US" altLang="zh-CN"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Char char="ü"/>
            </a:pPr>
            <a:r>
              <a:rPr lang="zh-CN" altLang="en-US" sz="2400" dirty="0" smtClean="0">
                <a:solidFill>
                  <a:srgbClr val="002060"/>
                </a:solidFill>
                <a:latin typeface="+mj-ea"/>
                <a:ea typeface="+mj-ea"/>
              </a:rPr>
              <a:t>提取盈余公积</a:t>
            </a:r>
            <a:endParaRPr lang="en-US" altLang="zh-CN" sz="2400" dirty="0" smtClean="0">
              <a:solidFill>
                <a:srgbClr val="002060"/>
              </a:solidFill>
              <a:latin typeface="+mj-ea"/>
              <a:ea typeface="+mj-ea"/>
            </a:endParaRPr>
          </a:p>
        </p:txBody>
      </p:sp>
      <p:sp>
        <p:nvSpPr>
          <p:cNvPr id="4" name="Rectangle 2">
            <a:extLst>
              <a:ext uri="{FF2B5EF4-FFF2-40B4-BE49-F238E27FC236}">
                <a16:creationId xmlns:a16="http://schemas.microsoft.com/office/drawing/2014/main" id="{D6A126A2-3A35-4BC1-BF4F-790F10961C86}"/>
              </a:ext>
            </a:extLst>
          </p:cNvPr>
          <p:cNvSpPr txBox="1">
            <a:spLocks noChangeArrowheads="1"/>
          </p:cNvSpPr>
          <p:nvPr/>
        </p:nvSpPr>
        <p:spPr bwMode="auto">
          <a:xfrm>
            <a:off x="250825" y="0"/>
            <a:ext cx="7772400" cy="641350"/>
          </a:xfrm>
          <a:prstGeom prst="rect">
            <a:avLst/>
          </a:prstGeom>
          <a:noFill/>
          <a:ln w="9525">
            <a:noFill/>
            <a:miter lim="800000"/>
            <a:headEnd/>
            <a:tailEnd/>
          </a:ln>
        </p:spPr>
        <p:txBody>
          <a:bodyPr anchor="b"/>
          <a:lstStyle/>
          <a:p>
            <a:pPr eaLnBrk="1" hangingPunct="1">
              <a:defRPr/>
            </a:pPr>
            <a:r>
              <a:rPr lang="zh-CN" altLang="en-US" sz="3200" kern="0" dirty="0">
                <a:solidFill>
                  <a:srgbClr val="002060"/>
                </a:solidFill>
                <a:latin typeface="微软雅黑" pitchFamily="34" charset="-122"/>
                <a:ea typeface="微软雅黑" pitchFamily="34" charset="-122"/>
              </a:rPr>
              <a:t>第五节 </a:t>
            </a:r>
            <a:r>
              <a:rPr lang="en-US" altLang="zh-CN" sz="3200" kern="0" dirty="0">
                <a:solidFill>
                  <a:srgbClr val="002060"/>
                </a:solidFill>
                <a:latin typeface="微软雅黑" pitchFamily="34" charset="-122"/>
                <a:ea typeface="微软雅黑" pitchFamily="34" charset="-122"/>
              </a:rPr>
              <a:t> </a:t>
            </a:r>
            <a:r>
              <a:rPr lang="zh-CN" altLang="en-US" sz="3200" kern="0" dirty="0">
                <a:solidFill>
                  <a:srgbClr val="002060"/>
                </a:solidFill>
                <a:latin typeface="微软雅黑" pitchFamily="34" charset="-122"/>
                <a:ea typeface="微软雅黑" pitchFamily="34" charset="-122"/>
              </a:rPr>
              <a:t>留存收益</a:t>
            </a:r>
            <a:endParaRPr lang="zh-CN" altLang="zh-CN" sz="3200" kern="0" dirty="0">
              <a:solidFill>
                <a:srgbClr val="002060"/>
              </a:solidFill>
              <a:latin typeface="微软雅黑" pitchFamily="34" charset="-122"/>
              <a:ea typeface="微软雅黑" pitchFamily="34" charset="-122"/>
            </a:endParaRPr>
          </a:p>
        </p:txBody>
      </p:sp>
      <p:sp>
        <p:nvSpPr>
          <p:cNvPr id="7" name="Rectangle 3"/>
          <p:cNvSpPr txBox="1">
            <a:spLocks noChangeArrowheads="1"/>
          </p:cNvSpPr>
          <p:nvPr/>
        </p:nvSpPr>
        <p:spPr bwMode="auto">
          <a:xfrm>
            <a:off x="2195513" y="2492375"/>
            <a:ext cx="5545137" cy="23050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0"/>
              </a:spcBef>
              <a:buFontTx/>
              <a:buNone/>
            </a:pPr>
            <a:r>
              <a:rPr lang="zh-CN" altLang="zh-CN" sz="2400" b="0">
                <a:solidFill>
                  <a:srgbClr val="002060"/>
                </a:solidFill>
                <a:latin typeface="微软雅黑" panose="020B0503020204020204" pitchFamily="34" charset="-122"/>
                <a:ea typeface="微软雅黑" panose="020B0503020204020204" pitchFamily="34" charset="-122"/>
              </a:rPr>
              <a:t>借：</a:t>
            </a:r>
            <a:r>
              <a:rPr lang="zh-CN" altLang="en-US" sz="2400" b="0">
                <a:solidFill>
                  <a:srgbClr val="002060"/>
                </a:solidFill>
                <a:latin typeface="微软雅黑" panose="020B0503020204020204" pitchFamily="34" charset="-122"/>
                <a:ea typeface="微软雅黑" panose="020B0503020204020204" pitchFamily="34" charset="-122"/>
              </a:rPr>
              <a:t>利润分配</a:t>
            </a:r>
            <a:r>
              <a:rPr lang="en-US" altLang="zh-CN" sz="2400" b="0">
                <a:solidFill>
                  <a:srgbClr val="002060"/>
                </a:solidFill>
                <a:latin typeface="微软雅黑" panose="020B0503020204020204" pitchFamily="34" charset="-122"/>
                <a:ea typeface="微软雅黑" panose="020B0503020204020204" pitchFamily="34" charset="-122"/>
              </a:rPr>
              <a:t>——</a:t>
            </a:r>
            <a:r>
              <a:rPr lang="zh-CN" altLang="en-US" sz="2400" b="0">
                <a:solidFill>
                  <a:srgbClr val="002060"/>
                </a:solidFill>
                <a:latin typeface="微软雅黑" panose="020B0503020204020204" pitchFamily="34" charset="-122"/>
                <a:ea typeface="微软雅黑" panose="020B0503020204020204" pitchFamily="34" charset="-122"/>
              </a:rPr>
              <a:t>提取法定盈余公积</a:t>
            </a:r>
            <a:endParaRPr lang="en-US" altLang="zh-CN" sz="2400" b="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FontTx/>
              <a:buNone/>
            </a:pPr>
            <a:r>
              <a:rPr lang="en-US" altLang="zh-CN" sz="2400" b="0">
                <a:solidFill>
                  <a:srgbClr val="002060"/>
                </a:solidFill>
                <a:latin typeface="微软雅黑" panose="020B0503020204020204" pitchFamily="34" charset="-122"/>
                <a:ea typeface="微软雅黑" panose="020B0503020204020204" pitchFamily="34" charset="-122"/>
              </a:rPr>
              <a:t>                    ——</a:t>
            </a:r>
            <a:r>
              <a:rPr lang="zh-CN" altLang="en-US" sz="2400" b="0">
                <a:solidFill>
                  <a:srgbClr val="002060"/>
                </a:solidFill>
                <a:latin typeface="微软雅黑" panose="020B0503020204020204" pitchFamily="34" charset="-122"/>
                <a:ea typeface="微软雅黑" panose="020B0503020204020204" pitchFamily="34" charset="-122"/>
              </a:rPr>
              <a:t>提取任意盈余公积</a:t>
            </a:r>
            <a:endParaRPr lang="en-US" altLang="zh-CN" sz="2400" b="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FontTx/>
              <a:buNone/>
            </a:pPr>
            <a:r>
              <a:rPr lang="zh-CN" altLang="en-US" sz="2400" b="0">
                <a:solidFill>
                  <a:srgbClr val="002060"/>
                </a:solidFill>
                <a:latin typeface="微软雅黑" panose="020B0503020204020204" pitchFamily="34" charset="-122"/>
                <a:ea typeface="微软雅黑" panose="020B0503020204020204" pitchFamily="34" charset="-122"/>
              </a:rPr>
              <a:t> </a:t>
            </a:r>
            <a:r>
              <a:rPr lang="en-US" altLang="zh-CN" sz="2400" b="0">
                <a:solidFill>
                  <a:srgbClr val="002060"/>
                </a:solidFill>
                <a:latin typeface="微软雅黑" panose="020B0503020204020204" pitchFamily="34" charset="-122"/>
                <a:ea typeface="微软雅黑" panose="020B0503020204020204" pitchFamily="34" charset="-122"/>
              </a:rPr>
              <a:t>  </a:t>
            </a:r>
            <a:r>
              <a:rPr lang="zh-CN" altLang="en-US" sz="2400" b="0">
                <a:solidFill>
                  <a:srgbClr val="002060"/>
                </a:solidFill>
                <a:latin typeface="微软雅黑" panose="020B0503020204020204" pitchFamily="34" charset="-122"/>
                <a:ea typeface="微软雅黑" panose="020B0503020204020204" pitchFamily="34" charset="-122"/>
              </a:rPr>
              <a:t>贷：盈余公积</a:t>
            </a:r>
            <a:r>
              <a:rPr lang="en-US" altLang="zh-CN" sz="2400" b="0">
                <a:solidFill>
                  <a:srgbClr val="002060"/>
                </a:solidFill>
                <a:latin typeface="微软雅黑" panose="020B0503020204020204" pitchFamily="34" charset="-122"/>
                <a:ea typeface="微软雅黑" panose="020B0503020204020204" pitchFamily="34" charset="-122"/>
              </a:rPr>
              <a:t>——</a:t>
            </a:r>
            <a:r>
              <a:rPr lang="zh-CN" altLang="en-US" sz="2400" b="0">
                <a:solidFill>
                  <a:srgbClr val="002060"/>
                </a:solidFill>
                <a:latin typeface="微软雅黑" panose="020B0503020204020204" pitchFamily="34" charset="-122"/>
                <a:ea typeface="微软雅黑" panose="020B0503020204020204" pitchFamily="34" charset="-122"/>
              </a:rPr>
              <a:t>法定盈余公积</a:t>
            </a:r>
            <a:endParaRPr lang="en-US" altLang="zh-CN" sz="2400" b="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FontTx/>
              <a:buNone/>
            </a:pPr>
            <a:r>
              <a:rPr lang="en-US" altLang="zh-CN" sz="2400" b="0">
                <a:solidFill>
                  <a:srgbClr val="002060"/>
                </a:solidFill>
                <a:latin typeface="微软雅黑" panose="020B0503020204020204" pitchFamily="34" charset="-122"/>
                <a:ea typeface="微软雅黑" panose="020B0503020204020204" pitchFamily="34" charset="-122"/>
              </a:rPr>
              <a:t>                        ——</a:t>
            </a:r>
            <a:r>
              <a:rPr lang="zh-CN" altLang="en-US" sz="2400" b="0">
                <a:solidFill>
                  <a:srgbClr val="002060"/>
                </a:solidFill>
                <a:latin typeface="微软雅黑" panose="020B0503020204020204" pitchFamily="34" charset="-122"/>
                <a:ea typeface="微软雅黑" panose="020B0503020204020204" pitchFamily="34" charset="-122"/>
              </a:rPr>
              <a:t>任意盈余公积</a:t>
            </a:r>
            <a:endParaRPr lang="zh-CN" altLang="zh-CN" sz="2400" b="0">
              <a:solidFill>
                <a:srgbClr val="0020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47904943"/>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3"/>
          <p:cNvSpPr>
            <a:spLocks noGrp="1" noChangeArrowheads="1"/>
          </p:cNvSpPr>
          <p:nvPr>
            <p:ph type="body" idx="1"/>
          </p:nvPr>
        </p:nvSpPr>
        <p:spPr>
          <a:xfrm>
            <a:off x="179388" y="620713"/>
            <a:ext cx="8712200" cy="5256212"/>
          </a:xfrm>
        </p:spPr>
        <p:txBody>
          <a:bodyPr/>
          <a:lstStyle/>
          <a:p>
            <a:pPr eaLnBrk="1" hangingPunct="1">
              <a:lnSpc>
                <a:spcPct val="150000"/>
              </a:lnSpc>
              <a:spcBef>
                <a:spcPct val="0"/>
              </a:spcBef>
              <a:buFont typeface="Wingdings" panose="05000000000000000000" pitchFamily="2" charset="2"/>
              <a:buNone/>
            </a:pPr>
            <a:r>
              <a:rPr lang="en-US" altLang="zh-CN" sz="2400" dirty="0" smtClean="0">
                <a:solidFill>
                  <a:srgbClr val="002060"/>
                </a:solidFill>
                <a:latin typeface="+mj-ea"/>
                <a:ea typeface="+mj-ea"/>
              </a:rPr>
              <a:t>3.  </a:t>
            </a:r>
            <a:r>
              <a:rPr lang="zh-CN" altLang="zh-CN" sz="2400" dirty="0" smtClean="0">
                <a:solidFill>
                  <a:srgbClr val="002060"/>
                </a:solidFill>
                <a:latin typeface="+mj-ea"/>
                <a:ea typeface="+mj-ea"/>
              </a:rPr>
              <a:t>未分配利润</a:t>
            </a:r>
          </a:p>
          <a:p>
            <a:pPr eaLnBrk="1" hangingPunct="1">
              <a:lnSpc>
                <a:spcPct val="150000"/>
              </a:lnSpc>
              <a:spcBef>
                <a:spcPct val="0"/>
              </a:spcBef>
              <a:buFont typeface="Wingdings" panose="05000000000000000000" pitchFamily="2" charset="2"/>
              <a:buChar char="Ø"/>
            </a:pPr>
            <a:r>
              <a:rPr lang="zh-CN" altLang="en-US" sz="2400" dirty="0" smtClean="0">
                <a:solidFill>
                  <a:srgbClr val="002060"/>
                </a:solidFill>
                <a:latin typeface="+mj-ea"/>
                <a:ea typeface="+mj-ea"/>
              </a:rPr>
              <a:t>含义：企业留待以后年度进行分配的结存利润。</a:t>
            </a:r>
            <a:endParaRPr lang="en-US" altLang="zh-CN"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Char char="Ø"/>
            </a:pPr>
            <a:r>
              <a:rPr lang="zh-CN" altLang="en-US" sz="2400" dirty="0" smtClean="0">
                <a:solidFill>
                  <a:srgbClr val="002060"/>
                </a:solidFill>
                <a:latin typeface="+mj-ea"/>
                <a:ea typeface="+mj-ea"/>
              </a:rPr>
              <a:t>计算：</a:t>
            </a:r>
            <a:endParaRPr lang="en-US" altLang="zh-CN" sz="2400" dirty="0" smtClean="0">
              <a:solidFill>
                <a:srgbClr val="002060"/>
              </a:solidFill>
              <a:latin typeface="+mj-ea"/>
              <a:ea typeface="+mj-ea"/>
            </a:endParaRPr>
          </a:p>
          <a:p>
            <a:pPr algn="ctr" eaLnBrk="1" hangingPunct="1">
              <a:lnSpc>
                <a:spcPct val="150000"/>
              </a:lnSpc>
              <a:spcBef>
                <a:spcPct val="0"/>
              </a:spcBef>
              <a:buFont typeface="Wingdings" panose="05000000000000000000" pitchFamily="2" charset="2"/>
              <a:buNone/>
            </a:pPr>
            <a:r>
              <a:rPr lang="zh-CN" altLang="en-US" sz="2400" dirty="0" smtClean="0">
                <a:solidFill>
                  <a:srgbClr val="002060"/>
                </a:solidFill>
                <a:latin typeface="+mj-ea"/>
                <a:ea typeface="+mj-ea"/>
              </a:rPr>
              <a:t>期末未分配利润</a:t>
            </a:r>
            <a:r>
              <a:rPr lang="en-US" altLang="zh-CN" sz="2400" dirty="0" smtClean="0">
                <a:solidFill>
                  <a:srgbClr val="002060"/>
                </a:solidFill>
                <a:latin typeface="+mj-ea"/>
                <a:ea typeface="+mj-ea"/>
              </a:rPr>
              <a:t>=</a:t>
            </a:r>
            <a:r>
              <a:rPr lang="zh-CN" altLang="en-US" sz="2400" dirty="0" smtClean="0">
                <a:solidFill>
                  <a:srgbClr val="002060"/>
                </a:solidFill>
                <a:latin typeface="+mj-ea"/>
                <a:ea typeface="+mj-ea"/>
              </a:rPr>
              <a:t>期初未分配利润</a:t>
            </a:r>
            <a:r>
              <a:rPr lang="en-US" altLang="zh-CN" sz="2400" dirty="0" smtClean="0">
                <a:solidFill>
                  <a:srgbClr val="002060"/>
                </a:solidFill>
                <a:latin typeface="+mj-ea"/>
                <a:ea typeface="+mj-ea"/>
              </a:rPr>
              <a:t>+</a:t>
            </a:r>
            <a:r>
              <a:rPr lang="zh-CN" altLang="en-US" sz="2400" dirty="0" smtClean="0">
                <a:solidFill>
                  <a:srgbClr val="002060"/>
                </a:solidFill>
                <a:latin typeface="+mj-ea"/>
                <a:ea typeface="+mj-ea"/>
              </a:rPr>
              <a:t>本期净利润</a:t>
            </a:r>
            <a:r>
              <a:rPr lang="en-US" altLang="zh-CN" sz="2400" dirty="0" smtClean="0">
                <a:solidFill>
                  <a:srgbClr val="002060"/>
                </a:solidFill>
                <a:latin typeface="+mj-ea"/>
                <a:ea typeface="+mj-ea"/>
              </a:rPr>
              <a:t>-</a:t>
            </a:r>
            <a:r>
              <a:rPr lang="zh-CN" altLang="en-US" sz="2400" dirty="0" smtClean="0">
                <a:solidFill>
                  <a:srgbClr val="002060"/>
                </a:solidFill>
                <a:latin typeface="+mj-ea"/>
                <a:ea typeface="+mj-ea"/>
              </a:rPr>
              <a:t>以前年度亏损</a:t>
            </a:r>
            <a:r>
              <a:rPr lang="en-US" altLang="zh-CN" sz="2400" dirty="0" smtClean="0">
                <a:solidFill>
                  <a:srgbClr val="002060"/>
                </a:solidFill>
                <a:latin typeface="+mj-ea"/>
                <a:ea typeface="+mj-ea"/>
              </a:rPr>
              <a:t>-</a:t>
            </a:r>
            <a:r>
              <a:rPr lang="zh-CN" altLang="en-US" sz="2400" dirty="0" smtClean="0">
                <a:solidFill>
                  <a:srgbClr val="002060"/>
                </a:solidFill>
                <a:latin typeface="+mj-ea"/>
                <a:ea typeface="+mj-ea"/>
              </a:rPr>
              <a:t>盈余公积</a:t>
            </a:r>
            <a:r>
              <a:rPr lang="en-US" altLang="zh-CN" sz="2400" dirty="0" smtClean="0">
                <a:solidFill>
                  <a:srgbClr val="002060"/>
                </a:solidFill>
                <a:latin typeface="+mj-ea"/>
                <a:ea typeface="+mj-ea"/>
              </a:rPr>
              <a:t>-</a:t>
            </a:r>
            <a:r>
              <a:rPr lang="zh-CN" altLang="en-US" sz="2400" dirty="0" smtClean="0">
                <a:solidFill>
                  <a:srgbClr val="002060"/>
                </a:solidFill>
                <a:latin typeface="+mj-ea"/>
                <a:ea typeface="+mj-ea"/>
              </a:rPr>
              <a:t>利润分配（对外）</a:t>
            </a:r>
            <a:endParaRPr lang="en-US" altLang="zh-CN" sz="2400" dirty="0" smtClean="0">
              <a:solidFill>
                <a:srgbClr val="002060"/>
              </a:solidFill>
              <a:latin typeface="+mj-ea"/>
              <a:ea typeface="+mj-ea"/>
            </a:endParaRPr>
          </a:p>
        </p:txBody>
      </p:sp>
      <p:sp>
        <p:nvSpPr>
          <p:cNvPr id="4" name="Rectangle 2">
            <a:extLst>
              <a:ext uri="{FF2B5EF4-FFF2-40B4-BE49-F238E27FC236}">
                <a16:creationId xmlns:a16="http://schemas.microsoft.com/office/drawing/2014/main" id="{8FA1794E-70A7-4081-888D-A04176C3A938}"/>
              </a:ext>
            </a:extLst>
          </p:cNvPr>
          <p:cNvSpPr txBox="1">
            <a:spLocks noChangeArrowheads="1"/>
          </p:cNvSpPr>
          <p:nvPr/>
        </p:nvSpPr>
        <p:spPr bwMode="auto">
          <a:xfrm>
            <a:off x="250825" y="0"/>
            <a:ext cx="7772400" cy="641350"/>
          </a:xfrm>
          <a:prstGeom prst="rect">
            <a:avLst/>
          </a:prstGeom>
          <a:noFill/>
          <a:ln w="9525">
            <a:noFill/>
            <a:miter lim="800000"/>
            <a:headEnd/>
            <a:tailEnd/>
          </a:ln>
        </p:spPr>
        <p:txBody>
          <a:bodyPr anchor="b"/>
          <a:lstStyle/>
          <a:p>
            <a:pPr eaLnBrk="1" hangingPunct="1">
              <a:defRPr/>
            </a:pPr>
            <a:r>
              <a:rPr lang="zh-CN" altLang="en-US" sz="3200" kern="0" dirty="0">
                <a:solidFill>
                  <a:srgbClr val="002060"/>
                </a:solidFill>
                <a:latin typeface="微软雅黑" pitchFamily="34" charset="-122"/>
                <a:ea typeface="微软雅黑" pitchFamily="34" charset="-122"/>
              </a:rPr>
              <a:t>第五节 </a:t>
            </a:r>
            <a:r>
              <a:rPr lang="en-US" altLang="zh-CN" sz="3200" kern="0" dirty="0">
                <a:solidFill>
                  <a:srgbClr val="002060"/>
                </a:solidFill>
                <a:latin typeface="微软雅黑" pitchFamily="34" charset="-122"/>
                <a:ea typeface="微软雅黑" pitchFamily="34" charset="-122"/>
              </a:rPr>
              <a:t> </a:t>
            </a:r>
            <a:r>
              <a:rPr lang="zh-CN" altLang="en-US" sz="3200" kern="0" dirty="0">
                <a:solidFill>
                  <a:srgbClr val="002060"/>
                </a:solidFill>
                <a:latin typeface="微软雅黑" pitchFamily="34" charset="-122"/>
                <a:ea typeface="微软雅黑" pitchFamily="34" charset="-122"/>
              </a:rPr>
              <a:t>留存收益</a:t>
            </a:r>
            <a:endParaRPr lang="zh-CN" altLang="zh-CN" sz="3200" kern="0" dirty="0">
              <a:solidFill>
                <a:srgbClr val="002060"/>
              </a:solidFill>
              <a:latin typeface="微软雅黑" pitchFamily="34" charset="-122"/>
              <a:ea typeface="微软雅黑" pitchFamily="34" charset="-122"/>
            </a:endParaRPr>
          </a:p>
        </p:txBody>
      </p:sp>
    </p:spTree>
    <p:extLst>
      <p:ext uri="{BB962C8B-B14F-4D97-AF65-F5344CB8AC3E}">
        <p14:creationId xmlns:p14="http://schemas.microsoft.com/office/powerpoint/2010/main" val="104256296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p:cNvSpPr>
            <a:spLocks noGrp="1" noChangeArrowheads="1"/>
          </p:cNvSpPr>
          <p:nvPr>
            <p:ph type="body" idx="1"/>
          </p:nvPr>
        </p:nvSpPr>
        <p:spPr>
          <a:xfrm>
            <a:off x="179388" y="620713"/>
            <a:ext cx="8712200" cy="5256212"/>
          </a:xfrm>
        </p:spPr>
        <p:txBody>
          <a:bodyPr/>
          <a:lstStyle/>
          <a:p>
            <a:pPr eaLnBrk="1" hangingPunct="1">
              <a:lnSpc>
                <a:spcPct val="150000"/>
              </a:lnSpc>
              <a:spcBef>
                <a:spcPct val="0"/>
              </a:spcBef>
              <a:buFont typeface="Wingdings" panose="05000000000000000000" pitchFamily="2" charset="2"/>
              <a:buNone/>
            </a:pPr>
            <a:r>
              <a:rPr lang="en-US" altLang="zh-CN" sz="2400" dirty="0" smtClean="0">
                <a:solidFill>
                  <a:srgbClr val="002060"/>
                </a:solidFill>
                <a:latin typeface="+mj-ea"/>
                <a:ea typeface="+mj-ea"/>
              </a:rPr>
              <a:t>4. </a:t>
            </a:r>
            <a:r>
              <a:rPr lang="zh-CN" altLang="en-US" sz="2400" dirty="0" smtClean="0">
                <a:solidFill>
                  <a:srgbClr val="002060"/>
                </a:solidFill>
                <a:latin typeface="+mj-ea"/>
                <a:ea typeface="+mj-ea"/>
              </a:rPr>
              <a:t>弥补以前年度亏损</a:t>
            </a:r>
            <a:endParaRPr lang="en-US" altLang="zh-CN"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None/>
            </a:pPr>
            <a:r>
              <a:rPr lang="zh-CN" altLang="en-US" sz="2400" dirty="0" smtClean="0">
                <a:solidFill>
                  <a:srgbClr val="002060"/>
                </a:solidFill>
                <a:latin typeface="+mj-ea"/>
                <a:ea typeface="+mj-ea"/>
              </a:rPr>
              <a:t>   </a:t>
            </a:r>
            <a:r>
              <a:rPr lang="zh-CN" altLang="en-US" sz="2400" dirty="0" smtClean="0">
                <a:solidFill>
                  <a:srgbClr val="FF0000"/>
                </a:solidFill>
                <a:latin typeface="+mj-ea"/>
                <a:ea typeface="+mj-ea"/>
              </a:rPr>
              <a:t>不需要</a:t>
            </a:r>
            <a:r>
              <a:rPr lang="zh-CN" altLang="en-US" sz="2400" dirty="0" smtClean="0">
                <a:solidFill>
                  <a:srgbClr val="002060"/>
                </a:solidFill>
                <a:latin typeface="+mj-ea"/>
                <a:ea typeface="+mj-ea"/>
              </a:rPr>
              <a:t>做特殊会计处理</a:t>
            </a:r>
          </a:p>
          <a:p>
            <a:pPr eaLnBrk="1" hangingPunct="1">
              <a:lnSpc>
                <a:spcPct val="150000"/>
              </a:lnSpc>
              <a:spcBef>
                <a:spcPct val="0"/>
              </a:spcBef>
              <a:buFont typeface="Wingdings" panose="05000000000000000000" pitchFamily="2" charset="2"/>
              <a:buNone/>
            </a:pPr>
            <a:endParaRPr lang="zh-CN" altLang="en-US"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None/>
            </a:pPr>
            <a:endParaRPr lang="zh-CN" altLang="en-US"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None/>
            </a:pPr>
            <a:r>
              <a:rPr lang="zh-CN" altLang="en-US" sz="2400" dirty="0" smtClean="0">
                <a:solidFill>
                  <a:srgbClr val="002060"/>
                </a:solidFill>
                <a:latin typeface="+mj-ea"/>
                <a:ea typeface="+mj-ea"/>
              </a:rPr>
              <a:t>注：以前年度亏损，可以用税前利润弥补（</a:t>
            </a:r>
            <a:r>
              <a:rPr lang="zh-CN" altLang="en-US" sz="2400" dirty="0" smtClean="0">
                <a:solidFill>
                  <a:srgbClr val="FF0000"/>
                </a:solidFill>
                <a:latin typeface="+mj-ea"/>
                <a:ea typeface="+mj-ea"/>
              </a:rPr>
              <a:t>前</a:t>
            </a:r>
            <a:r>
              <a:rPr lang="en-US" altLang="zh-CN" sz="2400" dirty="0" smtClean="0">
                <a:solidFill>
                  <a:srgbClr val="FF0000"/>
                </a:solidFill>
                <a:latin typeface="+mj-ea"/>
                <a:ea typeface="+mj-ea"/>
              </a:rPr>
              <a:t>5</a:t>
            </a:r>
            <a:r>
              <a:rPr lang="zh-CN" altLang="en-US" sz="2400" dirty="0" smtClean="0">
                <a:solidFill>
                  <a:srgbClr val="FF0000"/>
                </a:solidFill>
                <a:latin typeface="+mj-ea"/>
                <a:ea typeface="+mj-ea"/>
              </a:rPr>
              <a:t>年</a:t>
            </a:r>
            <a:r>
              <a:rPr lang="zh-CN" altLang="en-US" sz="2400" dirty="0" smtClean="0">
                <a:solidFill>
                  <a:srgbClr val="002060"/>
                </a:solidFill>
                <a:latin typeface="+mj-ea"/>
                <a:ea typeface="+mj-ea"/>
              </a:rPr>
              <a:t>），也可以用税后利润弥补。</a:t>
            </a:r>
            <a:endParaRPr lang="en-US" altLang="zh-CN" sz="2400" dirty="0" smtClean="0">
              <a:solidFill>
                <a:srgbClr val="002060"/>
              </a:solidFill>
              <a:latin typeface="+mj-ea"/>
              <a:ea typeface="+mj-ea"/>
            </a:endParaRPr>
          </a:p>
        </p:txBody>
      </p:sp>
      <p:sp>
        <p:nvSpPr>
          <p:cNvPr id="4" name="Rectangle 2">
            <a:extLst>
              <a:ext uri="{FF2B5EF4-FFF2-40B4-BE49-F238E27FC236}">
                <a16:creationId xmlns:a16="http://schemas.microsoft.com/office/drawing/2014/main" id="{6F2C13A7-0DFE-4B48-800B-D77FA2BC2558}"/>
              </a:ext>
            </a:extLst>
          </p:cNvPr>
          <p:cNvSpPr txBox="1">
            <a:spLocks noChangeArrowheads="1"/>
          </p:cNvSpPr>
          <p:nvPr/>
        </p:nvSpPr>
        <p:spPr bwMode="auto">
          <a:xfrm>
            <a:off x="250825" y="0"/>
            <a:ext cx="7772400" cy="641350"/>
          </a:xfrm>
          <a:prstGeom prst="rect">
            <a:avLst/>
          </a:prstGeom>
          <a:noFill/>
          <a:ln w="9525">
            <a:noFill/>
            <a:miter lim="800000"/>
            <a:headEnd/>
            <a:tailEnd/>
          </a:ln>
        </p:spPr>
        <p:txBody>
          <a:bodyPr anchor="b"/>
          <a:lstStyle/>
          <a:p>
            <a:pPr eaLnBrk="1" hangingPunct="1">
              <a:defRPr/>
            </a:pPr>
            <a:r>
              <a:rPr lang="zh-CN" altLang="en-US" sz="3200" kern="0" dirty="0">
                <a:solidFill>
                  <a:srgbClr val="002060"/>
                </a:solidFill>
                <a:latin typeface="微软雅黑" pitchFamily="34" charset="-122"/>
                <a:ea typeface="微软雅黑" pitchFamily="34" charset="-122"/>
              </a:rPr>
              <a:t>第五节 </a:t>
            </a:r>
            <a:r>
              <a:rPr lang="en-US" altLang="zh-CN" sz="3200" kern="0" dirty="0">
                <a:solidFill>
                  <a:srgbClr val="002060"/>
                </a:solidFill>
                <a:latin typeface="微软雅黑" pitchFamily="34" charset="-122"/>
                <a:ea typeface="微软雅黑" pitchFamily="34" charset="-122"/>
              </a:rPr>
              <a:t> </a:t>
            </a:r>
            <a:r>
              <a:rPr lang="zh-CN" altLang="en-US" sz="3200" kern="0" dirty="0">
                <a:solidFill>
                  <a:srgbClr val="002060"/>
                </a:solidFill>
                <a:latin typeface="微软雅黑" pitchFamily="34" charset="-122"/>
                <a:ea typeface="微软雅黑" pitchFamily="34" charset="-122"/>
              </a:rPr>
              <a:t>留存收益</a:t>
            </a:r>
            <a:endParaRPr lang="zh-CN" altLang="zh-CN" sz="3200" kern="0" dirty="0">
              <a:solidFill>
                <a:srgbClr val="002060"/>
              </a:solidFill>
              <a:latin typeface="微软雅黑" pitchFamily="34" charset="-122"/>
              <a:ea typeface="微软雅黑" pitchFamily="34" charset="-122"/>
            </a:endParaRPr>
          </a:p>
        </p:txBody>
      </p:sp>
    </p:spTree>
    <p:extLst>
      <p:ext uri="{BB962C8B-B14F-4D97-AF65-F5344CB8AC3E}">
        <p14:creationId xmlns:p14="http://schemas.microsoft.com/office/powerpoint/2010/main" val="420855700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3"/>
          <p:cNvSpPr>
            <a:spLocks noGrp="1" noChangeArrowheads="1"/>
          </p:cNvSpPr>
          <p:nvPr>
            <p:ph type="body" idx="1"/>
          </p:nvPr>
        </p:nvSpPr>
        <p:spPr>
          <a:xfrm>
            <a:off x="179388" y="620713"/>
            <a:ext cx="8712200" cy="5256212"/>
          </a:xfrm>
        </p:spPr>
        <p:txBody>
          <a:bodyPr/>
          <a:lstStyle/>
          <a:p>
            <a:pPr eaLnBrk="1" hangingPunct="1">
              <a:lnSpc>
                <a:spcPct val="150000"/>
              </a:lnSpc>
              <a:spcBef>
                <a:spcPct val="0"/>
              </a:spcBef>
              <a:buFont typeface="Wingdings" panose="05000000000000000000" pitchFamily="2" charset="2"/>
              <a:buNone/>
            </a:pPr>
            <a:r>
              <a:rPr lang="en-US" altLang="zh-CN" sz="2400" dirty="0" smtClean="0">
                <a:solidFill>
                  <a:srgbClr val="002060"/>
                </a:solidFill>
                <a:latin typeface="+mj-ea"/>
                <a:ea typeface="+mj-ea"/>
              </a:rPr>
              <a:t>5. </a:t>
            </a:r>
            <a:r>
              <a:rPr lang="zh-CN" altLang="en-US" sz="2400" dirty="0" smtClean="0">
                <a:solidFill>
                  <a:srgbClr val="002060"/>
                </a:solidFill>
                <a:latin typeface="+mj-ea"/>
                <a:ea typeface="+mj-ea"/>
              </a:rPr>
              <a:t>分配股利</a:t>
            </a:r>
            <a:endParaRPr lang="en-US" altLang="zh-CN"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Char char="Ø"/>
            </a:pPr>
            <a:r>
              <a:rPr lang="zh-CN" altLang="en-US" sz="2400" dirty="0" smtClean="0">
                <a:solidFill>
                  <a:srgbClr val="002060"/>
                </a:solidFill>
                <a:latin typeface="+mj-ea"/>
                <a:ea typeface="+mj-ea"/>
              </a:rPr>
              <a:t>分配现金股利</a:t>
            </a:r>
            <a:endParaRPr lang="en-US" altLang="zh-CN"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None/>
            </a:pPr>
            <a:endParaRPr lang="en-US" altLang="zh-CN"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None/>
            </a:pPr>
            <a:endParaRPr lang="en-US" altLang="zh-CN"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None/>
            </a:pPr>
            <a:endParaRPr lang="en-US" altLang="zh-CN"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Char char="Ø"/>
            </a:pPr>
            <a:r>
              <a:rPr lang="zh-CN" altLang="en-US" sz="2400" dirty="0" smtClean="0">
                <a:solidFill>
                  <a:srgbClr val="002060"/>
                </a:solidFill>
                <a:latin typeface="+mj-ea"/>
                <a:ea typeface="+mj-ea"/>
              </a:rPr>
              <a:t>分配股票股利</a:t>
            </a:r>
            <a:endParaRPr lang="en-US" altLang="zh-CN" sz="2400" dirty="0" smtClean="0">
              <a:solidFill>
                <a:srgbClr val="002060"/>
              </a:solidFill>
              <a:latin typeface="+mj-ea"/>
              <a:ea typeface="+mj-ea"/>
            </a:endParaRPr>
          </a:p>
        </p:txBody>
      </p:sp>
      <p:sp>
        <p:nvSpPr>
          <p:cNvPr id="4" name="Rectangle 2">
            <a:extLst>
              <a:ext uri="{FF2B5EF4-FFF2-40B4-BE49-F238E27FC236}">
                <a16:creationId xmlns:a16="http://schemas.microsoft.com/office/drawing/2014/main" id="{E3E0F7A0-3A78-4F0D-9D4E-68C6AC76EB3B}"/>
              </a:ext>
            </a:extLst>
          </p:cNvPr>
          <p:cNvSpPr txBox="1">
            <a:spLocks noChangeArrowheads="1"/>
          </p:cNvSpPr>
          <p:nvPr/>
        </p:nvSpPr>
        <p:spPr bwMode="auto">
          <a:xfrm>
            <a:off x="250825" y="0"/>
            <a:ext cx="7772400" cy="641350"/>
          </a:xfrm>
          <a:prstGeom prst="rect">
            <a:avLst/>
          </a:prstGeom>
          <a:noFill/>
          <a:ln w="9525">
            <a:noFill/>
            <a:miter lim="800000"/>
            <a:headEnd/>
            <a:tailEnd/>
          </a:ln>
        </p:spPr>
        <p:txBody>
          <a:bodyPr anchor="b"/>
          <a:lstStyle/>
          <a:p>
            <a:pPr eaLnBrk="1" hangingPunct="1">
              <a:defRPr/>
            </a:pPr>
            <a:r>
              <a:rPr lang="zh-CN" altLang="en-US" sz="3200" kern="0" dirty="0">
                <a:solidFill>
                  <a:srgbClr val="002060"/>
                </a:solidFill>
                <a:latin typeface="微软雅黑" pitchFamily="34" charset="-122"/>
                <a:ea typeface="微软雅黑" pitchFamily="34" charset="-122"/>
              </a:rPr>
              <a:t>第五节 </a:t>
            </a:r>
            <a:r>
              <a:rPr lang="en-US" altLang="zh-CN" sz="3200" kern="0" dirty="0">
                <a:solidFill>
                  <a:srgbClr val="002060"/>
                </a:solidFill>
                <a:latin typeface="微软雅黑" pitchFamily="34" charset="-122"/>
                <a:ea typeface="微软雅黑" pitchFamily="34" charset="-122"/>
              </a:rPr>
              <a:t> </a:t>
            </a:r>
            <a:r>
              <a:rPr lang="zh-CN" altLang="en-US" sz="3200" kern="0" dirty="0">
                <a:solidFill>
                  <a:srgbClr val="002060"/>
                </a:solidFill>
                <a:latin typeface="微软雅黑" pitchFamily="34" charset="-122"/>
                <a:ea typeface="微软雅黑" pitchFamily="34" charset="-122"/>
              </a:rPr>
              <a:t>留存收益</a:t>
            </a:r>
            <a:endParaRPr lang="zh-CN" altLang="zh-CN" sz="3200" kern="0" dirty="0">
              <a:solidFill>
                <a:srgbClr val="002060"/>
              </a:solidFill>
              <a:latin typeface="微软雅黑" pitchFamily="34" charset="-122"/>
              <a:ea typeface="微软雅黑" pitchFamily="34" charset="-122"/>
            </a:endParaRPr>
          </a:p>
        </p:txBody>
      </p:sp>
      <p:sp>
        <p:nvSpPr>
          <p:cNvPr id="5" name="Rectangle 3"/>
          <p:cNvSpPr txBox="1">
            <a:spLocks noChangeArrowheads="1"/>
          </p:cNvSpPr>
          <p:nvPr/>
        </p:nvSpPr>
        <p:spPr bwMode="auto">
          <a:xfrm>
            <a:off x="2051050" y="1989138"/>
            <a:ext cx="4681538" cy="115252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0"/>
              </a:spcBef>
              <a:buFontTx/>
              <a:buNone/>
            </a:pPr>
            <a:r>
              <a:rPr lang="zh-CN" altLang="zh-CN" sz="2400" b="0">
                <a:solidFill>
                  <a:srgbClr val="002060"/>
                </a:solidFill>
                <a:latin typeface="微软雅黑" panose="020B0503020204020204" pitchFamily="34" charset="-122"/>
                <a:ea typeface="微软雅黑" panose="020B0503020204020204" pitchFamily="34" charset="-122"/>
              </a:rPr>
              <a:t>借：</a:t>
            </a:r>
            <a:r>
              <a:rPr lang="zh-CN" altLang="en-US" sz="2400" b="0">
                <a:solidFill>
                  <a:srgbClr val="002060"/>
                </a:solidFill>
                <a:latin typeface="微软雅黑" panose="020B0503020204020204" pitchFamily="34" charset="-122"/>
                <a:ea typeface="微软雅黑" panose="020B0503020204020204" pitchFamily="34" charset="-122"/>
              </a:rPr>
              <a:t>利润分配</a:t>
            </a:r>
            <a:r>
              <a:rPr lang="en-US" altLang="zh-CN" sz="2400" b="0">
                <a:solidFill>
                  <a:srgbClr val="002060"/>
                </a:solidFill>
                <a:latin typeface="微软雅黑" panose="020B0503020204020204" pitchFamily="34" charset="-122"/>
                <a:ea typeface="微软雅黑" panose="020B0503020204020204" pitchFamily="34" charset="-122"/>
              </a:rPr>
              <a:t>——</a:t>
            </a:r>
            <a:r>
              <a:rPr lang="zh-CN" altLang="en-US" sz="2400" b="0">
                <a:solidFill>
                  <a:srgbClr val="002060"/>
                </a:solidFill>
                <a:latin typeface="微软雅黑" panose="020B0503020204020204" pitchFamily="34" charset="-122"/>
                <a:ea typeface="微软雅黑" panose="020B0503020204020204" pitchFamily="34" charset="-122"/>
              </a:rPr>
              <a:t>应付现金股利</a:t>
            </a:r>
            <a:endParaRPr lang="en-US" altLang="zh-CN" sz="2400" b="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FontTx/>
              <a:buNone/>
            </a:pPr>
            <a:r>
              <a:rPr lang="zh-CN" altLang="en-US" sz="2400" b="0">
                <a:solidFill>
                  <a:srgbClr val="002060"/>
                </a:solidFill>
                <a:latin typeface="微软雅黑" panose="020B0503020204020204" pitchFamily="34" charset="-122"/>
                <a:ea typeface="微软雅黑" panose="020B0503020204020204" pitchFamily="34" charset="-122"/>
              </a:rPr>
              <a:t> </a:t>
            </a:r>
            <a:r>
              <a:rPr lang="en-US" altLang="zh-CN" sz="2400" b="0">
                <a:solidFill>
                  <a:srgbClr val="002060"/>
                </a:solidFill>
                <a:latin typeface="微软雅黑" panose="020B0503020204020204" pitchFamily="34" charset="-122"/>
                <a:ea typeface="微软雅黑" panose="020B0503020204020204" pitchFamily="34" charset="-122"/>
              </a:rPr>
              <a:t>  </a:t>
            </a:r>
            <a:r>
              <a:rPr lang="zh-CN" altLang="en-US" sz="2400" b="0">
                <a:solidFill>
                  <a:srgbClr val="002060"/>
                </a:solidFill>
                <a:latin typeface="微软雅黑" panose="020B0503020204020204" pitchFamily="34" charset="-122"/>
                <a:ea typeface="微软雅黑" panose="020B0503020204020204" pitchFamily="34" charset="-122"/>
              </a:rPr>
              <a:t>贷：应付股利</a:t>
            </a:r>
            <a:endParaRPr lang="en-US" altLang="zh-CN" sz="2400" b="0">
              <a:solidFill>
                <a:srgbClr val="002060"/>
              </a:solidFill>
              <a:latin typeface="微软雅黑" panose="020B0503020204020204" pitchFamily="34" charset="-122"/>
              <a:ea typeface="微软雅黑" panose="020B0503020204020204" pitchFamily="34" charset="-122"/>
            </a:endParaRPr>
          </a:p>
        </p:txBody>
      </p:sp>
      <p:sp>
        <p:nvSpPr>
          <p:cNvPr id="6" name="Rectangle 3"/>
          <p:cNvSpPr txBox="1">
            <a:spLocks noChangeArrowheads="1"/>
          </p:cNvSpPr>
          <p:nvPr/>
        </p:nvSpPr>
        <p:spPr bwMode="auto">
          <a:xfrm>
            <a:off x="2051050" y="4149725"/>
            <a:ext cx="4897438" cy="11509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0"/>
              </a:spcBef>
              <a:buFontTx/>
              <a:buNone/>
            </a:pPr>
            <a:r>
              <a:rPr lang="zh-CN" altLang="zh-CN" sz="2400" b="0">
                <a:solidFill>
                  <a:srgbClr val="002060"/>
                </a:solidFill>
                <a:latin typeface="微软雅黑" panose="020B0503020204020204" pitchFamily="34" charset="-122"/>
                <a:ea typeface="微软雅黑" panose="020B0503020204020204" pitchFamily="34" charset="-122"/>
              </a:rPr>
              <a:t>借：</a:t>
            </a:r>
            <a:r>
              <a:rPr lang="zh-CN" altLang="en-US" sz="2400" b="0">
                <a:solidFill>
                  <a:srgbClr val="002060"/>
                </a:solidFill>
                <a:latin typeface="微软雅黑" panose="020B0503020204020204" pitchFamily="34" charset="-122"/>
                <a:ea typeface="微软雅黑" panose="020B0503020204020204" pitchFamily="34" charset="-122"/>
              </a:rPr>
              <a:t>利润分配</a:t>
            </a:r>
            <a:r>
              <a:rPr lang="en-US" altLang="zh-CN" sz="2400" b="0">
                <a:solidFill>
                  <a:srgbClr val="002060"/>
                </a:solidFill>
                <a:latin typeface="微软雅黑" panose="020B0503020204020204" pitchFamily="34" charset="-122"/>
                <a:ea typeface="微软雅黑" panose="020B0503020204020204" pitchFamily="34" charset="-122"/>
              </a:rPr>
              <a:t>——</a:t>
            </a:r>
            <a:r>
              <a:rPr lang="zh-CN" altLang="en-US" sz="2400" b="0">
                <a:solidFill>
                  <a:srgbClr val="002060"/>
                </a:solidFill>
                <a:latin typeface="微软雅黑" panose="020B0503020204020204" pitchFamily="34" charset="-122"/>
                <a:ea typeface="微软雅黑" panose="020B0503020204020204" pitchFamily="34" charset="-122"/>
              </a:rPr>
              <a:t>转作股本的股利</a:t>
            </a:r>
            <a:endParaRPr lang="en-US" altLang="zh-CN" sz="2400" b="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FontTx/>
              <a:buNone/>
            </a:pPr>
            <a:r>
              <a:rPr lang="zh-CN" altLang="en-US" sz="2400" b="0">
                <a:solidFill>
                  <a:srgbClr val="002060"/>
                </a:solidFill>
                <a:latin typeface="微软雅黑" panose="020B0503020204020204" pitchFamily="34" charset="-122"/>
                <a:ea typeface="微软雅黑" panose="020B0503020204020204" pitchFamily="34" charset="-122"/>
              </a:rPr>
              <a:t> </a:t>
            </a:r>
            <a:r>
              <a:rPr lang="en-US" altLang="zh-CN" sz="2400" b="0">
                <a:solidFill>
                  <a:srgbClr val="002060"/>
                </a:solidFill>
                <a:latin typeface="微软雅黑" panose="020B0503020204020204" pitchFamily="34" charset="-122"/>
                <a:ea typeface="微软雅黑" panose="020B0503020204020204" pitchFamily="34" charset="-122"/>
              </a:rPr>
              <a:t>  </a:t>
            </a:r>
            <a:r>
              <a:rPr lang="zh-CN" altLang="en-US" sz="2400" b="0">
                <a:solidFill>
                  <a:srgbClr val="002060"/>
                </a:solidFill>
                <a:latin typeface="微软雅黑" panose="020B0503020204020204" pitchFamily="34" charset="-122"/>
                <a:ea typeface="微软雅黑" panose="020B0503020204020204" pitchFamily="34" charset="-122"/>
              </a:rPr>
              <a:t>贷：股本</a:t>
            </a:r>
            <a:endParaRPr lang="en-US" altLang="zh-CN" sz="2400" b="0">
              <a:solidFill>
                <a:srgbClr val="0020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30084761"/>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50825" y="0"/>
            <a:ext cx="7772400" cy="641350"/>
          </a:xfrm>
        </p:spPr>
        <p:txBody>
          <a:bodyPr/>
          <a:lstStyle/>
          <a:p>
            <a:pPr eaLnBrk="1" hangingPunct="1"/>
            <a:r>
              <a:rPr lang="zh-CN" altLang="en-US" b="0" dirty="0">
                <a:solidFill>
                  <a:srgbClr val="002060"/>
                </a:solidFill>
                <a:latin typeface="微软雅黑" panose="020B0503020204020204" pitchFamily="34" charset="-122"/>
                <a:ea typeface="微软雅黑" panose="020B0503020204020204" pitchFamily="34" charset="-122"/>
              </a:rPr>
              <a:t>第一节 </a:t>
            </a:r>
            <a:r>
              <a:rPr lang="en-US" altLang="zh-CN" b="0" dirty="0">
                <a:solidFill>
                  <a:srgbClr val="002060"/>
                </a:solidFill>
                <a:latin typeface="微软雅黑" panose="020B0503020204020204" pitchFamily="34" charset="-122"/>
                <a:ea typeface="微软雅黑" panose="020B0503020204020204" pitchFamily="34" charset="-122"/>
              </a:rPr>
              <a:t> </a:t>
            </a:r>
            <a:r>
              <a:rPr lang="zh-CN" altLang="en-US" b="0" dirty="0">
                <a:solidFill>
                  <a:srgbClr val="002060"/>
                </a:solidFill>
                <a:latin typeface="微软雅黑" panose="020B0503020204020204" pitchFamily="34" charset="-122"/>
                <a:ea typeface="微软雅黑" panose="020B0503020204020204" pitchFamily="34" charset="-122"/>
              </a:rPr>
              <a:t>所有者权益概述</a:t>
            </a:r>
            <a:endParaRPr lang="zh-CN" altLang="zh-CN" b="0" dirty="0" smtClean="0">
              <a:solidFill>
                <a:srgbClr val="002060"/>
              </a:solidFill>
              <a:latin typeface="微软雅黑" panose="020B0503020204020204" pitchFamily="34" charset="-122"/>
              <a:ea typeface="微软雅黑" panose="020B0503020204020204" pitchFamily="34" charset="-122"/>
            </a:endParaRPr>
          </a:p>
        </p:txBody>
      </p:sp>
      <p:sp>
        <p:nvSpPr>
          <p:cNvPr id="5123" name="Rectangle 3"/>
          <p:cNvSpPr>
            <a:spLocks noGrp="1" noChangeArrowheads="1"/>
          </p:cNvSpPr>
          <p:nvPr>
            <p:ph type="body" idx="1"/>
          </p:nvPr>
        </p:nvSpPr>
        <p:spPr>
          <a:xfrm>
            <a:off x="287338" y="620713"/>
            <a:ext cx="8532812" cy="4824412"/>
          </a:xfrm>
        </p:spPr>
        <p:txBody>
          <a:bodyPr/>
          <a:lstStyle/>
          <a:p>
            <a:pPr marL="514350" indent="-514350" eaLnBrk="1" hangingPunct="1">
              <a:lnSpc>
                <a:spcPct val="150000"/>
              </a:lnSpc>
              <a:spcBef>
                <a:spcPct val="0"/>
              </a:spcBef>
              <a:buClr>
                <a:srgbClr val="002060"/>
              </a:buClr>
              <a:buFont typeface="Wingdings" panose="05000000000000000000" pitchFamily="2" charset="2"/>
              <a:buNone/>
            </a:pPr>
            <a:r>
              <a:rPr lang="en-US" altLang="zh-CN" sz="2400" dirty="0" smtClean="0">
                <a:solidFill>
                  <a:srgbClr val="002060"/>
                </a:solidFill>
                <a:latin typeface="+mj-ea"/>
                <a:ea typeface="+mj-ea"/>
              </a:rPr>
              <a:t>2. </a:t>
            </a:r>
            <a:r>
              <a:rPr lang="zh-CN" altLang="en-US" sz="2400" dirty="0" smtClean="0">
                <a:solidFill>
                  <a:srgbClr val="002060"/>
                </a:solidFill>
                <a:latin typeface="+mj-ea"/>
                <a:ea typeface="+mj-ea"/>
              </a:rPr>
              <a:t>所有者权益含义</a:t>
            </a:r>
            <a:endParaRPr lang="en-US" altLang="zh-CN" sz="2400" dirty="0" smtClean="0">
              <a:solidFill>
                <a:srgbClr val="002060"/>
              </a:solidFill>
              <a:latin typeface="+mj-ea"/>
              <a:ea typeface="+mj-ea"/>
            </a:endParaRPr>
          </a:p>
          <a:p>
            <a:pPr marL="514350" indent="-514350" eaLnBrk="1" hangingPunct="1">
              <a:lnSpc>
                <a:spcPct val="150000"/>
              </a:lnSpc>
              <a:spcBef>
                <a:spcPct val="0"/>
              </a:spcBef>
              <a:buClr>
                <a:srgbClr val="002060"/>
              </a:buClr>
              <a:buFont typeface="Wingdings" panose="05000000000000000000" pitchFamily="2" charset="2"/>
              <a:buNone/>
            </a:pPr>
            <a:r>
              <a:rPr lang="zh-CN" altLang="en-US" sz="2400" dirty="0" smtClean="0">
                <a:solidFill>
                  <a:srgbClr val="002060"/>
                </a:solidFill>
                <a:latin typeface="+mj-ea"/>
                <a:ea typeface="+mj-ea"/>
              </a:rPr>
              <a:t>企业的资产中扣除掉企业全部负债后的剩余权益。</a:t>
            </a:r>
            <a:endParaRPr lang="en-US" altLang="zh-CN" sz="2400" dirty="0" smtClean="0">
              <a:solidFill>
                <a:srgbClr val="002060"/>
              </a:solidFill>
              <a:latin typeface="+mj-ea"/>
              <a:ea typeface="+mj-ea"/>
            </a:endParaRPr>
          </a:p>
          <a:p>
            <a:pPr marL="514350" indent="-514350" algn="r" eaLnBrk="1" hangingPunct="1">
              <a:lnSpc>
                <a:spcPct val="150000"/>
              </a:lnSpc>
              <a:spcBef>
                <a:spcPct val="0"/>
              </a:spcBef>
              <a:buClr>
                <a:srgbClr val="002060"/>
              </a:buClr>
              <a:buFont typeface="Wingdings" panose="05000000000000000000" pitchFamily="2" charset="2"/>
              <a:buNone/>
            </a:pPr>
            <a:r>
              <a:rPr lang="en-US" altLang="zh-CN" sz="2400" dirty="0" smtClean="0">
                <a:solidFill>
                  <a:srgbClr val="002060"/>
                </a:solidFill>
                <a:latin typeface="+mj-ea"/>
                <a:ea typeface="+mj-ea"/>
              </a:rPr>
              <a:t>——</a:t>
            </a:r>
            <a:r>
              <a:rPr lang="zh-CN" altLang="en-US" sz="2400" dirty="0" smtClean="0">
                <a:solidFill>
                  <a:srgbClr val="002060"/>
                </a:solidFill>
                <a:latin typeface="+mj-ea"/>
                <a:ea typeface="+mj-ea"/>
              </a:rPr>
              <a:t>国际会计准则委员会</a:t>
            </a:r>
            <a:endParaRPr lang="en-US" altLang="zh-CN" sz="2400" dirty="0" smtClean="0">
              <a:solidFill>
                <a:srgbClr val="002060"/>
              </a:solidFill>
              <a:latin typeface="+mj-ea"/>
              <a:ea typeface="+mj-ea"/>
            </a:endParaRPr>
          </a:p>
          <a:p>
            <a:pPr marL="514350" indent="-514350" eaLnBrk="1" hangingPunct="1">
              <a:lnSpc>
                <a:spcPct val="150000"/>
              </a:lnSpc>
              <a:spcBef>
                <a:spcPct val="0"/>
              </a:spcBef>
              <a:buClr>
                <a:srgbClr val="002060"/>
              </a:buClr>
              <a:buFont typeface="Wingdings" panose="05000000000000000000" pitchFamily="2" charset="2"/>
              <a:buNone/>
            </a:pPr>
            <a:r>
              <a:rPr lang="zh-CN" altLang="en-US" sz="2400" dirty="0" smtClean="0">
                <a:solidFill>
                  <a:srgbClr val="002060"/>
                </a:solidFill>
                <a:latin typeface="+mj-ea"/>
                <a:ea typeface="+mj-ea"/>
              </a:rPr>
              <a:t>某个主体的资产减去负债后的剩余权益。</a:t>
            </a:r>
            <a:endParaRPr lang="en-US" altLang="zh-CN" sz="2400" dirty="0" smtClean="0">
              <a:solidFill>
                <a:srgbClr val="002060"/>
              </a:solidFill>
              <a:latin typeface="+mj-ea"/>
              <a:ea typeface="+mj-ea"/>
            </a:endParaRPr>
          </a:p>
          <a:p>
            <a:pPr marL="514350" indent="-514350" algn="r" eaLnBrk="1" hangingPunct="1">
              <a:lnSpc>
                <a:spcPct val="150000"/>
              </a:lnSpc>
              <a:spcBef>
                <a:spcPct val="0"/>
              </a:spcBef>
              <a:buClr>
                <a:srgbClr val="002060"/>
              </a:buClr>
              <a:buFont typeface="Wingdings" panose="05000000000000000000" pitchFamily="2" charset="2"/>
              <a:buNone/>
            </a:pPr>
            <a:r>
              <a:rPr lang="en-US" altLang="zh-CN" sz="2400" dirty="0" smtClean="0">
                <a:solidFill>
                  <a:srgbClr val="002060"/>
                </a:solidFill>
                <a:latin typeface="+mj-ea"/>
                <a:ea typeface="+mj-ea"/>
              </a:rPr>
              <a:t>——</a:t>
            </a:r>
            <a:r>
              <a:rPr lang="zh-CN" altLang="en-US" sz="2400" dirty="0" smtClean="0">
                <a:solidFill>
                  <a:srgbClr val="002060"/>
                </a:solidFill>
                <a:latin typeface="+mj-ea"/>
                <a:ea typeface="+mj-ea"/>
              </a:rPr>
              <a:t>美国财务会计准则委员会</a:t>
            </a:r>
            <a:endParaRPr lang="en-US" altLang="zh-CN" sz="2400" dirty="0" smtClean="0">
              <a:solidFill>
                <a:srgbClr val="002060"/>
              </a:solidFill>
              <a:latin typeface="+mj-ea"/>
              <a:ea typeface="+mj-ea"/>
            </a:endParaRPr>
          </a:p>
          <a:p>
            <a:pPr marL="514350" indent="-514350" eaLnBrk="1" hangingPunct="1">
              <a:lnSpc>
                <a:spcPct val="150000"/>
              </a:lnSpc>
              <a:spcBef>
                <a:spcPct val="0"/>
              </a:spcBef>
              <a:buClr>
                <a:srgbClr val="002060"/>
              </a:buClr>
              <a:buFont typeface="Wingdings" panose="05000000000000000000" pitchFamily="2" charset="2"/>
              <a:buNone/>
            </a:pPr>
            <a:r>
              <a:rPr lang="zh-CN" altLang="en-US" sz="2400" dirty="0" smtClean="0">
                <a:solidFill>
                  <a:srgbClr val="002060"/>
                </a:solidFill>
                <a:latin typeface="+mj-ea"/>
                <a:ea typeface="+mj-ea"/>
              </a:rPr>
              <a:t>企业资产扣除负债后，由所有者享有的剩余权益。</a:t>
            </a:r>
            <a:endParaRPr lang="en-US" altLang="zh-CN" sz="2400" dirty="0" smtClean="0">
              <a:solidFill>
                <a:srgbClr val="002060"/>
              </a:solidFill>
              <a:latin typeface="+mj-ea"/>
              <a:ea typeface="+mj-ea"/>
            </a:endParaRPr>
          </a:p>
          <a:p>
            <a:pPr marL="514350" indent="-514350" algn="r" eaLnBrk="1" hangingPunct="1">
              <a:lnSpc>
                <a:spcPct val="150000"/>
              </a:lnSpc>
              <a:spcBef>
                <a:spcPct val="0"/>
              </a:spcBef>
              <a:buClr>
                <a:srgbClr val="002060"/>
              </a:buClr>
              <a:buFont typeface="Wingdings" panose="05000000000000000000" pitchFamily="2" charset="2"/>
              <a:buNone/>
            </a:pPr>
            <a:r>
              <a:rPr lang="en-US" altLang="zh-CN" sz="2400" dirty="0" smtClean="0">
                <a:solidFill>
                  <a:srgbClr val="002060"/>
                </a:solidFill>
                <a:latin typeface="+mj-ea"/>
                <a:ea typeface="+mj-ea"/>
              </a:rPr>
              <a:t>——《</a:t>
            </a:r>
            <a:r>
              <a:rPr lang="zh-CN" altLang="en-US" sz="2400" dirty="0" smtClean="0">
                <a:solidFill>
                  <a:srgbClr val="002060"/>
                </a:solidFill>
                <a:latin typeface="+mj-ea"/>
                <a:ea typeface="+mj-ea"/>
              </a:rPr>
              <a:t>企业会计准则</a:t>
            </a:r>
            <a:r>
              <a:rPr lang="en-US" altLang="zh-CN" sz="2400" dirty="0" smtClean="0">
                <a:solidFill>
                  <a:srgbClr val="002060"/>
                </a:solidFill>
                <a:latin typeface="+mj-ea"/>
                <a:ea typeface="+mj-ea"/>
              </a:rPr>
              <a:t>——</a:t>
            </a:r>
            <a:r>
              <a:rPr lang="zh-CN" altLang="en-US" sz="2400" dirty="0" smtClean="0">
                <a:solidFill>
                  <a:srgbClr val="002060"/>
                </a:solidFill>
                <a:latin typeface="+mj-ea"/>
                <a:ea typeface="+mj-ea"/>
              </a:rPr>
              <a:t>基本准则</a:t>
            </a:r>
            <a:r>
              <a:rPr lang="en-US" altLang="zh-CN" sz="2400" dirty="0" smtClean="0">
                <a:solidFill>
                  <a:srgbClr val="002060"/>
                </a:solidFill>
                <a:latin typeface="+mj-ea"/>
                <a:ea typeface="+mj-ea"/>
              </a:rPr>
              <a:t>》</a:t>
            </a:r>
            <a:endParaRPr lang="zh-CN" altLang="en-US" sz="2400" dirty="0" smtClean="0">
              <a:solidFill>
                <a:srgbClr val="002060"/>
              </a:solidFill>
              <a:latin typeface="+mj-ea"/>
              <a:ea typeface="+mj-ea"/>
            </a:endParaRPr>
          </a:p>
        </p:txBody>
      </p:sp>
    </p:spTree>
    <p:extLst>
      <p:ext uri="{BB962C8B-B14F-4D97-AF65-F5344CB8AC3E}">
        <p14:creationId xmlns:p14="http://schemas.microsoft.com/office/powerpoint/2010/main" val="510135267"/>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50825" y="0"/>
            <a:ext cx="7772400" cy="641350"/>
          </a:xfrm>
        </p:spPr>
        <p:txBody>
          <a:bodyPr/>
          <a:lstStyle/>
          <a:p>
            <a:pPr eaLnBrk="1" hangingPunct="1"/>
            <a:r>
              <a:rPr lang="zh-CN" altLang="en-US" b="0" dirty="0">
                <a:solidFill>
                  <a:srgbClr val="002060"/>
                </a:solidFill>
                <a:latin typeface="微软雅黑" panose="020B0503020204020204" pitchFamily="34" charset="-122"/>
                <a:ea typeface="微软雅黑" panose="020B0503020204020204" pitchFamily="34" charset="-122"/>
              </a:rPr>
              <a:t>第一节 </a:t>
            </a:r>
            <a:r>
              <a:rPr lang="en-US" altLang="zh-CN" b="0" dirty="0">
                <a:solidFill>
                  <a:srgbClr val="002060"/>
                </a:solidFill>
                <a:latin typeface="微软雅黑" panose="020B0503020204020204" pitchFamily="34" charset="-122"/>
                <a:ea typeface="微软雅黑" panose="020B0503020204020204" pitchFamily="34" charset="-122"/>
              </a:rPr>
              <a:t> </a:t>
            </a:r>
            <a:r>
              <a:rPr lang="zh-CN" altLang="en-US" b="0" dirty="0">
                <a:solidFill>
                  <a:srgbClr val="002060"/>
                </a:solidFill>
                <a:latin typeface="微软雅黑" panose="020B0503020204020204" pitchFamily="34" charset="-122"/>
                <a:ea typeface="微软雅黑" panose="020B0503020204020204" pitchFamily="34" charset="-122"/>
              </a:rPr>
              <a:t>所有者权益概述</a:t>
            </a:r>
            <a:endParaRPr lang="zh-CN" altLang="zh-CN" b="0" dirty="0" smtClean="0">
              <a:solidFill>
                <a:srgbClr val="002060"/>
              </a:solidFill>
              <a:latin typeface="微软雅黑" panose="020B0503020204020204" pitchFamily="34" charset="-122"/>
              <a:ea typeface="微软雅黑" panose="020B0503020204020204" pitchFamily="34" charset="-122"/>
            </a:endParaRPr>
          </a:p>
        </p:txBody>
      </p:sp>
      <p:sp>
        <p:nvSpPr>
          <p:cNvPr id="7171" name="Rectangle 3"/>
          <p:cNvSpPr>
            <a:spLocks noGrp="1" noChangeArrowheads="1"/>
          </p:cNvSpPr>
          <p:nvPr>
            <p:ph type="body" idx="1"/>
          </p:nvPr>
        </p:nvSpPr>
        <p:spPr>
          <a:xfrm>
            <a:off x="250825" y="692150"/>
            <a:ext cx="8532813" cy="4824413"/>
          </a:xfrm>
        </p:spPr>
        <p:txBody>
          <a:bodyPr/>
          <a:lstStyle/>
          <a:p>
            <a:pPr marL="514350" indent="-514350" eaLnBrk="1" hangingPunct="1">
              <a:lnSpc>
                <a:spcPct val="150000"/>
              </a:lnSpc>
              <a:spcBef>
                <a:spcPct val="0"/>
              </a:spcBef>
              <a:buClr>
                <a:srgbClr val="C00000"/>
              </a:buClr>
              <a:buFont typeface="Wingdings" panose="05000000000000000000" pitchFamily="2" charset="2"/>
              <a:buNone/>
            </a:pPr>
            <a:r>
              <a:rPr lang="en-US" altLang="zh-CN" sz="2400" dirty="0" smtClean="0">
                <a:solidFill>
                  <a:srgbClr val="002060"/>
                </a:solidFill>
                <a:latin typeface="+mj-ea"/>
                <a:ea typeface="+mj-ea"/>
              </a:rPr>
              <a:t>3. </a:t>
            </a:r>
            <a:r>
              <a:rPr lang="zh-CN" altLang="en-US" sz="2400" dirty="0" smtClean="0">
                <a:solidFill>
                  <a:srgbClr val="002060"/>
                </a:solidFill>
                <a:latin typeface="+mj-ea"/>
                <a:ea typeface="+mj-ea"/>
              </a:rPr>
              <a:t>所有者权益构成</a:t>
            </a:r>
            <a:endParaRPr lang="en-US" altLang="zh-CN" sz="2400" dirty="0" smtClean="0">
              <a:solidFill>
                <a:srgbClr val="002060"/>
              </a:solidFill>
              <a:latin typeface="+mj-ea"/>
              <a:ea typeface="+mj-ea"/>
            </a:endParaRPr>
          </a:p>
          <a:p>
            <a:pPr marL="514350" indent="-514350" eaLnBrk="1" hangingPunct="1">
              <a:lnSpc>
                <a:spcPct val="150000"/>
              </a:lnSpc>
              <a:spcBef>
                <a:spcPct val="0"/>
              </a:spcBef>
              <a:buClr>
                <a:srgbClr val="C00000"/>
              </a:buClr>
              <a:buFont typeface="Wingdings" panose="05000000000000000000" pitchFamily="2" charset="2"/>
              <a:buNone/>
            </a:pPr>
            <a:endParaRPr lang="en-US" altLang="zh-CN" sz="2400" dirty="0" smtClean="0">
              <a:solidFill>
                <a:srgbClr val="002060"/>
              </a:solidFill>
              <a:latin typeface="+mj-ea"/>
              <a:ea typeface="+mj-ea"/>
            </a:endParaRPr>
          </a:p>
          <a:p>
            <a:pPr marL="514350" indent="-514350" eaLnBrk="1" hangingPunct="1">
              <a:lnSpc>
                <a:spcPct val="150000"/>
              </a:lnSpc>
              <a:spcBef>
                <a:spcPct val="0"/>
              </a:spcBef>
              <a:buClr>
                <a:srgbClr val="002060"/>
              </a:buClr>
              <a:buFont typeface="Wingdings" panose="05000000000000000000" pitchFamily="2" charset="2"/>
              <a:buChar char="Ø"/>
            </a:pPr>
            <a:r>
              <a:rPr lang="zh-CN" altLang="en-US" sz="2400" dirty="0" smtClean="0">
                <a:solidFill>
                  <a:srgbClr val="002060"/>
                </a:solidFill>
                <a:latin typeface="+mj-ea"/>
                <a:ea typeface="+mj-ea"/>
              </a:rPr>
              <a:t>所有者投入的资本</a:t>
            </a:r>
            <a:endParaRPr lang="en-US" altLang="zh-CN" sz="2400" dirty="0" smtClean="0">
              <a:solidFill>
                <a:srgbClr val="002060"/>
              </a:solidFill>
              <a:latin typeface="+mj-ea"/>
              <a:ea typeface="+mj-ea"/>
            </a:endParaRPr>
          </a:p>
          <a:p>
            <a:pPr marL="514350" indent="-514350" eaLnBrk="1" hangingPunct="1">
              <a:lnSpc>
                <a:spcPct val="150000"/>
              </a:lnSpc>
              <a:spcBef>
                <a:spcPct val="0"/>
              </a:spcBef>
              <a:buClr>
                <a:srgbClr val="002060"/>
              </a:buClr>
              <a:buFont typeface="Wingdings" panose="05000000000000000000" pitchFamily="2" charset="2"/>
              <a:buNone/>
            </a:pPr>
            <a:endParaRPr lang="en-US" altLang="zh-CN" sz="2400" dirty="0" smtClean="0">
              <a:solidFill>
                <a:srgbClr val="002060"/>
              </a:solidFill>
              <a:latin typeface="+mj-ea"/>
              <a:ea typeface="+mj-ea"/>
            </a:endParaRPr>
          </a:p>
          <a:p>
            <a:pPr marL="514350" indent="-514350" eaLnBrk="1" hangingPunct="1">
              <a:lnSpc>
                <a:spcPct val="150000"/>
              </a:lnSpc>
              <a:spcBef>
                <a:spcPct val="0"/>
              </a:spcBef>
              <a:buClr>
                <a:srgbClr val="002060"/>
              </a:buClr>
              <a:buFont typeface="Wingdings" panose="05000000000000000000" pitchFamily="2" charset="2"/>
              <a:buChar char="Ø"/>
            </a:pPr>
            <a:r>
              <a:rPr lang="zh-CN" altLang="en-US" sz="2400" dirty="0" smtClean="0">
                <a:solidFill>
                  <a:srgbClr val="002060"/>
                </a:solidFill>
                <a:latin typeface="+mj-ea"/>
                <a:ea typeface="+mj-ea"/>
              </a:rPr>
              <a:t>直接计入所有者权益的利得和损失</a:t>
            </a:r>
            <a:endParaRPr lang="en-US" altLang="zh-CN" sz="2400" dirty="0" smtClean="0">
              <a:solidFill>
                <a:srgbClr val="002060"/>
              </a:solidFill>
              <a:latin typeface="+mj-ea"/>
              <a:ea typeface="+mj-ea"/>
            </a:endParaRPr>
          </a:p>
          <a:p>
            <a:pPr marL="514350" indent="-514350" eaLnBrk="1" hangingPunct="1">
              <a:lnSpc>
                <a:spcPct val="150000"/>
              </a:lnSpc>
              <a:spcBef>
                <a:spcPct val="0"/>
              </a:spcBef>
              <a:buClr>
                <a:srgbClr val="002060"/>
              </a:buClr>
              <a:buFont typeface="Wingdings" panose="05000000000000000000" pitchFamily="2" charset="2"/>
              <a:buNone/>
            </a:pPr>
            <a:endParaRPr lang="en-US" altLang="zh-CN" sz="2400" dirty="0" smtClean="0">
              <a:solidFill>
                <a:srgbClr val="002060"/>
              </a:solidFill>
              <a:latin typeface="+mj-ea"/>
              <a:ea typeface="+mj-ea"/>
            </a:endParaRPr>
          </a:p>
          <a:p>
            <a:pPr marL="514350" indent="-514350" eaLnBrk="1" hangingPunct="1">
              <a:lnSpc>
                <a:spcPct val="150000"/>
              </a:lnSpc>
              <a:spcBef>
                <a:spcPct val="0"/>
              </a:spcBef>
              <a:buClr>
                <a:srgbClr val="002060"/>
              </a:buClr>
              <a:buFont typeface="Wingdings" panose="05000000000000000000" pitchFamily="2" charset="2"/>
              <a:buChar char="Ø"/>
            </a:pPr>
            <a:r>
              <a:rPr lang="zh-CN" altLang="en-US" sz="2400" dirty="0" smtClean="0">
                <a:solidFill>
                  <a:srgbClr val="002060"/>
                </a:solidFill>
                <a:latin typeface="+mj-ea"/>
                <a:ea typeface="+mj-ea"/>
              </a:rPr>
              <a:t>留存收益</a:t>
            </a:r>
          </a:p>
        </p:txBody>
      </p:sp>
      <p:sp>
        <p:nvSpPr>
          <p:cNvPr id="4" name="左大括号 3">
            <a:extLst>
              <a:ext uri="{FF2B5EF4-FFF2-40B4-BE49-F238E27FC236}">
                <a16:creationId xmlns:a16="http://schemas.microsoft.com/office/drawing/2014/main" id="{1FEE8164-C55A-44EE-B1A0-B96AA8D8404D}"/>
              </a:ext>
            </a:extLst>
          </p:cNvPr>
          <p:cNvSpPr/>
          <p:nvPr/>
        </p:nvSpPr>
        <p:spPr>
          <a:xfrm>
            <a:off x="3563938" y="1700213"/>
            <a:ext cx="287337" cy="936625"/>
          </a:xfrm>
          <a:prstGeom prst="leftBrace">
            <a:avLst/>
          </a:prstGeom>
          <a:ln>
            <a:solidFill>
              <a:srgbClr val="002060"/>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
        <p:nvSpPr>
          <p:cNvPr id="7173" name="TextBox 4"/>
          <p:cNvSpPr txBox="1">
            <a:spLocks noChangeArrowheads="1"/>
          </p:cNvSpPr>
          <p:nvPr/>
        </p:nvSpPr>
        <p:spPr bwMode="auto">
          <a:xfrm>
            <a:off x="3924300" y="1412875"/>
            <a:ext cx="21605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sz="2400" b="0">
                <a:solidFill>
                  <a:srgbClr val="002060"/>
                </a:solidFill>
                <a:latin typeface="微软雅黑" panose="020B0503020204020204" pitchFamily="34" charset="-122"/>
                <a:ea typeface="微软雅黑" panose="020B0503020204020204" pitchFamily="34" charset="-122"/>
              </a:rPr>
              <a:t>实收资本</a:t>
            </a:r>
            <a:r>
              <a:rPr lang="en-US" altLang="zh-CN" sz="2400" b="0">
                <a:solidFill>
                  <a:srgbClr val="002060"/>
                </a:solidFill>
                <a:latin typeface="微软雅黑" panose="020B0503020204020204" pitchFamily="34" charset="-122"/>
                <a:ea typeface="微软雅黑" panose="020B0503020204020204" pitchFamily="34" charset="-122"/>
              </a:rPr>
              <a:t>/</a:t>
            </a:r>
            <a:r>
              <a:rPr lang="zh-CN" altLang="en-US" sz="2400" b="0">
                <a:solidFill>
                  <a:srgbClr val="002060"/>
                </a:solidFill>
                <a:latin typeface="微软雅黑" panose="020B0503020204020204" pitchFamily="34" charset="-122"/>
                <a:ea typeface="微软雅黑" panose="020B0503020204020204" pitchFamily="34" charset="-122"/>
              </a:rPr>
              <a:t>股本</a:t>
            </a:r>
          </a:p>
        </p:txBody>
      </p:sp>
      <p:sp>
        <p:nvSpPr>
          <p:cNvPr id="7174" name="TextBox 5"/>
          <p:cNvSpPr txBox="1">
            <a:spLocks noChangeArrowheads="1"/>
          </p:cNvSpPr>
          <p:nvPr/>
        </p:nvSpPr>
        <p:spPr bwMode="auto">
          <a:xfrm>
            <a:off x="3924300" y="2420938"/>
            <a:ext cx="15113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sz="2400" b="0">
                <a:solidFill>
                  <a:srgbClr val="002060"/>
                </a:solidFill>
                <a:latin typeface="微软雅黑" panose="020B0503020204020204" pitchFamily="34" charset="-122"/>
                <a:ea typeface="微软雅黑" panose="020B0503020204020204" pitchFamily="34" charset="-122"/>
              </a:rPr>
              <a:t>资本公积</a:t>
            </a:r>
          </a:p>
        </p:txBody>
      </p:sp>
      <p:sp>
        <p:nvSpPr>
          <p:cNvPr id="7175" name="TextBox 8"/>
          <p:cNvSpPr txBox="1">
            <a:spLocks noChangeArrowheads="1"/>
          </p:cNvSpPr>
          <p:nvPr/>
        </p:nvSpPr>
        <p:spPr bwMode="auto">
          <a:xfrm>
            <a:off x="6065838" y="2636838"/>
            <a:ext cx="2555875" cy="143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sz="2400" b="0">
                <a:solidFill>
                  <a:srgbClr val="002060"/>
                </a:solidFill>
                <a:latin typeface="微软雅黑" panose="020B0503020204020204" pitchFamily="34" charset="-122"/>
                <a:ea typeface="微软雅黑" panose="020B0503020204020204" pitchFamily="34" charset="-122"/>
              </a:rPr>
              <a:t>其他综合收益</a:t>
            </a:r>
          </a:p>
          <a:p>
            <a:pPr eaLnBrk="1" hangingPunct="1">
              <a:spcBef>
                <a:spcPts val="1800"/>
              </a:spcBef>
              <a:buClrTx/>
              <a:buSzTx/>
              <a:buFontTx/>
              <a:buNone/>
            </a:pPr>
            <a:r>
              <a:rPr lang="zh-CN" altLang="en-US" sz="2400" b="0">
                <a:solidFill>
                  <a:srgbClr val="002060"/>
                </a:solidFill>
                <a:latin typeface="微软雅黑" panose="020B0503020204020204" pitchFamily="34" charset="-122"/>
                <a:ea typeface="微软雅黑" panose="020B0503020204020204" pitchFamily="34" charset="-122"/>
              </a:rPr>
              <a:t>资本公积</a:t>
            </a:r>
            <a:r>
              <a:rPr lang="en-US" altLang="zh-CN" sz="2400" b="0">
                <a:solidFill>
                  <a:srgbClr val="002060"/>
                </a:solidFill>
                <a:latin typeface="微软雅黑" panose="020B0503020204020204" pitchFamily="34" charset="-122"/>
                <a:ea typeface="微软雅黑" panose="020B0503020204020204" pitchFamily="34" charset="-122"/>
              </a:rPr>
              <a:t>——</a:t>
            </a:r>
            <a:r>
              <a:rPr lang="zh-CN" altLang="en-US" sz="2400" b="0">
                <a:solidFill>
                  <a:srgbClr val="002060"/>
                </a:solidFill>
                <a:latin typeface="微软雅黑" panose="020B0503020204020204" pitchFamily="34" charset="-122"/>
                <a:ea typeface="微软雅黑" panose="020B0503020204020204" pitchFamily="34" charset="-122"/>
              </a:rPr>
              <a:t>其他资本公积</a:t>
            </a:r>
          </a:p>
        </p:txBody>
      </p:sp>
      <p:sp>
        <p:nvSpPr>
          <p:cNvPr id="10" name="左大括号 9">
            <a:extLst>
              <a:ext uri="{FF2B5EF4-FFF2-40B4-BE49-F238E27FC236}">
                <a16:creationId xmlns:a16="http://schemas.microsoft.com/office/drawing/2014/main" id="{E6409CFD-94D0-4F9B-A34F-FC43FF444128}"/>
              </a:ext>
            </a:extLst>
          </p:cNvPr>
          <p:cNvSpPr/>
          <p:nvPr/>
        </p:nvSpPr>
        <p:spPr>
          <a:xfrm>
            <a:off x="2268538" y="3903663"/>
            <a:ext cx="287337" cy="936625"/>
          </a:xfrm>
          <a:prstGeom prst="leftBrace">
            <a:avLst/>
          </a:prstGeom>
          <a:ln>
            <a:solidFill>
              <a:srgbClr val="002060"/>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
        <p:nvSpPr>
          <p:cNvPr id="7177" name="TextBox 10"/>
          <p:cNvSpPr txBox="1">
            <a:spLocks noChangeArrowheads="1"/>
          </p:cNvSpPr>
          <p:nvPr/>
        </p:nvSpPr>
        <p:spPr bwMode="auto">
          <a:xfrm>
            <a:off x="2627313" y="3614738"/>
            <a:ext cx="21605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sz="2400" b="0">
                <a:solidFill>
                  <a:srgbClr val="002060"/>
                </a:solidFill>
                <a:latin typeface="微软雅黑" panose="020B0503020204020204" pitchFamily="34" charset="-122"/>
                <a:ea typeface="微软雅黑" panose="020B0503020204020204" pitchFamily="34" charset="-122"/>
              </a:rPr>
              <a:t>盈余公积</a:t>
            </a:r>
          </a:p>
        </p:txBody>
      </p:sp>
      <p:sp>
        <p:nvSpPr>
          <p:cNvPr id="7178" name="TextBox 11"/>
          <p:cNvSpPr txBox="1">
            <a:spLocks noChangeArrowheads="1"/>
          </p:cNvSpPr>
          <p:nvPr/>
        </p:nvSpPr>
        <p:spPr bwMode="auto">
          <a:xfrm>
            <a:off x="2627313" y="4622800"/>
            <a:ext cx="1873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sz="2400" b="0">
                <a:solidFill>
                  <a:srgbClr val="002060"/>
                </a:solidFill>
                <a:latin typeface="微软雅黑" panose="020B0503020204020204" pitchFamily="34" charset="-122"/>
                <a:ea typeface="微软雅黑" panose="020B0503020204020204" pitchFamily="34" charset="-122"/>
              </a:rPr>
              <a:t>未分配利润</a:t>
            </a:r>
          </a:p>
        </p:txBody>
      </p:sp>
      <p:sp>
        <p:nvSpPr>
          <p:cNvPr id="12" name="左大括号 11">
            <a:extLst>
              <a:ext uri="{FF2B5EF4-FFF2-40B4-BE49-F238E27FC236}">
                <a16:creationId xmlns:a16="http://schemas.microsoft.com/office/drawing/2014/main" id="{450B4C9D-C0D9-4D48-AE9D-2BDB7384E1DC}"/>
              </a:ext>
            </a:extLst>
          </p:cNvPr>
          <p:cNvSpPr/>
          <p:nvPr/>
        </p:nvSpPr>
        <p:spPr>
          <a:xfrm>
            <a:off x="5795963" y="2816225"/>
            <a:ext cx="287337" cy="936625"/>
          </a:xfrm>
          <a:prstGeom prst="leftBrace">
            <a:avLst/>
          </a:prstGeom>
          <a:ln>
            <a:solidFill>
              <a:srgbClr val="002060"/>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Tree>
    <p:extLst>
      <p:ext uri="{BB962C8B-B14F-4D97-AF65-F5344CB8AC3E}">
        <p14:creationId xmlns:p14="http://schemas.microsoft.com/office/powerpoint/2010/main" val="3162483350"/>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50825" y="0"/>
            <a:ext cx="7772400" cy="641350"/>
          </a:xfrm>
        </p:spPr>
        <p:txBody>
          <a:bodyPr/>
          <a:lstStyle/>
          <a:p>
            <a:pPr eaLnBrk="1" hangingPunct="1"/>
            <a:r>
              <a:rPr lang="zh-CN" altLang="en-US" b="0" dirty="0" smtClean="0">
                <a:solidFill>
                  <a:srgbClr val="002060"/>
                </a:solidFill>
                <a:latin typeface="微软雅黑" panose="020B0503020204020204" pitchFamily="34" charset="-122"/>
                <a:ea typeface="微软雅黑" panose="020B0503020204020204" pitchFamily="34" charset="-122"/>
              </a:rPr>
              <a:t>第二节  投入</a:t>
            </a:r>
            <a:r>
              <a:rPr lang="zh-CN" altLang="zh-CN" b="0" dirty="0" smtClean="0">
                <a:solidFill>
                  <a:srgbClr val="002060"/>
                </a:solidFill>
                <a:latin typeface="微软雅黑" panose="020B0503020204020204" pitchFamily="34" charset="-122"/>
                <a:ea typeface="微软雅黑" panose="020B0503020204020204" pitchFamily="34" charset="-122"/>
              </a:rPr>
              <a:t>资本</a:t>
            </a:r>
            <a:r>
              <a:rPr lang="zh-CN" altLang="en-US" b="0" dirty="0" smtClean="0">
                <a:solidFill>
                  <a:srgbClr val="002060"/>
                </a:solidFill>
                <a:latin typeface="微软雅黑" panose="020B0503020204020204" pitchFamily="34" charset="-122"/>
                <a:ea typeface="微软雅黑" panose="020B0503020204020204" pitchFamily="34" charset="-122"/>
              </a:rPr>
              <a:t>与其他权益工具</a:t>
            </a:r>
            <a:endParaRPr lang="zh-CN" altLang="zh-CN" b="0" dirty="0" smtClean="0">
              <a:solidFill>
                <a:srgbClr val="002060"/>
              </a:solidFill>
              <a:latin typeface="微软雅黑" panose="020B0503020204020204" pitchFamily="34" charset="-122"/>
              <a:ea typeface="微软雅黑" panose="020B0503020204020204" pitchFamily="34" charset="-122"/>
            </a:endParaRPr>
          </a:p>
        </p:txBody>
      </p:sp>
      <p:sp>
        <p:nvSpPr>
          <p:cNvPr id="8195" name="Rectangle 3"/>
          <p:cNvSpPr>
            <a:spLocks noGrp="1" noChangeArrowheads="1"/>
          </p:cNvSpPr>
          <p:nvPr>
            <p:ph type="body" idx="1"/>
          </p:nvPr>
        </p:nvSpPr>
        <p:spPr>
          <a:xfrm>
            <a:off x="323850" y="692150"/>
            <a:ext cx="8532813" cy="4824413"/>
          </a:xfrm>
        </p:spPr>
        <p:txBody>
          <a:bodyPr/>
          <a:lstStyle/>
          <a:p>
            <a:pPr eaLnBrk="1" hangingPunct="1">
              <a:lnSpc>
                <a:spcPct val="150000"/>
              </a:lnSpc>
              <a:spcBef>
                <a:spcPct val="0"/>
              </a:spcBef>
              <a:buFont typeface="Wingdings" panose="05000000000000000000" pitchFamily="2" charset="2"/>
              <a:buNone/>
            </a:pPr>
            <a:r>
              <a:rPr lang="en-US" altLang="zh-CN" sz="2400" dirty="0" smtClean="0">
                <a:solidFill>
                  <a:srgbClr val="002060"/>
                </a:solidFill>
                <a:latin typeface="+mj-ea"/>
                <a:ea typeface="+mj-ea"/>
              </a:rPr>
              <a:t>1. </a:t>
            </a:r>
            <a:r>
              <a:rPr lang="zh-CN" altLang="en-US" sz="2400" dirty="0" smtClean="0">
                <a:solidFill>
                  <a:srgbClr val="002060"/>
                </a:solidFill>
                <a:latin typeface="+mj-ea"/>
                <a:ea typeface="+mj-ea"/>
              </a:rPr>
              <a:t>投入资本</a:t>
            </a:r>
          </a:p>
          <a:p>
            <a:pPr eaLnBrk="1" hangingPunct="1">
              <a:lnSpc>
                <a:spcPct val="150000"/>
              </a:lnSpc>
              <a:spcBef>
                <a:spcPct val="0"/>
              </a:spcBef>
              <a:buFont typeface="Wingdings" panose="05000000000000000000" pitchFamily="2" charset="2"/>
              <a:buChar char="Ø"/>
            </a:pPr>
            <a:r>
              <a:rPr lang="zh-CN" altLang="en-US" sz="2400" dirty="0" smtClean="0">
                <a:solidFill>
                  <a:srgbClr val="002060"/>
                </a:solidFill>
                <a:latin typeface="+mj-ea"/>
                <a:ea typeface="+mj-ea"/>
              </a:rPr>
              <a:t>含义：投资者提供给公司的资本。</a:t>
            </a:r>
            <a:endParaRPr lang="en-US" altLang="zh-CN"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Char char="Ø"/>
            </a:pPr>
            <a:r>
              <a:rPr lang="zh-CN" altLang="en-US" sz="2400" dirty="0" smtClean="0">
                <a:solidFill>
                  <a:srgbClr val="002060"/>
                </a:solidFill>
                <a:latin typeface="+mj-ea"/>
                <a:ea typeface="+mj-ea"/>
              </a:rPr>
              <a:t>包含：</a:t>
            </a:r>
            <a:endParaRPr lang="en-US" altLang="zh-CN" sz="2400" dirty="0" smtClean="0">
              <a:solidFill>
                <a:srgbClr val="002060"/>
              </a:solidFill>
              <a:latin typeface="+mj-ea"/>
              <a:ea typeface="+mj-ea"/>
            </a:endParaRPr>
          </a:p>
          <a:p>
            <a:pPr eaLnBrk="1" hangingPunct="1">
              <a:lnSpc>
                <a:spcPct val="150000"/>
              </a:lnSpc>
              <a:spcBef>
                <a:spcPct val="0"/>
              </a:spcBef>
              <a:buClr>
                <a:srgbClr val="0A1625"/>
              </a:buClr>
              <a:buFont typeface="Wingdings" panose="05000000000000000000" pitchFamily="2" charset="2"/>
              <a:buChar char="ü"/>
            </a:pPr>
            <a:r>
              <a:rPr lang="zh-CN" altLang="en-US" sz="2400" dirty="0" smtClean="0">
                <a:solidFill>
                  <a:srgbClr val="002060"/>
                </a:solidFill>
                <a:latin typeface="+mj-ea"/>
                <a:ea typeface="+mj-ea"/>
              </a:rPr>
              <a:t>实收资本</a:t>
            </a:r>
            <a:r>
              <a:rPr lang="en-US" altLang="zh-CN" sz="2400" dirty="0" smtClean="0">
                <a:solidFill>
                  <a:srgbClr val="002060"/>
                </a:solidFill>
                <a:latin typeface="+mj-ea"/>
                <a:ea typeface="+mj-ea"/>
              </a:rPr>
              <a:t>/</a:t>
            </a:r>
            <a:r>
              <a:rPr lang="zh-CN" altLang="en-US" sz="2400" dirty="0" smtClean="0">
                <a:solidFill>
                  <a:srgbClr val="002060"/>
                </a:solidFill>
                <a:latin typeface="+mj-ea"/>
                <a:ea typeface="+mj-ea"/>
              </a:rPr>
              <a:t>股本</a:t>
            </a:r>
            <a:endParaRPr lang="en-US" altLang="zh-CN" sz="2400" dirty="0" smtClean="0">
              <a:solidFill>
                <a:srgbClr val="002060"/>
              </a:solidFill>
              <a:latin typeface="+mj-ea"/>
              <a:ea typeface="+mj-ea"/>
            </a:endParaRPr>
          </a:p>
          <a:p>
            <a:pPr eaLnBrk="1" hangingPunct="1">
              <a:lnSpc>
                <a:spcPct val="150000"/>
              </a:lnSpc>
              <a:spcBef>
                <a:spcPct val="0"/>
              </a:spcBef>
              <a:buClr>
                <a:srgbClr val="0A1625"/>
              </a:buClr>
              <a:buFont typeface="Wingdings" panose="05000000000000000000" pitchFamily="2" charset="2"/>
              <a:buChar char="ü"/>
            </a:pPr>
            <a:r>
              <a:rPr lang="zh-CN" altLang="en-US" sz="2400" dirty="0" smtClean="0">
                <a:solidFill>
                  <a:srgbClr val="002060"/>
                </a:solidFill>
                <a:latin typeface="+mj-ea"/>
                <a:ea typeface="+mj-ea"/>
              </a:rPr>
              <a:t>资本公积</a:t>
            </a:r>
            <a:endParaRPr lang="en-US" altLang="zh-CN" sz="2400" dirty="0" smtClean="0">
              <a:solidFill>
                <a:srgbClr val="002060"/>
              </a:solidFill>
              <a:latin typeface="+mj-ea"/>
              <a:ea typeface="+mj-ea"/>
            </a:endParaRPr>
          </a:p>
          <a:p>
            <a:pPr eaLnBrk="1" hangingPunct="1">
              <a:lnSpc>
                <a:spcPct val="150000"/>
              </a:lnSpc>
              <a:spcBef>
                <a:spcPct val="0"/>
              </a:spcBef>
              <a:buFont typeface="Wingdings" panose="05000000000000000000" pitchFamily="2" charset="2"/>
              <a:buChar char="Ø"/>
            </a:pPr>
            <a:r>
              <a:rPr lang="zh-CN" altLang="en-US" sz="2400" dirty="0" smtClean="0">
                <a:solidFill>
                  <a:srgbClr val="002060"/>
                </a:solidFill>
                <a:latin typeface="+mj-ea"/>
                <a:ea typeface="+mj-ea"/>
              </a:rPr>
              <a:t>账户设置：“实收资本</a:t>
            </a:r>
            <a:r>
              <a:rPr lang="en-US" altLang="zh-CN" sz="2400" dirty="0" smtClean="0">
                <a:solidFill>
                  <a:srgbClr val="002060"/>
                </a:solidFill>
                <a:latin typeface="+mj-ea"/>
                <a:ea typeface="+mj-ea"/>
              </a:rPr>
              <a:t>/</a:t>
            </a:r>
            <a:r>
              <a:rPr lang="zh-CN" altLang="en-US" sz="2400" dirty="0" smtClean="0">
                <a:solidFill>
                  <a:srgbClr val="002060"/>
                </a:solidFill>
                <a:latin typeface="+mj-ea"/>
                <a:ea typeface="+mj-ea"/>
              </a:rPr>
              <a:t>股本”    </a:t>
            </a:r>
            <a:endParaRPr lang="en-US" altLang="zh-CN" sz="2400" dirty="0" smtClean="0">
              <a:solidFill>
                <a:srgbClr val="002060"/>
              </a:solidFill>
              <a:latin typeface="+mj-ea"/>
              <a:ea typeface="+mj-ea"/>
            </a:endParaRPr>
          </a:p>
        </p:txBody>
      </p:sp>
      <p:sp>
        <p:nvSpPr>
          <p:cNvPr id="8196" name="Line 4"/>
          <p:cNvSpPr>
            <a:spLocks noChangeShapeType="1"/>
          </p:cNvSpPr>
          <p:nvPr/>
        </p:nvSpPr>
        <p:spPr bwMode="auto">
          <a:xfrm>
            <a:off x="1979613" y="4467225"/>
            <a:ext cx="4537075" cy="50800"/>
          </a:xfrm>
          <a:prstGeom prst="line">
            <a:avLst/>
          </a:prstGeom>
          <a:noFill/>
          <a:ln w="12700" cap="sq">
            <a:solidFill>
              <a:schemeClr val="tx1"/>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8197" name="Line 5"/>
          <p:cNvSpPr>
            <a:spLocks noChangeShapeType="1"/>
          </p:cNvSpPr>
          <p:nvPr/>
        </p:nvSpPr>
        <p:spPr bwMode="auto">
          <a:xfrm>
            <a:off x="4330700" y="4470400"/>
            <a:ext cx="0" cy="2209800"/>
          </a:xfrm>
          <a:prstGeom prst="line">
            <a:avLst/>
          </a:prstGeom>
          <a:noFill/>
          <a:ln w="12700" cap="sq">
            <a:solidFill>
              <a:schemeClr val="tx1"/>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8198" name="Text Box 6"/>
          <p:cNvSpPr txBox="1">
            <a:spLocks noChangeArrowheads="1"/>
          </p:cNvSpPr>
          <p:nvPr/>
        </p:nvSpPr>
        <p:spPr bwMode="auto">
          <a:xfrm>
            <a:off x="2987675" y="4005263"/>
            <a:ext cx="23050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ClrTx/>
              <a:buSzTx/>
              <a:buFontTx/>
              <a:buNone/>
            </a:pPr>
            <a:r>
              <a:rPr kumimoji="1" lang="zh-CN" altLang="en-US" sz="2400" b="0">
                <a:solidFill>
                  <a:srgbClr val="002060"/>
                </a:solidFill>
                <a:latin typeface="微软雅黑" panose="020B0503020204020204" pitchFamily="34" charset="-122"/>
                <a:ea typeface="微软雅黑" panose="020B0503020204020204" pitchFamily="34" charset="-122"/>
              </a:rPr>
              <a:t>实收资本</a:t>
            </a:r>
            <a:r>
              <a:rPr kumimoji="1" lang="en-US" altLang="zh-CN" sz="2400" b="0">
                <a:solidFill>
                  <a:srgbClr val="002060"/>
                </a:solidFill>
                <a:latin typeface="微软雅黑" panose="020B0503020204020204" pitchFamily="34" charset="-122"/>
                <a:ea typeface="微软雅黑" panose="020B0503020204020204" pitchFamily="34" charset="-122"/>
              </a:rPr>
              <a:t>/</a:t>
            </a:r>
            <a:r>
              <a:rPr kumimoji="1" lang="zh-CN" altLang="en-US" sz="2400" b="0">
                <a:solidFill>
                  <a:srgbClr val="002060"/>
                </a:solidFill>
                <a:latin typeface="微软雅黑" panose="020B0503020204020204" pitchFamily="34" charset="-122"/>
                <a:ea typeface="微软雅黑" panose="020B0503020204020204" pitchFamily="34" charset="-122"/>
              </a:rPr>
              <a:t>股本</a:t>
            </a:r>
          </a:p>
        </p:txBody>
      </p:sp>
      <p:sp>
        <p:nvSpPr>
          <p:cNvPr id="8199" name="Text Box 7"/>
          <p:cNvSpPr txBox="1">
            <a:spLocks noChangeArrowheads="1"/>
          </p:cNvSpPr>
          <p:nvPr/>
        </p:nvSpPr>
        <p:spPr bwMode="auto">
          <a:xfrm>
            <a:off x="4406900" y="4724400"/>
            <a:ext cx="32607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ClrTx/>
              <a:buSzTx/>
              <a:buFontTx/>
              <a:buNone/>
            </a:pPr>
            <a:r>
              <a:rPr kumimoji="1" lang="zh-CN" altLang="en-US" sz="2400" b="0">
                <a:solidFill>
                  <a:srgbClr val="002060"/>
                </a:solidFill>
                <a:latin typeface="微软雅黑" panose="020B0503020204020204" pitchFamily="34" charset="-122"/>
                <a:ea typeface="微软雅黑" panose="020B0503020204020204" pitchFamily="34" charset="-122"/>
              </a:rPr>
              <a:t>实收资本</a:t>
            </a:r>
            <a:r>
              <a:rPr kumimoji="1" lang="en-US" altLang="zh-CN" sz="2400" b="0">
                <a:solidFill>
                  <a:srgbClr val="002060"/>
                </a:solidFill>
                <a:latin typeface="微软雅黑" panose="020B0503020204020204" pitchFamily="34" charset="-122"/>
                <a:ea typeface="微软雅黑" panose="020B0503020204020204" pitchFamily="34" charset="-122"/>
              </a:rPr>
              <a:t>/</a:t>
            </a:r>
            <a:r>
              <a:rPr kumimoji="1" lang="zh-CN" altLang="en-US" sz="2400" b="0">
                <a:solidFill>
                  <a:srgbClr val="002060"/>
                </a:solidFill>
                <a:latin typeface="微软雅黑" panose="020B0503020204020204" pitchFamily="34" charset="-122"/>
                <a:ea typeface="微软雅黑" panose="020B0503020204020204" pitchFamily="34" charset="-122"/>
              </a:rPr>
              <a:t>股本增加数</a:t>
            </a:r>
          </a:p>
        </p:txBody>
      </p:sp>
      <p:sp>
        <p:nvSpPr>
          <p:cNvPr id="8200" name="Text Box 7"/>
          <p:cNvSpPr txBox="1">
            <a:spLocks noChangeArrowheads="1"/>
          </p:cNvSpPr>
          <p:nvPr/>
        </p:nvSpPr>
        <p:spPr bwMode="auto">
          <a:xfrm>
            <a:off x="900113" y="4743450"/>
            <a:ext cx="32623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ClrTx/>
              <a:buSzTx/>
              <a:buFontTx/>
              <a:buNone/>
            </a:pPr>
            <a:r>
              <a:rPr kumimoji="1" lang="zh-CN" altLang="en-US" sz="2400" b="0">
                <a:solidFill>
                  <a:srgbClr val="002060"/>
                </a:solidFill>
                <a:latin typeface="微软雅黑" panose="020B0503020204020204" pitchFamily="34" charset="-122"/>
                <a:ea typeface="微软雅黑" panose="020B0503020204020204" pitchFamily="34" charset="-122"/>
              </a:rPr>
              <a:t>实收资本</a:t>
            </a:r>
            <a:r>
              <a:rPr kumimoji="1" lang="en-US" altLang="zh-CN" sz="2400" b="0">
                <a:solidFill>
                  <a:srgbClr val="002060"/>
                </a:solidFill>
                <a:latin typeface="微软雅黑" panose="020B0503020204020204" pitchFamily="34" charset="-122"/>
                <a:ea typeface="微软雅黑" panose="020B0503020204020204" pitchFamily="34" charset="-122"/>
              </a:rPr>
              <a:t>/</a:t>
            </a:r>
            <a:r>
              <a:rPr kumimoji="1" lang="zh-CN" altLang="en-US" sz="2400" b="0">
                <a:solidFill>
                  <a:srgbClr val="002060"/>
                </a:solidFill>
                <a:latin typeface="微软雅黑" panose="020B0503020204020204" pitchFamily="34" charset="-122"/>
                <a:ea typeface="微软雅黑" panose="020B0503020204020204" pitchFamily="34" charset="-122"/>
              </a:rPr>
              <a:t>股本减少数</a:t>
            </a:r>
          </a:p>
        </p:txBody>
      </p:sp>
      <p:sp>
        <p:nvSpPr>
          <p:cNvPr id="8201" name="Line 4"/>
          <p:cNvSpPr>
            <a:spLocks noChangeShapeType="1"/>
          </p:cNvSpPr>
          <p:nvPr/>
        </p:nvSpPr>
        <p:spPr bwMode="auto">
          <a:xfrm>
            <a:off x="1979613" y="5465763"/>
            <a:ext cx="4537075" cy="50800"/>
          </a:xfrm>
          <a:prstGeom prst="line">
            <a:avLst/>
          </a:prstGeom>
          <a:noFill/>
          <a:ln w="12700" cap="sq">
            <a:solidFill>
              <a:schemeClr val="tx1"/>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8202" name="Text Box 7"/>
          <p:cNvSpPr txBox="1">
            <a:spLocks noChangeArrowheads="1"/>
          </p:cNvSpPr>
          <p:nvPr/>
        </p:nvSpPr>
        <p:spPr bwMode="auto">
          <a:xfrm>
            <a:off x="4427538" y="5703888"/>
            <a:ext cx="32623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ClrTx/>
              <a:buSzTx/>
              <a:buFontTx/>
              <a:buNone/>
            </a:pPr>
            <a:r>
              <a:rPr kumimoji="1" lang="zh-CN" altLang="en-US" sz="2400" b="0">
                <a:solidFill>
                  <a:srgbClr val="002060"/>
                </a:solidFill>
                <a:latin typeface="微软雅黑" panose="020B0503020204020204" pitchFamily="34" charset="-122"/>
                <a:ea typeface="微软雅黑" panose="020B0503020204020204" pitchFamily="34" charset="-122"/>
              </a:rPr>
              <a:t>实收资本</a:t>
            </a:r>
            <a:r>
              <a:rPr kumimoji="1" lang="en-US" altLang="zh-CN" sz="2400" b="0">
                <a:solidFill>
                  <a:srgbClr val="002060"/>
                </a:solidFill>
                <a:latin typeface="微软雅黑" panose="020B0503020204020204" pitchFamily="34" charset="-122"/>
                <a:ea typeface="微软雅黑" panose="020B0503020204020204" pitchFamily="34" charset="-122"/>
              </a:rPr>
              <a:t>/</a:t>
            </a:r>
            <a:r>
              <a:rPr kumimoji="1" lang="zh-CN" altLang="en-US" sz="2400" b="0">
                <a:solidFill>
                  <a:srgbClr val="002060"/>
                </a:solidFill>
                <a:latin typeface="微软雅黑" panose="020B0503020204020204" pitchFamily="34" charset="-122"/>
                <a:ea typeface="微软雅黑" panose="020B0503020204020204" pitchFamily="34" charset="-122"/>
              </a:rPr>
              <a:t>股本实有数</a:t>
            </a:r>
          </a:p>
        </p:txBody>
      </p:sp>
    </p:spTree>
    <p:extLst>
      <p:ext uri="{BB962C8B-B14F-4D97-AF65-F5344CB8AC3E}">
        <p14:creationId xmlns:p14="http://schemas.microsoft.com/office/powerpoint/2010/main" val="2294104752"/>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250825" y="0"/>
            <a:ext cx="7772400" cy="641350"/>
          </a:xfrm>
        </p:spPr>
        <p:txBody>
          <a:bodyPr/>
          <a:lstStyle/>
          <a:p>
            <a:pPr eaLnBrk="1" hangingPunct="1"/>
            <a:r>
              <a:rPr lang="zh-CN" altLang="en-US" b="0" dirty="0">
                <a:solidFill>
                  <a:srgbClr val="002060"/>
                </a:solidFill>
                <a:latin typeface="微软雅黑" panose="020B0503020204020204" pitchFamily="34" charset="-122"/>
                <a:ea typeface="微软雅黑" panose="020B0503020204020204" pitchFamily="34" charset="-122"/>
              </a:rPr>
              <a:t>第二节  投入</a:t>
            </a:r>
            <a:r>
              <a:rPr lang="zh-CN" altLang="zh-CN" b="0" dirty="0">
                <a:solidFill>
                  <a:srgbClr val="002060"/>
                </a:solidFill>
                <a:latin typeface="微软雅黑" panose="020B0503020204020204" pitchFamily="34" charset="-122"/>
                <a:ea typeface="微软雅黑" panose="020B0503020204020204" pitchFamily="34" charset="-122"/>
              </a:rPr>
              <a:t>资本</a:t>
            </a:r>
            <a:r>
              <a:rPr lang="zh-CN" altLang="en-US" b="0" dirty="0">
                <a:solidFill>
                  <a:srgbClr val="002060"/>
                </a:solidFill>
                <a:latin typeface="微软雅黑" panose="020B0503020204020204" pitchFamily="34" charset="-122"/>
                <a:ea typeface="微软雅黑" panose="020B0503020204020204" pitchFamily="34" charset="-122"/>
              </a:rPr>
              <a:t>与其他权益工具</a:t>
            </a:r>
            <a:endParaRPr lang="zh-CN" altLang="zh-CN" b="0" dirty="0" smtClean="0">
              <a:solidFill>
                <a:srgbClr val="002060"/>
              </a:solidFill>
              <a:latin typeface="微软雅黑" panose="020B0503020204020204" pitchFamily="34" charset="-122"/>
              <a:ea typeface="微软雅黑" panose="020B0503020204020204" pitchFamily="34" charset="-122"/>
            </a:endParaRPr>
          </a:p>
        </p:txBody>
      </p:sp>
      <p:sp>
        <p:nvSpPr>
          <p:cNvPr id="13315" name="Rectangle 3"/>
          <p:cNvSpPr>
            <a:spLocks noGrp="1" noChangeArrowheads="1"/>
          </p:cNvSpPr>
          <p:nvPr>
            <p:ph type="body" idx="1"/>
          </p:nvPr>
        </p:nvSpPr>
        <p:spPr>
          <a:xfrm>
            <a:off x="323850" y="692150"/>
            <a:ext cx="8532813" cy="4824413"/>
          </a:xfrm>
        </p:spPr>
        <p:txBody>
          <a:bodyPr/>
          <a:lstStyle/>
          <a:p>
            <a:pPr marL="0" indent="0" eaLnBrk="1" hangingPunct="1">
              <a:lnSpc>
                <a:spcPct val="150000"/>
              </a:lnSpc>
              <a:spcBef>
                <a:spcPct val="0"/>
              </a:spcBef>
              <a:buNone/>
            </a:pPr>
            <a:r>
              <a:rPr lang="en-US" altLang="zh-CN" sz="2400" dirty="0" smtClean="0">
                <a:solidFill>
                  <a:srgbClr val="002060"/>
                </a:solidFill>
                <a:latin typeface="+mj-ea"/>
                <a:ea typeface="+mj-ea"/>
              </a:rPr>
              <a:t>2. </a:t>
            </a:r>
            <a:r>
              <a:rPr lang="zh-CN" altLang="en-US" sz="2400" dirty="0" smtClean="0">
                <a:solidFill>
                  <a:srgbClr val="002060"/>
                </a:solidFill>
                <a:latin typeface="+mj-ea"/>
                <a:ea typeface="+mj-ea"/>
              </a:rPr>
              <a:t>实收资本</a:t>
            </a:r>
            <a:r>
              <a:rPr lang="en-US" altLang="zh-CN" sz="2400" dirty="0" smtClean="0">
                <a:solidFill>
                  <a:srgbClr val="002060"/>
                </a:solidFill>
                <a:latin typeface="+mj-ea"/>
                <a:ea typeface="+mj-ea"/>
              </a:rPr>
              <a:t>/</a:t>
            </a:r>
            <a:r>
              <a:rPr lang="zh-CN" altLang="en-US" sz="2400" dirty="0" smtClean="0">
                <a:solidFill>
                  <a:srgbClr val="002060"/>
                </a:solidFill>
                <a:latin typeface="+mj-ea"/>
                <a:ea typeface="+mj-ea"/>
              </a:rPr>
              <a:t>股本的增减变动</a:t>
            </a:r>
          </a:p>
          <a:p>
            <a:pPr eaLnBrk="1" hangingPunct="1">
              <a:lnSpc>
                <a:spcPct val="150000"/>
              </a:lnSpc>
              <a:spcBef>
                <a:spcPct val="0"/>
              </a:spcBef>
              <a:buFont typeface="Wingdings" panose="05000000000000000000" pitchFamily="2" charset="2"/>
              <a:buNone/>
            </a:pPr>
            <a:r>
              <a:rPr lang="zh-CN" altLang="en-US" sz="2400" dirty="0" smtClean="0">
                <a:solidFill>
                  <a:srgbClr val="002060"/>
                </a:solidFill>
                <a:latin typeface="+mj-ea"/>
                <a:ea typeface="+mj-ea"/>
              </a:rPr>
              <a:t>     企业资本（股本）除下列情况外，不得随意变动：</a:t>
            </a:r>
          </a:p>
          <a:p>
            <a:pPr eaLnBrk="1" hangingPunct="1">
              <a:lnSpc>
                <a:spcPct val="150000"/>
              </a:lnSpc>
              <a:spcBef>
                <a:spcPct val="0"/>
              </a:spcBef>
              <a:buFont typeface="Wingdings" panose="05000000000000000000" pitchFamily="2" charset="2"/>
              <a:buChar char="Ø"/>
            </a:pPr>
            <a:r>
              <a:rPr lang="zh-CN" altLang="en-US" sz="2400" dirty="0" smtClean="0">
                <a:solidFill>
                  <a:srgbClr val="002060"/>
                </a:solidFill>
                <a:latin typeface="+mj-ea"/>
                <a:ea typeface="+mj-ea"/>
              </a:rPr>
              <a:t>符合增资条件时，经有关部门批准增资；</a:t>
            </a:r>
          </a:p>
          <a:p>
            <a:pPr eaLnBrk="1" hangingPunct="1">
              <a:lnSpc>
                <a:spcPct val="150000"/>
              </a:lnSpc>
              <a:spcBef>
                <a:spcPct val="0"/>
              </a:spcBef>
              <a:buFont typeface="Wingdings" panose="05000000000000000000" pitchFamily="2" charset="2"/>
              <a:buChar char="Ø"/>
            </a:pPr>
            <a:r>
              <a:rPr lang="zh-CN" altLang="en-US" sz="2400" dirty="0" smtClean="0">
                <a:solidFill>
                  <a:srgbClr val="002060"/>
                </a:solidFill>
                <a:latin typeface="+mj-ea"/>
                <a:ea typeface="+mj-ea"/>
              </a:rPr>
              <a:t>按照法定程序报经批准减少注册资本。</a:t>
            </a:r>
          </a:p>
        </p:txBody>
      </p:sp>
    </p:spTree>
    <p:extLst>
      <p:ext uri="{BB962C8B-B14F-4D97-AF65-F5344CB8AC3E}">
        <p14:creationId xmlns:p14="http://schemas.microsoft.com/office/powerpoint/2010/main" val="903192300"/>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250825" y="0"/>
            <a:ext cx="7772400" cy="641350"/>
          </a:xfrm>
        </p:spPr>
        <p:txBody>
          <a:bodyPr/>
          <a:lstStyle/>
          <a:p>
            <a:pPr eaLnBrk="1" hangingPunct="1"/>
            <a:r>
              <a:rPr lang="zh-CN" altLang="en-US" b="0" dirty="0">
                <a:solidFill>
                  <a:srgbClr val="002060"/>
                </a:solidFill>
                <a:latin typeface="微软雅黑" panose="020B0503020204020204" pitchFamily="34" charset="-122"/>
                <a:ea typeface="微软雅黑" panose="020B0503020204020204" pitchFamily="34" charset="-122"/>
              </a:rPr>
              <a:t>第二节  投入</a:t>
            </a:r>
            <a:r>
              <a:rPr lang="zh-CN" altLang="zh-CN" b="0" dirty="0">
                <a:solidFill>
                  <a:srgbClr val="002060"/>
                </a:solidFill>
                <a:latin typeface="微软雅黑" panose="020B0503020204020204" pitchFamily="34" charset="-122"/>
                <a:ea typeface="微软雅黑" panose="020B0503020204020204" pitchFamily="34" charset="-122"/>
              </a:rPr>
              <a:t>资本</a:t>
            </a:r>
            <a:r>
              <a:rPr lang="zh-CN" altLang="en-US" b="0" dirty="0">
                <a:solidFill>
                  <a:srgbClr val="002060"/>
                </a:solidFill>
                <a:latin typeface="微软雅黑" panose="020B0503020204020204" pitchFamily="34" charset="-122"/>
                <a:ea typeface="微软雅黑" panose="020B0503020204020204" pitchFamily="34" charset="-122"/>
              </a:rPr>
              <a:t>与其他权益工具</a:t>
            </a:r>
            <a:endParaRPr lang="zh-CN" altLang="zh-CN" b="0" dirty="0" smtClean="0">
              <a:solidFill>
                <a:srgbClr val="002060"/>
              </a:solidFill>
              <a:latin typeface="微软雅黑" panose="020B0503020204020204" pitchFamily="34" charset="-122"/>
              <a:ea typeface="微软雅黑" panose="020B0503020204020204" pitchFamily="34" charset="-122"/>
            </a:endParaRPr>
          </a:p>
        </p:txBody>
      </p:sp>
      <p:sp>
        <p:nvSpPr>
          <p:cNvPr id="14339" name="Rectangle 3"/>
          <p:cNvSpPr>
            <a:spLocks noGrp="1" noChangeArrowheads="1"/>
          </p:cNvSpPr>
          <p:nvPr>
            <p:ph type="body" idx="1"/>
          </p:nvPr>
        </p:nvSpPr>
        <p:spPr>
          <a:xfrm>
            <a:off x="323850" y="692150"/>
            <a:ext cx="8532813" cy="4824413"/>
          </a:xfrm>
        </p:spPr>
        <p:txBody>
          <a:bodyPr/>
          <a:lstStyle/>
          <a:p>
            <a:pPr marL="514350" indent="-514350" eaLnBrk="1" hangingPunct="1">
              <a:lnSpc>
                <a:spcPct val="150000"/>
              </a:lnSpc>
              <a:spcBef>
                <a:spcPct val="0"/>
              </a:spcBef>
              <a:buFont typeface="Times New Roman" panose="02020603050405020304" pitchFamily="18" charset="0"/>
              <a:buAutoNum type="romanUcPeriod"/>
            </a:pPr>
            <a:r>
              <a:rPr lang="zh-CN" altLang="en-US" sz="2400" dirty="0" smtClean="0">
                <a:solidFill>
                  <a:srgbClr val="002060"/>
                </a:solidFill>
                <a:latin typeface="+mj-ea"/>
                <a:ea typeface="+mj-ea"/>
              </a:rPr>
              <a:t>实收资本</a:t>
            </a:r>
            <a:r>
              <a:rPr lang="en-US" altLang="zh-CN" sz="2400" dirty="0" smtClean="0">
                <a:solidFill>
                  <a:srgbClr val="002060"/>
                </a:solidFill>
                <a:latin typeface="+mj-ea"/>
                <a:ea typeface="+mj-ea"/>
              </a:rPr>
              <a:t>/</a:t>
            </a:r>
            <a:r>
              <a:rPr lang="zh-CN" altLang="en-US" sz="2400" dirty="0" smtClean="0">
                <a:solidFill>
                  <a:srgbClr val="002060"/>
                </a:solidFill>
                <a:latin typeface="+mj-ea"/>
                <a:ea typeface="+mj-ea"/>
              </a:rPr>
              <a:t>股本的增加</a:t>
            </a:r>
          </a:p>
          <a:p>
            <a:pPr marL="514350" indent="-514350" eaLnBrk="1" hangingPunct="1">
              <a:lnSpc>
                <a:spcPct val="150000"/>
              </a:lnSpc>
              <a:spcBef>
                <a:spcPct val="0"/>
              </a:spcBef>
              <a:buFont typeface="Wingdings" panose="05000000000000000000" pitchFamily="2" charset="2"/>
              <a:buChar char="Ø"/>
            </a:pPr>
            <a:r>
              <a:rPr lang="zh-CN" altLang="en-US" sz="2400" dirty="0" smtClean="0">
                <a:solidFill>
                  <a:srgbClr val="002060"/>
                </a:solidFill>
                <a:latin typeface="+mj-ea"/>
                <a:ea typeface="+mj-ea"/>
              </a:rPr>
              <a:t>企业增加资本的一般途径</a:t>
            </a:r>
          </a:p>
          <a:p>
            <a:pPr marL="514350" indent="-514350" eaLnBrk="1" hangingPunct="1">
              <a:lnSpc>
                <a:spcPct val="150000"/>
              </a:lnSpc>
              <a:spcBef>
                <a:spcPct val="0"/>
              </a:spcBef>
              <a:buClr>
                <a:srgbClr val="002060"/>
              </a:buClr>
              <a:buFont typeface="Wingdings" panose="05000000000000000000" pitchFamily="2" charset="2"/>
              <a:buChar char="ü"/>
            </a:pPr>
            <a:r>
              <a:rPr lang="zh-CN" altLang="en-US" sz="2400" dirty="0" smtClean="0">
                <a:solidFill>
                  <a:srgbClr val="002060"/>
                </a:solidFill>
                <a:latin typeface="+mj-ea"/>
                <a:ea typeface="+mj-ea"/>
              </a:rPr>
              <a:t>将资本公积转为实收资本或股本；</a:t>
            </a:r>
            <a:endParaRPr lang="en-US" altLang="zh-CN" sz="2400" dirty="0" smtClean="0">
              <a:solidFill>
                <a:srgbClr val="002060"/>
              </a:solidFill>
              <a:latin typeface="+mj-ea"/>
              <a:ea typeface="+mj-ea"/>
            </a:endParaRPr>
          </a:p>
          <a:p>
            <a:pPr marL="514350" indent="-514350" eaLnBrk="1" hangingPunct="1">
              <a:lnSpc>
                <a:spcPct val="150000"/>
              </a:lnSpc>
              <a:spcBef>
                <a:spcPct val="0"/>
              </a:spcBef>
              <a:buClr>
                <a:srgbClr val="002060"/>
              </a:buClr>
              <a:buFont typeface="Wingdings" panose="05000000000000000000" pitchFamily="2" charset="2"/>
              <a:buChar char="ü"/>
            </a:pPr>
            <a:r>
              <a:rPr lang="zh-CN" altLang="en-US" sz="2400" dirty="0" smtClean="0">
                <a:solidFill>
                  <a:srgbClr val="002060"/>
                </a:solidFill>
                <a:latin typeface="+mj-ea"/>
                <a:ea typeface="+mj-ea"/>
              </a:rPr>
              <a:t>将盈余公积转为实收资本；</a:t>
            </a:r>
            <a:endParaRPr lang="en-US" altLang="zh-CN" sz="2400" dirty="0" smtClean="0">
              <a:solidFill>
                <a:srgbClr val="002060"/>
              </a:solidFill>
              <a:latin typeface="+mj-ea"/>
              <a:ea typeface="+mj-ea"/>
            </a:endParaRPr>
          </a:p>
          <a:p>
            <a:pPr marL="514350" indent="-514350" eaLnBrk="1" hangingPunct="1">
              <a:lnSpc>
                <a:spcPct val="150000"/>
              </a:lnSpc>
              <a:spcBef>
                <a:spcPct val="0"/>
              </a:spcBef>
              <a:buClr>
                <a:srgbClr val="002060"/>
              </a:buClr>
              <a:buFont typeface="Wingdings" panose="05000000000000000000" pitchFamily="2" charset="2"/>
              <a:buChar char="ü"/>
            </a:pPr>
            <a:r>
              <a:rPr lang="zh-CN" altLang="en-US" sz="2400" dirty="0" smtClean="0">
                <a:solidFill>
                  <a:srgbClr val="002060"/>
                </a:solidFill>
                <a:latin typeface="+mj-ea"/>
                <a:ea typeface="+mj-ea"/>
              </a:rPr>
              <a:t>投资者投入。</a:t>
            </a:r>
          </a:p>
          <a:p>
            <a:pPr marL="514350" indent="-514350" eaLnBrk="1" hangingPunct="1">
              <a:lnSpc>
                <a:spcPct val="150000"/>
              </a:lnSpc>
              <a:spcBef>
                <a:spcPct val="0"/>
              </a:spcBef>
              <a:buClr>
                <a:srgbClr val="C00000"/>
              </a:buClr>
              <a:buFont typeface="Wingdings" panose="05000000000000000000" pitchFamily="2" charset="2"/>
              <a:buChar char="Ø"/>
            </a:pPr>
            <a:r>
              <a:rPr lang="zh-CN" altLang="en-US" sz="2400" dirty="0" smtClean="0">
                <a:solidFill>
                  <a:srgbClr val="002060"/>
                </a:solidFill>
                <a:latin typeface="+mj-ea"/>
                <a:ea typeface="+mj-ea"/>
              </a:rPr>
              <a:t>企业增加资本的其他途径</a:t>
            </a:r>
            <a:endParaRPr lang="en-US" altLang="zh-CN" sz="2400" dirty="0" smtClean="0">
              <a:solidFill>
                <a:srgbClr val="002060"/>
              </a:solidFill>
              <a:latin typeface="+mj-ea"/>
              <a:ea typeface="+mj-ea"/>
            </a:endParaRPr>
          </a:p>
          <a:p>
            <a:pPr marL="514350" indent="-514350" eaLnBrk="1" hangingPunct="1">
              <a:lnSpc>
                <a:spcPct val="150000"/>
              </a:lnSpc>
              <a:spcBef>
                <a:spcPct val="0"/>
              </a:spcBef>
              <a:buClr>
                <a:srgbClr val="002060"/>
              </a:buClr>
              <a:buFont typeface="Wingdings" panose="05000000000000000000" pitchFamily="2" charset="2"/>
              <a:buChar char="ü"/>
            </a:pPr>
            <a:r>
              <a:rPr lang="zh-CN" altLang="zh-CN" sz="2400" dirty="0" smtClean="0">
                <a:solidFill>
                  <a:srgbClr val="002060"/>
                </a:solidFill>
                <a:latin typeface="+mj-ea"/>
                <a:ea typeface="+mj-ea"/>
              </a:rPr>
              <a:t>股份有限公司以发行股票股利的方法实现增资</a:t>
            </a:r>
          </a:p>
          <a:p>
            <a:pPr marL="514350" indent="-514350" eaLnBrk="1" hangingPunct="1">
              <a:lnSpc>
                <a:spcPct val="150000"/>
              </a:lnSpc>
              <a:spcBef>
                <a:spcPct val="0"/>
              </a:spcBef>
              <a:buClr>
                <a:srgbClr val="002060"/>
              </a:buClr>
              <a:buFont typeface="Wingdings" panose="05000000000000000000" pitchFamily="2" charset="2"/>
              <a:buChar char="ü"/>
            </a:pPr>
            <a:r>
              <a:rPr lang="zh-CN" altLang="zh-CN" sz="2400" dirty="0" smtClean="0">
                <a:solidFill>
                  <a:srgbClr val="002060"/>
                </a:solidFill>
                <a:latin typeface="+mj-ea"/>
                <a:ea typeface="+mj-ea"/>
              </a:rPr>
              <a:t>可转换公司债券持有人行使转换权利</a:t>
            </a:r>
          </a:p>
          <a:p>
            <a:pPr marL="514350" indent="-514350" eaLnBrk="1" hangingPunct="1">
              <a:lnSpc>
                <a:spcPct val="150000"/>
              </a:lnSpc>
              <a:spcBef>
                <a:spcPct val="0"/>
              </a:spcBef>
              <a:buClr>
                <a:srgbClr val="002060"/>
              </a:buClr>
              <a:buFont typeface="Wingdings" panose="05000000000000000000" pitchFamily="2" charset="2"/>
              <a:buChar char="ü"/>
            </a:pPr>
            <a:r>
              <a:rPr lang="zh-CN" altLang="zh-CN" sz="2400" dirty="0" smtClean="0">
                <a:solidFill>
                  <a:srgbClr val="002060"/>
                </a:solidFill>
                <a:latin typeface="+mj-ea"/>
                <a:ea typeface="+mj-ea"/>
              </a:rPr>
              <a:t>企业将重组债务转为资本</a:t>
            </a:r>
          </a:p>
          <a:p>
            <a:pPr marL="514350" indent="-514350" eaLnBrk="1" hangingPunct="1">
              <a:lnSpc>
                <a:spcPct val="150000"/>
              </a:lnSpc>
              <a:spcBef>
                <a:spcPct val="0"/>
              </a:spcBef>
              <a:buClr>
                <a:srgbClr val="002060"/>
              </a:buClr>
              <a:buFont typeface="Wingdings" panose="05000000000000000000" pitchFamily="2" charset="2"/>
              <a:buChar char="ü"/>
            </a:pPr>
            <a:r>
              <a:rPr lang="zh-CN" altLang="zh-CN" sz="2400" dirty="0" smtClean="0">
                <a:solidFill>
                  <a:srgbClr val="002060"/>
                </a:solidFill>
                <a:latin typeface="+mj-ea"/>
                <a:ea typeface="+mj-ea"/>
              </a:rPr>
              <a:t>以权益结算的股份支付</a:t>
            </a:r>
            <a:endParaRPr lang="zh-CN" altLang="en-US" sz="2400" dirty="0" smtClean="0">
              <a:solidFill>
                <a:srgbClr val="002060"/>
              </a:solidFill>
              <a:latin typeface="+mj-ea"/>
              <a:ea typeface="+mj-ea"/>
            </a:endParaRPr>
          </a:p>
        </p:txBody>
      </p:sp>
    </p:spTree>
    <p:extLst>
      <p:ext uri="{BB962C8B-B14F-4D97-AF65-F5344CB8AC3E}">
        <p14:creationId xmlns:p14="http://schemas.microsoft.com/office/powerpoint/2010/main" val="33706339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body" idx="1"/>
          </p:nvPr>
        </p:nvSpPr>
        <p:spPr>
          <a:xfrm>
            <a:off x="250825" y="620713"/>
            <a:ext cx="8642350" cy="5227637"/>
          </a:xfrm>
        </p:spPr>
        <p:txBody>
          <a:bodyPr/>
          <a:lstStyle/>
          <a:p>
            <a:pPr marL="514350" indent="-514350" eaLnBrk="1" hangingPunct="1">
              <a:lnSpc>
                <a:spcPct val="150000"/>
              </a:lnSpc>
              <a:spcBef>
                <a:spcPct val="0"/>
              </a:spcBef>
              <a:buFont typeface="Times New Roman" panose="02020603050405020304" pitchFamily="18" charset="0"/>
              <a:buAutoNum type="romanUcPeriod" startAt="2"/>
            </a:pPr>
            <a:r>
              <a:rPr lang="en-US" altLang="zh-CN" sz="2400" dirty="0" smtClean="0">
                <a:solidFill>
                  <a:srgbClr val="002060"/>
                </a:solidFill>
                <a:latin typeface="+mj-ea"/>
                <a:ea typeface="+mj-ea"/>
              </a:rPr>
              <a:t> </a:t>
            </a:r>
            <a:r>
              <a:rPr lang="zh-CN" altLang="en-US" sz="2400" dirty="0" smtClean="0">
                <a:solidFill>
                  <a:srgbClr val="002060"/>
                </a:solidFill>
                <a:latin typeface="+mj-ea"/>
                <a:ea typeface="+mj-ea"/>
              </a:rPr>
              <a:t>实收资本</a:t>
            </a:r>
            <a:r>
              <a:rPr lang="en-US" altLang="zh-CN" sz="2400" dirty="0" smtClean="0">
                <a:solidFill>
                  <a:srgbClr val="002060"/>
                </a:solidFill>
                <a:latin typeface="+mj-ea"/>
                <a:ea typeface="+mj-ea"/>
              </a:rPr>
              <a:t>/</a:t>
            </a:r>
            <a:r>
              <a:rPr lang="zh-CN" altLang="en-US" sz="2400" dirty="0" smtClean="0">
                <a:solidFill>
                  <a:srgbClr val="002060"/>
                </a:solidFill>
                <a:latin typeface="+mj-ea"/>
                <a:ea typeface="+mj-ea"/>
              </a:rPr>
              <a:t>股本的减少</a:t>
            </a:r>
            <a:endParaRPr lang="en-US" altLang="zh-CN" sz="2400" dirty="0" smtClean="0">
              <a:solidFill>
                <a:srgbClr val="002060"/>
              </a:solidFill>
              <a:latin typeface="+mj-ea"/>
              <a:ea typeface="+mj-ea"/>
            </a:endParaRPr>
          </a:p>
          <a:p>
            <a:pPr marL="514350" indent="-514350" eaLnBrk="1" hangingPunct="1">
              <a:lnSpc>
                <a:spcPct val="150000"/>
              </a:lnSpc>
              <a:spcBef>
                <a:spcPct val="0"/>
              </a:spcBef>
              <a:buFont typeface="Wingdings" panose="05000000000000000000" pitchFamily="2" charset="2"/>
              <a:buChar char="Ø"/>
            </a:pPr>
            <a:r>
              <a:rPr lang="zh-CN" altLang="en-US" sz="2400" dirty="0" smtClean="0">
                <a:solidFill>
                  <a:srgbClr val="002060"/>
                </a:solidFill>
                <a:latin typeface="+mj-ea"/>
                <a:ea typeface="+mj-ea"/>
              </a:rPr>
              <a:t>企业按法定程序报经批准减少注册资本的，按减少的注册资本金额减少实收资本。</a:t>
            </a:r>
            <a:endParaRPr lang="en-US" altLang="zh-CN" sz="2400" dirty="0" smtClean="0">
              <a:solidFill>
                <a:srgbClr val="002060"/>
              </a:solidFill>
              <a:latin typeface="+mj-ea"/>
              <a:ea typeface="+mj-ea"/>
            </a:endParaRPr>
          </a:p>
          <a:p>
            <a:pPr marL="514350" indent="-514350" eaLnBrk="1" hangingPunct="1">
              <a:lnSpc>
                <a:spcPct val="150000"/>
              </a:lnSpc>
              <a:spcBef>
                <a:spcPct val="0"/>
              </a:spcBef>
              <a:buFont typeface="Wingdings" panose="05000000000000000000" pitchFamily="2" charset="2"/>
              <a:buChar char="Ø"/>
            </a:pPr>
            <a:r>
              <a:rPr lang="zh-CN" altLang="en-US" sz="2400" dirty="0" smtClean="0">
                <a:solidFill>
                  <a:srgbClr val="002060"/>
                </a:solidFill>
                <a:latin typeface="+mj-ea"/>
                <a:ea typeface="+mj-ea"/>
              </a:rPr>
              <a:t>股份有限公司采用收购本公司股票方式减资</a:t>
            </a:r>
            <a:endParaRPr lang="en-US" altLang="zh-CN" sz="2400" dirty="0" smtClean="0">
              <a:solidFill>
                <a:srgbClr val="002060"/>
              </a:solidFill>
              <a:latin typeface="+mj-ea"/>
              <a:ea typeface="+mj-ea"/>
            </a:endParaRPr>
          </a:p>
          <a:p>
            <a:pPr marL="514350" indent="-514350" eaLnBrk="1" hangingPunct="1">
              <a:lnSpc>
                <a:spcPct val="150000"/>
              </a:lnSpc>
              <a:spcBef>
                <a:spcPct val="0"/>
              </a:spcBef>
              <a:buClr>
                <a:srgbClr val="002060"/>
              </a:buClr>
              <a:buFont typeface="Wingdings" panose="05000000000000000000" pitchFamily="2" charset="2"/>
              <a:buChar char="ü"/>
            </a:pPr>
            <a:r>
              <a:rPr lang="zh-CN" altLang="en-US" sz="2400" dirty="0" smtClean="0">
                <a:solidFill>
                  <a:srgbClr val="002060"/>
                </a:solidFill>
                <a:latin typeface="+mj-ea"/>
                <a:ea typeface="+mj-ea"/>
              </a:rPr>
              <a:t>回购价格</a:t>
            </a:r>
            <a:r>
              <a:rPr lang="zh-CN" altLang="en-US" sz="2400" dirty="0" smtClean="0">
                <a:solidFill>
                  <a:srgbClr val="FF0000"/>
                </a:solidFill>
                <a:latin typeface="+mj-ea"/>
                <a:ea typeface="+mj-ea"/>
              </a:rPr>
              <a:t>大于</a:t>
            </a:r>
            <a:r>
              <a:rPr lang="zh-CN" altLang="en-US" sz="2400" dirty="0" smtClean="0">
                <a:solidFill>
                  <a:srgbClr val="002060"/>
                </a:solidFill>
                <a:latin typeface="+mj-ea"/>
                <a:ea typeface="+mj-ea"/>
              </a:rPr>
              <a:t>面值</a:t>
            </a:r>
            <a:endParaRPr lang="en-US" altLang="zh-CN" sz="2400" dirty="0" smtClean="0">
              <a:solidFill>
                <a:srgbClr val="002060"/>
              </a:solidFill>
              <a:latin typeface="+mj-ea"/>
              <a:ea typeface="+mj-ea"/>
            </a:endParaRPr>
          </a:p>
          <a:p>
            <a:pPr marL="514350" indent="-514350" eaLnBrk="1" hangingPunct="1">
              <a:lnSpc>
                <a:spcPct val="150000"/>
              </a:lnSpc>
              <a:spcBef>
                <a:spcPct val="0"/>
              </a:spcBef>
              <a:buClr>
                <a:srgbClr val="002060"/>
              </a:buClr>
              <a:buFont typeface="Wingdings" panose="05000000000000000000" pitchFamily="2" charset="2"/>
              <a:buNone/>
            </a:pPr>
            <a:r>
              <a:rPr lang="zh-CN" altLang="en-US" sz="2400" dirty="0" smtClean="0">
                <a:solidFill>
                  <a:srgbClr val="002060"/>
                </a:solidFill>
                <a:latin typeface="+mj-ea"/>
                <a:ea typeface="+mj-ea"/>
              </a:rPr>
              <a:t>差额冲减“资本公积</a:t>
            </a:r>
            <a:r>
              <a:rPr lang="en-US" altLang="zh-CN" sz="2400" dirty="0" smtClean="0">
                <a:solidFill>
                  <a:srgbClr val="002060"/>
                </a:solidFill>
                <a:latin typeface="+mj-ea"/>
                <a:ea typeface="+mj-ea"/>
              </a:rPr>
              <a:t>——</a:t>
            </a:r>
            <a:r>
              <a:rPr lang="zh-CN" altLang="en-US" sz="2400" dirty="0" smtClean="0">
                <a:solidFill>
                  <a:srgbClr val="002060"/>
                </a:solidFill>
                <a:latin typeface="+mj-ea"/>
                <a:ea typeface="+mj-ea"/>
              </a:rPr>
              <a:t>股本溢价”，不足冲减，依次冲减留存收益。</a:t>
            </a:r>
            <a:endParaRPr lang="en-US" altLang="zh-CN" sz="2400" dirty="0" smtClean="0">
              <a:solidFill>
                <a:srgbClr val="002060"/>
              </a:solidFill>
              <a:latin typeface="+mj-ea"/>
              <a:ea typeface="+mj-ea"/>
            </a:endParaRPr>
          </a:p>
          <a:p>
            <a:pPr marL="514350" indent="-514350" eaLnBrk="1" hangingPunct="1">
              <a:lnSpc>
                <a:spcPct val="150000"/>
              </a:lnSpc>
              <a:spcBef>
                <a:spcPct val="0"/>
              </a:spcBef>
              <a:buClr>
                <a:srgbClr val="002060"/>
              </a:buClr>
              <a:buFont typeface="Wingdings" panose="05000000000000000000" pitchFamily="2" charset="2"/>
              <a:buChar char="ü"/>
            </a:pPr>
            <a:r>
              <a:rPr lang="zh-CN" altLang="en-US" sz="2400" dirty="0" smtClean="0">
                <a:solidFill>
                  <a:srgbClr val="002060"/>
                </a:solidFill>
                <a:latin typeface="+mj-ea"/>
                <a:ea typeface="+mj-ea"/>
              </a:rPr>
              <a:t>回购价格</a:t>
            </a:r>
            <a:r>
              <a:rPr lang="zh-CN" altLang="en-US" sz="2400" dirty="0" smtClean="0">
                <a:solidFill>
                  <a:srgbClr val="FF0000"/>
                </a:solidFill>
                <a:latin typeface="+mj-ea"/>
                <a:ea typeface="+mj-ea"/>
              </a:rPr>
              <a:t>小于</a:t>
            </a:r>
            <a:r>
              <a:rPr lang="zh-CN" altLang="en-US" sz="2400" dirty="0" smtClean="0">
                <a:solidFill>
                  <a:srgbClr val="002060"/>
                </a:solidFill>
                <a:latin typeface="+mj-ea"/>
                <a:ea typeface="+mj-ea"/>
              </a:rPr>
              <a:t>面值</a:t>
            </a:r>
            <a:endParaRPr lang="en-US" altLang="zh-CN" sz="2400" dirty="0" smtClean="0">
              <a:solidFill>
                <a:srgbClr val="002060"/>
              </a:solidFill>
              <a:latin typeface="+mj-ea"/>
              <a:ea typeface="+mj-ea"/>
            </a:endParaRPr>
          </a:p>
          <a:p>
            <a:pPr marL="514350" indent="-514350" eaLnBrk="1" hangingPunct="1">
              <a:lnSpc>
                <a:spcPct val="150000"/>
              </a:lnSpc>
              <a:spcBef>
                <a:spcPct val="0"/>
              </a:spcBef>
              <a:buClr>
                <a:srgbClr val="002060"/>
              </a:buClr>
              <a:buFont typeface="Wingdings" panose="05000000000000000000" pitchFamily="2" charset="2"/>
              <a:buNone/>
            </a:pPr>
            <a:r>
              <a:rPr lang="zh-CN" altLang="en-US" sz="2400" dirty="0" smtClean="0">
                <a:solidFill>
                  <a:srgbClr val="002060"/>
                </a:solidFill>
                <a:latin typeface="+mj-ea"/>
                <a:ea typeface="+mj-ea"/>
              </a:rPr>
              <a:t>差额计入“资本公积</a:t>
            </a:r>
            <a:r>
              <a:rPr lang="en-US" altLang="zh-CN" sz="2400" dirty="0" smtClean="0">
                <a:solidFill>
                  <a:srgbClr val="002060"/>
                </a:solidFill>
                <a:latin typeface="+mj-ea"/>
                <a:ea typeface="+mj-ea"/>
              </a:rPr>
              <a:t>——</a:t>
            </a:r>
            <a:r>
              <a:rPr lang="zh-CN" altLang="en-US" sz="2400" dirty="0" smtClean="0">
                <a:solidFill>
                  <a:srgbClr val="002060"/>
                </a:solidFill>
                <a:latin typeface="+mj-ea"/>
                <a:ea typeface="+mj-ea"/>
              </a:rPr>
              <a:t>股本溢价”</a:t>
            </a:r>
          </a:p>
        </p:txBody>
      </p:sp>
      <p:sp>
        <p:nvSpPr>
          <p:cNvPr id="16387" name="Rectangle 2"/>
          <p:cNvSpPr txBox="1">
            <a:spLocks noChangeArrowheads="1"/>
          </p:cNvSpPr>
          <p:nvPr/>
        </p:nvSpPr>
        <p:spPr bwMode="auto">
          <a:xfrm>
            <a:off x="250825" y="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Clr>
                <a:schemeClr val="accent2"/>
              </a:buClr>
              <a:buSzPct val="75000"/>
              <a:buFont typeface="Wingdings" panose="05000000000000000000" pitchFamily="2" charset="2"/>
              <a:buChar char="n"/>
              <a:defRPr sz="2800" b="1">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rgbClr val="666699"/>
              </a:buClr>
              <a:buSzPct val="70000"/>
              <a:buFont typeface="Wingdings" panose="05000000000000000000" pitchFamily="2" charset="2"/>
              <a:buChar char="n"/>
              <a:defRPr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chemeClr val="tx1"/>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2060"/>
                </a:solidFill>
                <a:latin typeface="微软雅黑" panose="020B0503020204020204" pitchFamily="34" charset="-122"/>
                <a:ea typeface="微软雅黑" panose="020B0503020204020204" pitchFamily="34" charset="-122"/>
              </a:rPr>
              <a:t>第二节  投入</a:t>
            </a:r>
            <a:r>
              <a:rPr lang="zh-CN" altLang="zh-CN" b="0" dirty="0">
                <a:solidFill>
                  <a:srgbClr val="002060"/>
                </a:solidFill>
                <a:latin typeface="微软雅黑" panose="020B0503020204020204" pitchFamily="34" charset="-122"/>
                <a:ea typeface="微软雅黑" panose="020B0503020204020204" pitchFamily="34" charset="-122"/>
              </a:rPr>
              <a:t>资本</a:t>
            </a:r>
            <a:r>
              <a:rPr lang="zh-CN" altLang="en-US" b="0" dirty="0">
                <a:solidFill>
                  <a:srgbClr val="002060"/>
                </a:solidFill>
                <a:latin typeface="微软雅黑" panose="020B0503020204020204" pitchFamily="34" charset="-122"/>
                <a:ea typeface="微软雅黑" panose="020B0503020204020204" pitchFamily="34" charset="-122"/>
              </a:rPr>
              <a:t>与其他权益工具</a:t>
            </a:r>
            <a:endParaRPr lang="zh-CN" altLang="zh-CN" b="0" dirty="0">
              <a:solidFill>
                <a:srgbClr val="0020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96846661"/>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250825" y="0"/>
            <a:ext cx="7772400" cy="641350"/>
          </a:xfrm>
        </p:spPr>
        <p:txBody>
          <a:bodyPr/>
          <a:lstStyle/>
          <a:p>
            <a:pPr eaLnBrk="1" hangingPunct="1"/>
            <a:r>
              <a:rPr lang="zh-CN" altLang="en-US" b="0" dirty="0">
                <a:solidFill>
                  <a:srgbClr val="002060"/>
                </a:solidFill>
                <a:latin typeface="微软雅黑" panose="020B0503020204020204" pitchFamily="34" charset="-122"/>
                <a:ea typeface="微软雅黑" panose="020B0503020204020204" pitchFamily="34" charset="-122"/>
              </a:rPr>
              <a:t>第二节  投入</a:t>
            </a:r>
            <a:r>
              <a:rPr lang="zh-CN" altLang="zh-CN" b="0" dirty="0">
                <a:solidFill>
                  <a:srgbClr val="002060"/>
                </a:solidFill>
                <a:latin typeface="微软雅黑" panose="020B0503020204020204" pitchFamily="34" charset="-122"/>
                <a:ea typeface="微软雅黑" panose="020B0503020204020204" pitchFamily="34" charset="-122"/>
              </a:rPr>
              <a:t>资本</a:t>
            </a:r>
            <a:r>
              <a:rPr lang="zh-CN" altLang="en-US" b="0" dirty="0">
                <a:solidFill>
                  <a:srgbClr val="002060"/>
                </a:solidFill>
                <a:latin typeface="微软雅黑" panose="020B0503020204020204" pitchFamily="34" charset="-122"/>
                <a:ea typeface="微软雅黑" panose="020B0503020204020204" pitchFamily="34" charset="-122"/>
              </a:rPr>
              <a:t>与其他权益工具</a:t>
            </a:r>
            <a:endParaRPr lang="zh-CN" altLang="zh-CN" b="0" dirty="0" smtClean="0">
              <a:solidFill>
                <a:srgbClr val="002060"/>
              </a:solidFill>
              <a:latin typeface="微软雅黑" panose="020B0503020204020204" pitchFamily="34" charset="-122"/>
              <a:ea typeface="微软雅黑" panose="020B0503020204020204" pitchFamily="34" charset="-122"/>
            </a:endParaRPr>
          </a:p>
        </p:txBody>
      </p:sp>
      <p:sp>
        <p:nvSpPr>
          <p:cNvPr id="13315" name="Rectangle 3"/>
          <p:cNvSpPr>
            <a:spLocks noGrp="1" noChangeArrowheads="1"/>
          </p:cNvSpPr>
          <p:nvPr>
            <p:ph type="body" idx="1"/>
          </p:nvPr>
        </p:nvSpPr>
        <p:spPr>
          <a:xfrm>
            <a:off x="323850" y="692150"/>
            <a:ext cx="8496300" cy="4824413"/>
          </a:xfrm>
        </p:spPr>
        <p:txBody>
          <a:bodyPr/>
          <a:lstStyle/>
          <a:p>
            <a:pPr marL="0" indent="0" algn="just" eaLnBrk="1" hangingPunct="1">
              <a:lnSpc>
                <a:spcPct val="150000"/>
              </a:lnSpc>
              <a:spcBef>
                <a:spcPct val="0"/>
              </a:spcBef>
              <a:buNone/>
              <a:defRPr/>
            </a:pPr>
            <a:r>
              <a:rPr lang="en-US" altLang="zh-CN" sz="2400" dirty="0" smtClean="0">
                <a:solidFill>
                  <a:srgbClr val="002060"/>
                </a:solidFill>
                <a:latin typeface="+mj-ea"/>
                <a:ea typeface="+mj-ea"/>
              </a:rPr>
              <a:t>3. </a:t>
            </a:r>
            <a:r>
              <a:rPr lang="zh-CN" altLang="en-US" sz="2400" dirty="0" smtClean="0">
                <a:solidFill>
                  <a:srgbClr val="002060"/>
                </a:solidFill>
                <a:latin typeface="+mj-ea"/>
                <a:ea typeface="+mj-ea"/>
              </a:rPr>
              <a:t>其他权益工具</a:t>
            </a:r>
          </a:p>
          <a:p>
            <a:pPr marL="0" indent="0" algn="just" eaLnBrk="1" hangingPunct="1">
              <a:lnSpc>
                <a:spcPct val="150000"/>
              </a:lnSpc>
              <a:spcBef>
                <a:spcPct val="0"/>
              </a:spcBef>
              <a:buFont typeface="Wingdings" panose="05000000000000000000" pitchFamily="2" charset="2"/>
              <a:buNone/>
              <a:defRPr/>
            </a:pPr>
            <a:r>
              <a:rPr lang="zh-CN" altLang="en-US" sz="2400" dirty="0" smtClean="0">
                <a:solidFill>
                  <a:srgbClr val="002060"/>
                </a:solidFill>
                <a:latin typeface="+mj-ea"/>
                <a:ea typeface="+mj-ea"/>
              </a:rPr>
              <a:t>      </a:t>
            </a:r>
            <a:r>
              <a:rPr lang="zh-CN" altLang="en-US" sz="2000" dirty="0" smtClean="0">
                <a:solidFill>
                  <a:srgbClr val="002060"/>
                </a:solidFill>
                <a:latin typeface="+mj-ea"/>
                <a:ea typeface="+mj-ea"/>
              </a:rPr>
              <a:t> 企业发行的除普通股（作为实收资本或股本）以外，按照金融负债和权益工具区分原则分类为权益工具的其他权益工具，按照以下原则进行会计处理：</a:t>
            </a:r>
          </a:p>
          <a:p>
            <a:pPr algn="just" eaLnBrk="1" hangingPunct="1">
              <a:lnSpc>
                <a:spcPct val="150000"/>
              </a:lnSpc>
              <a:spcBef>
                <a:spcPct val="0"/>
              </a:spcBef>
              <a:buFont typeface="Wingdings" panose="05000000000000000000" pitchFamily="2" charset="2"/>
              <a:buChar char="Ø"/>
              <a:defRPr/>
            </a:pPr>
            <a:r>
              <a:rPr lang="zh-CN" altLang="en-US" sz="2000" dirty="0" smtClean="0">
                <a:solidFill>
                  <a:srgbClr val="002060"/>
                </a:solidFill>
                <a:latin typeface="+mj-ea"/>
                <a:ea typeface="+mj-ea"/>
              </a:rPr>
              <a:t>（</a:t>
            </a:r>
            <a:r>
              <a:rPr lang="en-US" altLang="zh-CN" sz="2000" dirty="0" smtClean="0">
                <a:solidFill>
                  <a:srgbClr val="002060"/>
                </a:solidFill>
                <a:latin typeface="+mj-ea"/>
                <a:ea typeface="+mj-ea"/>
              </a:rPr>
              <a:t>1</a:t>
            </a:r>
            <a:r>
              <a:rPr lang="zh-CN" altLang="en-US" sz="2000" dirty="0" smtClean="0">
                <a:solidFill>
                  <a:srgbClr val="002060"/>
                </a:solidFill>
                <a:latin typeface="+mj-ea"/>
                <a:ea typeface="+mj-ea"/>
              </a:rPr>
              <a:t>）其他权益工具会计处理的基本原则</a:t>
            </a:r>
          </a:p>
          <a:p>
            <a:pPr algn="just" eaLnBrk="1" hangingPunct="1">
              <a:lnSpc>
                <a:spcPct val="150000"/>
              </a:lnSpc>
              <a:spcBef>
                <a:spcPct val="0"/>
              </a:spcBef>
              <a:buFont typeface="Arial" panose="020B0604020202020204" pitchFamily="34" charset="0"/>
              <a:buChar char="•"/>
              <a:defRPr/>
            </a:pPr>
            <a:r>
              <a:rPr lang="zh-CN" altLang="en-US" sz="2000" dirty="0" smtClean="0">
                <a:solidFill>
                  <a:srgbClr val="002060"/>
                </a:solidFill>
                <a:latin typeface="+mj-ea"/>
                <a:ea typeface="+mj-ea"/>
              </a:rPr>
              <a:t>对于归类为权益工具的金融工具，无论其名称中是否包含“债”，其利息支出或股利分配都应当作为发行企业的利润分配，其回购、注销等作为权益的变动处理；对于归类为金融负债的金融工具，无论其名称中是否包含“股”，其利息支出或股利分配原则上按照借款费用进行处理，其回购或赎回产生的利得或损失等计入当期损益。</a:t>
            </a:r>
          </a:p>
        </p:txBody>
      </p:sp>
    </p:spTree>
    <p:extLst>
      <p:ext uri="{BB962C8B-B14F-4D97-AF65-F5344CB8AC3E}">
        <p14:creationId xmlns:p14="http://schemas.microsoft.com/office/powerpoint/2010/main" val="2628409722"/>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Nature">
  <a:themeElements>
    <a:clrScheme name="Nature 2">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B0AE6A"/>
      </a:hlink>
      <a:folHlink>
        <a:srgbClr val="C3E684"/>
      </a:folHlink>
    </a:clrScheme>
    <a:fontScheme name="Natur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100000"/>
          <a:buFont typeface="Wingdings" pitchFamily="2" charset="2"/>
          <a:buChar char="n"/>
          <a:tabLst/>
          <a:defRPr kumimoji="0" lang="zh-CN" altLang="en-US" sz="2400" b="0" i="0" u="none" strike="noStrike" cap="none" normalizeH="0" baseline="0" smtClean="0">
            <a:ln>
              <a:noFill/>
            </a:ln>
            <a:solidFill>
              <a:srgbClr val="00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100000"/>
          <a:buFont typeface="Wingdings" pitchFamily="2" charset="2"/>
          <a:buChar char="n"/>
          <a:tabLst/>
          <a:defRPr kumimoji="0" lang="zh-CN" altLang="en-US" sz="2400" b="0" i="0" u="none" strike="noStrike" cap="none" normalizeH="0" baseline="0" smtClean="0">
            <a:ln>
              <a:noFill/>
            </a:ln>
            <a:solidFill>
              <a:srgbClr val="000000"/>
            </a:solidFill>
            <a:effectLst/>
            <a:latin typeface="Times New Roman" pitchFamily="18" charset="0"/>
            <a:ea typeface="宋体" pitchFamily="2" charset="-122"/>
          </a:defRPr>
        </a:defPPr>
      </a:lstStyle>
    </a:lnDef>
  </a:objectDefaults>
  <a:extraClrSchemeLst>
    <a:extraClrScheme>
      <a:clrScheme name="Nature 1">
        <a:dk1>
          <a:srgbClr val="666699"/>
        </a:dk1>
        <a:lt1>
          <a:srgbClr val="FFFFCC"/>
        </a:lt1>
        <a:dk2>
          <a:srgbClr val="687FCA"/>
        </a:dk2>
        <a:lt2>
          <a:srgbClr val="192449"/>
        </a:lt2>
        <a:accent1>
          <a:srgbClr val="C9DDF1"/>
        </a:accent1>
        <a:accent2>
          <a:srgbClr val="FAC164"/>
        </a:accent2>
        <a:accent3>
          <a:srgbClr val="B9C0E1"/>
        </a:accent3>
        <a:accent4>
          <a:srgbClr val="DADAAE"/>
        </a:accent4>
        <a:accent5>
          <a:srgbClr val="E1EBF7"/>
        </a:accent5>
        <a:accent6>
          <a:srgbClr val="E3AF5A"/>
        </a:accent6>
        <a:hlink>
          <a:srgbClr val="B0AE6A"/>
        </a:hlink>
        <a:folHlink>
          <a:srgbClr val="C3E684"/>
        </a:folHlink>
      </a:clrScheme>
      <a:clrMap bg1="dk2" tx1="lt1" bg2="dk1" tx2="lt2" accent1="accent1" accent2="accent2" accent3="accent3" accent4="accent4" accent5="accent5" accent6="accent6" hlink="hlink" folHlink="folHlink"/>
    </a:extraClrScheme>
    <a:extraClrScheme>
      <a:clrScheme name="Nature 2">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B0AE6A"/>
        </a:hlink>
        <a:folHlink>
          <a:srgbClr val="C3E684"/>
        </a:folHlink>
      </a:clrScheme>
      <a:clrMap bg1="lt1" tx1="dk1" bg2="lt2" tx2="dk2" accent1="accent1" accent2="accent2" accent3="accent3" accent4="accent4" accent5="accent5" accent6="accent6" hlink="hlink" folHlink="folHlink"/>
    </a:extraClrScheme>
    <a:extraClrScheme>
      <a:clrScheme name="Nature 3">
        <a:dk1>
          <a:srgbClr val="333333"/>
        </a:dk1>
        <a:lt1>
          <a:srgbClr val="FFFFFF"/>
        </a:lt1>
        <a:dk2>
          <a:srgbClr val="000000"/>
        </a:dk2>
        <a:lt2>
          <a:srgbClr val="DDDDDD"/>
        </a:lt2>
        <a:accent1>
          <a:srgbClr val="DDDDDD"/>
        </a:accent1>
        <a:accent2>
          <a:srgbClr val="B2B2B2"/>
        </a:accent2>
        <a:accent3>
          <a:srgbClr val="FFFFFF"/>
        </a:accent3>
        <a:accent4>
          <a:srgbClr val="2A2A2A"/>
        </a:accent4>
        <a:accent5>
          <a:srgbClr val="EBEBEB"/>
        </a:accent5>
        <a:accent6>
          <a:srgbClr val="A1A1A1"/>
        </a:accent6>
        <a:hlink>
          <a:srgbClr val="808080"/>
        </a:hlink>
        <a:folHlink>
          <a:srgbClr val="5F5F5F"/>
        </a:folHlink>
      </a:clrScheme>
      <a:clrMap bg1="lt1" tx1="dk1" bg2="lt2" tx2="dk2" accent1="accent1" accent2="accent2" accent3="accent3" accent4="accent4" accent5="accent5" accent6="accent6" hlink="hlink" folHlink="folHlink"/>
    </a:extraClrScheme>
    <a:extraClrScheme>
      <a:clrScheme name="Nature 4">
        <a:dk1>
          <a:srgbClr val="8061A5"/>
        </a:dk1>
        <a:lt1>
          <a:srgbClr val="FFFFCC"/>
        </a:lt1>
        <a:dk2>
          <a:srgbClr val="967DB5"/>
        </a:dk2>
        <a:lt2>
          <a:srgbClr val="192449"/>
        </a:lt2>
        <a:accent1>
          <a:srgbClr val="D6C9F1"/>
        </a:accent1>
        <a:accent2>
          <a:srgbClr val="FAC164"/>
        </a:accent2>
        <a:accent3>
          <a:srgbClr val="C9BFD7"/>
        </a:accent3>
        <a:accent4>
          <a:srgbClr val="DADAAE"/>
        </a:accent4>
        <a:accent5>
          <a:srgbClr val="E8E1F7"/>
        </a:accent5>
        <a:accent6>
          <a:srgbClr val="E3AF5A"/>
        </a:accent6>
        <a:hlink>
          <a:srgbClr val="B0AE6A"/>
        </a:hlink>
        <a:folHlink>
          <a:srgbClr val="C3E684"/>
        </a:folHlink>
      </a:clrScheme>
      <a:clrMap bg1="dk2" tx1="lt1" bg2="dk1" tx2="lt2" accent1="accent1" accent2="accent2" accent3="accent3" accent4="accent4" accent5="accent5" accent6="accent6" hlink="hlink" folHlink="folHlink"/>
    </a:extraClrScheme>
    <a:extraClrScheme>
      <a:clrScheme name="Nature 5">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993333"/>
        </a:hlink>
        <a:folHlink>
          <a:srgbClr val="3333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100000"/>
          <a:buFont typeface="Wingdings" pitchFamily="2" charset="2"/>
          <a:buChar char="n"/>
          <a:tabLst/>
          <a:defRPr kumimoji="0" lang="zh-CN" altLang="en-US" sz="2400" b="0" i="0" u="none" strike="noStrike" cap="none" normalizeH="0" baseline="0" smtClean="0">
            <a:ln>
              <a:noFill/>
            </a:ln>
            <a:solidFill>
              <a:srgbClr val="00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100000"/>
          <a:buFont typeface="Wingdings" pitchFamily="2" charset="2"/>
          <a:buChar char="n"/>
          <a:tabLst/>
          <a:defRPr kumimoji="0" lang="zh-CN" altLang="en-US" sz="2400" b="0" i="0" u="none" strike="noStrike" cap="none" normalizeH="0" baseline="0" smtClean="0">
            <a:ln>
              <a:noFill/>
            </a:ln>
            <a:solidFill>
              <a:srgbClr val="000000"/>
            </a:solidFill>
            <a:effectLst/>
            <a:latin typeface="Times New Roman" pitchFamily="18" charset="0"/>
            <a:ea typeface="宋体" pitchFamily="2"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6656</TotalTime>
  <Words>2234</Words>
  <Application>Microsoft Office PowerPoint</Application>
  <PresentationFormat>全屏显示(4:3)</PresentationFormat>
  <Paragraphs>230</Paragraphs>
  <Slides>28</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28</vt:i4>
      </vt:variant>
    </vt:vector>
  </HeadingPairs>
  <TitlesOfParts>
    <vt:vector size="37" baseType="lpstr">
      <vt:lpstr>黑体</vt:lpstr>
      <vt:lpstr>楷体</vt:lpstr>
      <vt:lpstr>宋体</vt:lpstr>
      <vt:lpstr>微软雅黑</vt:lpstr>
      <vt:lpstr>Arial</vt:lpstr>
      <vt:lpstr>Times New Roman</vt:lpstr>
      <vt:lpstr>Wingdings</vt:lpstr>
      <vt:lpstr>Nature</vt:lpstr>
      <vt:lpstr>自定义设计方案</vt:lpstr>
      <vt:lpstr>PowerPoint 演示文稿</vt:lpstr>
      <vt:lpstr>第一节  所有者权益概述</vt:lpstr>
      <vt:lpstr>第一节  所有者权益概述</vt:lpstr>
      <vt:lpstr>第一节  所有者权益概述</vt:lpstr>
      <vt:lpstr>第二节  投入资本与其他权益工具</vt:lpstr>
      <vt:lpstr>第二节  投入资本与其他权益工具</vt:lpstr>
      <vt:lpstr>第二节  投入资本与其他权益工具</vt:lpstr>
      <vt:lpstr>PowerPoint 演示文稿</vt:lpstr>
      <vt:lpstr>第二节  投入资本与其他权益工具</vt:lpstr>
      <vt:lpstr>第二节  投入资本与其他权益工具</vt:lpstr>
      <vt:lpstr>第二节  投入资本与其他权益工具</vt:lpstr>
      <vt:lpstr>第三节  资本公积</vt:lpstr>
      <vt:lpstr>第三节  资本公积</vt:lpstr>
      <vt:lpstr>第三节  资本公积</vt:lpstr>
      <vt:lpstr>第三节  资本公积</vt:lpstr>
      <vt:lpstr>第三节  资本公积</vt:lpstr>
      <vt:lpstr>第三节  资本公积</vt:lpstr>
      <vt:lpstr>第三节  资本公积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127158</dc:creator>
  <cp:lastModifiedBy>zkq</cp:lastModifiedBy>
  <cp:revision>37</cp:revision>
  <dcterms:created xsi:type="dcterms:W3CDTF">2021-09-30T13:28:10Z</dcterms:created>
  <dcterms:modified xsi:type="dcterms:W3CDTF">2021-11-04T13:13:50Z</dcterms:modified>
</cp:coreProperties>
</file>