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43"/>
  </p:notesMasterIdLst>
  <p:sldIdLst>
    <p:sldId id="574" r:id="rId3"/>
    <p:sldId id="569" r:id="rId4"/>
    <p:sldId id="578" r:id="rId5"/>
    <p:sldId id="577" r:id="rId6"/>
    <p:sldId id="580" r:id="rId7"/>
    <p:sldId id="581" r:id="rId8"/>
    <p:sldId id="579" r:id="rId9"/>
    <p:sldId id="575" r:id="rId10"/>
    <p:sldId id="583" r:id="rId11"/>
    <p:sldId id="584" r:id="rId12"/>
    <p:sldId id="585" r:id="rId13"/>
    <p:sldId id="586" r:id="rId14"/>
    <p:sldId id="587" r:id="rId15"/>
    <p:sldId id="590" r:id="rId16"/>
    <p:sldId id="591" r:id="rId17"/>
    <p:sldId id="592" r:id="rId18"/>
    <p:sldId id="589" r:id="rId19"/>
    <p:sldId id="593" r:id="rId20"/>
    <p:sldId id="594" r:id="rId21"/>
    <p:sldId id="595" r:id="rId22"/>
    <p:sldId id="596" r:id="rId23"/>
    <p:sldId id="576" r:id="rId24"/>
    <p:sldId id="598" r:id="rId25"/>
    <p:sldId id="597" r:id="rId26"/>
    <p:sldId id="601" r:id="rId27"/>
    <p:sldId id="602" r:id="rId28"/>
    <p:sldId id="617" r:id="rId29"/>
    <p:sldId id="599" r:id="rId30"/>
    <p:sldId id="605" r:id="rId31"/>
    <p:sldId id="606" r:id="rId32"/>
    <p:sldId id="607" r:id="rId33"/>
    <p:sldId id="604" r:id="rId34"/>
    <p:sldId id="610" r:id="rId35"/>
    <p:sldId id="611" r:id="rId36"/>
    <p:sldId id="613" r:id="rId37"/>
    <p:sldId id="614" r:id="rId38"/>
    <p:sldId id="615" r:id="rId39"/>
    <p:sldId id="616" r:id="rId40"/>
    <p:sldId id="618" r:id="rId41"/>
    <p:sldId id="619" r:id="rId42"/>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E61000"/>
    <a:srgbClr val="99FFCC"/>
    <a:srgbClr val="070A13"/>
    <a:srgbClr val="1A02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3" autoAdjust="0"/>
    <p:restoredTop sz="86409" autoAdjust="0"/>
  </p:normalViewPr>
  <p:slideViewPr>
    <p:cSldViewPr>
      <p:cViewPr varScale="1">
        <p:scale>
          <a:sx n="55" d="100"/>
          <a:sy n="55" d="100"/>
        </p:scale>
        <p:origin x="892" y="-208"/>
      </p:cViewPr>
      <p:guideLst>
        <p:guide orient="horz" pos="2160"/>
        <p:guide pos="2880"/>
      </p:guideLst>
    </p:cSldViewPr>
  </p:slideViewPr>
  <p:outlineViewPr>
    <p:cViewPr>
      <p:scale>
        <a:sx n="33" d="100"/>
        <a:sy n="33" d="100"/>
      </p:scale>
      <p:origin x="0" y="-258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8B93A92-0644-4E68-8D88-E403B76420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47" name="Rectangle 3">
            <a:extLst>
              <a:ext uri="{FF2B5EF4-FFF2-40B4-BE49-F238E27FC236}">
                <a16:creationId xmlns:a16="http://schemas.microsoft.com/office/drawing/2014/main" id="{25C907DC-E7C9-4AD3-9297-D753229FC470}"/>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3076" name="Rectangle 4">
            <a:extLst>
              <a:ext uri="{FF2B5EF4-FFF2-40B4-BE49-F238E27FC236}">
                <a16:creationId xmlns:a16="http://schemas.microsoft.com/office/drawing/2014/main" id="{5D26CC2A-4D77-4A89-8579-3E9F9B78174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a:extLst>
              <a:ext uri="{FF2B5EF4-FFF2-40B4-BE49-F238E27FC236}">
                <a16:creationId xmlns:a16="http://schemas.microsoft.com/office/drawing/2014/main" id="{D2C57F71-9CED-462F-815D-71372F1827F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a:extLst>
              <a:ext uri="{FF2B5EF4-FFF2-40B4-BE49-F238E27FC236}">
                <a16:creationId xmlns:a16="http://schemas.microsoft.com/office/drawing/2014/main" id="{627740E4-D21F-46A2-B3B6-8DDD0DBAE48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51" name="Rectangle 7">
            <a:extLst>
              <a:ext uri="{FF2B5EF4-FFF2-40B4-BE49-F238E27FC236}">
                <a16:creationId xmlns:a16="http://schemas.microsoft.com/office/drawing/2014/main" id="{360C9CE4-9B6A-4C53-96F2-C0C4B6A99C1A}"/>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1" sz="1200">
                <a:solidFill>
                  <a:schemeClr val="tx1"/>
                </a:solidFill>
                <a:latin typeface="Times New Roman" charset="0"/>
                <a:ea typeface="宋体" charset="0"/>
              </a:defRPr>
            </a:lvl1pPr>
          </a:lstStyle>
          <a:p>
            <a:pPr>
              <a:defRPr/>
            </a:pPr>
            <a:fld id="{3359AF7F-E26A-42BF-BE72-B8D9477566F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6</a:t>
            </a:fld>
            <a:endParaRPr lang="en-US" altLang="zh-CN"/>
          </a:p>
        </p:txBody>
      </p:sp>
    </p:spTree>
    <p:extLst>
      <p:ext uri="{BB962C8B-B14F-4D97-AF65-F5344CB8AC3E}">
        <p14:creationId xmlns:p14="http://schemas.microsoft.com/office/powerpoint/2010/main" val="2441531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7</a:t>
            </a:fld>
            <a:endParaRPr lang="en-US" altLang="zh-CN"/>
          </a:p>
        </p:txBody>
      </p:sp>
    </p:spTree>
    <p:extLst>
      <p:ext uri="{BB962C8B-B14F-4D97-AF65-F5344CB8AC3E}">
        <p14:creationId xmlns:p14="http://schemas.microsoft.com/office/powerpoint/2010/main" val="1260565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29</a:t>
            </a:fld>
            <a:endParaRPr lang="en-US" altLang="zh-CN"/>
          </a:p>
        </p:txBody>
      </p:sp>
    </p:spTree>
    <p:extLst>
      <p:ext uri="{BB962C8B-B14F-4D97-AF65-F5344CB8AC3E}">
        <p14:creationId xmlns:p14="http://schemas.microsoft.com/office/powerpoint/2010/main" val="901402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2603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0866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2413" y="692150"/>
            <a:ext cx="1997075" cy="5051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692150"/>
            <a:ext cx="5838825" cy="5051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8558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878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202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128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388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3596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472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02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6729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827382" y="1608923"/>
            <a:ext cx="7772400" cy="4114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矩形 3">
            <a:extLst>
              <a:ext uri="{FF2B5EF4-FFF2-40B4-BE49-F238E27FC236}">
                <a16:creationId xmlns:a16="http://schemas.microsoft.com/office/drawing/2014/main" id="{C1D29B88-8C68-484A-BCBB-56A411CFD7DE}"/>
              </a:ext>
            </a:extLst>
          </p:cNvPr>
          <p:cNvSpPr/>
          <p:nvPr userDrawn="1"/>
        </p:nvSpPr>
        <p:spPr bwMode="auto">
          <a:xfrm>
            <a:off x="7668344" y="6669360"/>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pPr>
            <a:endParaRPr kumimoji="0" lang="zh-CN" altLang="en-US" sz="2400" b="0" i="0" u="none" strike="noStrike" cap="none" normalizeH="0" baseline="0">
              <a:ln>
                <a:noFill/>
              </a:ln>
              <a:solidFill>
                <a:srgbClr val="000000"/>
              </a:solidFill>
              <a:effectLst/>
              <a:latin typeface="Times New Roman" pitchFamily="18" charset="0"/>
              <a:ea typeface="宋体" pitchFamily="2" charset="-122"/>
            </a:endParaRPr>
          </a:p>
        </p:txBody>
      </p:sp>
      <p:sp>
        <p:nvSpPr>
          <p:cNvPr id="5" name="矩形 4">
            <a:extLst>
              <a:ext uri="{FF2B5EF4-FFF2-40B4-BE49-F238E27FC236}">
                <a16:creationId xmlns:a16="http://schemas.microsoft.com/office/drawing/2014/main" id="{E81F6791-5C3B-44D6-8ED0-8EBCB5B6A55B}"/>
              </a:ext>
            </a:extLst>
          </p:cNvPr>
          <p:cNvSpPr/>
          <p:nvPr userDrawn="1"/>
        </p:nvSpPr>
        <p:spPr bwMode="auto">
          <a:xfrm>
            <a:off x="2339752" y="6093296"/>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pPr>
            <a:endParaRPr kumimoji="0" lang="zh-CN" altLang="en-US" sz="2400" b="0" i="0" u="none" strike="noStrike" cap="none" normalizeH="0" baseline="0">
              <a:ln>
                <a:noFill/>
              </a:ln>
              <a:solidFill>
                <a:srgbClr val="000000"/>
              </a:solidFill>
              <a:effectLst/>
              <a:latin typeface="Times New Roman" pitchFamily="18" charset="0"/>
              <a:ea typeface="宋体" pitchFamily="2" charset="-122"/>
            </a:endParaRPr>
          </a:p>
        </p:txBody>
      </p:sp>
    </p:spTree>
    <p:extLst>
      <p:ext uri="{BB962C8B-B14F-4D97-AF65-F5344CB8AC3E}">
        <p14:creationId xmlns:p14="http://schemas.microsoft.com/office/powerpoint/2010/main" val="200790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037747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43343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577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5259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270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894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040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54164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454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2884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8242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27DC114E-A909-467E-A920-C0B7222B0B62}"/>
              </a:ext>
            </a:extLst>
          </p:cNvPr>
          <p:cNvSpPr>
            <a:spLocks noGrp="1" noChangeArrowheads="1"/>
          </p:cNvSpPr>
          <p:nvPr>
            <p:ph type="title"/>
          </p:nvPr>
        </p:nvSpPr>
        <p:spPr bwMode="auto">
          <a:xfrm>
            <a:off x="611188" y="6921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7" name="Rectangle 9">
            <a:extLst>
              <a:ext uri="{FF2B5EF4-FFF2-40B4-BE49-F238E27FC236}">
                <a16:creationId xmlns:a16="http://schemas.microsoft.com/office/drawing/2014/main" id="{E4F9BCBB-1CB0-4E92-8A59-44BF13DC3342}"/>
              </a:ext>
            </a:extLst>
          </p:cNvPr>
          <p:cNvSpPr>
            <a:spLocks noGrp="1" noChangeArrowheads="1"/>
          </p:cNvSpPr>
          <p:nvPr>
            <p:ph type="body" idx="1"/>
          </p:nvPr>
        </p:nvSpPr>
        <p:spPr bwMode="auto">
          <a:xfrm>
            <a:off x="827088"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Line 13">
            <a:extLst>
              <a:ext uri="{FF2B5EF4-FFF2-40B4-BE49-F238E27FC236}">
                <a16:creationId xmlns:a16="http://schemas.microsoft.com/office/drawing/2014/main" id="{DE73C0FA-82E9-48B0-A239-D4F092149C5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 name="Line 14">
            <a:extLst>
              <a:ext uri="{FF2B5EF4-FFF2-40B4-BE49-F238E27FC236}">
                <a16:creationId xmlns:a16="http://schemas.microsoft.com/office/drawing/2014/main" id="{41962273-69D1-498C-8607-6406D69734C7}"/>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 name="Text Box 7">
            <a:extLst>
              <a:ext uri="{FF2B5EF4-FFF2-40B4-BE49-F238E27FC236}">
                <a16:creationId xmlns:a16="http://schemas.microsoft.com/office/drawing/2014/main" id="{FDC839FA-A6E5-4D2D-BDAD-3EDC9354F44F}"/>
              </a:ext>
            </a:extLst>
          </p:cNvPr>
          <p:cNvSpPr txBox="1">
            <a:spLocks noChangeArrowheads="1"/>
          </p:cNvSpPr>
          <p:nvPr userDrawn="1"/>
        </p:nvSpPr>
        <p:spPr bwMode="auto">
          <a:xfrm>
            <a:off x="5076056" y="6453336"/>
            <a:ext cx="4067944" cy="4316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algn="ctr" eaLnBrk="1" hangingPunct="1">
              <a:spcBef>
                <a:spcPct val="50000"/>
              </a:spcBef>
              <a:buSzPct val="100000"/>
              <a:buFont typeface="Wingdings" panose="05000000000000000000" pitchFamily="2" charset="2"/>
              <a:buNone/>
            </a:pPr>
            <a:r>
              <a:rPr lang="zh-CN" altLang="en-US" sz="1400" b="1" dirty="0">
                <a:solidFill>
                  <a:srgbClr val="002060"/>
                </a:solidFill>
                <a:latin typeface="Arial" panose="020B0604020202020204" pitchFamily="34" charset="0"/>
                <a:ea typeface="楷体" panose="02010609060101010101" pitchFamily="49" charset="-122"/>
              </a:rPr>
              <a:t>第十六章 会计政策、会计估计变更及差错更正</a:t>
            </a:r>
            <a:endParaRPr lang="en-US" altLang="zh-CN" sz="1400" b="1" dirty="0">
              <a:solidFill>
                <a:srgbClr val="002060"/>
              </a:solidFill>
              <a:latin typeface="Arial" panose="020B0604020202020204" pitchFamily="34" charset="0"/>
              <a:ea typeface="楷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93CDBC1-CA16-4ED6-85DC-ADFC771BDF9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2FA22E1D-58C0-419D-9F2F-FD23DB2F9E75}"/>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13">
            <a:extLst>
              <a:ext uri="{FF2B5EF4-FFF2-40B4-BE49-F238E27FC236}">
                <a16:creationId xmlns:a16="http://schemas.microsoft.com/office/drawing/2014/main" id="{D3998445-E842-4278-B505-DD0F7CAA450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Line 14">
            <a:extLst>
              <a:ext uri="{FF2B5EF4-FFF2-40B4-BE49-F238E27FC236}">
                <a16:creationId xmlns:a16="http://schemas.microsoft.com/office/drawing/2014/main" id="{5CBB6264-1C90-43BD-BE03-9A2C2F83B8EA}"/>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4" name="图片 7" descr="c:\users\administrator\appdata\roaming\360se6\User Data\temp\4235479_873910.jpg">
            <a:extLst>
              <a:ext uri="{FF2B5EF4-FFF2-40B4-BE49-F238E27FC236}">
                <a16:creationId xmlns:a16="http://schemas.microsoft.com/office/drawing/2014/main" id="{10077E3C-C1E7-49A2-BCAA-CBF380E5CCF2}"/>
              </a:ext>
            </a:extLst>
          </p:cNvPr>
          <p:cNvPicPr>
            <a:picLocks noChangeArrowheads="1"/>
          </p:cNvPicPr>
          <p:nvPr userDrawn="1"/>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2450" y="-92075"/>
            <a:ext cx="10810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4FFE7479-2DE9-488D-8604-5A6579677DF9}"/>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spcBef>
                <a:spcPct val="20000"/>
              </a:spcBef>
              <a:buSzPct val="100000"/>
              <a:buFont typeface="Wingdings" charset="2"/>
              <a:buChar char="n"/>
              <a:defRPr sz="2400">
                <a:solidFill>
                  <a:srgbClr val="000000"/>
                </a:solidFill>
                <a:latin typeface="Times New Roman" charset="0"/>
                <a:ea typeface="宋体" charset="0"/>
              </a:defRPr>
            </a:lvl1pPr>
            <a:lvl2pPr marL="742950" indent="-285750">
              <a:spcBef>
                <a:spcPct val="20000"/>
              </a:spcBef>
              <a:buSzPct val="100000"/>
              <a:buFont typeface="Wingdings" charset="2"/>
              <a:buChar char="n"/>
              <a:defRPr sz="2400">
                <a:solidFill>
                  <a:srgbClr val="000000"/>
                </a:solidFill>
                <a:latin typeface="Times New Roman" charset="0"/>
                <a:ea typeface="宋体" charset="0"/>
              </a:defRPr>
            </a:lvl2pPr>
            <a:lvl3pPr marL="1143000" indent="-228600">
              <a:spcBef>
                <a:spcPct val="20000"/>
              </a:spcBef>
              <a:buSzPct val="100000"/>
              <a:buFont typeface="Wingdings" charset="2"/>
              <a:buChar char="n"/>
              <a:defRPr sz="2400">
                <a:solidFill>
                  <a:srgbClr val="000000"/>
                </a:solidFill>
                <a:latin typeface="Times New Roman" charset="0"/>
                <a:ea typeface="宋体" charset="0"/>
              </a:defRPr>
            </a:lvl3pPr>
            <a:lvl4pPr marL="1600200" indent="-228600">
              <a:spcBef>
                <a:spcPct val="20000"/>
              </a:spcBef>
              <a:buSzPct val="100000"/>
              <a:buFont typeface="Wingdings" charset="2"/>
              <a:buChar char="n"/>
              <a:defRPr sz="2400">
                <a:solidFill>
                  <a:srgbClr val="000000"/>
                </a:solidFill>
                <a:latin typeface="Times New Roman" charset="0"/>
                <a:ea typeface="宋体" charset="0"/>
              </a:defRPr>
            </a:lvl4pPr>
            <a:lvl5pPr marL="2057400" indent="-228600">
              <a:spcBef>
                <a:spcPct val="20000"/>
              </a:spcBef>
              <a:buSzPct val="100000"/>
              <a:buFont typeface="Wingdings" charset="2"/>
              <a:buChar char="n"/>
              <a:defRPr sz="2400">
                <a:solidFill>
                  <a:srgbClr val="000000"/>
                </a:solidFill>
                <a:latin typeface="Times New Roman" charset="0"/>
                <a:ea typeface="宋体" charset="0"/>
              </a:defRPr>
            </a:lvl5pPr>
            <a:lvl6pPr marL="25146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6pPr>
            <a:lvl7pPr marL="29718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7pPr>
            <a:lvl8pPr marL="34290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8pPr>
            <a:lvl9pPr marL="38862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9pPr>
          </a:lstStyle>
          <a:p>
            <a:pPr algn="ctr" eaLnBrk="1" hangingPunct="1">
              <a:spcBef>
                <a:spcPct val="50000"/>
              </a:spcBef>
              <a:buFont typeface="Wingdings" charset="2"/>
              <a:buNone/>
              <a:defRPr/>
            </a:pPr>
            <a:r>
              <a:rPr lang="zh-CN" altLang="en-US" sz="1400" b="1">
                <a:latin typeface="Arial" charset="0"/>
                <a:ea typeface="楷体" charset="0"/>
                <a:cs typeface="楷体" charset="0"/>
              </a:rPr>
              <a:t>浙江工商大学杭州商学院</a:t>
            </a:r>
            <a:endParaRPr lang="en-US" altLang="zh-CN" sz="1400" b="1">
              <a:latin typeface="Arial" charset="0"/>
              <a:ea typeface="楷体" charset="0"/>
              <a:cs typeface="楷体"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a:extLst>
              <a:ext uri="{FF2B5EF4-FFF2-40B4-BE49-F238E27FC236}">
                <a16:creationId xmlns:a16="http://schemas.microsoft.com/office/drawing/2014/main" id="{71F1A8A4-FDA3-4F72-9629-FB8C92EC465E}"/>
              </a:ext>
            </a:extLst>
          </p:cNvPr>
          <p:cNvSpPr>
            <a:spLocks noGrp="1" noChangeArrowheads="1"/>
          </p:cNvSpPr>
          <p:nvPr>
            <p:ph type="body" idx="1"/>
          </p:nvPr>
        </p:nvSpPr>
        <p:spPr>
          <a:xfrm>
            <a:off x="1116013" y="1700213"/>
            <a:ext cx="6911975" cy="3168650"/>
          </a:xfrm>
        </p:spPr>
        <p:txBody>
          <a:bodyPr/>
          <a:lstStyle/>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第一节 会计政策及其变更</a:t>
            </a: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第二节 会计估计及其变更</a:t>
            </a: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第三节 前期差错及其更正</a:t>
            </a:r>
          </a:p>
        </p:txBody>
      </p:sp>
      <p:sp>
        <p:nvSpPr>
          <p:cNvPr id="4098" name="Rectangle 2">
            <a:extLst>
              <a:ext uri="{FF2B5EF4-FFF2-40B4-BE49-F238E27FC236}">
                <a16:creationId xmlns:a16="http://schemas.microsoft.com/office/drawing/2014/main" id="{C665671D-0CDB-488E-AD56-8A74B98352F9}"/>
              </a:ext>
            </a:extLst>
          </p:cNvPr>
          <p:cNvSpPr txBox="1">
            <a:spLocks noChangeArrowheads="1"/>
          </p:cNvSpPr>
          <p:nvPr/>
        </p:nvSpPr>
        <p:spPr bwMode="auto">
          <a:xfrm>
            <a:off x="215230" y="-243408"/>
            <a:ext cx="8713539" cy="822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dirty="0">
                <a:solidFill>
                  <a:srgbClr val="003366"/>
                </a:solidFill>
                <a:latin typeface="微软雅黑" panose="020B0503020204020204" pitchFamily="34" charset="-122"/>
                <a:ea typeface="微软雅黑" panose="020B0503020204020204" pitchFamily="34" charset="-122"/>
              </a:rPr>
              <a:t>第十六章 会计政策、会计估计变更及差错更正</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0C2E12A-E893-4912-B415-5B1E39750DD2}"/>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三、会计政策变更的核算</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（一）会计政策变更核算方法</a:t>
            </a: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追溯调整法。追溯调整法是指对某项交易或事项变更会计政策，视同该项交易或事项</a:t>
            </a:r>
            <a:r>
              <a:rPr lang="zh-CN" altLang="en-US" sz="2800" dirty="0">
                <a:solidFill>
                  <a:srgbClr val="FF0000"/>
                </a:solidFill>
                <a:latin typeface="宋体" panose="02010600030101010101" pitchFamily="2" charset="-122"/>
              </a:rPr>
              <a:t>初次发生时即采用变更的会计政策</a:t>
            </a:r>
            <a:r>
              <a:rPr lang="zh-CN" altLang="en-US" sz="2800" dirty="0">
                <a:solidFill>
                  <a:srgbClr val="003366"/>
                </a:solidFill>
                <a:latin typeface="宋体" panose="02010600030101010101" pitchFamily="2" charset="-122"/>
              </a:rPr>
              <a:t>，并根据会计政策</a:t>
            </a:r>
            <a:r>
              <a:rPr lang="zh-CN" altLang="en-US" sz="2800" dirty="0">
                <a:solidFill>
                  <a:srgbClr val="FF0000"/>
                </a:solidFill>
                <a:latin typeface="宋体" panose="02010600030101010101" pitchFamily="2" charset="-122"/>
              </a:rPr>
              <a:t>变更累积影响数</a:t>
            </a:r>
            <a:r>
              <a:rPr lang="zh-CN" altLang="en-US" sz="2800" dirty="0">
                <a:solidFill>
                  <a:srgbClr val="003366"/>
                </a:solidFill>
                <a:latin typeface="宋体" panose="02010600030101010101" pitchFamily="2" charset="-122"/>
              </a:rPr>
              <a:t>，对财务报表相关项目进行</a:t>
            </a:r>
            <a:r>
              <a:rPr lang="zh-CN" altLang="en-US" sz="2800" dirty="0">
                <a:solidFill>
                  <a:srgbClr val="FF0000"/>
                </a:solidFill>
                <a:latin typeface="宋体" panose="02010600030101010101" pitchFamily="2" charset="-122"/>
              </a:rPr>
              <a:t>追溯调整</a:t>
            </a:r>
            <a:r>
              <a:rPr lang="zh-CN" altLang="en-US" sz="2800" dirty="0">
                <a:solidFill>
                  <a:srgbClr val="003366"/>
                </a:solidFill>
                <a:latin typeface="宋体" panose="02010600030101010101" pitchFamily="2" charset="-122"/>
              </a:rPr>
              <a:t>的方法。</a:t>
            </a:r>
          </a:p>
        </p:txBody>
      </p:sp>
      <p:sp>
        <p:nvSpPr>
          <p:cNvPr id="6" name="Rectangle 2">
            <a:extLst>
              <a:ext uri="{FF2B5EF4-FFF2-40B4-BE49-F238E27FC236}">
                <a16:creationId xmlns:a16="http://schemas.microsoft.com/office/drawing/2014/main" id="{18F1827A-E657-4245-87E0-8723C23A66FD}"/>
              </a:ext>
            </a:extLst>
          </p:cNvPr>
          <p:cNvSpPr txBox="1">
            <a:spLocks noChangeArrowheads="1"/>
          </p:cNvSpPr>
          <p:nvPr/>
        </p:nvSpPr>
        <p:spPr bwMode="auto">
          <a:xfrm>
            <a:off x="0" y="4437112"/>
            <a:ext cx="9036050" cy="151216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确定会计政策变更对列报前期影响数</a:t>
            </a:r>
            <a:r>
              <a:rPr lang="zh-CN" altLang="en-US" sz="2400" dirty="0">
                <a:solidFill>
                  <a:srgbClr val="FF0000"/>
                </a:solidFill>
                <a:latin typeface="宋体" panose="02010600030101010101" pitchFamily="2" charset="-122"/>
              </a:rPr>
              <a:t>不切实可行</a:t>
            </a:r>
            <a:r>
              <a:rPr lang="zh-CN" altLang="en-US" sz="2400" dirty="0">
                <a:solidFill>
                  <a:srgbClr val="003366"/>
                </a:solidFill>
                <a:latin typeface="宋体" panose="02010600030101010101" pitchFamily="2" charset="-122"/>
              </a:rPr>
              <a:t>的，应当从可追溯调整的</a:t>
            </a:r>
            <a:r>
              <a:rPr lang="zh-CN" altLang="en-US" sz="2400" dirty="0">
                <a:solidFill>
                  <a:srgbClr val="FF0000"/>
                </a:solidFill>
                <a:latin typeface="宋体" panose="02010600030101010101" pitchFamily="2" charset="-122"/>
              </a:rPr>
              <a:t>最早期间</a:t>
            </a:r>
            <a:r>
              <a:rPr lang="zh-CN" altLang="en-US" sz="2400" dirty="0">
                <a:solidFill>
                  <a:srgbClr val="003366"/>
                </a:solidFill>
                <a:latin typeface="宋体" panose="02010600030101010101" pitchFamily="2" charset="-122"/>
              </a:rPr>
              <a:t>的</a:t>
            </a:r>
            <a:r>
              <a:rPr lang="zh-CN" altLang="en-US" sz="2400" dirty="0">
                <a:solidFill>
                  <a:srgbClr val="FF0000"/>
                </a:solidFill>
                <a:latin typeface="宋体" panose="02010600030101010101" pitchFamily="2" charset="-122"/>
              </a:rPr>
              <a:t>期初</a:t>
            </a:r>
            <a:r>
              <a:rPr lang="zh-CN" altLang="en-US" sz="2400" dirty="0">
                <a:solidFill>
                  <a:srgbClr val="003366"/>
                </a:solidFill>
                <a:latin typeface="宋体" panose="02010600030101010101" pitchFamily="2" charset="-122"/>
              </a:rPr>
              <a:t>开始应用变更后的会计政策。</a:t>
            </a:r>
          </a:p>
        </p:txBody>
      </p:sp>
      <p:sp>
        <p:nvSpPr>
          <p:cNvPr id="5" name="Rectangle 2">
            <a:extLst>
              <a:ext uri="{FF2B5EF4-FFF2-40B4-BE49-F238E27FC236}">
                <a16:creationId xmlns:a16="http://schemas.microsoft.com/office/drawing/2014/main" id="{77692121-13B5-4FA9-8FF3-B4BA61FE8E68}"/>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E351D76-B704-4F2B-8C98-7E694C95F045}"/>
              </a:ext>
            </a:extLst>
          </p:cNvPr>
          <p:cNvSpPr txBox="1">
            <a:spLocks noChangeArrowheads="1"/>
          </p:cNvSpPr>
          <p:nvPr/>
        </p:nvSpPr>
        <p:spPr bwMode="auto">
          <a:xfrm>
            <a:off x="-1" y="620713"/>
            <a:ext cx="9109075" cy="3456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三、会计政策变更的核算</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（一）会计政策变更核算方法</a:t>
            </a:r>
          </a:p>
          <a:p>
            <a:pPr>
              <a:lnSpc>
                <a:spcPct val="120000"/>
              </a:lnSpc>
              <a:spcAft>
                <a:spcPts val="600"/>
              </a:spcAft>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未来适用法。未来适用法是指将变更后的会计政策应用于</a:t>
            </a:r>
            <a:r>
              <a:rPr lang="zh-CN" altLang="en-US" sz="2800" dirty="0">
                <a:solidFill>
                  <a:srgbClr val="FF0000"/>
                </a:solidFill>
                <a:latin typeface="宋体" panose="02010600030101010101" pitchFamily="2" charset="-122"/>
              </a:rPr>
              <a:t>变更日及以后</a:t>
            </a:r>
            <a:r>
              <a:rPr lang="zh-CN" altLang="en-US" sz="2800" dirty="0">
                <a:solidFill>
                  <a:srgbClr val="003366"/>
                </a:solidFill>
                <a:latin typeface="宋体" panose="02010600030101010101" pitchFamily="2" charset="-122"/>
              </a:rPr>
              <a:t>发生的交易或者事项，或者在会计估计</a:t>
            </a:r>
            <a:r>
              <a:rPr lang="zh-CN" altLang="en-US" sz="2800" dirty="0">
                <a:solidFill>
                  <a:srgbClr val="FF0000"/>
                </a:solidFill>
                <a:latin typeface="宋体" panose="02010600030101010101" pitchFamily="2" charset="-122"/>
              </a:rPr>
              <a:t>变更当期</a:t>
            </a:r>
            <a:r>
              <a:rPr lang="zh-CN" altLang="en-US" sz="2800" dirty="0">
                <a:solidFill>
                  <a:srgbClr val="003366"/>
                </a:solidFill>
                <a:latin typeface="宋体" panose="02010600030101010101" pitchFamily="2" charset="-122"/>
              </a:rPr>
              <a:t>和</a:t>
            </a:r>
            <a:r>
              <a:rPr lang="zh-CN" altLang="en-US" sz="2800" dirty="0">
                <a:solidFill>
                  <a:srgbClr val="FF0000"/>
                </a:solidFill>
                <a:latin typeface="宋体" panose="02010600030101010101" pitchFamily="2" charset="-122"/>
              </a:rPr>
              <a:t>未来期间</a:t>
            </a:r>
            <a:r>
              <a:rPr lang="zh-CN" altLang="en-US" sz="2800" dirty="0">
                <a:solidFill>
                  <a:srgbClr val="003366"/>
                </a:solidFill>
                <a:latin typeface="宋体" panose="02010600030101010101" pitchFamily="2" charset="-122"/>
              </a:rPr>
              <a:t>确认会计估计</a:t>
            </a:r>
            <a:r>
              <a:rPr lang="zh-CN" altLang="en-US" sz="2800" dirty="0">
                <a:solidFill>
                  <a:srgbClr val="FF0000"/>
                </a:solidFill>
                <a:latin typeface="宋体" panose="02010600030101010101" pitchFamily="2" charset="-122"/>
              </a:rPr>
              <a:t>变更影响数</a:t>
            </a:r>
            <a:r>
              <a:rPr lang="zh-CN" altLang="en-US" sz="2800" dirty="0">
                <a:solidFill>
                  <a:srgbClr val="003366"/>
                </a:solidFill>
                <a:latin typeface="宋体" panose="02010600030101010101" pitchFamily="2" charset="-122"/>
              </a:rPr>
              <a:t>的方法。</a:t>
            </a:r>
          </a:p>
        </p:txBody>
      </p:sp>
      <p:sp>
        <p:nvSpPr>
          <p:cNvPr id="6" name="Rectangle 2">
            <a:extLst>
              <a:ext uri="{FF2B5EF4-FFF2-40B4-BE49-F238E27FC236}">
                <a16:creationId xmlns:a16="http://schemas.microsoft.com/office/drawing/2014/main" id="{FF1DBD7E-6426-4D8E-83F1-019B80FCA663}"/>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CBD8E81-0AE8-42A4-B003-E21CCC8EE11E}"/>
              </a:ext>
            </a:extLst>
          </p:cNvPr>
          <p:cNvSpPr txBox="1">
            <a:spLocks noChangeArrowheads="1"/>
          </p:cNvSpPr>
          <p:nvPr/>
        </p:nvSpPr>
        <p:spPr bwMode="auto">
          <a:xfrm>
            <a:off x="0" y="620713"/>
            <a:ext cx="9036050"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三、会计政策变更的核算</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（二）会计政策变更的核算的选择</a:t>
            </a: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企业根据法律、行政法规或者国家统一的会计制度等要求变更会计政策的，应当按照相关规定执行，分别采用</a:t>
            </a:r>
            <a:r>
              <a:rPr lang="zh-CN" altLang="en-US" sz="2800" dirty="0">
                <a:solidFill>
                  <a:srgbClr val="C00000"/>
                </a:solidFill>
                <a:latin typeface="宋体" panose="02010600030101010101" pitchFamily="2" charset="-122"/>
              </a:rPr>
              <a:t>追溯调整法</a:t>
            </a:r>
            <a:r>
              <a:rPr lang="zh-CN" altLang="en-US" sz="2800" dirty="0">
                <a:solidFill>
                  <a:srgbClr val="003366"/>
                </a:solidFill>
                <a:latin typeface="宋体" panose="02010600030101010101" pitchFamily="2" charset="-122"/>
              </a:rPr>
              <a:t>或</a:t>
            </a:r>
            <a:r>
              <a:rPr lang="zh-CN" altLang="en-US" sz="2800" dirty="0">
                <a:solidFill>
                  <a:srgbClr val="C00000"/>
                </a:solidFill>
                <a:latin typeface="宋体" panose="02010600030101010101" pitchFamily="2" charset="-122"/>
              </a:rPr>
              <a:t>未来适用法</a:t>
            </a:r>
            <a:r>
              <a:rPr lang="zh-CN" altLang="en-US" sz="2800" dirty="0">
                <a:solidFill>
                  <a:srgbClr val="003366"/>
                </a:solidFill>
                <a:latin typeface="宋体" panose="02010600030101010101" pitchFamily="2" charset="-122"/>
              </a:rPr>
              <a:t>。 </a:t>
            </a:r>
          </a:p>
        </p:txBody>
      </p:sp>
      <p:sp>
        <p:nvSpPr>
          <p:cNvPr id="5" name="Rectangle 2">
            <a:extLst>
              <a:ext uri="{FF2B5EF4-FFF2-40B4-BE49-F238E27FC236}">
                <a16:creationId xmlns:a16="http://schemas.microsoft.com/office/drawing/2014/main" id="{10AAD566-EFD6-4AE8-A29C-9ABB1A5C9078}"/>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
        <p:nvSpPr>
          <p:cNvPr id="7" name="Rectangle 2">
            <a:extLst>
              <a:ext uri="{FF2B5EF4-FFF2-40B4-BE49-F238E27FC236}">
                <a16:creationId xmlns:a16="http://schemas.microsoft.com/office/drawing/2014/main" id="{5DF3CF1C-C361-4B7C-9A0E-7FF9E9E8BF37}"/>
              </a:ext>
            </a:extLst>
          </p:cNvPr>
          <p:cNvSpPr txBox="1">
            <a:spLocks noChangeArrowheads="1"/>
          </p:cNvSpPr>
          <p:nvPr/>
        </p:nvSpPr>
        <p:spPr bwMode="auto">
          <a:xfrm>
            <a:off x="-18762" y="3717032"/>
            <a:ext cx="9162761" cy="187220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法律、行政法规或者国家统一的会计制度等</a:t>
            </a:r>
            <a:r>
              <a:rPr lang="zh-CN" altLang="en-US" sz="2400" dirty="0">
                <a:solidFill>
                  <a:srgbClr val="C00000"/>
                </a:solidFill>
                <a:latin typeface="宋体" panose="02010600030101010101" pitchFamily="2" charset="-122"/>
              </a:rPr>
              <a:t>未做出规定</a:t>
            </a:r>
            <a:r>
              <a:rPr lang="zh-CN" altLang="en-US" sz="2400" dirty="0">
                <a:solidFill>
                  <a:srgbClr val="003366"/>
                </a:solidFill>
                <a:latin typeface="宋体" panose="02010600030101010101" pitchFamily="2" charset="-122"/>
              </a:rPr>
              <a:t>的，一般应采用</a:t>
            </a:r>
            <a:r>
              <a:rPr lang="zh-CN" altLang="en-US" sz="2400" dirty="0">
                <a:solidFill>
                  <a:srgbClr val="C00000"/>
                </a:solidFill>
                <a:latin typeface="宋体" panose="02010600030101010101" pitchFamily="2" charset="-122"/>
              </a:rPr>
              <a:t>追溯调整法</a:t>
            </a:r>
            <a:r>
              <a:rPr lang="zh-CN" altLang="en-US" sz="2400" dirty="0">
                <a:solidFill>
                  <a:srgbClr val="003366"/>
                </a:solidFill>
                <a:latin typeface="宋体" panose="02010600030101010101" pitchFamily="2" charset="-122"/>
              </a:rPr>
              <a:t>，例如我国企业会计准则规定，</a:t>
            </a:r>
            <a:r>
              <a:rPr lang="zh-CN" altLang="en-US" sz="2400" dirty="0">
                <a:solidFill>
                  <a:srgbClr val="C00000"/>
                </a:solidFill>
                <a:latin typeface="宋体" panose="02010600030101010101" pitchFamily="2" charset="-122"/>
              </a:rPr>
              <a:t>发出存货计价方法变更</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固定资产折旧方法的变更</a:t>
            </a:r>
            <a:r>
              <a:rPr lang="zh-CN" altLang="en-US" sz="2400" dirty="0">
                <a:solidFill>
                  <a:srgbClr val="003366"/>
                </a:solidFill>
                <a:latin typeface="宋体" panose="02010600030101010101" pitchFamily="2" charset="-122"/>
              </a:rPr>
              <a:t>，应采用追溯调整法。</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0" y="620713"/>
            <a:ext cx="9324528" cy="446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三、会计政策变更的核算</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（二）会计政策变更的核算的选择</a:t>
            </a:r>
          </a:p>
          <a:p>
            <a:pPr>
              <a:lnSpc>
                <a:spcPct val="120000"/>
              </a:lnSpc>
              <a:spcAft>
                <a:spcPts val="600"/>
              </a:spcAft>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会计政策变更能够提供更可靠、更相关的会计信息的，应当采用</a:t>
            </a:r>
            <a:r>
              <a:rPr lang="zh-CN" altLang="en-US" sz="2800" dirty="0">
                <a:solidFill>
                  <a:srgbClr val="C00000"/>
                </a:solidFill>
                <a:latin typeface="宋体" panose="02010600030101010101" pitchFamily="2" charset="-122"/>
              </a:rPr>
              <a:t>追溯调整法</a:t>
            </a:r>
            <a:r>
              <a:rPr lang="zh-CN" altLang="en-US" sz="2800" dirty="0">
                <a:solidFill>
                  <a:srgbClr val="003366"/>
                </a:solidFill>
                <a:latin typeface="宋体" panose="02010600030101010101" pitchFamily="2" charset="-122"/>
              </a:rPr>
              <a:t>处理。</a:t>
            </a: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无法确定会计政策变更对以前各期积累影响数的，应当采用</a:t>
            </a:r>
            <a:r>
              <a:rPr lang="zh-CN" altLang="en-US" sz="2800" dirty="0">
                <a:solidFill>
                  <a:srgbClr val="C00000"/>
                </a:solidFill>
                <a:latin typeface="宋体" panose="02010600030101010101" pitchFamily="2" charset="-122"/>
              </a:rPr>
              <a:t>未来适用法</a:t>
            </a:r>
            <a:r>
              <a:rPr lang="zh-CN" altLang="en-US" sz="2800" dirty="0">
                <a:solidFill>
                  <a:srgbClr val="003366"/>
                </a:solidFill>
                <a:latin typeface="宋体" panose="02010600030101010101" pitchFamily="2" charset="-122"/>
              </a:rPr>
              <a:t>处理。</a:t>
            </a:r>
          </a:p>
        </p:txBody>
      </p:sp>
      <p:sp>
        <p:nvSpPr>
          <p:cNvPr id="6" name="Rectangle 2">
            <a:extLst>
              <a:ext uri="{FF2B5EF4-FFF2-40B4-BE49-F238E27FC236}">
                <a16:creationId xmlns:a16="http://schemas.microsoft.com/office/drawing/2014/main" id="{0B34428F-0111-4D6E-A44B-0AF32F3515F4}"/>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527512"/>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三、会计政策变更的核算</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（三）追溯调整法的核算程序</a:t>
            </a: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计算会计政策变更的累计影响数。</a:t>
            </a: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编制相关项目的调整分录。</a:t>
            </a: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调整上年财务报表。</a:t>
            </a:r>
          </a:p>
        </p:txBody>
      </p:sp>
      <p:sp>
        <p:nvSpPr>
          <p:cNvPr id="6" name="Rectangle 2">
            <a:extLst>
              <a:ext uri="{FF2B5EF4-FFF2-40B4-BE49-F238E27FC236}">
                <a16:creationId xmlns:a16="http://schemas.microsoft.com/office/drawing/2014/main" id="{9F128947-00F1-4940-91B6-FC0AD9290520}"/>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
        <p:nvSpPr>
          <p:cNvPr id="7" name="Rectangle 2">
            <a:extLst>
              <a:ext uri="{FF2B5EF4-FFF2-40B4-BE49-F238E27FC236}">
                <a16:creationId xmlns:a16="http://schemas.microsoft.com/office/drawing/2014/main" id="{21EBE98B-65D8-480B-9C74-D2C7D3DD53B4}"/>
              </a:ext>
            </a:extLst>
          </p:cNvPr>
          <p:cNvSpPr txBox="1">
            <a:spLocks noChangeArrowheads="1"/>
          </p:cNvSpPr>
          <p:nvPr/>
        </p:nvSpPr>
        <p:spPr bwMode="auto">
          <a:xfrm>
            <a:off x="74546" y="3422034"/>
            <a:ext cx="8833112" cy="223224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一般来说，为了便于调整上年度财务报表，累计影响数中</a:t>
            </a:r>
            <a:r>
              <a:rPr lang="zh-CN" altLang="en-US" sz="2400" dirty="0">
                <a:solidFill>
                  <a:srgbClr val="C00000"/>
                </a:solidFill>
                <a:latin typeface="宋体" panose="02010600030101010101" pitchFamily="2" charset="-122"/>
              </a:rPr>
              <a:t>属于影响上年损益</a:t>
            </a:r>
            <a:r>
              <a:rPr lang="zh-CN" altLang="en-US" sz="2400" dirty="0">
                <a:solidFill>
                  <a:srgbClr val="003366"/>
                </a:solidFill>
                <a:latin typeface="宋体" panose="02010600030101010101" pitchFamily="2" charset="-122"/>
              </a:rPr>
              <a:t>的金额，应通过“</a:t>
            </a:r>
            <a:r>
              <a:rPr lang="zh-CN" altLang="en-US" sz="2400" dirty="0">
                <a:solidFill>
                  <a:srgbClr val="C00000"/>
                </a:solidFill>
                <a:latin typeface="宋体" panose="02010600030101010101" pitchFamily="2" charset="-122"/>
              </a:rPr>
              <a:t>以前年度损益调整</a:t>
            </a:r>
            <a:r>
              <a:rPr lang="zh-CN" altLang="en-US" sz="2400" dirty="0">
                <a:solidFill>
                  <a:srgbClr val="003366"/>
                </a:solidFill>
                <a:latin typeface="宋体" panose="02010600030101010101" pitchFamily="2" charset="-122"/>
              </a:rPr>
              <a:t>”科目进行核算；</a:t>
            </a:r>
            <a:r>
              <a:rPr lang="zh-CN" altLang="en-US" sz="2400" dirty="0">
                <a:solidFill>
                  <a:srgbClr val="C00000"/>
                </a:solidFill>
                <a:latin typeface="宋体" panose="02010600030101010101" pitchFamily="2" charset="-122"/>
              </a:rPr>
              <a:t>属于影响上年以前年度损益</a:t>
            </a:r>
            <a:r>
              <a:rPr lang="zh-CN" altLang="en-US" sz="2400" dirty="0">
                <a:solidFill>
                  <a:srgbClr val="003366"/>
                </a:solidFill>
                <a:latin typeface="宋体" panose="02010600030101010101" pitchFamily="2" charset="-122"/>
              </a:rPr>
              <a:t>的金额，则直接通过“</a:t>
            </a:r>
            <a:r>
              <a:rPr lang="zh-CN" altLang="en-US" sz="2400" dirty="0">
                <a:solidFill>
                  <a:srgbClr val="C00000"/>
                </a:solidFill>
                <a:latin typeface="宋体" panose="02010600030101010101" pitchFamily="2" charset="-122"/>
              </a:rPr>
              <a:t>利润分配</a:t>
            </a:r>
            <a:r>
              <a:rPr lang="en-US" altLang="zh-CN" sz="2400" dirty="0">
                <a:solidFill>
                  <a:srgbClr val="C00000"/>
                </a:solidFill>
                <a:latin typeface="宋体" panose="02010600030101010101" pitchFamily="2" charset="-122"/>
              </a:rPr>
              <a:t>——</a:t>
            </a:r>
            <a:r>
              <a:rPr lang="zh-CN" altLang="en-US" sz="2400" dirty="0">
                <a:solidFill>
                  <a:srgbClr val="C00000"/>
                </a:solidFill>
                <a:latin typeface="宋体" panose="02010600030101010101" pitchFamily="2" charset="-122"/>
              </a:rPr>
              <a:t>未分配利润</a:t>
            </a:r>
            <a:r>
              <a:rPr lang="zh-CN" altLang="en-US" sz="2400" dirty="0">
                <a:solidFill>
                  <a:srgbClr val="003366"/>
                </a:solidFill>
                <a:latin typeface="宋体" panose="02010600030101010101" pitchFamily="2" charset="-122"/>
              </a:rPr>
              <a:t>”科目进行核算。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B1352BC-5419-4EFE-A92F-B4EB30A89532}"/>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三、会计政策变更的核算</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（四）未来适用法的核算程序</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800" dirty="0">
                <a:solidFill>
                  <a:srgbClr val="003366"/>
                </a:solidFill>
                <a:latin typeface="宋体" panose="02010600030101010101" pitchFamily="2" charset="-122"/>
              </a:rPr>
              <a:t>    </a:t>
            </a:r>
            <a:r>
              <a:rPr lang="zh-CN" altLang="en-US" sz="2800" dirty="0">
                <a:solidFill>
                  <a:srgbClr val="C00000"/>
                </a:solidFill>
                <a:latin typeface="宋体" panose="02010600030101010101" pitchFamily="2" charset="-122"/>
              </a:rPr>
              <a:t>未来适用法</a:t>
            </a:r>
            <a:r>
              <a:rPr lang="zh-CN" altLang="en-US" sz="2800" dirty="0">
                <a:solidFill>
                  <a:srgbClr val="003366"/>
                </a:solidFill>
                <a:latin typeface="宋体" panose="02010600030101010101" pitchFamily="2" charset="-122"/>
              </a:rPr>
              <a:t>是指对某项交易或事项变更会计政策时，</a:t>
            </a:r>
            <a:r>
              <a:rPr lang="zh-CN" altLang="en-US" sz="2800" dirty="0">
                <a:solidFill>
                  <a:srgbClr val="C00000"/>
                </a:solidFill>
                <a:latin typeface="宋体" panose="02010600030101010101" pitchFamily="2" charset="-122"/>
              </a:rPr>
              <a:t>不进行追溯调整</a:t>
            </a:r>
            <a:r>
              <a:rPr lang="zh-CN" altLang="en-US" sz="2800" dirty="0">
                <a:solidFill>
                  <a:srgbClr val="003366"/>
                </a:solidFill>
                <a:latin typeface="宋体" panose="02010600030101010101" pitchFamily="2" charset="-122"/>
              </a:rPr>
              <a:t>，只需要将新的会计政策适用于</a:t>
            </a:r>
            <a:r>
              <a:rPr lang="zh-CN" altLang="en-US" sz="2800" dirty="0">
                <a:solidFill>
                  <a:srgbClr val="C00000"/>
                </a:solidFill>
                <a:latin typeface="宋体" panose="02010600030101010101" pitchFamily="2" charset="-122"/>
              </a:rPr>
              <a:t>变更当期及未来期间</a:t>
            </a:r>
            <a:r>
              <a:rPr lang="zh-CN" altLang="en-US" sz="2800" dirty="0">
                <a:solidFill>
                  <a:srgbClr val="003366"/>
                </a:solidFill>
                <a:latin typeface="宋体" panose="02010600030101010101" pitchFamily="2" charset="-122"/>
              </a:rPr>
              <a:t>发生的交易或事项的方法。</a:t>
            </a:r>
          </a:p>
        </p:txBody>
      </p:sp>
      <p:sp>
        <p:nvSpPr>
          <p:cNvPr id="6" name="Rectangle 2">
            <a:extLst>
              <a:ext uri="{FF2B5EF4-FFF2-40B4-BE49-F238E27FC236}">
                <a16:creationId xmlns:a16="http://schemas.microsoft.com/office/drawing/2014/main" id="{4F0CD094-C69D-4263-970A-9F5DD196864F}"/>
              </a:ext>
            </a:extLst>
          </p:cNvPr>
          <p:cNvSpPr txBox="1">
            <a:spLocks noChangeArrowheads="1"/>
          </p:cNvSpPr>
          <p:nvPr/>
        </p:nvSpPr>
        <p:spPr bwMode="auto">
          <a:xfrm>
            <a:off x="0" y="3645024"/>
            <a:ext cx="9252519"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：“未来适用法”无需计算</a:t>
            </a:r>
            <a:r>
              <a:rPr lang="zh-CN" altLang="en-US" sz="2400" dirty="0">
                <a:solidFill>
                  <a:srgbClr val="003366"/>
                </a:solidFill>
                <a:latin typeface="宋体" panose="02010600030101010101" pitchFamily="2" charset="-122"/>
              </a:rPr>
              <a:t>会计政策变更的</a:t>
            </a:r>
            <a:r>
              <a:rPr lang="zh-CN" altLang="en-US" sz="2400" dirty="0">
                <a:solidFill>
                  <a:srgbClr val="C00000"/>
                </a:solidFill>
                <a:latin typeface="宋体" panose="02010600030101010101" pitchFamily="2" charset="-122"/>
              </a:rPr>
              <a:t>累积影响数</a:t>
            </a:r>
            <a:r>
              <a:rPr lang="zh-CN" altLang="en-US" sz="2400" dirty="0">
                <a:solidFill>
                  <a:srgbClr val="003366"/>
                </a:solidFill>
                <a:latin typeface="宋体" panose="02010600030101010101" pitchFamily="2" charset="-122"/>
              </a:rPr>
              <a:t>，变更之日仍保留企业会计账簿记录及财务报表上反映的原有金额。</a:t>
            </a:r>
          </a:p>
        </p:txBody>
      </p:sp>
      <p:sp>
        <p:nvSpPr>
          <p:cNvPr id="7" name="Rectangle 2">
            <a:extLst>
              <a:ext uri="{FF2B5EF4-FFF2-40B4-BE49-F238E27FC236}">
                <a16:creationId xmlns:a16="http://schemas.microsoft.com/office/drawing/2014/main" id="{1C8D7E9F-8664-4FFA-BD18-D2A4198D1B76}"/>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A932EA1-2701-4641-A80F-2DC1E4E39BCD}"/>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四、会计政策变更的披露</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会计政策变更属于财务报表使用者非常关注的信息，可能会对其对策产生影响。企业会计准则规定，企业应当在</a:t>
            </a:r>
            <a:r>
              <a:rPr lang="zh-CN" altLang="en-US" sz="2800" dirty="0">
                <a:solidFill>
                  <a:srgbClr val="C00000"/>
                </a:solidFill>
                <a:latin typeface="宋体" panose="02010600030101010101" pitchFamily="2" charset="-122"/>
              </a:rPr>
              <a:t>附注</a:t>
            </a:r>
            <a:r>
              <a:rPr lang="zh-CN" altLang="en-US" sz="2800" dirty="0">
                <a:solidFill>
                  <a:srgbClr val="003366"/>
                </a:solidFill>
                <a:latin typeface="宋体" panose="02010600030101010101" pitchFamily="2" charset="-122"/>
              </a:rPr>
              <a:t>中披露与会计政策变更有关的下列信息：</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会计政策变更的性质、内容和原因。</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当期和各个列报前期财务报表中受影响的项目名称和调整金额。</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无法进行追溯调整的，说明该事实和原因以及开始应用变更后的会计政策的时点、具体应用情况。</a:t>
            </a:r>
            <a:endParaRPr lang="en-US" altLang="zh-CN" sz="2800" dirty="0">
              <a:solidFill>
                <a:srgbClr val="003366"/>
              </a:solidFill>
              <a:latin typeface="宋体" panose="02010600030101010101" pitchFamily="2" charset="-122"/>
            </a:endParaRPr>
          </a:p>
        </p:txBody>
      </p:sp>
      <p:sp>
        <p:nvSpPr>
          <p:cNvPr id="9" name="Rectangle 2">
            <a:extLst>
              <a:ext uri="{FF2B5EF4-FFF2-40B4-BE49-F238E27FC236}">
                <a16:creationId xmlns:a16="http://schemas.microsoft.com/office/drawing/2014/main" id="{7AD41013-440E-438E-8142-8CD8E658EAB6}"/>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id="{1221AF1D-D586-452C-93F9-010526BFFE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
        <p:nvSpPr>
          <p:cNvPr id="4" name="Rectangle 2">
            <a:extLst>
              <a:ext uri="{FF2B5EF4-FFF2-40B4-BE49-F238E27FC236}">
                <a16:creationId xmlns:a16="http://schemas.microsoft.com/office/drawing/2014/main" id="{1404AA00-2935-45DB-B194-91A5BBC97EB8}"/>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一、会计估计</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会计估计是指企业</a:t>
            </a:r>
            <a:r>
              <a:rPr lang="zh-CN" altLang="en-US" sz="2800" dirty="0">
                <a:solidFill>
                  <a:srgbClr val="C00000"/>
                </a:solidFill>
                <a:latin typeface="宋体" panose="02010600030101010101" pitchFamily="2" charset="-122"/>
              </a:rPr>
              <a:t>对其结果不确定的交易事项或事项以最近可利用的信息为基础</a:t>
            </a:r>
            <a:r>
              <a:rPr lang="zh-CN" altLang="en-US" sz="2800" dirty="0">
                <a:solidFill>
                  <a:srgbClr val="003366"/>
                </a:solidFill>
                <a:latin typeface="宋体" panose="02010600030101010101" pitchFamily="2" charset="-122"/>
              </a:rPr>
              <a:t>所作的判断。</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例如，固定资产的使用年限及预计净残值，需要根据固定资产资产的性质和用途进行估计；又譬如，无形资产使用年限，需要根据无形资产的性质进行估计；再如，计提资产减值准备的金额，也需要根据具体情况进行估计。</a:t>
            </a:r>
          </a:p>
        </p:txBody>
      </p:sp>
      <p:sp>
        <p:nvSpPr>
          <p:cNvPr id="5" name="Rectangle 2">
            <a:extLst>
              <a:ext uri="{FF2B5EF4-FFF2-40B4-BE49-F238E27FC236}">
                <a16:creationId xmlns:a16="http://schemas.microsoft.com/office/drawing/2014/main" id="{4F09AC36-2F5A-40DC-843A-2D70E20D10F6}"/>
              </a:ext>
            </a:extLst>
          </p:cNvPr>
          <p:cNvSpPr txBox="1">
            <a:spLocks noChangeArrowheads="1"/>
          </p:cNvSpPr>
          <p:nvPr/>
        </p:nvSpPr>
        <p:spPr bwMode="auto">
          <a:xfrm>
            <a:off x="70219" y="5157192"/>
            <a:ext cx="9252519"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会计估计的</a:t>
            </a:r>
            <a:r>
              <a:rPr lang="zh-CN" altLang="en-US" sz="2400" dirty="0">
                <a:solidFill>
                  <a:srgbClr val="C00000"/>
                </a:solidFill>
                <a:latin typeface="宋体" panose="02010600030101010101" pitchFamily="2" charset="-122"/>
              </a:rPr>
              <a:t>准确性</a:t>
            </a:r>
            <a:r>
              <a:rPr lang="zh-CN" altLang="en-US" sz="2400" dirty="0">
                <a:solidFill>
                  <a:srgbClr val="003366"/>
                </a:solidFill>
                <a:latin typeface="宋体" panose="02010600030101010101" pitchFamily="2" charset="-122"/>
              </a:rPr>
              <a:t>，取决于企业会计人员掌握信息的</a:t>
            </a:r>
            <a:r>
              <a:rPr lang="zh-CN" altLang="en-US" sz="2400" dirty="0">
                <a:solidFill>
                  <a:srgbClr val="C00000"/>
                </a:solidFill>
                <a:latin typeface="宋体" panose="02010600030101010101" pitchFamily="2" charset="-122"/>
              </a:rPr>
              <a:t>全面性</a:t>
            </a:r>
            <a:r>
              <a:rPr lang="zh-CN" altLang="en-US" sz="2400" dirty="0">
                <a:solidFill>
                  <a:srgbClr val="003366"/>
                </a:solidFill>
                <a:latin typeface="宋体" panose="02010600030101010101" pitchFamily="2" charset="-122"/>
              </a:rPr>
              <a:t>和</a:t>
            </a:r>
            <a:r>
              <a:rPr lang="zh-CN" altLang="en-US" sz="2400" dirty="0">
                <a:solidFill>
                  <a:srgbClr val="C00000"/>
                </a:solidFill>
                <a:latin typeface="宋体" panose="02010600030101010101" pitchFamily="2" charset="-122"/>
              </a:rPr>
              <a:t>可靠性</a:t>
            </a:r>
            <a:r>
              <a:rPr lang="zh-CN" altLang="en-US" sz="2400" dirty="0">
                <a:solidFill>
                  <a:srgbClr val="003366"/>
                </a:solidFill>
                <a:latin typeface="宋体" panose="02010600030101010101" pitchFamily="2" charset="-122"/>
              </a:rPr>
              <a:t>，也取决于会计人员的</a:t>
            </a:r>
            <a:r>
              <a:rPr lang="zh-CN" altLang="en-US" sz="2400" dirty="0">
                <a:solidFill>
                  <a:srgbClr val="C00000"/>
                </a:solidFill>
                <a:latin typeface="宋体" panose="02010600030101010101" pitchFamily="2" charset="-122"/>
              </a:rPr>
              <a:t>职业判断能力</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FBB74E8-B43E-4E2D-9B92-8A3CA16334E8}"/>
              </a:ext>
            </a:extLst>
          </p:cNvPr>
          <p:cNvSpPr txBox="1">
            <a:spLocks noChangeArrowheads="1"/>
          </p:cNvSpPr>
          <p:nvPr/>
        </p:nvSpPr>
        <p:spPr bwMode="auto">
          <a:xfrm>
            <a:off x="120811" y="764704"/>
            <a:ext cx="903605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二、会计估计变更</a:t>
            </a:r>
          </a:p>
          <a:p>
            <a:pPr>
              <a:lnSpc>
                <a:spcPct val="120000"/>
              </a:lnSpc>
              <a:spcAft>
                <a:spcPts val="600"/>
              </a:spcAft>
              <a:buFont typeface="Wingdings" panose="05000000000000000000" pitchFamily="2" charset="2"/>
              <a:buNone/>
            </a:pPr>
            <a:r>
              <a:rPr lang="zh-CN" altLang="en-US" sz="2800" dirty="0">
                <a:solidFill>
                  <a:srgbClr val="C00000"/>
                </a:solidFill>
                <a:latin typeface="宋体" panose="02010600030101010101" pitchFamily="2" charset="-122"/>
              </a:rPr>
              <a:t>    会计估计变更</a:t>
            </a:r>
            <a:r>
              <a:rPr lang="zh-CN" altLang="en-US" sz="2800" dirty="0">
                <a:solidFill>
                  <a:srgbClr val="003366"/>
                </a:solidFill>
                <a:latin typeface="宋体" panose="02010600030101010101" pitchFamily="2" charset="-122"/>
              </a:rPr>
              <a:t>是指由于</a:t>
            </a:r>
            <a:r>
              <a:rPr lang="zh-CN" altLang="en-US" sz="2800" dirty="0">
                <a:solidFill>
                  <a:srgbClr val="C00000"/>
                </a:solidFill>
                <a:latin typeface="宋体" panose="02010600030101010101" pitchFamily="2" charset="-122"/>
              </a:rPr>
              <a:t>资产和负债</a:t>
            </a:r>
            <a:r>
              <a:rPr lang="zh-CN" altLang="en-US" sz="2800" dirty="0">
                <a:solidFill>
                  <a:srgbClr val="003366"/>
                </a:solidFill>
                <a:latin typeface="宋体" panose="02010600030101010101" pitchFamily="2" charset="-122"/>
              </a:rPr>
              <a:t>的</a:t>
            </a:r>
            <a:r>
              <a:rPr lang="zh-CN" altLang="en-US" sz="2800" dirty="0">
                <a:solidFill>
                  <a:srgbClr val="C00000"/>
                </a:solidFill>
                <a:latin typeface="宋体" panose="02010600030101010101" pitchFamily="2" charset="-122"/>
              </a:rPr>
              <a:t>当前状况</a:t>
            </a:r>
            <a:r>
              <a:rPr lang="zh-CN" altLang="en-US" sz="2800" dirty="0">
                <a:solidFill>
                  <a:srgbClr val="003366"/>
                </a:solidFill>
                <a:latin typeface="宋体" panose="02010600030101010101" pitchFamily="2" charset="-122"/>
              </a:rPr>
              <a:t>及</a:t>
            </a:r>
            <a:r>
              <a:rPr lang="zh-CN" altLang="en-US" sz="2800" dirty="0">
                <a:solidFill>
                  <a:srgbClr val="C00000"/>
                </a:solidFill>
                <a:latin typeface="宋体" panose="02010600030101010101" pitchFamily="2" charset="-122"/>
              </a:rPr>
              <a:t>预期经济利益</a:t>
            </a:r>
            <a:r>
              <a:rPr lang="zh-CN" altLang="en-US" sz="2800" dirty="0">
                <a:solidFill>
                  <a:srgbClr val="003366"/>
                </a:solidFill>
                <a:latin typeface="宋体" panose="02010600030101010101" pitchFamily="2" charset="-122"/>
              </a:rPr>
              <a:t>和</a:t>
            </a:r>
            <a:r>
              <a:rPr lang="zh-CN" altLang="en-US" sz="2800" dirty="0">
                <a:solidFill>
                  <a:srgbClr val="C00000"/>
                </a:solidFill>
                <a:latin typeface="宋体" panose="02010600030101010101" pitchFamily="2" charset="-122"/>
              </a:rPr>
              <a:t>义务发生了变化</a:t>
            </a:r>
            <a:r>
              <a:rPr lang="zh-CN" altLang="en-US" sz="2800" dirty="0">
                <a:solidFill>
                  <a:srgbClr val="003366"/>
                </a:solidFill>
                <a:latin typeface="宋体" panose="02010600030101010101" pitchFamily="2" charset="-122"/>
              </a:rPr>
              <a:t>，从而对资产和负债的</a:t>
            </a:r>
            <a:r>
              <a:rPr lang="zh-CN" altLang="en-US" sz="2800" dirty="0">
                <a:solidFill>
                  <a:srgbClr val="C00000"/>
                </a:solidFill>
                <a:latin typeface="宋体" panose="02010600030101010101" pitchFamily="2" charset="-122"/>
              </a:rPr>
              <a:t>账面价值</a:t>
            </a:r>
            <a:r>
              <a:rPr lang="zh-CN" altLang="en-US" sz="2800" dirty="0">
                <a:solidFill>
                  <a:srgbClr val="003366"/>
                </a:solidFill>
                <a:latin typeface="宋体" panose="02010600030101010101" pitchFamily="2" charset="-122"/>
              </a:rPr>
              <a:t>或者资产的</a:t>
            </a:r>
            <a:r>
              <a:rPr lang="zh-CN" altLang="en-US" sz="2800" dirty="0">
                <a:solidFill>
                  <a:srgbClr val="C00000"/>
                </a:solidFill>
                <a:latin typeface="宋体" panose="02010600030101010101" pitchFamily="2" charset="-122"/>
              </a:rPr>
              <a:t>定期消耗金额</a:t>
            </a:r>
            <a:r>
              <a:rPr lang="zh-CN" altLang="en-US" sz="2800" dirty="0">
                <a:solidFill>
                  <a:srgbClr val="003366"/>
                </a:solidFill>
                <a:latin typeface="宋体" panose="02010600030101010101" pitchFamily="2" charset="-122"/>
              </a:rPr>
              <a:t>进行调整。</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当企业据以进行</a:t>
            </a:r>
            <a:r>
              <a:rPr lang="zh-CN" altLang="en-US" sz="2800" dirty="0">
                <a:solidFill>
                  <a:srgbClr val="C00000"/>
                </a:solidFill>
                <a:latin typeface="宋体" panose="02010600030101010101" pitchFamily="2" charset="-122"/>
              </a:rPr>
              <a:t>估计的基础</a:t>
            </a:r>
            <a:r>
              <a:rPr lang="zh-CN" altLang="en-US" sz="2800" dirty="0">
                <a:solidFill>
                  <a:srgbClr val="003366"/>
                </a:solidFill>
                <a:latin typeface="宋体" panose="02010600030101010101" pitchFamily="2" charset="-122"/>
              </a:rPr>
              <a:t>发生了变化，或者</a:t>
            </a:r>
            <a:r>
              <a:rPr lang="zh-CN" altLang="en-US" sz="2800" dirty="0">
                <a:solidFill>
                  <a:srgbClr val="C00000"/>
                </a:solidFill>
                <a:latin typeface="宋体" panose="02010600030101010101" pitchFamily="2" charset="-122"/>
              </a:rPr>
              <a:t>由于取得新信息、积累更多经验</a:t>
            </a:r>
            <a:r>
              <a:rPr lang="zh-CN" altLang="en-US" sz="2800" dirty="0">
                <a:solidFill>
                  <a:srgbClr val="003366"/>
                </a:solidFill>
                <a:latin typeface="宋体" panose="02010600030101010101" pitchFamily="2" charset="-122"/>
              </a:rPr>
              <a:t>以及</a:t>
            </a:r>
            <a:r>
              <a:rPr lang="zh-CN" altLang="en-US" sz="2800" dirty="0">
                <a:solidFill>
                  <a:srgbClr val="C00000"/>
                </a:solidFill>
                <a:latin typeface="宋体" panose="02010600030101010101" pitchFamily="2" charset="-122"/>
              </a:rPr>
              <a:t>后来的发展变化</a:t>
            </a:r>
            <a:r>
              <a:rPr lang="zh-CN" altLang="en-US" sz="2800" dirty="0">
                <a:solidFill>
                  <a:srgbClr val="003366"/>
                </a:solidFill>
                <a:latin typeface="宋体" panose="02010600030101010101" pitchFamily="2" charset="-122"/>
              </a:rPr>
              <a:t>，可能需要</a:t>
            </a:r>
            <a:r>
              <a:rPr lang="zh-CN" altLang="en-US" sz="2800" dirty="0">
                <a:solidFill>
                  <a:srgbClr val="C00000"/>
                </a:solidFill>
                <a:latin typeface="宋体" panose="02010600030101010101" pitchFamily="2" charset="-122"/>
              </a:rPr>
              <a:t>对会计估计进行修订</a:t>
            </a:r>
            <a:r>
              <a:rPr lang="zh-CN" altLang="en-US" sz="2800" dirty="0">
                <a:solidFill>
                  <a:srgbClr val="003366"/>
                </a:solidFill>
                <a:latin typeface="宋体" panose="02010600030101010101" pitchFamily="2" charset="-122"/>
              </a:rPr>
              <a:t>。会计估计变更的依据应当真实、可靠。</a:t>
            </a:r>
          </a:p>
        </p:txBody>
      </p:sp>
      <p:sp>
        <p:nvSpPr>
          <p:cNvPr id="6" name="Rectangle 2">
            <a:extLst>
              <a:ext uri="{FF2B5EF4-FFF2-40B4-BE49-F238E27FC236}">
                <a16:creationId xmlns:a16="http://schemas.microsoft.com/office/drawing/2014/main" id="{D35EAE2E-F51B-47A0-9760-96A6D9153F6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4E49DDF-DDD8-43C0-AE88-8AC280CDFC49}"/>
              </a:ext>
            </a:extLst>
          </p:cNvPr>
          <p:cNvSpPr txBox="1">
            <a:spLocks noChangeArrowheads="1"/>
          </p:cNvSpPr>
          <p:nvPr/>
        </p:nvSpPr>
        <p:spPr bwMode="auto">
          <a:xfrm>
            <a:off x="0" y="620713"/>
            <a:ext cx="903605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二、会计估计变更</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会计估计变更的情形包括：</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C00000"/>
                </a:solidFill>
                <a:latin typeface="宋体" panose="02010600030101010101" pitchFamily="2" charset="-122"/>
              </a:rPr>
              <a:t>赖以进行估计的基础发生了变化。</a:t>
            </a:r>
            <a:r>
              <a:rPr lang="zh-CN" altLang="en-US" sz="2800" dirty="0">
                <a:solidFill>
                  <a:srgbClr val="003366"/>
                </a:solidFill>
                <a:latin typeface="宋体" panose="02010600030101010101" pitchFamily="2" charset="-122"/>
              </a:rPr>
              <a:t>企业进行估计，总有赖于一定的基础。如果所依赖的基础发生了变化，则会计估计也应相应发生变化。</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endParaRPr lang="en-US" altLang="zh-CN" sz="2800" dirty="0">
              <a:solidFill>
                <a:srgbClr val="003366"/>
              </a:solidFill>
              <a:latin typeface="宋体" panose="02010600030101010101" pitchFamily="2" charset="-122"/>
            </a:endParaRPr>
          </a:p>
        </p:txBody>
      </p:sp>
      <p:sp>
        <p:nvSpPr>
          <p:cNvPr id="7" name="Rectangle 2">
            <a:extLst>
              <a:ext uri="{FF2B5EF4-FFF2-40B4-BE49-F238E27FC236}">
                <a16:creationId xmlns:a16="http://schemas.microsoft.com/office/drawing/2014/main" id="{78033AD1-1B7B-49CB-A5AF-3BADE4FA0F51}"/>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
        <p:nvSpPr>
          <p:cNvPr id="8" name="Rectangle 2">
            <a:extLst>
              <a:ext uri="{FF2B5EF4-FFF2-40B4-BE49-F238E27FC236}">
                <a16:creationId xmlns:a16="http://schemas.microsoft.com/office/drawing/2014/main" id="{C02C493F-E506-460B-9436-699AC2A443DE}"/>
              </a:ext>
            </a:extLst>
          </p:cNvPr>
          <p:cNvSpPr txBox="1">
            <a:spLocks noChangeArrowheads="1"/>
          </p:cNvSpPr>
          <p:nvPr/>
        </p:nvSpPr>
        <p:spPr bwMode="auto">
          <a:xfrm>
            <a:off x="297460" y="3585929"/>
            <a:ext cx="8820917" cy="1193527"/>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如：企业某项无形资产摊销</a:t>
            </a:r>
            <a:r>
              <a:rPr lang="zh-CN" altLang="en-US" sz="2400" dirty="0">
                <a:solidFill>
                  <a:srgbClr val="C00000"/>
                </a:solidFill>
                <a:latin typeface="宋体" panose="02010600030101010101" pitchFamily="2" charset="-122"/>
              </a:rPr>
              <a:t>原定为</a:t>
            </a:r>
            <a:r>
              <a:rPr lang="en-US" altLang="zh-CN" sz="2400" dirty="0">
                <a:solidFill>
                  <a:srgbClr val="C00000"/>
                </a:solidFill>
                <a:latin typeface="宋体" panose="02010600030101010101" pitchFamily="2" charset="-122"/>
              </a:rPr>
              <a:t>7</a:t>
            </a:r>
            <a:r>
              <a:rPr lang="zh-CN" altLang="en-US" sz="2400" dirty="0">
                <a:solidFill>
                  <a:srgbClr val="C00000"/>
                </a:solidFill>
                <a:latin typeface="宋体" panose="02010600030101010101" pitchFamily="2" charset="-122"/>
              </a:rPr>
              <a:t>年</a:t>
            </a:r>
            <a:r>
              <a:rPr lang="zh-CN" altLang="en-US" sz="2400" dirty="0">
                <a:solidFill>
                  <a:srgbClr val="003366"/>
                </a:solidFill>
                <a:latin typeface="宋体" panose="02010600030101010101" pitchFamily="2" charset="-122"/>
              </a:rPr>
              <a:t>，后来</a:t>
            </a:r>
            <a:r>
              <a:rPr lang="zh-CN" altLang="en-US" sz="2400" dirty="0">
                <a:solidFill>
                  <a:srgbClr val="C00000"/>
                </a:solidFill>
                <a:latin typeface="宋体" panose="02010600030101010101" pitchFamily="2" charset="-122"/>
              </a:rPr>
              <a:t>由于技术更新</a:t>
            </a:r>
            <a:r>
              <a:rPr lang="zh-CN" altLang="en-US" sz="2400" dirty="0">
                <a:solidFill>
                  <a:srgbClr val="003366"/>
                </a:solidFill>
                <a:latin typeface="宋体" panose="02010600030101010101" pitchFamily="2" charset="-122"/>
              </a:rPr>
              <a:t>，该资产</a:t>
            </a:r>
            <a:r>
              <a:rPr lang="zh-CN" altLang="en-US" sz="2400" dirty="0">
                <a:solidFill>
                  <a:srgbClr val="C00000"/>
                </a:solidFill>
                <a:latin typeface="宋体" panose="02010600030101010101" pitchFamily="2" charset="-122"/>
              </a:rPr>
              <a:t>受益年限已缩短为</a:t>
            </a:r>
            <a:r>
              <a:rPr lang="en-US" altLang="zh-CN" sz="2400" dirty="0">
                <a:solidFill>
                  <a:srgbClr val="C00000"/>
                </a:solidFill>
                <a:latin typeface="宋体" panose="02010600030101010101" pitchFamily="2" charset="-122"/>
              </a:rPr>
              <a:t>4</a:t>
            </a:r>
            <a:r>
              <a:rPr lang="zh-CN" altLang="en-US" sz="2400" dirty="0">
                <a:solidFill>
                  <a:srgbClr val="C00000"/>
                </a:solidFill>
                <a:latin typeface="宋体" panose="02010600030101010101" pitchFamily="2" charset="-122"/>
              </a:rPr>
              <a:t>年</a:t>
            </a:r>
            <a:r>
              <a:rPr lang="zh-CN" altLang="en-US" sz="2400" dirty="0">
                <a:solidFill>
                  <a:srgbClr val="003366"/>
                </a:solidFill>
                <a:latin typeface="宋体" panose="02010600030101010101" pitchFamily="2" charset="-122"/>
              </a:rPr>
              <a:t>，需要相应调减摊销年限。</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
        <p:nvSpPr>
          <p:cNvPr id="5" name="Rectangle 2">
            <a:extLst>
              <a:ext uri="{FF2B5EF4-FFF2-40B4-BE49-F238E27FC236}">
                <a16:creationId xmlns:a16="http://schemas.microsoft.com/office/drawing/2014/main" id="{4BD55AC2-7468-4FDD-9962-E4E384C2B217}"/>
              </a:ext>
            </a:extLst>
          </p:cNvPr>
          <p:cNvSpPr txBox="1">
            <a:spLocks noChangeArrowheads="1"/>
          </p:cNvSpPr>
          <p:nvPr/>
        </p:nvSpPr>
        <p:spPr bwMode="auto">
          <a:xfrm>
            <a:off x="0" y="620713"/>
            <a:ext cx="92519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一、会计政策</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（一）会计政策的概念</a:t>
            </a:r>
          </a:p>
          <a:p>
            <a:pPr>
              <a:lnSpc>
                <a:spcPct val="150000"/>
              </a:lnSpc>
              <a:spcBef>
                <a:spcPct val="0"/>
              </a:spcBef>
              <a:buFont typeface="Wingdings" panose="05000000000000000000" pitchFamily="2" charset="2"/>
              <a:buChar char="Ø"/>
            </a:pPr>
            <a:r>
              <a:rPr lang="zh-CN" altLang="en-US" sz="2800" dirty="0">
                <a:solidFill>
                  <a:srgbClr val="003366"/>
                </a:solidFill>
                <a:latin typeface="宋体" panose="02010600030101010101" pitchFamily="2" charset="-122"/>
              </a:rPr>
              <a:t>会计政策是指企业在会计确认、计量和报告中所采用的具体原则、基础和会计处理方法。所以会计政策包括</a:t>
            </a:r>
            <a:r>
              <a:rPr lang="zh-CN" altLang="en-US" sz="2800" dirty="0">
                <a:solidFill>
                  <a:srgbClr val="C00000"/>
                </a:solidFill>
                <a:latin typeface="宋体" panose="02010600030101010101" pitchFamily="2" charset="-122"/>
              </a:rPr>
              <a:t>会计原则</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会计基础</a:t>
            </a:r>
            <a:r>
              <a:rPr lang="zh-CN" altLang="en-US" sz="2800" dirty="0">
                <a:solidFill>
                  <a:srgbClr val="003366"/>
                </a:solidFill>
                <a:latin typeface="宋体" panose="02010600030101010101" pitchFamily="2" charset="-122"/>
              </a:rPr>
              <a:t>和</a:t>
            </a:r>
            <a:r>
              <a:rPr lang="zh-CN" altLang="en-US" sz="2800" dirty="0">
                <a:solidFill>
                  <a:srgbClr val="C00000"/>
                </a:solidFill>
                <a:latin typeface="宋体" panose="02010600030101010101" pitchFamily="2" charset="-122"/>
              </a:rPr>
              <a:t>会计处理方法</a:t>
            </a:r>
            <a:r>
              <a:rPr lang="zh-CN" altLang="en-US" sz="28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88852E1-9829-40E2-861D-54587AFEF819}"/>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二、会计估计变更</a:t>
            </a:r>
          </a:p>
          <a:p>
            <a:pPr marL="514350" indent="-514350">
              <a:lnSpc>
                <a:spcPct val="120000"/>
              </a:lnSpc>
              <a:spcAft>
                <a:spcPts val="600"/>
              </a:spcAft>
              <a:buFont typeface="+mj-lt"/>
              <a:buAutoNum type="arabicPeriod" startAt="2"/>
            </a:pPr>
            <a:r>
              <a:rPr lang="zh-CN" altLang="en-US" sz="2800" dirty="0">
                <a:solidFill>
                  <a:srgbClr val="C00000"/>
                </a:solidFill>
                <a:latin typeface="宋体" panose="02010600030101010101" pitchFamily="2" charset="-122"/>
              </a:rPr>
              <a:t>取得新信息、积累了更多经验。</a:t>
            </a:r>
            <a:r>
              <a:rPr lang="zh-CN" altLang="en-US" sz="2800" dirty="0">
                <a:solidFill>
                  <a:srgbClr val="003366"/>
                </a:solidFill>
                <a:latin typeface="宋体" panose="02010600030101010101" pitchFamily="2" charset="-122"/>
              </a:rPr>
              <a:t>企业进行会计估计是依据现有资料对未来所做的判断，随着时间的推移，企业有可能取得新的信息、积累更多的经验，在这种情况下，企业可能不得不对会计估计进行修订，发生会计估计变更。</a:t>
            </a:r>
          </a:p>
        </p:txBody>
      </p:sp>
      <p:sp>
        <p:nvSpPr>
          <p:cNvPr id="5" name="Rectangle 2">
            <a:extLst>
              <a:ext uri="{FF2B5EF4-FFF2-40B4-BE49-F238E27FC236}">
                <a16:creationId xmlns:a16="http://schemas.microsoft.com/office/drawing/2014/main" id="{B072EF0E-8CD8-454B-9923-29EB6AE76F00}"/>
              </a:ext>
            </a:extLst>
          </p:cNvPr>
          <p:cNvSpPr txBox="1">
            <a:spLocks noChangeArrowheads="1"/>
          </p:cNvSpPr>
          <p:nvPr/>
        </p:nvSpPr>
        <p:spPr bwMode="auto">
          <a:xfrm>
            <a:off x="323083" y="3933056"/>
            <a:ext cx="8820917" cy="18002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例如，企业</a:t>
            </a:r>
            <a:r>
              <a:rPr lang="zh-CN" altLang="en-US" sz="2400" dirty="0">
                <a:solidFill>
                  <a:srgbClr val="C00000"/>
                </a:solidFill>
                <a:latin typeface="宋体" panose="02010600030101010101" pitchFamily="2" charset="-122"/>
              </a:rPr>
              <a:t>原定每年按照</a:t>
            </a:r>
            <a:r>
              <a:rPr lang="en-US" altLang="zh-CN" sz="2400" dirty="0">
                <a:solidFill>
                  <a:srgbClr val="C00000"/>
                </a:solidFill>
                <a:latin typeface="宋体" panose="02010600030101010101" pitchFamily="2" charset="-122"/>
              </a:rPr>
              <a:t>10%</a:t>
            </a:r>
            <a:r>
              <a:rPr lang="zh-CN" altLang="en-US" sz="2400" dirty="0">
                <a:solidFill>
                  <a:srgbClr val="003366"/>
                </a:solidFill>
                <a:latin typeface="宋体" panose="02010600030101010101" pitchFamily="2" charset="-122"/>
              </a:rPr>
              <a:t>的比例对一年内到期的应收余款计提坏账准备，现根据新合同相关信息，</a:t>
            </a:r>
            <a:r>
              <a:rPr lang="zh-CN" altLang="en-US" sz="2400" dirty="0">
                <a:solidFill>
                  <a:srgbClr val="C00000"/>
                </a:solidFill>
                <a:latin typeface="宋体" panose="02010600030101010101" pitchFamily="2" charset="-122"/>
              </a:rPr>
              <a:t>回款速度加快，所以企业降低坏账准备计提比例</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改为</a:t>
            </a:r>
            <a:r>
              <a:rPr lang="en-US" altLang="zh-CN" sz="2400" dirty="0">
                <a:solidFill>
                  <a:srgbClr val="C00000"/>
                </a:solidFill>
                <a:latin typeface="宋体" panose="02010600030101010101" pitchFamily="2" charset="-122"/>
              </a:rPr>
              <a:t>5%</a:t>
            </a:r>
            <a:r>
              <a:rPr lang="zh-CN" altLang="en-US" sz="2400" dirty="0">
                <a:solidFill>
                  <a:srgbClr val="C00000"/>
                </a:solidFill>
                <a:latin typeface="宋体" panose="02010600030101010101" pitchFamily="2" charset="-122"/>
              </a:rPr>
              <a:t>的比例</a:t>
            </a:r>
            <a:r>
              <a:rPr lang="zh-CN" altLang="en-US" sz="2400" dirty="0">
                <a:solidFill>
                  <a:srgbClr val="003366"/>
                </a:solidFill>
                <a:latin typeface="宋体" panose="02010600030101010101" pitchFamily="2" charset="-122"/>
              </a:rPr>
              <a:t>计提坏账准备。</a:t>
            </a:r>
          </a:p>
        </p:txBody>
      </p:sp>
      <p:sp>
        <p:nvSpPr>
          <p:cNvPr id="6" name="Rectangle 2">
            <a:extLst>
              <a:ext uri="{FF2B5EF4-FFF2-40B4-BE49-F238E27FC236}">
                <a16:creationId xmlns:a16="http://schemas.microsoft.com/office/drawing/2014/main" id="{4937E8BA-4FEE-46D8-871C-C0B38EC1323B}"/>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EF36A89-7C9C-4CFA-92E3-F56EBCCCAC7E}"/>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
        <p:nvSpPr>
          <p:cNvPr id="9" name="Rectangle 2">
            <a:extLst>
              <a:ext uri="{FF2B5EF4-FFF2-40B4-BE49-F238E27FC236}">
                <a16:creationId xmlns:a16="http://schemas.microsoft.com/office/drawing/2014/main" id="{777BFA24-6B1C-4E77-9BDF-BD14EF2D9C7E}"/>
              </a:ext>
            </a:extLst>
          </p:cNvPr>
          <p:cNvSpPr txBox="1">
            <a:spLocks noChangeArrowheads="1"/>
          </p:cNvSpPr>
          <p:nvPr/>
        </p:nvSpPr>
        <p:spPr bwMode="auto">
          <a:xfrm>
            <a:off x="34925" y="795064"/>
            <a:ext cx="8947533" cy="2201887"/>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会计估计变更</a:t>
            </a:r>
            <a:r>
              <a:rPr lang="zh-CN" altLang="en-US" sz="2400" dirty="0">
                <a:solidFill>
                  <a:srgbClr val="C00000"/>
                </a:solidFill>
                <a:latin typeface="宋体" panose="02010600030101010101" pitchFamily="2" charset="-122"/>
              </a:rPr>
              <a:t>并不意味着前期会计估计是错误</a:t>
            </a:r>
            <a:r>
              <a:rPr lang="zh-CN" altLang="en-US" sz="2400" dirty="0">
                <a:solidFill>
                  <a:srgbClr val="003366"/>
                </a:solidFill>
                <a:latin typeface="宋体" panose="02010600030101010101" pitchFamily="2" charset="-122"/>
              </a:rPr>
              <a:t>的，只是由于</a:t>
            </a:r>
            <a:r>
              <a:rPr lang="zh-CN" altLang="en-US" sz="2400" dirty="0">
                <a:solidFill>
                  <a:srgbClr val="C00000"/>
                </a:solidFill>
                <a:latin typeface="宋体" panose="02010600030101010101" pitchFamily="2" charset="-122"/>
              </a:rPr>
              <a:t>会计估计的基础</a:t>
            </a:r>
            <a:r>
              <a:rPr lang="zh-CN" altLang="en-US" sz="2400" dirty="0">
                <a:solidFill>
                  <a:srgbClr val="003366"/>
                </a:solidFill>
                <a:latin typeface="宋体" panose="02010600030101010101" pitchFamily="2" charset="-122"/>
              </a:rPr>
              <a:t>发生变化，或者</a:t>
            </a:r>
            <a:r>
              <a:rPr lang="zh-CN" altLang="en-US" sz="2400" dirty="0">
                <a:solidFill>
                  <a:srgbClr val="C00000"/>
                </a:solidFill>
                <a:latin typeface="宋体" panose="02010600030101010101" pitchFamily="2" charset="-122"/>
              </a:rPr>
              <a:t>掌握了新的信息</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积累了更多经验</a:t>
            </a:r>
            <a:r>
              <a:rPr lang="zh-CN" altLang="en-US" sz="2400" dirty="0">
                <a:solidFill>
                  <a:srgbClr val="003366"/>
                </a:solidFill>
                <a:latin typeface="宋体" panose="02010600030101010101" pitchFamily="2" charset="-122"/>
              </a:rPr>
              <a:t>，使得变更会计估计能</a:t>
            </a:r>
            <a:r>
              <a:rPr lang="zh-CN" altLang="en-US" sz="2400" dirty="0">
                <a:solidFill>
                  <a:srgbClr val="C00000"/>
                </a:solidFill>
                <a:latin typeface="宋体" panose="02010600030101010101" pitchFamily="2" charset="-122"/>
              </a:rPr>
              <a:t>更好反映</a:t>
            </a:r>
            <a:r>
              <a:rPr lang="zh-CN" altLang="en-US" sz="2400" dirty="0">
                <a:solidFill>
                  <a:srgbClr val="003366"/>
                </a:solidFill>
                <a:latin typeface="宋体" panose="02010600030101010101" pitchFamily="2" charset="-122"/>
              </a:rPr>
              <a:t>企业的</a:t>
            </a:r>
            <a:r>
              <a:rPr lang="zh-CN" altLang="en-US" sz="2400" dirty="0">
                <a:solidFill>
                  <a:srgbClr val="C00000"/>
                </a:solidFill>
                <a:latin typeface="宋体" panose="02010600030101010101" pitchFamily="2" charset="-122"/>
              </a:rPr>
              <a:t>财务状况和经营成果</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p:txBody>
      </p:sp>
      <p:sp>
        <p:nvSpPr>
          <p:cNvPr id="10" name="Rectangle 2">
            <a:extLst>
              <a:ext uri="{FF2B5EF4-FFF2-40B4-BE49-F238E27FC236}">
                <a16:creationId xmlns:a16="http://schemas.microsoft.com/office/drawing/2014/main" id="{0BA26918-93AC-4160-B6B6-C32C1F045113}"/>
              </a:ext>
            </a:extLst>
          </p:cNvPr>
          <p:cNvSpPr txBox="1">
            <a:spLocks noChangeArrowheads="1"/>
          </p:cNvSpPr>
          <p:nvPr/>
        </p:nvSpPr>
        <p:spPr bwMode="auto">
          <a:xfrm>
            <a:off x="151353" y="3429000"/>
            <a:ext cx="8802946" cy="128937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3</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若</a:t>
            </a:r>
            <a:r>
              <a:rPr lang="zh-CN" altLang="en-US" sz="2400" dirty="0">
                <a:solidFill>
                  <a:srgbClr val="C00000"/>
                </a:solidFill>
                <a:latin typeface="宋体" panose="02010600030101010101" pitchFamily="2" charset="-122"/>
              </a:rPr>
              <a:t>以前期间会计估计</a:t>
            </a:r>
            <a:r>
              <a:rPr lang="zh-CN" altLang="en-US" sz="2400" dirty="0">
                <a:solidFill>
                  <a:srgbClr val="003366"/>
                </a:solidFill>
                <a:latin typeface="宋体" panose="02010600030101010101" pitchFamily="2" charset="-122"/>
              </a:rPr>
              <a:t>是</a:t>
            </a:r>
            <a:r>
              <a:rPr lang="zh-CN" altLang="en-US" sz="2400" dirty="0">
                <a:solidFill>
                  <a:srgbClr val="C00000"/>
                </a:solidFill>
                <a:latin typeface="宋体" panose="02010600030101010101" pitchFamily="2" charset="-122"/>
              </a:rPr>
              <a:t>错误</a:t>
            </a:r>
            <a:r>
              <a:rPr lang="zh-CN" altLang="en-US" sz="2400" dirty="0">
                <a:solidFill>
                  <a:srgbClr val="003366"/>
                </a:solidFill>
                <a:latin typeface="宋体" panose="02010600030101010101" pitchFamily="2" charset="-122"/>
              </a:rPr>
              <a:t>的，则属于</a:t>
            </a:r>
            <a:r>
              <a:rPr lang="zh-CN" altLang="en-US" sz="2400" dirty="0">
                <a:solidFill>
                  <a:srgbClr val="C00000"/>
                </a:solidFill>
                <a:latin typeface="宋体" panose="02010600030101010101" pitchFamily="2" charset="-122"/>
              </a:rPr>
              <a:t>会计差错</a:t>
            </a:r>
            <a:r>
              <a:rPr lang="zh-CN" altLang="en-US" sz="2400" dirty="0">
                <a:solidFill>
                  <a:srgbClr val="003366"/>
                </a:solidFill>
                <a:latin typeface="宋体" panose="02010600030101010101" pitchFamily="2" charset="-122"/>
              </a:rPr>
              <a:t>，应按照</a:t>
            </a:r>
            <a:r>
              <a:rPr lang="zh-CN" altLang="en-US" sz="2400" dirty="0">
                <a:solidFill>
                  <a:srgbClr val="C00000"/>
                </a:solidFill>
                <a:latin typeface="宋体" panose="02010600030101010101" pitchFamily="2" charset="-122"/>
              </a:rPr>
              <a:t>会计差错更正</a:t>
            </a:r>
            <a:r>
              <a:rPr lang="zh-CN" altLang="en-US" sz="2400" dirty="0">
                <a:solidFill>
                  <a:srgbClr val="003366"/>
                </a:solidFill>
                <a:latin typeface="宋体" panose="02010600030101010101" pitchFamily="2" charset="-122"/>
              </a:rPr>
              <a:t>的会计规定进行处理。</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6D97980-1CCF-4CBE-B799-BED6670BB89E}"/>
              </a:ext>
            </a:extLst>
          </p:cNvPr>
          <p:cNvSpPr txBox="1">
            <a:spLocks noChangeArrowheads="1"/>
          </p:cNvSpPr>
          <p:nvPr/>
        </p:nvSpPr>
        <p:spPr bwMode="auto">
          <a:xfrm>
            <a:off x="107566" y="555053"/>
            <a:ext cx="92519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三、会计估计变更的核算</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企业对会计估计变更应当采用</a:t>
            </a:r>
            <a:r>
              <a:rPr lang="zh-CN" altLang="en-US" sz="2800" dirty="0">
                <a:solidFill>
                  <a:srgbClr val="C00000"/>
                </a:solidFill>
                <a:latin typeface="宋体" panose="02010600030101010101" pitchFamily="2" charset="-122"/>
              </a:rPr>
              <a:t>未来适用法</a:t>
            </a:r>
            <a:r>
              <a:rPr lang="zh-CN" altLang="en-US" sz="2800" dirty="0">
                <a:solidFill>
                  <a:srgbClr val="003366"/>
                </a:solidFill>
                <a:latin typeface="宋体" panose="02010600030101010101" pitchFamily="2" charset="-122"/>
              </a:rPr>
              <a:t>处理。</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会计估计的变更</a:t>
            </a:r>
            <a:r>
              <a:rPr lang="zh-CN" altLang="en-US" sz="2800" dirty="0">
                <a:solidFill>
                  <a:srgbClr val="C00000"/>
                </a:solidFill>
                <a:latin typeface="宋体" panose="02010600030101010101" pitchFamily="2" charset="-122"/>
              </a:rPr>
              <a:t>仅影响变更当期</a:t>
            </a:r>
            <a:r>
              <a:rPr lang="zh-CN" altLang="en-US" sz="2800" dirty="0">
                <a:solidFill>
                  <a:srgbClr val="003366"/>
                </a:solidFill>
                <a:latin typeface="宋体" panose="02010600030101010101" pitchFamily="2" charset="-122"/>
              </a:rPr>
              <a:t>的，其影响数应当在</a:t>
            </a:r>
            <a:r>
              <a:rPr lang="zh-CN" altLang="en-US" sz="2800" dirty="0">
                <a:solidFill>
                  <a:srgbClr val="C00000"/>
                </a:solidFill>
                <a:latin typeface="宋体" panose="02010600030101010101" pitchFamily="2" charset="-122"/>
              </a:rPr>
              <a:t>变更当期</a:t>
            </a:r>
            <a:r>
              <a:rPr lang="zh-CN" altLang="en-US" sz="2800" dirty="0">
                <a:solidFill>
                  <a:srgbClr val="003366"/>
                </a:solidFill>
                <a:latin typeface="宋体" panose="02010600030101010101" pitchFamily="2" charset="-122"/>
              </a:rPr>
              <a:t>予以确认。</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会计估计的变更</a:t>
            </a:r>
            <a:r>
              <a:rPr lang="zh-CN" altLang="en-US" sz="2800" dirty="0">
                <a:solidFill>
                  <a:srgbClr val="C00000"/>
                </a:solidFill>
                <a:latin typeface="宋体" panose="02010600030101010101" pitchFamily="2" charset="-122"/>
              </a:rPr>
              <a:t>既影响变更当期又影响未来期间</a:t>
            </a:r>
            <a:r>
              <a:rPr lang="zh-CN" altLang="en-US" sz="2800" dirty="0">
                <a:solidFill>
                  <a:srgbClr val="003366"/>
                </a:solidFill>
                <a:latin typeface="宋体" panose="02010600030101010101" pitchFamily="2" charset="-122"/>
              </a:rPr>
              <a:t>的，其影响数应当在</a:t>
            </a:r>
            <a:r>
              <a:rPr lang="zh-CN" altLang="en-US" sz="2800" dirty="0">
                <a:solidFill>
                  <a:srgbClr val="C00000"/>
                </a:solidFill>
                <a:latin typeface="宋体" panose="02010600030101010101" pitchFamily="2" charset="-122"/>
              </a:rPr>
              <a:t>变更当期和未来期间</a:t>
            </a:r>
            <a:r>
              <a:rPr lang="zh-CN" altLang="en-US" sz="2800" dirty="0">
                <a:solidFill>
                  <a:srgbClr val="003366"/>
                </a:solidFill>
                <a:latin typeface="宋体" panose="02010600030101010101" pitchFamily="2" charset="-122"/>
              </a:rPr>
              <a:t>予以确认。</a:t>
            </a:r>
          </a:p>
        </p:txBody>
      </p:sp>
      <p:sp>
        <p:nvSpPr>
          <p:cNvPr id="5" name="Rectangle 2">
            <a:extLst>
              <a:ext uri="{FF2B5EF4-FFF2-40B4-BE49-F238E27FC236}">
                <a16:creationId xmlns:a16="http://schemas.microsoft.com/office/drawing/2014/main" id="{C34D644A-472E-4031-83C5-1B5C2B8FC566}"/>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
        <p:nvSpPr>
          <p:cNvPr id="6" name="Rectangle 2">
            <a:extLst>
              <a:ext uri="{FF2B5EF4-FFF2-40B4-BE49-F238E27FC236}">
                <a16:creationId xmlns:a16="http://schemas.microsoft.com/office/drawing/2014/main" id="{70D18C85-AA33-4919-B5E4-0789EC138F45}"/>
              </a:ext>
            </a:extLst>
          </p:cNvPr>
          <p:cNvSpPr txBox="1">
            <a:spLocks noChangeArrowheads="1"/>
          </p:cNvSpPr>
          <p:nvPr/>
        </p:nvSpPr>
        <p:spPr bwMode="auto">
          <a:xfrm>
            <a:off x="75843" y="4502747"/>
            <a:ext cx="8820917" cy="18002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企业如果</a:t>
            </a:r>
            <a:r>
              <a:rPr lang="zh-CN" altLang="en-US" sz="2400" dirty="0">
                <a:solidFill>
                  <a:srgbClr val="C00000"/>
                </a:solidFill>
                <a:latin typeface="宋体" panose="02010600030101010101" pitchFamily="2" charset="-122"/>
              </a:rPr>
              <a:t>难以区分某项变更属于会计政策变更还是会计估计变更</a:t>
            </a:r>
            <a:r>
              <a:rPr lang="zh-CN" altLang="en-US" sz="2400" dirty="0">
                <a:solidFill>
                  <a:srgbClr val="003366"/>
                </a:solidFill>
                <a:latin typeface="宋体" panose="02010600030101010101" pitchFamily="2" charset="-122"/>
              </a:rPr>
              <a:t>，应当将其</a:t>
            </a:r>
            <a:r>
              <a:rPr lang="zh-CN" altLang="en-US" sz="2400" dirty="0">
                <a:solidFill>
                  <a:srgbClr val="C00000"/>
                </a:solidFill>
                <a:latin typeface="宋体" panose="02010600030101010101" pitchFamily="2" charset="-122"/>
              </a:rPr>
              <a:t>视为会计估计变更</a:t>
            </a:r>
            <a:r>
              <a:rPr lang="zh-CN" altLang="en-US" sz="2400" dirty="0">
                <a:solidFill>
                  <a:srgbClr val="003366"/>
                </a:solidFill>
                <a:latin typeface="宋体" panose="02010600030101010101" pitchFamily="2" charset="-122"/>
              </a:rPr>
              <a:t>，采用</a:t>
            </a:r>
            <a:r>
              <a:rPr lang="zh-CN" altLang="en-US" sz="2400" dirty="0">
                <a:solidFill>
                  <a:srgbClr val="C00000"/>
                </a:solidFill>
                <a:latin typeface="宋体" panose="02010600030101010101" pitchFamily="2" charset="-122"/>
              </a:rPr>
              <a:t>未来使用法</a:t>
            </a:r>
            <a:r>
              <a:rPr lang="zh-CN" altLang="en-US" sz="2400" dirty="0">
                <a:solidFill>
                  <a:srgbClr val="003366"/>
                </a:solidFill>
                <a:latin typeface="宋体" panose="02010600030101010101" pitchFamily="2" charset="-122"/>
              </a:rPr>
              <a:t>进行会计处理。</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18C4E86-B47A-4494-98EB-325563124D72}"/>
              </a:ext>
            </a:extLst>
          </p:cNvPr>
          <p:cNvSpPr txBox="1">
            <a:spLocks noChangeArrowheads="1"/>
          </p:cNvSpPr>
          <p:nvPr/>
        </p:nvSpPr>
        <p:spPr bwMode="auto">
          <a:xfrm>
            <a:off x="0" y="620713"/>
            <a:ext cx="92519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四、会计估计变更的披露</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企业会计准则规定，企业应当在附注中披露与会计估计变更有关的下列信息：</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会计估计变更的内容和原因。</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会计估计变更对当期和未来期间的影响数。</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会计估计变更的影响数不能确定的，披露这一事实和原因。</a:t>
            </a:r>
          </a:p>
        </p:txBody>
      </p:sp>
      <p:sp>
        <p:nvSpPr>
          <p:cNvPr id="5" name="Rectangle 2">
            <a:extLst>
              <a:ext uri="{FF2B5EF4-FFF2-40B4-BE49-F238E27FC236}">
                <a16:creationId xmlns:a16="http://schemas.microsoft.com/office/drawing/2014/main" id="{F5E642FE-C113-4976-9A59-4A6F29EDE63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会计估计及其变更</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55C5645-D1FE-491D-8329-F4875A7D9172}"/>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一、前期差错</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a:t>
            </a:r>
            <a:r>
              <a:rPr lang="zh-CN" altLang="en-US" sz="2800" dirty="0">
                <a:solidFill>
                  <a:srgbClr val="C00000"/>
                </a:solidFill>
                <a:latin typeface="宋体" panose="02010600030101010101" pitchFamily="2" charset="-122"/>
              </a:rPr>
              <a:t>前期差错</a:t>
            </a:r>
            <a:r>
              <a:rPr lang="zh-CN" altLang="en-US" sz="2800" dirty="0">
                <a:solidFill>
                  <a:srgbClr val="003366"/>
                </a:solidFill>
                <a:latin typeface="宋体" panose="02010600030101010101" pitchFamily="2" charset="-122"/>
              </a:rPr>
              <a:t>是指企业</a:t>
            </a:r>
            <a:r>
              <a:rPr lang="zh-CN" altLang="en-US" sz="2800" dirty="0">
                <a:solidFill>
                  <a:srgbClr val="C00000"/>
                </a:solidFill>
                <a:latin typeface="宋体" panose="02010600030101010101" pitchFamily="2" charset="-122"/>
              </a:rPr>
              <a:t>没有运用</a:t>
            </a:r>
            <a:r>
              <a:rPr lang="zh-CN" altLang="en-US" sz="2800" dirty="0">
                <a:solidFill>
                  <a:srgbClr val="003366"/>
                </a:solidFill>
                <a:latin typeface="宋体" panose="02010600030101010101" pitchFamily="2" charset="-122"/>
              </a:rPr>
              <a:t>或</a:t>
            </a:r>
            <a:r>
              <a:rPr lang="zh-CN" altLang="en-US" sz="2800" dirty="0">
                <a:solidFill>
                  <a:srgbClr val="C00000"/>
                </a:solidFill>
                <a:latin typeface="宋体" panose="02010600030101010101" pitchFamily="2" charset="-122"/>
              </a:rPr>
              <a:t>错误运用</a:t>
            </a:r>
            <a:r>
              <a:rPr lang="zh-CN" altLang="en-US" sz="2800" dirty="0">
                <a:solidFill>
                  <a:srgbClr val="003366"/>
                </a:solidFill>
                <a:latin typeface="宋体" panose="02010600030101010101" pitchFamily="2" charset="-122"/>
              </a:rPr>
              <a:t>在编制前期财务报表时预期能够取得并加以考虑的可靠信息以及前期财务报告批准报出能够取得的可靠信息，而</a:t>
            </a:r>
            <a:r>
              <a:rPr lang="zh-CN" altLang="en-US" sz="2800" dirty="0">
                <a:solidFill>
                  <a:srgbClr val="C00000"/>
                </a:solidFill>
                <a:latin typeface="宋体" panose="02010600030101010101" pitchFamily="2" charset="-122"/>
              </a:rPr>
              <a:t>导致前期财务报表中存在省略或错报</a:t>
            </a:r>
            <a:r>
              <a:rPr lang="zh-CN" altLang="en-US" sz="2800" dirty="0">
                <a:solidFill>
                  <a:srgbClr val="003366"/>
                </a:solidFill>
                <a:latin typeface="宋体" panose="02010600030101010101" pitchFamily="2" charset="-122"/>
              </a:rPr>
              <a:t>。</a:t>
            </a:r>
          </a:p>
        </p:txBody>
      </p:sp>
      <p:sp>
        <p:nvSpPr>
          <p:cNvPr id="6" name="Rectangle 2">
            <a:extLst>
              <a:ext uri="{FF2B5EF4-FFF2-40B4-BE49-F238E27FC236}">
                <a16:creationId xmlns:a16="http://schemas.microsoft.com/office/drawing/2014/main" id="{0C68901E-CCF3-4F6A-969C-0FA58DC1925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7" name="Rectangle 2">
            <a:extLst>
              <a:ext uri="{FF2B5EF4-FFF2-40B4-BE49-F238E27FC236}">
                <a16:creationId xmlns:a16="http://schemas.microsoft.com/office/drawing/2014/main" id="{B8573F63-22BC-4078-8EA0-3AAC42DF043E}"/>
              </a:ext>
            </a:extLst>
          </p:cNvPr>
          <p:cNvSpPr txBox="1">
            <a:spLocks noChangeArrowheads="1"/>
          </p:cNvSpPr>
          <p:nvPr/>
        </p:nvSpPr>
        <p:spPr bwMode="auto">
          <a:xfrm>
            <a:off x="161541" y="3717032"/>
            <a:ext cx="8874509" cy="230425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前期差错通常包括</a:t>
            </a:r>
            <a:r>
              <a:rPr lang="zh-CN" altLang="en-US" sz="2400" dirty="0">
                <a:solidFill>
                  <a:srgbClr val="C00000"/>
                </a:solidFill>
                <a:latin typeface="宋体" panose="02010600030101010101" pitchFamily="2" charset="-122"/>
              </a:rPr>
              <a:t>计算错误</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应用会计政策错误</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疏忽或曲解事实</a:t>
            </a:r>
            <a:r>
              <a:rPr lang="zh-CN" altLang="en-US" sz="2400" dirty="0">
                <a:solidFill>
                  <a:srgbClr val="003366"/>
                </a:solidFill>
                <a:latin typeface="宋体" panose="02010600030101010101" pitchFamily="2" charset="-122"/>
              </a:rPr>
              <a:t>以及</a:t>
            </a:r>
            <a:r>
              <a:rPr lang="zh-CN" altLang="en-US" sz="2400" dirty="0">
                <a:solidFill>
                  <a:srgbClr val="C00000"/>
                </a:solidFill>
                <a:latin typeface="宋体" panose="02010600030101010101" pitchFamily="2" charset="-122"/>
              </a:rPr>
              <a:t>舞弊</a:t>
            </a:r>
            <a:r>
              <a:rPr lang="zh-CN" altLang="en-US" sz="2400" dirty="0">
                <a:solidFill>
                  <a:srgbClr val="003366"/>
                </a:solidFill>
                <a:latin typeface="宋体" panose="02010600030101010101" pitchFamily="2" charset="-122"/>
              </a:rPr>
              <a:t>产生的影响等。如：某企业采用移动加权平均法计算发出搓火的单位成本，前期将计算的单位成本</a:t>
            </a:r>
            <a:r>
              <a:rPr lang="en-US" altLang="zh-CN" sz="2400" dirty="0">
                <a:solidFill>
                  <a:srgbClr val="003366"/>
                </a:solidFill>
                <a:latin typeface="宋体" panose="02010600030101010101" pitchFamily="2" charset="-122"/>
              </a:rPr>
              <a:t>3400</a:t>
            </a:r>
            <a:r>
              <a:rPr lang="zh-CN" altLang="en-US" sz="2400" dirty="0">
                <a:solidFill>
                  <a:srgbClr val="003366"/>
                </a:solidFill>
                <a:latin typeface="宋体" panose="02010600030101010101" pitchFamily="2" charset="-122"/>
              </a:rPr>
              <a:t>元误记为</a:t>
            </a:r>
            <a:r>
              <a:rPr lang="en-US" altLang="zh-CN" sz="2400" dirty="0">
                <a:solidFill>
                  <a:srgbClr val="003366"/>
                </a:solidFill>
                <a:latin typeface="宋体" panose="02010600030101010101" pitchFamily="2" charset="-122"/>
              </a:rPr>
              <a:t>4300</a:t>
            </a:r>
            <a:r>
              <a:rPr lang="zh-CN" altLang="en-US" sz="2400" dirty="0">
                <a:solidFill>
                  <a:srgbClr val="003366"/>
                </a:solidFill>
                <a:latin typeface="宋体" panose="02010600030101010101" pitchFamily="2" charset="-122"/>
              </a:rPr>
              <a:t>元，导致</a:t>
            </a:r>
            <a:r>
              <a:rPr lang="zh-CN" altLang="en-US" sz="2400" dirty="0">
                <a:solidFill>
                  <a:srgbClr val="C00000"/>
                </a:solidFill>
                <a:latin typeface="宋体" panose="02010600030101010101" pitchFamily="2" charset="-122"/>
              </a:rPr>
              <a:t>多记了前期发出存货的成本</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E6841B6-BFEA-41E2-AA60-9308E987EEDE}"/>
              </a:ext>
            </a:extLst>
          </p:cNvPr>
          <p:cNvSpPr txBox="1">
            <a:spLocks noChangeArrowheads="1"/>
          </p:cNvSpPr>
          <p:nvPr/>
        </p:nvSpPr>
        <p:spPr bwMode="auto">
          <a:xfrm>
            <a:off x="34925" y="836712"/>
            <a:ext cx="8785547"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二、前期差错重要性的判断</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a:t>
            </a:r>
            <a:r>
              <a:rPr lang="zh-CN" altLang="en-US" sz="2800" dirty="0">
                <a:solidFill>
                  <a:srgbClr val="C00000"/>
                </a:solidFill>
                <a:latin typeface="宋体" panose="02010600030101010101" pitchFamily="2" charset="-122"/>
              </a:rPr>
              <a:t>前期差错</a:t>
            </a:r>
            <a:r>
              <a:rPr lang="zh-CN" altLang="en-US" sz="2800" dirty="0">
                <a:solidFill>
                  <a:srgbClr val="003366"/>
                </a:solidFill>
                <a:latin typeface="宋体" panose="02010600030101010101" pitchFamily="2" charset="-122"/>
              </a:rPr>
              <a:t>按照对财务报告使用者据以进行决策的影响程度，可以分为</a:t>
            </a:r>
            <a:r>
              <a:rPr lang="zh-CN" altLang="en-US" sz="2800" dirty="0">
                <a:solidFill>
                  <a:srgbClr val="C00000"/>
                </a:solidFill>
                <a:latin typeface="宋体" panose="02010600030101010101" pitchFamily="2" charset="-122"/>
              </a:rPr>
              <a:t>重要的前期差错</a:t>
            </a:r>
            <a:r>
              <a:rPr lang="zh-CN" altLang="en-US" sz="2800" dirty="0">
                <a:solidFill>
                  <a:srgbClr val="003366"/>
                </a:solidFill>
                <a:latin typeface="宋体" panose="02010600030101010101" pitchFamily="2" charset="-122"/>
              </a:rPr>
              <a:t>和</a:t>
            </a:r>
            <a:r>
              <a:rPr lang="zh-CN" altLang="en-US" sz="2800" dirty="0">
                <a:solidFill>
                  <a:srgbClr val="C00000"/>
                </a:solidFill>
                <a:latin typeface="宋体" panose="02010600030101010101" pitchFamily="2" charset="-122"/>
              </a:rPr>
              <a:t>不重要的前期差错</a:t>
            </a:r>
            <a:r>
              <a:rPr lang="zh-CN" altLang="en-US" sz="2800" dirty="0">
                <a:solidFill>
                  <a:srgbClr val="003366"/>
                </a:solidFill>
                <a:latin typeface="宋体" panose="02010600030101010101" pitchFamily="2" charset="-122"/>
              </a:rPr>
              <a:t>。</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C00000"/>
                </a:solidFill>
                <a:latin typeface="宋体" panose="02010600030101010101" pitchFamily="2" charset="-122"/>
              </a:rPr>
              <a:t>重要的前期差错</a:t>
            </a:r>
            <a:r>
              <a:rPr lang="zh-CN" altLang="en-US" sz="2800" dirty="0">
                <a:solidFill>
                  <a:srgbClr val="003366"/>
                </a:solidFill>
                <a:latin typeface="宋体" panose="02010600030101010101" pitchFamily="2" charset="-122"/>
              </a:rPr>
              <a:t>，是指</a:t>
            </a:r>
            <a:r>
              <a:rPr lang="zh-CN" altLang="en-US" sz="2800" dirty="0">
                <a:solidFill>
                  <a:srgbClr val="C00000"/>
                </a:solidFill>
                <a:latin typeface="宋体" panose="02010600030101010101" pitchFamily="2" charset="-122"/>
              </a:rPr>
              <a:t>足以影响</a:t>
            </a:r>
            <a:r>
              <a:rPr lang="zh-CN" altLang="en-US" sz="2800" dirty="0">
                <a:solidFill>
                  <a:srgbClr val="003366"/>
                </a:solidFill>
                <a:latin typeface="宋体" panose="02010600030101010101" pitchFamily="2" charset="-122"/>
              </a:rPr>
              <a:t>财务报表使用者对企业财务状况、经营成果和现金流量</a:t>
            </a:r>
            <a:r>
              <a:rPr lang="zh-CN" altLang="en-US" sz="2800" dirty="0">
                <a:solidFill>
                  <a:srgbClr val="C00000"/>
                </a:solidFill>
                <a:latin typeface="宋体" panose="02010600030101010101" pitchFamily="2" charset="-122"/>
              </a:rPr>
              <a:t>进行正确的判断的前期差错</a:t>
            </a:r>
            <a:r>
              <a:rPr lang="zh-CN" altLang="en-US" sz="2800" dirty="0">
                <a:solidFill>
                  <a:srgbClr val="003366"/>
                </a:solidFill>
                <a:latin typeface="宋体" panose="02010600030101010101" pitchFamily="2" charset="-122"/>
              </a:rPr>
              <a:t>，一般来说，重要的前期差错的</a:t>
            </a:r>
            <a:r>
              <a:rPr lang="zh-CN" altLang="en-US" sz="2800" dirty="0">
                <a:solidFill>
                  <a:srgbClr val="C00000"/>
                </a:solidFill>
                <a:latin typeface="宋体" panose="02010600030101010101" pitchFamily="2" charset="-122"/>
              </a:rPr>
              <a:t>金额较大且性质较为严重</a:t>
            </a:r>
            <a:r>
              <a:rPr lang="zh-CN" altLang="en-US" sz="2800" dirty="0">
                <a:solidFill>
                  <a:srgbClr val="003366"/>
                </a:solidFill>
                <a:latin typeface="宋体" panose="02010600030101010101" pitchFamily="2" charset="-122"/>
              </a:rPr>
              <a:t>；</a:t>
            </a:r>
            <a:endParaRPr lang="en-US" altLang="zh-CN" sz="2800" dirty="0">
              <a:solidFill>
                <a:srgbClr val="003366"/>
              </a:solidFill>
              <a:latin typeface="宋体" panose="02010600030101010101" pitchFamily="2" charset="-122"/>
            </a:endParaRPr>
          </a:p>
        </p:txBody>
      </p:sp>
      <p:sp>
        <p:nvSpPr>
          <p:cNvPr id="10" name="Rectangle 2">
            <a:extLst>
              <a:ext uri="{FF2B5EF4-FFF2-40B4-BE49-F238E27FC236}">
                <a16:creationId xmlns:a16="http://schemas.microsoft.com/office/drawing/2014/main" id="{0AB1D9FD-FB2B-4F95-8B75-FE8E940C43FE}"/>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0323F1A2-D87D-4B0B-B4FC-8B4F061B1075}"/>
              </a:ext>
            </a:extLst>
          </p:cNvPr>
          <p:cNvSpPr txBox="1">
            <a:spLocks noChangeArrowheads="1"/>
          </p:cNvSpPr>
          <p:nvPr/>
        </p:nvSpPr>
        <p:spPr bwMode="auto">
          <a:xfrm>
            <a:off x="0" y="638966"/>
            <a:ext cx="9036496" cy="4086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二、前期差错重要性的判断</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startAt="2"/>
            </a:pPr>
            <a:r>
              <a:rPr lang="zh-CN" altLang="en-US" sz="2800" dirty="0">
                <a:solidFill>
                  <a:srgbClr val="C00000"/>
                </a:solidFill>
                <a:latin typeface="宋体" panose="02010600030101010101" pitchFamily="2" charset="-122"/>
              </a:rPr>
              <a:t>不重要的前期差错</a:t>
            </a:r>
            <a:r>
              <a:rPr lang="zh-CN" altLang="en-US" sz="2800" dirty="0">
                <a:solidFill>
                  <a:srgbClr val="003366"/>
                </a:solidFill>
                <a:latin typeface="宋体" panose="02010600030101010101" pitchFamily="2" charset="-122"/>
              </a:rPr>
              <a:t>，是指</a:t>
            </a:r>
            <a:r>
              <a:rPr lang="zh-CN" altLang="en-US" sz="2800" dirty="0">
                <a:solidFill>
                  <a:srgbClr val="C00000"/>
                </a:solidFill>
                <a:latin typeface="宋体" panose="02010600030101010101" pitchFamily="2" charset="-122"/>
              </a:rPr>
              <a:t>不足以影响</a:t>
            </a:r>
            <a:r>
              <a:rPr lang="zh-CN" altLang="en-US" sz="2800" dirty="0">
                <a:solidFill>
                  <a:srgbClr val="003366"/>
                </a:solidFill>
                <a:latin typeface="宋体" panose="02010600030101010101" pitchFamily="2" charset="-122"/>
              </a:rPr>
              <a:t>财务报表使用者对企业财务状况、经营成果和现金流量进行</a:t>
            </a:r>
            <a:r>
              <a:rPr lang="zh-CN" altLang="en-US" sz="2800" dirty="0">
                <a:solidFill>
                  <a:srgbClr val="C00000"/>
                </a:solidFill>
                <a:latin typeface="宋体" panose="02010600030101010101" pitchFamily="2" charset="-122"/>
              </a:rPr>
              <a:t>正确判断的前期差错</a:t>
            </a:r>
            <a:r>
              <a:rPr lang="zh-CN" altLang="en-US" sz="2800" dirty="0">
                <a:solidFill>
                  <a:srgbClr val="003366"/>
                </a:solidFill>
                <a:latin typeface="宋体" panose="02010600030101010101" pitchFamily="2" charset="-122"/>
              </a:rPr>
              <a:t>。</a:t>
            </a:r>
            <a:endParaRPr lang="en-US" altLang="zh-CN" sz="2800" dirty="0">
              <a:solidFill>
                <a:srgbClr val="003366"/>
              </a:solidFill>
              <a:latin typeface="宋体" panose="02010600030101010101" pitchFamily="2" charset="-122"/>
            </a:endParaRPr>
          </a:p>
          <a:p>
            <a:pPr>
              <a:lnSpc>
                <a:spcPct val="120000"/>
              </a:lnSpc>
              <a:spcAft>
                <a:spcPts val="600"/>
              </a:spcAft>
              <a:buNone/>
            </a:pPr>
            <a:r>
              <a:rPr lang="en-US" altLang="zh-CN" sz="2800" dirty="0">
                <a:solidFill>
                  <a:srgbClr val="003366"/>
                </a:solidFill>
                <a:latin typeface="宋体" panose="02010600030101010101" pitchFamily="2" charset="-122"/>
              </a:rPr>
              <a:t>   </a:t>
            </a:r>
            <a:r>
              <a:rPr lang="zh-CN" altLang="en-US" sz="2800" dirty="0">
                <a:solidFill>
                  <a:srgbClr val="003366"/>
                </a:solidFill>
                <a:latin typeface="宋体" panose="02010600030101010101" pitchFamily="2" charset="-122"/>
              </a:rPr>
              <a:t>重要和不重要是</a:t>
            </a:r>
            <a:r>
              <a:rPr lang="zh-CN" altLang="en-US" sz="2800" dirty="0">
                <a:solidFill>
                  <a:srgbClr val="C00000"/>
                </a:solidFill>
                <a:latin typeface="宋体" panose="02010600030101010101" pitchFamily="2" charset="-122"/>
              </a:rPr>
              <a:t>相对而言</a:t>
            </a:r>
            <a:r>
              <a:rPr lang="zh-CN" altLang="en-US" sz="2800" dirty="0">
                <a:solidFill>
                  <a:srgbClr val="003366"/>
                </a:solidFill>
                <a:latin typeface="宋体" panose="02010600030101010101" pitchFamily="2" charset="-122"/>
              </a:rPr>
              <a:t>的，金额大小、性质是否严重，需要根据企业的</a:t>
            </a:r>
            <a:r>
              <a:rPr lang="zh-CN" altLang="en-US" sz="2800" dirty="0">
                <a:solidFill>
                  <a:srgbClr val="C00000"/>
                </a:solidFill>
                <a:latin typeface="宋体" panose="02010600030101010101" pitchFamily="2" charset="-122"/>
              </a:rPr>
              <a:t>具体情况分析判断</a:t>
            </a:r>
            <a:r>
              <a:rPr lang="zh-CN" altLang="en-US" sz="2800" dirty="0">
                <a:solidFill>
                  <a:srgbClr val="003366"/>
                </a:solidFill>
                <a:latin typeface="宋体" panose="02010600030101010101" pitchFamily="2" charset="-122"/>
              </a:rPr>
              <a:t>。</a:t>
            </a:r>
          </a:p>
        </p:txBody>
      </p:sp>
      <p:sp>
        <p:nvSpPr>
          <p:cNvPr id="6" name="Rectangle 2">
            <a:extLst>
              <a:ext uri="{FF2B5EF4-FFF2-40B4-BE49-F238E27FC236}">
                <a16:creationId xmlns:a16="http://schemas.microsoft.com/office/drawing/2014/main" id="{112721F9-11DB-4F72-8C0B-CCF47A8FE30E}"/>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7" name="Rectangle 2">
            <a:extLst>
              <a:ext uri="{FF2B5EF4-FFF2-40B4-BE49-F238E27FC236}">
                <a16:creationId xmlns:a16="http://schemas.microsoft.com/office/drawing/2014/main" id="{1D767444-ADAA-48F5-94C5-526DD94AE53D}"/>
              </a:ext>
            </a:extLst>
          </p:cNvPr>
          <p:cNvSpPr txBox="1">
            <a:spLocks noChangeArrowheads="1"/>
          </p:cNvSpPr>
          <p:nvPr/>
        </p:nvSpPr>
        <p:spPr bwMode="auto">
          <a:xfrm>
            <a:off x="161987" y="4221088"/>
            <a:ext cx="8982013"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需要说明的是企业</a:t>
            </a:r>
            <a:r>
              <a:rPr lang="zh-CN" altLang="en-US" sz="2400" dirty="0">
                <a:solidFill>
                  <a:srgbClr val="C00000"/>
                </a:solidFill>
                <a:latin typeface="宋体" panose="02010600030101010101" pitchFamily="2" charset="-122"/>
              </a:rPr>
              <a:t>前期进行会计估计确认的金额</a:t>
            </a:r>
            <a:r>
              <a:rPr lang="zh-CN" altLang="en-US" sz="2400" dirty="0">
                <a:solidFill>
                  <a:srgbClr val="003366"/>
                </a:solidFill>
                <a:latin typeface="宋体" panose="02010600030101010101" pitchFamily="2" charset="-122"/>
              </a:rPr>
              <a:t>与</a:t>
            </a:r>
            <a:r>
              <a:rPr lang="zh-CN" altLang="en-US" sz="2400" dirty="0">
                <a:solidFill>
                  <a:srgbClr val="C00000"/>
                </a:solidFill>
                <a:latin typeface="宋体" panose="02010600030101010101" pitchFamily="2" charset="-122"/>
              </a:rPr>
              <a:t>本期实际发生的金额不一致的误差</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不属于前期差错</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CDE601F-EB10-46A4-A710-B25F37FF4FEC}"/>
              </a:ext>
            </a:extLst>
          </p:cNvPr>
          <p:cNvSpPr txBox="1">
            <a:spLocks noChangeArrowheads="1"/>
          </p:cNvSpPr>
          <p:nvPr/>
        </p:nvSpPr>
        <p:spPr bwMode="auto">
          <a:xfrm>
            <a:off x="73025" y="642530"/>
            <a:ext cx="903605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a:t>
            </a:r>
            <a:r>
              <a:rPr lang="zh-CN" altLang="en-US" sz="2800" dirty="0">
                <a:solidFill>
                  <a:srgbClr val="C00000"/>
                </a:solidFill>
                <a:latin typeface="宋体" panose="02010600030101010101" pitchFamily="2" charset="-122"/>
              </a:rPr>
              <a:t>不重要且非故意</a:t>
            </a:r>
            <a:r>
              <a:rPr lang="zh-CN" altLang="en-US" sz="2800" dirty="0">
                <a:solidFill>
                  <a:srgbClr val="003366"/>
                </a:solidFill>
                <a:latin typeface="宋体" panose="02010600030101010101" pitchFamily="2" charset="-122"/>
              </a:rPr>
              <a:t>造成的前期差错的处理</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    对于</a:t>
            </a:r>
            <a:r>
              <a:rPr lang="zh-CN" altLang="en-US" sz="2800" dirty="0">
                <a:solidFill>
                  <a:srgbClr val="C00000"/>
                </a:solidFill>
                <a:latin typeface="宋体" panose="02010600030101010101" pitchFamily="2" charset="-122"/>
              </a:rPr>
              <a:t>不重要且非故意造成的前期差错</a:t>
            </a:r>
            <a:r>
              <a:rPr lang="zh-CN" altLang="en-US" sz="2800" dirty="0">
                <a:solidFill>
                  <a:srgbClr val="003366"/>
                </a:solidFill>
                <a:latin typeface="宋体" panose="02010600030101010101" pitchFamily="2" charset="-122"/>
              </a:rPr>
              <a:t>，企业应</a:t>
            </a:r>
            <a:r>
              <a:rPr lang="zh-CN" altLang="en-US" sz="2800" dirty="0">
                <a:solidFill>
                  <a:srgbClr val="C00000"/>
                </a:solidFill>
                <a:latin typeface="宋体" panose="02010600030101010101" pitchFamily="2" charset="-122"/>
              </a:rPr>
              <a:t>采用未来适用法</a:t>
            </a:r>
            <a:r>
              <a:rPr lang="zh-CN" altLang="en-US" sz="2800" dirty="0">
                <a:solidFill>
                  <a:srgbClr val="003366"/>
                </a:solidFill>
                <a:latin typeface="宋体" panose="02010600030101010101" pitchFamily="2" charset="-122"/>
              </a:rPr>
              <a:t>，无须调整财务报表相关项目的期初数，但应调整</a:t>
            </a:r>
            <a:r>
              <a:rPr lang="zh-CN" altLang="en-US" sz="2800" dirty="0">
                <a:solidFill>
                  <a:srgbClr val="C00000"/>
                </a:solidFill>
                <a:latin typeface="宋体" panose="02010600030101010101" pitchFamily="2" charset="-122"/>
              </a:rPr>
              <a:t>发现当期</a:t>
            </a:r>
            <a:r>
              <a:rPr lang="zh-CN" altLang="en-US" sz="2800" dirty="0">
                <a:solidFill>
                  <a:srgbClr val="003366"/>
                </a:solidFill>
                <a:latin typeface="宋体" panose="02010600030101010101" pitchFamily="2" charset="-122"/>
              </a:rPr>
              <a:t>与</a:t>
            </a:r>
            <a:r>
              <a:rPr lang="zh-CN" altLang="en-US" sz="2800" dirty="0">
                <a:solidFill>
                  <a:srgbClr val="C00000"/>
                </a:solidFill>
                <a:latin typeface="宋体" panose="02010600030101010101" pitchFamily="2" charset="-122"/>
              </a:rPr>
              <a:t>前期相同的相关项目</a:t>
            </a:r>
            <a:r>
              <a:rPr lang="zh-CN" altLang="en-US" sz="2800" dirty="0">
                <a:solidFill>
                  <a:srgbClr val="003366"/>
                </a:solidFill>
                <a:latin typeface="宋体" panose="02010600030101010101" pitchFamily="2" charset="-122"/>
              </a:rPr>
              <a:t>。</a:t>
            </a:r>
          </a:p>
        </p:txBody>
      </p:sp>
      <p:sp>
        <p:nvSpPr>
          <p:cNvPr id="10" name="Rectangle 2">
            <a:extLst>
              <a:ext uri="{FF2B5EF4-FFF2-40B4-BE49-F238E27FC236}">
                <a16:creationId xmlns:a16="http://schemas.microsoft.com/office/drawing/2014/main" id="{73475EFD-6112-472E-95E3-0AB463B996A6}"/>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11" name="Rectangle 2">
            <a:extLst>
              <a:ext uri="{FF2B5EF4-FFF2-40B4-BE49-F238E27FC236}">
                <a16:creationId xmlns:a16="http://schemas.microsoft.com/office/drawing/2014/main" id="{CE396B80-CA42-496E-A1D2-B81F2B6C03F5}"/>
              </a:ext>
            </a:extLst>
          </p:cNvPr>
          <p:cNvSpPr txBox="1">
            <a:spLocks noChangeArrowheads="1"/>
          </p:cNvSpPr>
          <p:nvPr/>
        </p:nvSpPr>
        <p:spPr bwMode="auto">
          <a:xfrm>
            <a:off x="161988" y="4221088"/>
            <a:ext cx="8908988" cy="18002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前期差错中，属于</a:t>
            </a:r>
            <a:r>
              <a:rPr lang="zh-CN" altLang="en-US" sz="2400" dirty="0">
                <a:solidFill>
                  <a:srgbClr val="C00000"/>
                </a:solidFill>
                <a:latin typeface="宋体" panose="02010600030101010101" pitchFamily="2" charset="-122"/>
              </a:rPr>
              <a:t>影响损益</a:t>
            </a:r>
            <a:r>
              <a:rPr lang="zh-CN" altLang="en-US" sz="2400" dirty="0">
                <a:solidFill>
                  <a:srgbClr val="003366"/>
                </a:solidFill>
                <a:latin typeface="宋体" panose="02010600030101010101" pitchFamily="2" charset="-122"/>
              </a:rPr>
              <a:t>的，应直接计入</a:t>
            </a:r>
            <a:r>
              <a:rPr lang="zh-CN" altLang="en-US" sz="2400" dirty="0">
                <a:solidFill>
                  <a:srgbClr val="C00000"/>
                </a:solidFill>
                <a:latin typeface="宋体" panose="02010600030101010101" pitchFamily="2" charset="-122"/>
              </a:rPr>
              <a:t>本期与上期相同</a:t>
            </a:r>
            <a:r>
              <a:rPr lang="zh-CN" altLang="en-US" sz="2400" dirty="0">
                <a:solidFill>
                  <a:srgbClr val="003366"/>
                </a:solidFill>
                <a:latin typeface="宋体" panose="02010600030101010101" pitchFamily="2" charset="-122"/>
              </a:rPr>
              <a:t>的</a:t>
            </a:r>
            <a:r>
              <a:rPr lang="zh-CN" altLang="en-US" sz="2400" dirty="0">
                <a:solidFill>
                  <a:srgbClr val="C00000"/>
                </a:solidFill>
                <a:latin typeface="宋体" panose="02010600030101010101" pitchFamily="2" charset="-122"/>
              </a:rPr>
              <a:t>净损益项目</a:t>
            </a:r>
            <a:r>
              <a:rPr lang="zh-CN" altLang="en-US" sz="2400" dirty="0">
                <a:solidFill>
                  <a:srgbClr val="003366"/>
                </a:solidFill>
                <a:latin typeface="宋体" panose="02010600030101010101" pitchFamily="2" charset="-122"/>
              </a:rPr>
              <a:t>；属于</a:t>
            </a:r>
            <a:r>
              <a:rPr lang="zh-CN" altLang="en-US" sz="2400" dirty="0">
                <a:solidFill>
                  <a:srgbClr val="C00000"/>
                </a:solidFill>
                <a:latin typeface="宋体" panose="02010600030101010101" pitchFamily="2" charset="-122"/>
              </a:rPr>
              <a:t>不影响损</a:t>
            </a:r>
            <a:r>
              <a:rPr lang="zh-CN" altLang="en-US" sz="2400" dirty="0">
                <a:solidFill>
                  <a:srgbClr val="003366"/>
                </a:solidFill>
                <a:latin typeface="宋体" panose="02010600030101010101" pitchFamily="2" charset="-122"/>
              </a:rPr>
              <a:t>益的，应调整</a:t>
            </a:r>
            <a:r>
              <a:rPr lang="zh-CN" altLang="en-US" sz="2400" dirty="0">
                <a:solidFill>
                  <a:srgbClr val="C00000"/>
                </a:solidFill>
                <a:latin typeface="宋体" panose="02010600030101010101" pitchFamily="2" charset="-122"/>
              </a:rPr>
              <a:t>本期与前期相同</a:t>
            </a:r>
            <a:r>
              <a:rPr lang="zh-CN" altLang="en-US" sz="2400" dirty="0">
                <a:solidFill>
                  <a:srgbClr val="003366"/>
                </a:solidFill>
                <a:latin typeface="宋体" panose="02010600030101010101" pitchFamily="2" charset="-122"/>
              </a:rPr>
              <a:t>的</a:t>
            </a:r>
            <a:r>
              <a:rPr lang="zh-CN" altLang="en-US" sz="2400" dirty="0">
                <a:solidFill>
                  <a:srgbClr val="C00000"/>
                </a:solidFill>
                <a:latin typeface="宋体" panose="02010600030101010101" pitchFamily="2" charset="-122"/>
              </a:rPr>
              <a:t>相关项目</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483849B-CF2E-4A79-8D48-2338C7299D36}"/>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（一）不重要且非故意造成的前期差错的处理</a:t>
            </a:r>
          </a:p>
          <a:p>
            <a:pPr>
              <a:lnSpc>
                <a:spcPct val="150000"/>
              </a:lnSpc>
              <a:spcBef>
                <a:spcPct val="0"/>
              </a:spcBef>
              <a:buFont typeface="Wingdings" panose="05000000000000000000" pitchFamily="2" charset="2"/>
              <a:buNone/>
            </a:pPr>
            <a:r>
              <a:rPr lang="en-US" altLang="zh-CN" sz="2800" dirty="0">
                <a:solidFill>
                  <a:srgbClr val="C00000"/>
                </a:solidFill>
                <a:latin typeface="宋体" panose="02010600030101010101" pitchFamily="2" charset="-122"/>
              </a:rPr>
              <a:t>【</a:t>
            </a:r>
            <a:r>
              <a:rPr lang="zh-CN" altLang="en-US" sz="2800" dirty="0">
                <a:solidFill>
                  <a:srgbClr val="C00000"/>
                </a:solidFill>
                <a:latin typeface="宋体" panose="02010600030101010101" pitchFamily="2" charset="-122"/>
              </a:rPr>
              <a:t>例</a:t>
            </a:r>
            <a:r>
              <a:rPr lang="en-US" altLang="zh-CN" sz="2800" dirty="0">
                <a:solidFill>
                  <a:srgbClr val="C00000"/>
                </a:solidFill>
                <a:latin typeface="宋体" panose="02010600030101010101" pitchFamily="2" charset="-122"/>
              </a:rPr>
              <a:t>】</a:t>
            </a:r>
            <a:r>
              <a:rPr lang="zh-CN" altLang="en-US" sz="2800" dirty="0">
                <a:solidFill>
                  <a:srgbClr val="003366"/>
                </a:solidFill>
                <a:latin typeface="宋体" panose="02010600030101010101" pitchFamily="2" charset="-122"/>
              </a:rPr>
              <a:t>甲公司在</a:t>
            </a:r>
            <a:r>
              <a:rPr lang="en-US" altLang="zh-CN" sz="2800" dirty="0">
                <a:solidFill>
                  <a:srgbClr val="003366"/>
                </a:solidFill>
                <a:latin typeface="宋体" panose="02010600030101010101" pitchFamily="2" charset="-122"/>
              </a:rPr>
              <a:t>20*5</a:t>
            </a:r>
            <a:r>
              <a:rPr lang="zh-CN" altLang="en-US" sz="2800" dirty="0">
                <a:solidFill>
                  <a:srgbClr val="003366"/>
                </a:solidFill>
                <a:latin typeface="宋体" panose="02010600030101010101" pitchFamily="2" charset="-122"/>
              </a:rPr>
              <a:t>年</a:t>
            </a:r>
            <a:r>
              <a:rPr lang="en-US" altLang="zh-CN" sz="2800" dirty="0">
                <a:solidFill>
                  <a:srgbClr val="003366"/>
                </a:solidFill>
                <a:latin typeface="宋体" panose="02010600030101010101" pitchFamily="2" charset="-122"/>
              </a:rPr>
              <a:t>12</a:t>
            </a:r>
            <a:r>
              <a:rPr lang="zh-CN" altLang="en-US" sz="2800" dirty="0">
                <a:solidFill>
                  <a:srgbClr val="003366"/>
                </a:solidFill>
                <a:latin typeface="宋体" panose="02010600030101010101" pitchFamily="2" charset="-122"/>
              </a:rPr>
              <a:t>月</a:t>
            </a:r>
            <a:r>
              <a:rPr lang="en-US" altLang="zh-CN" sz="2800" dirty="0">
                <a:solidFill>
                  <a:srgbClr val="003366"/>
                </a:solidFill>
                <a:latin typeface="宋体" panose="02010600030101010101" pitchFamily="2" charset="-122"/>
              </a:rPr>
              <a:t>31</a:t>
            </a:r>
            <a:r>
              <a:rPr lang="zh-CN" altLang="en-US" sz="2800" dirty="0">
                <a:solidFill>
                  <a:srgbClr val="003366"/>
                </a:solidFill>
                <a:latin typeface="宋体" panose="02010600030101010101" pitchFamily="2" charset="-122"/>
              </a:rPr>
              <a:t>日发现，一台价值</a:t>
            </a:r>
            <a:r>
              <a:rPr lang="en-US" altLang="zh-CN" sz="2800" dirty="0">
                <a:solidFill>
                  <a:srgbClr val="003366"/>
                </a:solidFill>
                <a:latin typeface="宋体" panose="02010600030101010101" pitchFamily="2" charset="-122"/>
              </a:rPr>
              <a:t>5000</a:t>
            </a:r>
            <a:r>
              <a:rPr lang="zh-CN" altLang="en-US" sz="2800" dirty="0">
                <a:solidFill>
                  <a:srgbClr val="003366"/>
                </a:solidFill>
                <a:latin typeface="宋体" panose="02010600030101010101" pitchFamily="2" charset="-122"/>
              </a:rPr>
              <a:t>元的打印机，由于其价值较高、使用时间较长，将其计入固定资产进行核算，并于</a:t>
            </a:r>
            <a:r>
              <a:rPr lang="en-US" altLang="zh-CN" sz="2800" dirty="0">
                <a:solidFill>
                  <a:srgbClr val="003366"/>
                </a:solidFill>
                <a:latin typeface="宋体" panose="02010600030101010101" pitchFamily="2" charset="-122"/>
              </a:rPr>
              <a:t>20*3</a:t>
            </a:r>
            <a:r>
              <a:rPr lang="zh-CN" altLang="en-US" sz="2800" dirty="0">
                <a:solidFill>
                  <a:srgbClr val="003366"/>
                </a:solidFill>
                <a:latin typeface="宋体" panose="02010600030101010101" pitchFamily="2" charset="-122"/>
              </a:rPr>
              <a:t>年</a:t>
            </a:r>
            <a:r>
              <a:rPr lang="en-US" altLang="zh-CN" sz="2800" dirty="0">
                <a:solidFill>
                  <a:srgbClr val="003366"/>
                </a:solidFill>
                <a:latin typeface="宋体" panose="02010600030101010101" pitchFamily="2" charset="-122"/>
              </a:rPr>
              <a:t>1</a:t>
            </a:r>
            <a:r>
              <a:rPr lang="zh-CN" altLang="en-US" sz="2800" dirty="0">
                <a:solidFill>
                  <a:srgbClr val="003366"/>
                </a:solidFill>
                <a:latin typeface="宋体" panose="02010600030101010101" pitchFamily="2" charset="-122"/>
              </a:rPr>
              <a:t>月</a:t>
            </a:r>
            <a:r>
              <a:rPr lang="en-US" altLang="zh-CN" sz="2800" dirty="0">
                <a:solidFill>
                  <a:srgbClr val="003366"/>
                </a:solidFill>
                <a:latin typeface="宋体" panose="02010600030101010101" pitchFamily="2" charset="-122"/>
              </a:rPr>
              <a:t>1</a:t>
            </a:r>
            <a:r>
              <a:rPr lang="zh-CN" altLang="en-US" sz="2800" dirty="0">
                <a:solidFill>
                  <a:srgbClr val="003366"/>
                </a:solidFill>
                <a:latin typeface="宋体" panose="02010600030101010101" pitchFamily="2" charset="-122"/>
              </a:rPr>
              <a:t>日起计提管理费用设备的折旧，但是企业会计在购入该设备时误将它直接计入当期费用。该公司对管理用设备按直线法计提折旧，该资产的预计使用年限为</a:t>
            </a:r>
            <a:r>
              <a:rPr lang="en-US" altLang="zh-CN" sz="2800" dirty="0">
                <a:solidFill>
                  <a:srgbClr val="003366"/>
                </a:solidFill>
                <a:latin typeface="宋体" panose="02010600030101010101" pitchFamily="2" charset="-122"/>
              </a:rPr>
              <a:t>5</a:t>
            </a:r>
            <a:r>
              <a:rPr lang="zh-CN" altLang="en-US" sz="2800" dirty="0">
                <a:solidFill>
                  <a:srgbClr val="003366"/>
                </a:solidFill>
                <a:latin typeface="宋体" panose="02010600030101010101" pitchFamily="2" charset="-122"/>
              </a:rPr>
              <a:t>年，假设期末无残值。</a:t>
            </a:r>
          </a:p>
        </p:txBody>
      </p:sp>
      <p:sp>
        <p:nvSpPr>
          <p:cNvPr id="6" name="Rectangle 2">
            <a:extLst>
              <a:ext uri="{FF2B5EF4-FFF2-40B4-BE49-F238E27FC236}">
                <a16:creationId xmlns:a16="http://schemas.microsoft.com/office/drawing/2014/main" id="{8C7A0A11-2511-4C8F-97A6-72738FA81253}"/>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BA14A31-48F7-4B8F-A27E-6C376F647485}"/>
              </a:ext>
            </a:extLst>
          </p:cNvPr>
          <p:cNvSpPr txBox="1">
            <a:spLocks noChangeArrowheads="1"/>
          </p:cNvSpPr>
          <p:nvPr/>
        </p:nvSpPr>
        <p:spPr bwMode="auto">
          <a:xfrm>
            <a:off x="34925" y="800894"/>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800">
                <a:solidFill>
                  <a:srgbClr val="003366"/>
                </a:solidFill>
                <a:latin typeface="宋体" panose="02010600030101010101" pitchFamily="2" charset="-122"/>
              </a:rPr>
              <a:t>则</a:t>
            </a:r>
            <a:r>
              <a:rPr lang="en-US" altLang="zh-CN" sz="2800">
                <a:solidFill>
                  <a:srgbClr val="003366"/>
                </a:solidFill>
                <a:latin typeface="宋体" panose="02010600030101010101" pitchFamily="2" charset="-122"/>
              </a:rPr>
              <a:t>20*5</a:t>
            </a:r>
            <a:r>
              <a:rPr lang="zh-CN" altLang="en-US" sz="2800">
                <a:solidFill>
                  <a:srgbClr val="003366"/>
                </a:solidFill>
                <a:latin typeface="宋体" panose="02010600030101010101" pitchFamily="2" charset="-122"/>
              </a:rPr>
              <a:t>年</a:t>
            </a:r>
            <a:r>
              <a:rPr lang="en-US" altLang="zh-CN" sz="2800">
                <a:solidFill>
                  <a:srgbClr val="003366"/>
                </a:solidFill>
                <a:latin typeface="宋体" panose="02010600030101010101" pitchFamily="2" charset="-122"/>
              </a:rPr>
              <a:t>12</a:t>
            </a:r>
            <a:r>
              <a:rPr lang="zh-CN" altLang="en-US" sz="2800">
                <a:solidFill>
                  <a:srgbClr val="003366"/>
                </a:solidFill>
                <a:latin typeface="宋体" panose="02010600030101010101" pitchFamily="2" charset="-122"/>
              </a:rPr>
              <a:t>月</a:t>
            </a:r>
            <a:r>
              <a:rPr lang="en-US" altLang="zh-CN" sz="2800">
                <a:solidFill>
                  <a:srgbClr val="003366"/>
                </a:solidFill>
                <a:latin typeface="宋体" panose="02010600030101010101" pitchFamily="2" charset="-122"/>
              </a:rPr>
              <a:t>31</a:t>
            </a:r>
            <a:r>
              <a:rPr lang="zh-CN" altLang="en-US" sz="2800">
                <a:solidFill>
                  <a:srgbClr val="003366"/>
                </a:solidFill>
                <a:latin typeface="宋体" panose="02010600030101010101" pitchFamily="2" charset="-122"/>
              </a:rPr>
              <a:t>日更正会计差错的会计分录应为：</a:t>
            </a:r>
            <a:endParaRPr lang="zh-CN" altLang="en-US" sz="2800" dirty="0">
              <a:solidFill>
                <a:srgbClr val="003366"/>
              </a:solidFill>
              <a:latin typeface="宋体" panose="02010600030101010101" pitchFamily="2" charset="-122"/>
            </a:endParaRPr>
          </a:p>
        </p:txBody>
      </p:sp>
      <p:sp>
        <p:nvSpPr>
          <p:cNvPr id="8" name="Rectangle 2">
            <a:extLst>
              <a:ext uri="{FF2B5EF4-FFF2-40B4-BE49-F238E27FC236}">
                <a16:creationId xmlns:a16="http://schemas.microsoft.com/office/drawing/2014/main" id="{BCE9FF97-91F4-408E-8A74-104C967C0ED0}"/>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9" name="Rectangle 2">
            <a:extLst>
              <a:ext uri="{FF2B5EF4-FFF2-40B4-BE49-F238E27FC236}">
                <a16:creationId xmlns:a16="http://schemas.microsoft.com/office/drawing/2014/main" id="{3269B03F-5077-469B-8D68-426F7694AA58}"/>
              </a:ext>
            </a:extLst>
          </p:cNvPr>
          <p:cNvSpPr txBox="1">
            <a:spLocks noChangeArrowheads="1"/>
          </p:cNvSpPr>
          <p:nvPr/>
        </p:nvSpPr>
        <p:spPr bwMode="auto">
          <a:xfrm>
            <a:off x="646770" y="2060848"/>
            <a:ext cx="7885670" cy="18002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003366"/>
                </a:solidFill>
                <a:latin typeface="宋体" panose="02010600030101010101" pitchFamily="2" charset="-122"/>
              </a:rPr>
              <a:t>    借：固定资产                        </a:t>
            </a:r>
            <a:r>
              <a:rPr lang="en-US" altLang="zh-CN" sz="2400" dirty="0">
                <a:solidFill>
                  <a:srgbClr val="003366"/>
                </a:solidFill>
                <a:latin typeface="宋体" panose="02010600030101010101" pitchFamily="2" charset="-122"/>
              </a:rPr>
              <a:t>5000</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贷：累计折旧                         </a:t>
            </a:r>
            <a:r>
              <a:rPr lang="en-US" altLang="zh-CN" sz="2400" dirty="0">
                <a:solidFill>
                  <a:srgbClr val="003366"/>
                </a:solidFill>
                <a:latin typeface="宋体" panose="02010600030101010101" pitchFamily="2" charset="-122"/>
              </a:rPr>
              <a:t>3000</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管理费用                         </a:t>
            </a:r>
            <a:r>
              <a:rPr lang="en-US" altLang="zh-CN" sz="2400" dirty="0">
                <a:solidFill>
                  <a:srgbClr val="003366"/>
                </a:solidFill>
                <a:latin typeface="宋体" panose="02010600030101010101" pitchFamily="2" charset="-122"/>
              </a:rPr>
              <a:t>2000</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702B2F10-7210-459D-99BA-9ED727C1092B}"/>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一、会计政策</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（二）会计政策的特点</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    在我国会计政策属于法规，会计政策包括具体的会计原则、基础及具体会计处理方法，企业基本上是在法规允许范围内选择适合本企业实际情况的会计政策，所以会计政策具有</a:t>
            </a:r>
            <a:r>
              <a:rPr lang="zh-CN" altLang="en-US" sz="2800" dirty="0">
                <a:solidFill>
                  <a:srgbClr val="C00000"/>
                </a:solidFill>
                <a:latin typeface="宋体" panose="02010600030101010101" pitchFamily="2" charset="-122"/>
              </a:rPr>
              <a:t>选择性</a:t>
            </a:r>
            <a:r>
              <a:rPr lang="zh-CN" altLang="en-US" sz="2800" dirty="0">
                <a:solidFill>
                  <a:srgbClr val="003366"/>
                </a:solidFill>
                <a:latin typeface="宋体" panose="02010600030101010101" pitchFamily="2" charset="-122"/>
              </a:rPr>
              <a:t>和</a:t>
            </a:r>
            <a:r>
              <a:rPr lang="zh-CN" altLang="en-US" sz="2800" dirty="0">
                <a:solidFill>
                  <a:srgbClr val="C00000"/>
                </a:solidFill>
                <a:latin typeface="宋体" panose="02010600030101010101" pitchFamily="2" charset="-122"/>
              </a:rPr>
              <a:t>多层次</a:t>
            </a:r>
            <a:r>
              <a:rPr lang="zh-CN" altLang="en-US" sz="2800" dirty="0">
                <a:solidFill>
                  <a:srgbClr val="003366"/>
                </a:solidFill>
                <a:latin typeface="宋体" panose="02010600030101010101" pitchFamily="2" charset="-122"/>
              </a:rPr>
              <a:t>的突出特点。</a:t>
            </a:r>
          </a:p>
        </p:txBody>
      </p:sp>
      <p:sp>
        <p:nvSpPr>
          <p:cNvPr id="4" name="Rectangle 2">
            <a:extLst>
              <a:ext uri="{FF2B5EF4-FFF2-40B4-BE49-F238E27FC236}">
                <a16:creationId xmlns:a16="http://schemas.microsoft.com/office/drawing/2014/main" id="{BB1FC3CF-C8F7-4B33-9E34-EB41D296B925}"/>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F8E3EC7-CC25-462E-AE1A-95D5D303971B}"/>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（二）重要的前期差错以及虽然不重要但故意造成的前期差错的处理</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     对于</a:t>
            </a:r>
            <a:r>
              <a:rPr lang="zh-CN" altLang="en-US" sz="2800" dirty="0">
                <a:solidFill>
                  <a:srgbClr val="C00000"/>
                </a:solidFill>
                <a:latin typeface="宋体" panose="02010600030101010101" pitchFamily="2" charset="-122"/>
              </a:rPr>
              <a:t>重要的前期差错</a:t>
            </a:r>
            <a:r>
              <a:rPr lang="zh-CN" altLang="en-US" sz="2800" dirty="0">
                <a:solidFill>
                  <a:srgbClr val="003366"/>
                </a:solidFill>
                <a:latin typeface="宋体" panose="02010600030101010101" pitchFamily="2" charset="-122"/>
              </a:rPr>
              <a:t>以及</a:t>
            </a:r>
            <a:r>
              <a:rPr lang="zh-CN" altLang="en-US" sz="2800" dirty="0">
                <a:solidFill>
                  <a:srgbClr val="C00000"/>
                </a:solidFill>
                <a:latin typeface="宋体" panose="02010600030101010101" pitchFamily="2" charset="-122"/>
              </a:rPr>
              <a:t>虽然不重要但故意造成的前期差错</a:t>
            </a:r>
            <a:r>
              <a:rPr lang="zh-CN" altLang="en-US" sz="2800" dirty="0">
                <a:solidFill>
                  <a:srgbClr val="003366"/>
                </a:solidFill>
                <a:latin typeface="宋体" panose="02010600030101010101" pitchFamily="2" charset="-122"/>
              </a:rPr>
              <a:t>，企业应当在其发现前期的财务报表中，采用</a:t>
            </a:r>
            <a:r>
              <a:rPr lang="zh-CN" altLang="en-US" sz="2800" dirty="0">
                <a:solidFill>
                  <a:srgbClr val="C00000"/>
                </a:solidFill>
                <a:latin typeface="宋体" panose="02010600030101010101" pitchFamily="2" charset="-122"/>
              </a:rPr>
              <a:t>追溯重述法</a:t>
            </a:r>
            <a:r>
              <a:rPr lang="zh-CN" altLang="en-US" sz="2800" dirty="0">
                <a:solidFill>
                  <a:srgbClr val="003366"/>
                </a:solidFill>
                <a:latin typeface="宋体" panose="02010600030101010101" pitchFamily="2" charset="-122"/>
              </a:rPr>
              <a:t>调整前期比较数据。</a:t>
            </a:r>
          </a:p>
        </p:txBody>
      </p:sp>
      <p:sp>
        <p:nvSpPr>
          <p:cNvPr id="6" name="Rectangle 2">
            <a:extLst>
              <a:ext uri="{FF2B5EF4-FFF2-40B4-BE49-F238E27FC236}">
                <a16:creationId xmlns:a16="http://schemas.microsoft.com/office/drawing/2014/main" id="{131848E6-2CB2-41D8-ACFE-9AE0A807E13C}"/>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C16934E6-D8EA-4D98-A1E1-A18BDC4063C0}"/>
              </a:ext>
            </a:extLst>
          </p:cNvPr>
          <p:cNvSpPr txBox="1">
            <a:spLocks noChangeArrowheads="1"/>
          </p:cNvSpPr>
          <p:nvPr/>
        </p:nvSpPr>
        <p:spPr bwMode="auto">
          <a:xfrm>
            <a:off x="53975"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（二）重要的前期差错以及虽然不重要但故意造成的前期差错的处理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具体而言，企业应当在</a:t>
            </a:r>
            <a:r>
              <a:rPr lang="zh-CN" altLang="en-US" sz="2800" dirty="0">
                <a:solidFill>
                  <a:srgbClr val="C00000"/>
                </a:solidFill>
                <a:latin typeface="宋体" panose="02010600030101010101" pitchFamily="2" charset="-122"/>
              </a:rPr>
              <a:t>重要的前期差错发现当期财务报表</a:t>
            </a:r>
            <a:r>
              <a:rPr lang="zh-CN" altLang="en-US" sz="2800" dirty="0">
                <a:solidFill>
                  <a:srgbClr val="003366"/>
                </a:solidFill>
                <a:latin typeface="宋体" panose="02010600030101010101" pitchFamily="2" charset="-122"/>
              </a:rPr>
              <a:t>中，通过以下处理对其进行追溯更正：</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C00000"/>
                </a:solidFill>
                <a:latin typeface="宋体" panose="02010600030101010101" pitchFamily="2" charset="-122"/>
              </a:rPr>
              <a:t>追溯重述</a:t>
            </a:r>
            <a:r>
              <a:rPr lang="zh-CN" altLang="en-US" sz="2800" dirty="0">
                <a:solidFill>
                  <a:srgbClr val="003366"/>
                </a:solidFill>
                <a:latin typeface="宋体" panose="02010600030101010101" pitchFamily="2" charset="-122"/>
              </a:rPr>
              <a:t>差错发现期间列报的前期比较金额；</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如果前期差错发现在列报的最早期之前，则追溯重述列报的</a:t>
            </a:r>
            <a:r>
              <a:rPr lang="zh-CN" altLang="en-US" sz="2800" dirty="0">
                <a:solidFill>
                  <a:srgbClr val="C00000"/>
                </a:solidFill>
                <a:latin typeface="宋体" panose="02010600030101010101" pitchFamily="2" charset="-122"/>
              </a:rPr>
              <a:t>最早期的资产</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负债</a:t>
            </a:r>
            <a:r>
              <a:rPr lang="zh-CN" altLang="en-US" sz="2800" dirty="0">
                <a:solidFill>
                  <a:srgbClr val="003366"/>
                </a:solidFill>
                <a:latin typeface="宋体" panose="02010600030101010101" pitchFamily="2" charset="-122"/>
              </a:rPr>
              <a:t>和</a:t>
            </a:r>
            <a:r>
              <a:rPr lang="zh-CN" altLang="en-US" sz="2800" dirty="0">
                <a:solidFill>
                  <a:srgbClr val="C00000"/>
                </a:solidFill>
                <a:latin typeface="宋体" panose="02010600030101010101" pitchFamily="2" charset="-122"/>
              </a:rPr>
              <a:t>所有者权益</a:t>
            </a:r>
            <a:r>
              <a:rPr lang="zh-CN" altLang="en-US" sz="2800" dirty="0">
                <a:solidFill>
                  <a:srgbClr val="003366"/>
                </a:solidFill>
                <a:latin typeface="宋体" panose="02010600030101010101" pitchFamily="2" charset="-122"/>
              </a:rPr>
              <a:t>相关项目的期初余额。</a:t>
            </a:r>
          </a:p>
          <a:p>
            <a:pPr>
              <a:lnSpc>
                <a:spcPct val="150000"/>
              </a:lnSpc>
              <a:spcBef>
                <a:spcPct val="0"/>
              </a:spcBef>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8" name="Rectangle 2">
            <a:extLst>
              <a:ext uri="{FF2B5EF4-FFF2-40B4-BE49-F238E27FC236}">
                <a16:creationId xmlns:a16="http://schemas.microsoft.com/office/drawing/2014/main" id="{7357D59B-680C-4FFB-8866-BE5835B657F3}"/>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A2470C8-5305-47F1-8C5D-782FB453E6A5}"/>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6" name="Rectangle 2">
            <a:extLst>
              <a:ext uri="{FF2B5EF4-FFF2-40B4-BE49-F238E27FC236}">
                <a16:creationId xmlns:a16="http://schemas.microsoft.com/office/drawing/2014/main" id="{94818C65-147E-403D-A4A2-A09ACB37A7D6}"/>
              </a:ext>
            </a:extLst>
          </p:cNvPr>
          <p:cNvSpPr txBox="1">
            <a:spLocks noChangeArrowheads="1"/>
          </p:cNvSpPr>
          <p:nvPr/>
        </p:nvSpPr>
        <p:spPr bwMode="auto">
          <a:xfrm>
            <a:off x="116181" y="1200317"/>
            <a:ext cx="8560275" cy="18002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属于</a:t>
            </a:r>
            <a:r>
              <a:rPr lang="zh-CN" altLang="en-US" sz="2400" dirty="0">
                <a:solidFill>
                  <a:srgbClr val="C00000"/>
                </a:solidFill>
                <a:latin typeface="宋体" panose="02010600030101010101" pitchFamily="2" charset="-122"/>
              </a:rPr>
              <a:t>影响损益</a:t>
            </a:r>
            <a:r>
              <a:rPr lang="zh-CN" altLang="en-US" sz="2400" dirty="0">
                <a:solidFill>
                  <a:srgbClr val="003366"/>
                </a:solidFill>
                <a:latin typeface="宋体" panose="02010600030101010101" pitchFamily="2" charset="-122"/>
              </a:rPr>
              <a:t>的，应将其对损益的影响数调整发现当期的</a:t>
            </a:r>
            <a:r>
              <a:rPr lang="zh-CN" altLang="en-US" sz="2400" dirty="0">
                <a:solidFill>
                  <a:srgbClr val="C00000"/>
                </a:solidFill>
                <a:latin typeface="宋体" panose="02010600030101010101" pitchFamily="2" charset="-122"/>
              </a:rPr>
              <a:t>期初留存收益</a:t>
            </a:r>
            <a:r>
              <a:rPr lang="zh-CN" altLang="en-US" sz="2400" dirty="0">
                <a:solidFill>
                  <a:srgbClr val="003366"/>
                </a:solidFill>
                <a:latin typeface="宋体" panose="02010600030101010101" pitchFamily="2" charset="-122"/>
              </a:rPr>
              <a:t>，财务报表其他相关项目的</a:t>
            </a:r>
            <a:r>
              <a:rPr lang="zh-CN" altLang="en-US" sz="2400" dirty="0">
                <a:solidFill>
                  <a:srgbClr val="C00000"/>
                </a:solidFill>
                <a:latin typeface="宋体" panose="02010600030101010101" pitchFamily="2" charset="-122"/>
              </a:rPr>
              <a:t>期初数也应一并调整</a:t>
            </a:r>
            <a:r>
              <a:rPr lang="zh-CN" altLang="en-US" sz="2400" dirty="0">
                <a:solidFill>
                  <a:srgbClr val="003366"/>
                </a:solidFill>
                <a:latin typeface="宋体" panose="02010600030101010101" pitchFamily="2" charset="-122"/>
              </a:rPr>
              <a:t>。</a:t>
            </a:r>
          </a:p>
        </p:txBody>
      </p:sp>
      <p:sp>
        <p:nvSpPr>
          <p:cNvPr id="7" name="Rectangle 2">
            <a:extLst>
              <a:ext uri="{FF2B5EF4-FFF2-40B4-BE49-F238E27FC236}">
                <a16:creationId xmlns:a16="http://schemas.microsoft.com/office/drawing/2014/main" id="{BD0ABFD9-10AA-465B-9862-C8E7136DB40B}"/>
              </a:ext>
            </a:extLst>
          </p:cNvPr>
          <p:cNvSpPr txBox="1">
            <a:spLocks noChangeArrowheads="1"/>
          </p:cNvSpPr>
          <p:nvPr/>
        </p:nvSpPr>
        <p:spPr bwMode="auto">
          <a:xfrm>
            <a:off x="116181" y="3212976"/>
            <a:ext cx="8560275"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属于</a:t>
            </a:r>
            <a:r>
              <a:rPr lang="zh-CN" altLang="en-US" sz="2400" dirty="0">
                <a:solidFill>
                  <a:srgbClr val="C00000"/>
                </a:solidFill>
                <a:latin typeface="宋体" panose="02010600030101010101" pitchFamily="2" charset="-122"/>
              </a:rPr>
              <a:t>不影响损益</a:t>
            </a:r>
            <a:r>
              <a:rPr lang="zh-CN" altLang="en-US" sz="2400" dirty="0">
                <a:solidFill>
                  <a:srgbClr val="003366"/>
                </a:solidFill>
                <a:latin typeface="宋体" panose="02010600030101010101" pitchFamily="2" charset="-122"/>
              </a:rPr>
              <a:t>的，应调整财务报表</a:t>
            </a:r>
            <a:r>
              <a:rPr lang="zh-CN" altLang="en-US" sz="2400" dirty="0">
                <a:solidFill>
                  <a:srgbClr val="C00000"/>
                </a:solidFill>
                <a:latin typeface="宋体" panose="02010600030101010101" pitchFamily="2" charset="-122"/>
              </a:rPr>
              <a:t>相关项目</a:t>
            </a:r>
            <a:r>
              <a:rPr lang="zh-CN" altLang="en-US" sz="2400" dirty="0">
                <a:solidFill>
                  <a:srgbClr val="003366"/>
                </a:solidFill>
                <a:latin typeface="宋体" panose="02010600030101010101" pitchFamily="2" charset="-122"/>
              </a:rPr>
              <a:t>的</a:t>
            </a:r>
            <a:r>
              <a:rPr lang="zh-CN" altLang="en-US" sz="2400" dirty="0">
                <a:solidFill>
                  <a:srgbClr val="C00000"/>
                </a:solidFill>
                <a:latin typeface="宋体" panose="02010600030101010101" pitchFamily="2" charset="-122"/>
              </a:rPr>
              <a:t>期初数</a:t>
            </a:r>
            <a:r>
              <a:rPr lang="zh-CN" altLang="en-US" sz="2400" dirty="0">
                <a:solidFill>
                  <a:srgbClr val="003366"/>
                </a:solidFill>
                <a:latin typeface="宋体" panose="02010600030101010101" pitchFamily="2" charset="-122"/>
              </a:rPr>
              <a:t>。</a:t>
            </a:r>
          </a:p>
          <a:p>
            <a:pPr>
              <a:lnSpc>
                <a:spcPct val="150000"/>
              </a:lnSpc>
              <a:spcBef>
                <a:spcPct val="0"/>
              </a:spcBef>
              <a:buNone/>
            </a:pPr>
            <a:endParaRPr lang="zh-CN" altLang="en-US"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F16B6F97-E9BB-448F-9412-C4F068BE0E08}"/>
              </a:ext>
            </a:extLst>
          </p:cNvPr>
          <p:cNvSpPr txBox="1">
            <a:spLocks noChangeArrowheads="1"/>
          </p:cNvSpPr>
          <p:nvPr/>
        </p:nvSpPr>
        <p:spPr bwMode="auto">
          <a:xfrm>
            <a:off x="34925"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（二）重要的前期差错以及虽然不重要但故意造成的前期差错的处理</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追溯更正重要的前期差错时，需要考虑以下因素：</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前期差错是否影响损益。</a:t>
            </a:r>
          </a:p>
        </p:txBody>
      </p:sp>
      <p:sp>
        <p:nvSpPr>
          <p:cNvPr id="6" name="Rectangle 2">
            <a:extLst>
              <a:ext uri="{FF2B5EF4-FFF2-40B4-BE49-F238E27FC236}">
                <a16:creationId xmlns:a16="http://schemas.microsoft.com/office/drawing/2014/main" id="{9E4DE8B1-1906-41A7-A497-A1064D3DDBD0}"/>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8" name="Rectangle 2">
            <a:extLst>
              <a:ext uri="{FF2B5EF4-FFF2-40B4-BE49-F238E27FC236}">
                <a16:creationId xmlns:a16="http://schemas.microsoft.com/office/drawing/2014/main" id="{22D0DA7D-39BA-4980-BD12-2ADB75C7DEA2}"/>
              </a:ext>
            </a:extLst>
          </p:cNvPr>
          <p:cNvSpPr txBox="1">
            <a:spLocks noChangeArrowheads="1"/>
          </p:cNvSpPr>
          <p:nvPr/>
        </p:nvSpPr>
        <p:spPr bwMode="auto">
          <a:xfrm>
            <a:off x="251520" y="3817556"/>
            <a:ext cx="8403644" cy="2662233"/>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属于</a:t>
            </a:r>
            <a:r>
              <a:rPr lang="zh-CN" altLang="en-US" sz="2400" dirty="0">
                <a:solidFill>
                  <a:srgbClr val="C00000"/>
                </a:solidFill>
                <a:latin typeface="宋体" panose="02010600030101010101" pitchFamily="2" charset="-122"/>
              </a:rPr>
              <a:t>影响损益</a:t>
            </a:r>
            <a:r>
              <a:rPr lang="zh-CN" altLang="en-US" sz="2400" dirty="0">
                <a:solidFill>
                  <a:srgbClr val="003366"/>
                </a:solidFill>
                <a:latin typeface="宋体" panose="02010600030101010101" pitchFamily="2" charset="-122"/>
              </a:rPr>
              <a:t>的，应将其对损益的影响数调整发现当期的</a:t>
            </a:r>
            <a:r>
              <a:rPr lang="zh-CN" altLang="en-US" sz="2400" dirty="0">
                <a:solidFill>
                  <a:srgbClr val="C00000"/>
                </a:solidFill>
                <a:latin typeface="宋体" panose="02010600030101010101" pitchFamily="2" charset="-122"/>
              </a:rPr>
              <a:t>期初留存收益</a:t>
            </a:r>
            <a:r>
              <a:rPr lang="zh-CN" altLang="en-US" sz="2400" dirty="0">
                <a:solidFill>
                  <a:srgbClr val="003366"/>
                </a:solidFill>
                <a:latin typeface="宋体" panose="02010600030101010101" pitchFamily="2" charset="-122"/>
              </a:rPr>
              <a:t>，财务报表其他相关项目的</a:t>
            </a:r>
            <a:r>
              <a:rPr lang="zh-CN" altLang="en-US" sz="2400" dirty="0">
                <a:solidFill>
                  <a:srgbClr val="C00000"/>
                </a:solidFill>
                <a:latin typeface="宋体" panose="02010600030101010101" pitchFamily="2" charset="-122"/>
              </a:rPr>
              <a:t>期初数也应一并调整</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注</a:t>
            </a:r>
            <a:r>
              <a:rPr lang="en-US" altLang="zh-CN" sz="2400" dirty="0">
                <a:solidFill>
                  <a:srgbClr val="003366"/>
                </a:solidFill>
                <a:latin typeface="宋体" panose="02010600030101010101" pitchFamily="2" charset="-122"/>
              </a:rPr>
              <a:t>2</a:t>
            </a:r>
            <a:r>
              <a:rPr lang="zh-CN" altLang="en-US" sz="2400" dirty="0">
                <a:solidFill>
                  <a:srgbClr val="003366"/>
                </a:solidFill>
                <a:latin typeface="宋体" panose="02010600030101010101" pitchFamily="2" charset="-122"/>
              </a:rPr>
              <a:t>：属于</a:t>
            </a:r>
            <a:r>
              <a:rPr lang="zh-CN" altLang="en-US" sz="2400" dirty="0">
                <a:solidFill>
                  <a:srgbClr val="C00000"/>
                </a:solidFill>
                <a:latin typeface="宋体" panose="02010600030101010101" pitchFamily="2" charset="-122"/>
              </a:rPr>
              <a:t>不影响损益</a:t>
            </a:r>
            <a:r>
              <a:rPr lang="zh-CN" altLang="en-US" sz="2400" dirty="0">
                <a:solidFill>
                  <a:srgbClr val="003366"/>
                </a:solidFill>
                <a:latin typeface="宋体" panose="02010600030101010101" pitchFamily="2" charset="-122"/>
              </a:rPr>
              <a:t>的，应调整财务报表</a:t>
            </a:r>
            <a:r>
              <a:rPr lang="zh-CN" altLang="en-US" sz="2400" dirty="0">
                <a:solidFill>
                  <a:srgbClr val="C00000"/>
                </a:solidFill>
                <a:latin typeface="宋体" panose="02010600030101010101" pitchFamily="2" charset="-122"/>
              </a:rPr>
              <a:t>相关项目的期初数</a:t>
            </a:r>
            <a:r>
              <a:rPr lang="zh-CN" altLang="en-US" sz="2400" dirty="0">
                <a:solidFill>
                  <a:srgbClr val="003366"/>
                </a:solidFill>
                <a:latin typeface="宋体" panose="02010600030101010101" pitchFamily="2" charset="-122"/>
              </a:rPr>
              <a:t>。</a:t>
            </a:r>
          </a:p>
          <a:p>
            <a:pPr>
              <a:lnSpc>
                <a:spcPct val="150000"/>
              </a:lnSpc>
              <a:spcBef>
                <a:spcPct val="0"/>
              </a:spcBef>
              <a:buNone/>
            </a:pPr>
            <a:endParaRPr lang="en-US" altLang="zh-CN" sz="2400" dirty="0">
              <a:solidFill>
                <a:srgbClr val="003366"/>
              </a:solidFill>
              <a:latin typeface="宋体" panose="02010600030101010101" pitchFamily="2" charset="-122"/>
            </a:endParaRPr>
          </a:p>
          <a:p>
            <a:pPr>
              <a:lnSpc>
                <a:spcPct val="150000"/>
              </a:lnSpc>
              <a:spcBef>
                <a:spcPct val="0"/>
              </a:spcBef>
              <a:buNone/>
            </a:pPr>
            <a:endParaRPr lang="zh-CN" altLang="en-US"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F33A694-9C8D-46C2-A52C-47EC1410F55F}"/>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（二）重要的前期差错以及虽然不重要但故意造成的前期差错的处理</a:t>
            </a:r>
          </a:p>
          <a:p>
            <a:pPr marL="514350" indent="-514350">
              <a:lnSpc>
                <a:spcPct val="150000"/>
              </a:lnSpc>
              <a:spcBef>
                <a:spcPct val="0"/>
              </a:spcBef>
              <a:buFont typeface="+mj-lt"/>
              <a:buAutoNum type="arabicPeriod" startAt="2"/>
            </a:pPr>
            <a:r>
              <a:rPr lang="zh-CN" altLang="en-US" sz="2800" dirty="0">
                <a:solidFill>
                  <a:srgbClr val="003366"/>
                </a:solidFill>
                <a:latin typeface="宋体" panose="02010600030101010101" pitchFamily="2" charset="-122"/>
              </a:rPr>
              <a:t>前期差错发生的时间。</a:t>
            </a:r>
            <a:endParaRPr lang="en-US" altLang="zh-CN"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1255D31D-7978-4B33-9CFF-535D46BF0F4E}"/>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7" name="Rectangle 2">
            <a:extLst>
              <a:ext uri="{FF2B5EF4-FFF2-40B4-BE49-F238E27FC236}">
                <a16:creationId xmlns:a16="http://schemas.microsoft.com/office/drawing/2014/main" id="{2A194F20-266C-41E6-B5C9-09334AD27240}"/>
              </a:ext>
            </a:extLst>
          </p:cNvPr>
          <p:cNvSpPr txBox="1">
            <a:spLocks noChangeArrowheads="1"/>
          </p:cNvSpPr>
          <p:nvPr/>
        </p:nvSpPr>
        <p:spPr bwMode="auto">
          <a:xfrm>
            <a:off x="139220" y="3444693"/>
            <a:ext cx="8403644" cy="2662233"/>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对于</a:t>
            </a:r>
            <a:r>
              <a:rPr lang="zh-CN" altLang="en-US" sz="2400" dirty="0">
                <a:solidFill>
                  <a:srgbClr val="C00000"/>
                </a:solidFill>
                <a:latin typeface="宋体" panose="02010600030101010101" pitchFamily="2" charset="-122"/>
              </a:rPr>
              <a:t>年度资产负债表日</a:t>
            </a:r>
            <a:r>
              <a:rPr lang="zh-CN" altLang="en-US" sz="2400" dirty="0">
                <a:solidFill>
                  <a:srgbClr val="003366"/>
                </a:solidFill>
                <a:latin typeface="宋体" panose="02010600030101010101" pitchFamily="2" charset="-122"/>
              </a:rPr>
              <a:t>至</a:t>
            </a:r>
            <a:r>
              <a:rPr lang="zh-CN" altLang="en-US" sz="2400" dirty="0">
                <a:solidFill>
                  <a:srgbClr val="C00000"/>
                </a:solidFill>
                <a:latin typeface="宋体" panose="02010600030101010101" pitchFamily="2" charset="-122"/>
              </a:rPr>
              <a:t>财务报告批准报出日之间</a:t>
            </a:r>
            <a:r>
              <a:rPr lang="zh-CN" altLang="en-US" sz="2400" dirty="0">
                <a:solidFill>
                  <a:srgbClr val="003366"/>
                </a:solidFill>
                <a:latin typeface="宋体" panose="02010600030101010101" pitchFamily="2" charset="-122"/>
              </a:rPr>
              <a:t>发现的</a:t>
            </a:r>
            <a:r>
              <a:rPr lang="zh-CN" altLang="en-US" sz="2400" dirty="0">
                <a:solidFill>
                  <a:srgbClr val="C00000"/>
                </a:solidFill>
                <a:latin typeface="宋体" panose="02010600030101010101" pitchFamily="2" charset="-122"/>
              </a:rPr>
              <a:t>报告年度的会计差错</a:t>
            </a:r>
            <a:r>
              <a:rPr lang="zh-CN" altLang="en-US" sz="2400" dirty="0">
                <a:solidFill>
                  <a:srgbClr val="003366"/>
                </a:solidFill>
                <a:latin typeface="宋体" panose="02010600030101010101" pitchFamily="2" charset="-122"/>
              </a:rPr>
              <a:t>及</a:t>
            </a:r>
            <a:r>
              <a:rPr lang="zh-CN" altLang="en-US" sz="2400" dirty="0">
                <a:solidFill>
                  <a:srgbClr val="C00000"/>
                </a:solidFill>
                <a:latin typeface="宋体" panose="02010600030101010101" pitchFamily="2" charset="-122"/>
              </a:rPr>
              <a:t>报告年度前不重要的前期差错</a:t>
            </a:r>
            <a:r>
              <a:rPr lang="zh-CN" altLang="en-US" sz="2400" dirty="0">
                <a:solidFill>
                  <a:srgbClr val="003366"/>
                </a:solidFill>
                <a:latin typeface="宋体" panose="02010600030101010101" pitchFamily="2" charset="-122"/>
              </a:rPr>
              <a:t>，应按照</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企业会计准则第</a:t>
            </a:r>
            <a:r>
              <a:rPr lang="en-US" altLang="zh-CN" sz="2400" dirty="0">
                <a:solidFill>
                  <a:srgbClr val="003366"/>
                </a:solidFill>
                <a:latin typeface="宋体" panose="02010600030101010101" pitchFamily="2" charset="-122"/>
              </a:rPr>
              <a:t>29</a:t>
            </a:r>
            <a:r>
              <a:rPr lang="zh-CN" altLang="en-US" sz="2400" dirty="0">
                <a:solidFill>
                  <a:srgbClr val="003366"/>
                </a:solidFill>
                <a:latin typeface="宋体" panose="02010600030101010101" pitchFamily="2" charset="-122"/>
              </a:rPr>
              <a:t>号</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资产负债表日后事项</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的规定进行处理。</a:t>
            </a:r>
            <a:endParaRPr lang="en-US" altLang="zh-CN" sz="2400" dirty="0">
              <a:solidFill>
                <a:srgbClr val="003366"/>
              </a:solidFill>
              <a:latin typeface="宋体" panose="02010600030101010101" pitchFamily="2" charset="-122"/>
            </a:endParaRPr>
          </a:p>
          <a:p>
            <a:pPr>
              <a:lnSpc>
                <a:spcPct val="150000"/>
              </a:lnSpc>
              <a:spcBef>
                <a:spcPct val="0"/>
              </a:spcBef>
              <a:buNone/>
            </a:pPr>
            <a:endParaRPr lang="zh-CN" altLang="en-US"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22B9FDD-58D1-4D33-A381-9124BB2A22EC}"/>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（二）重要的前期差错以及虽然不重要但故意造成的前期差错的处理</a:t>
            </a:r>
          </a:p>
          <a:p>
            <a:pPr marL="514350" indent="-514350">
              <a:lnSpc>
                <a:spcPct val="150000"/>
              </a:lnSpc>
              <a:spcBef>
                <a:spcPct val="0"/>
              </a:spcBef>
              <a:buFont typeface="+mj-lt"/>
              <a:buAutoNum type="arabicPeriod" startAt="3"/>
            </a:pPr>
            <a:r>
              <a:rPr lang="zh-CN" altLang="en-US" sz="2800" dirty="0">
                <a:solidFill>
                  <a:srgbClr val="003366"/>
                </a:solidFill>
                <a:latin typeface="宋体" panose="02010600030101010101" pitchFamily="2" charset="-122"/>
              </a:rPr>
              <a:t>前期差错影响数的确定是否切实可行。</a:t>
            </a:r>
          </a:p>
        </p:txBody>
      </p:sp>
      <p:sp>
        <p:nvSpPr>
          <p:cNvPr id="6" name="Rectangle 2">
            <a:extLst>
              <a:ext uri="{FF2B5EF4-FFF2-40B4-BE49-F238E27FC236}">
                <a16:creationId xmlns:a16="http://schemas.microsoft.com/office/drawing/2014/main" id="{4D4EE49F-0A20-4393-84EE-841512BCF825}"/>
              </a:ext>
            </a:extLst>
          </p:cNvPr>
          <p:cNvSpPr txBox="1">
            <a:spLocks noChangeArrowheads="1"/>
          </p:cNvSpPr>
          <p:nvPr/>
        </p:nvSpPr>
        <p:spPr bwMode="auto">
          <a:xfrm>
            <a:off x="10795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7" name="Rectangle 2">
            <a:extLst>
              <a:ext uri="{FF2B5EF4-FFF2-40B4-BE49-F238E27FC236}">
                <a16:creationId xmlns:a16="http://schemas.microsoft.com/office/drawing/2014/main" id="{590E47D0-532C-472A-89C7-0382D8EC0F9D}"/>
              </a:ext>
            </a:extLst>
          </p:cNvPr>
          <p:cNvSpPr txBox="1">
            <a:spLocks noChangeArrowheads="1"/>
          </p:cNvSpPr>
          <p:nvPr/>
        </p:nvSpPr>
        <p:spPr bwMode="auto">
          <a:xfrm>
            <a:off x="139220" y="3444693"/>
            <a:ext cx="8753260" cy="1640491"/>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确定前期差错影响数</a:t>
            </a:r>
            <a:r>
              <a:rPr lang="zh-CN" altLang="en-US" sz="2400" dirty="0">
                <a:solidFill>
                  <a:srgbClr val="C00000"/>
                </a:solidFill>
                <a:latin typeface="宋体" panose="02010600030101010101" pitchFamily="2" charset="-122"/>
              </a:rPr>
              <a:t>不切实可行</a:t>
            </a:r>
            <a:r>
              <a:rPr lang="zh-CN" altLang="en-US" sz="2400" dirty="0">
                <a:solidFill>
                  <a:srgbClr val="003366"/>
                </a:solidFill>
                <a:latin typeface="宋体" panose="02010600030101010101" pitchFamily="2" charset="-122"/>
              </a:rPr>
              <a:t>的，可从</a:t>
            </a:r>
            <a:r>
              <a:rPr lang="zh-CN" altLang="en-US" sz="2400" dirty="0">
                <a:solidFill>
                  <a:srgbClr val="C00000"/>
                </a:solidFill>
                <a:latin typeface="宋体" panose="02010600030101010101" pitchFamily="2" charset="-122"/>
              </a:rPr>
              <a:t>可追溯重述的最早期间开始</a:t>
            </a:r>
            <a:r>
              <a:rPr lang="zh-CN" altLang="en-US" sz="2400" dirty="0">
                <a:solidFill>
                  <a:srgbClr val="003366"/>
                </a:solidFill>
                <a:latin typeface="宋体" panose="02010600030101010101" pitchFamily="2" charset="-122"/>
              </a:rPr>
              <a:t>调整留存收益的期初余额，财务报表其他相关项目的期初余额也应当一并调整，或者</a:t>
            </a:r>
            <a:r>
              <a:rPr lang="zh-CN" altLang="en-US" sz="2400" dirty="0">
                <a:solidFill>
                  <a:srgbClr val="C00000"/>
                </a:solidFill>
                <a:latin typeface="宋体" panose="02010600030101010101" pitchFamily="2" charset="-122"/>
              </a:rPr>
              <a:t>采用未来适用法</a:t>
            </a:r>
            <a:r>
              <a:rPr lang="zh-CN" altLang="en-US" sz="2400" dirty="0">
                <a:solidFill>
                  <a:srgbClr val="003366"/>
                </a:solidFill>
                <a:latin typeface="宋体" panose="02010600030101010101" pitchFamily="2" charset="-122"/>
              </a:rPr>
              <a:t>；</a:t>
            </a:r>
          </a:p>
          <a:p>
            <a:pPr>
              <a:lnSpc>
                <a:spcPct val="150000"/>
              </a:lnSpc>
              <a:spcBef>
                <a:spcPct val="0"/>
              </a:spcBef>
              <a:buNone/>
            </a:pPr>
            <a:endParaRPr lang="zh-CN" altLang="en-US"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47532EB-CC1A-4EF3-8290-6D26FA588E25}"/>
              </a:ext>
            </a:extLst>
          </p:cNvPr>
          <p:cNvSpPr txBox="1">
            <a:spLocks noChangeArrowheads="1"/>
          </p:cNvSpPr>
          <p:nvPr/>
        </p:nvSpPr>
        <p:spPr bwMode="auto">
          <a:xfrm>
            <a:off x="53975" y="800894"/>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二、前期差错的会计处理</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（二）重要的前期差错以及虽然不重要但故意造成的前期差错的处理</a:t>
            </a:r>
          </a:p>
          <a:p>
            <a:pPr>
              <a:lnSpc>
                <a:spcPct val="150000"/>
              </a:lnSpc>
              <a:spcBef>
                <a:spcPct val="0"/>
              </a:spcBef>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7" name="Rectangle 2">
            <a:extLst>
              <a:ext uri="{FF2B5EF4-FFF2-40B4-BE49-F238E27FC236}">
                <a16:creationId xmlns:a16="http://schemas.microsoft.com/office/drawing/2014/main" id="{934BAC3C-73AA-4470-B56B-2416DDABE939}"/>
              </a:ext>
            </a:extLst>
          </p:cNvPr>
          <p:cNvSpPr txBox="1">
            <a:spLocks noChangeArrowheads="1"/>
          </p:cNvSpPr>
          <p:nvPr/>
        </p:nvSpPr>
        <p:spPr bwMode="auto">
          <a:xfrm>
            <a:off x="10795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8" name="Rectangle 2">
            <a:extLst>
              <a:ext uri="{FF2B5EF4-FFF2-40B4-BE49-F238E27FC236}">
                <a16:creationId xmlns:a16="http://schemas.microsoft.com/office/drawing/2014/main" id="{59959054-C650-4C91-A494-7757BE75BCC0}"/>
              </a:ext>
            </a:extLst>
          </p:cNvPr>
          <p:cNvSpPr txBox="1">
            <a:spLocks noChangeArrowheads="1"/>
          </p:cNvSpPr>
          <p:nvPr/>
        </p:nvSpPr>
        <p:spPr bwMode="auto">
          <a:xfrm>
            <a:off x="53975" y="2611156"/>
            <a:ext cx="8948630" cy="1635687"/>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当企业确定前期差错对列报的</a:t>
            </a:r>
            <a:r>
              <a:rPr lang="zh-CN" altLang="en-US" sz="2400" dirty="0">
                <a:solidFill>
                  <a:srgbClr val="C00000"/>
                </a:solidFill>
                <a:latin typeface="宋体" panose="02010600030101010101" pitchFamily="2" charset="-122"/>
              </a:rPr>
              <a:t>一个</a:t>
            </a:r>
            <a:r>
              <a:rPr lang="zh-CN" altLang="en-US" sz="2400" dirty="0">
                <a:solidFill>
                  <a:srgbClr val="003366"/>
                </a:solidFill>
                <a:latin typeface="宋体" panose="02010600030101010101" pitchFamily="2" charset="-122"/>
              </a:rPr>
              <a:t>或</a:t>
            </a:r>
            <a:r>
              <a:rPr lang="zh-CN" altLang="en-US" sz="2400" dirty="0">
                <a:solidFill>
                  <a:srgbClr val="C00000"/>
                </a:solidFill>
                <a:latin typeface="宋体" panose="02010600030101010101" pitchFamily="2" charset="-122"/>
              </a:rPr>
              <a:t>多个前期</a:t>
            </a:r>
            <a:r>
              <a:rPr lang="zh-CN" altLang="en-US" sz="2400" dirty="0">
                <a:solidFill>
                  <a:srgbClr val="003366"/>
                </a:solidFill>
                <a:latin typeface="宋体" panose="02010600030101010101" pitchFamily="2" charset="-122"/>
              </a:rPr>
              <a:t>比较信息的特定期间的</a:t>
            </a:r>
            <a:r>
              <a:rPr lang="zh-CN" altLang="en-US" sz="2400" dirty="0">
                <a:solidFill>
                  <a:srgbClr val="C00000"/>
                </a:solidFill>
                <a:latin typeface="宋体" panose="02010600030101010101" pitchFamily="2" charset="-122"/>
              </a:rPr>
              <a:t>累计影响数不切实可行</a:t>
            </a:r>
            <a:r>
              <a:rPr lang="zh-CN" altLang="en-US" sz="2400" dirty="0">
                <a:solidFill>
                  <a:srgbClr val="003366"/>
                </a:solidFill>
                <a:latin typeface="宋体" panose="02010600030101010101" pitchFamily="2" charset="-122"/>
              </a:rPr>
              <a:t>的，应追溯重述切实可行的最早期间的资产、负债和所有者权益相关项目的期初余额；</a:t>
            </a:r>
          </a:p>
          <a:p>
            <a:pPr>
              <a:lnSpc>
                <a:spcPct val="150000"/>
              </a:lnSpc>
              <a:spcBef>
                <a:spcPct val="0"/>
              </a:spcBef>
              <a:buNone/>
            </a:pPr>
            <a:r>
              <a:rPr lang="zh-CN" altLang="en-US" sz="2400" dirty="0">
                <a:solidFill>
                  <a:srgbClr val="003366"/>
                </a:solidFill>
                <a:latin typeface="宋体" panose="02010600030101010101" pitchFamily="2" charset="-122"/>
              </a:rPr>
              <a:t>；</a:t>
            </a:r>
          </a:p>
          <a:p>
            <a:pPr>
              <a:lnSpc>
                <a:spcPct val="150000"/>
              </a:lnSpc>
              <a:spcBef>
                <a:spcPct val="0"/>
              </a:spcBef>
              <a:buNone/>
            </a:pPr>
            <a:endParaRPr lang="zh-CN" altLang="en-US" sz="2400" dirty="0">
              <a:solidFill>
                <a:srgbClr val="003366"/>
              </a:solidFill>
              <a:latin typeface="宋体" panose="02010600030101010101" pitchFamily="2" charset="-122"/>
            </a:endParaRPr>
          </a:p>
        </p:txBody>
      </p:sp>
      <p:sp>
        <p:nvSpPr>
          <p:cNvPr id="9" name="Rectangle 2">
            <a:extLst>
              <a:ext uri="{FF2B5EF4-FFF2-40B4-BE49-F238E27FC236}">
                <a16:creationId xmlns:a16="http://schemas.microsoft.com/office/drawing/2014/main" id="{859D6310-133E-497C-A53C-BE072D07E467}"/>
              </a:ext>
            </a:extLst>
          </p:cNvPr>
          <p:cNvSpPr txBox="1">
            <a:spLocks noChangeArrowheads="1"/>
          </p:cNvSpPr>
          <p:nvPr/>
        </p:nvSpPr>
        <p:spPr bwMode="auto">
          <a:xfrm>
            <a:off x="140445" y="4744381"/>
            <a:ext cx="8753260" cy="1640491"/>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3</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确定前期差错影响数</a:t>
            </a:r>
            <a:r>
              <a:rPr lang="zh-CN" altLang="en-US" sz="2400" dirty="0">
                <a:solidFill>
                  <a:srgbClr val="C00000"/>
                </a:solidFill>
                <a:latin typeface="宋体" panose="02010600030101010101" pitchFamily="2" charset="-122"/>
              </a:rPr>
              <a:t>不切实可行</a:t>
            </a:r>
            <a:r>
              <a:rPr lang="zh-CN" altLang="en-US" sz="2400" dirty="0">
                <a:solidFill>
                  <a:srgbClr val="003366"/>
                </a:solidFill>
                <a:latin typeface="宋体" panose="02010600030101010101" pitchFamily="2" charset="-122"/>
              </a:rPr>
              <a:t>的，可从</a:t>
            </a:r>
            <a:r>
              <a:rPr lang="zh-CN" altLang="en-US" sz="2400" dirty="0">
                <a:solidFill>
                  <a:srgbClr val="C00000"/>
                </a:solidFill>
                <a:latin typeface="宋体" panose="02010600030101010101" pitchFamily="2" charset="-122"/>
              </a:rPr>
              <a:t>可追溯重述的最早期间开始</a:t>
            </a:r>
            <a:r>
              <a:rPr lang="zh-CN" altLang="en-US" sz="2400" dirty="0">
                <a:solidFill>
                  <a:srgbClr val="003366"/>
                </a:solidFill>
                <a:latin typeface="宋体" panose="02010600030101010101" pitchFamily="2" charset="-122"/>
              </a:rPr>
              <a:t>调整留存收益的期初余额，财务报表其他相关项目的期初余额也应当一并调整，或者</a:t>
            </a:r>
            <a:r>
              <a:rPr lang="zh-CN" altLang="en-US" sz="2400" dirty="0">
                <a:solidFill>
                  <a:srgbClr val="C00000"/>
                </a:solidFill>
                <a:latin typeface="宋体" panose="02010600030101010101" pitchFamily="2" charset="-122"/>
              </a:rPr>
              <a:t>采用未来适用法</a:t>
            </a:r>
            <a:r>
              <a:rPr lang="zh-CN" altLang="en-US" sz="2400" dirty="0">
                <a:solidFill>
                  <a:srgbClr val="003366"/>
                </a:solidFill>
                <a:latin typeface="宋体" panose="02010600030101010101" pitchFamily="2" charset="-122"/>
              </a:rPr>
              <a:t>；</a:t>
            </a:r>
          </a:p>
          <a:p>
            <a:pPr>
              <a:lnSpc>
                <a:spcPct val="150000"/>
              </a:lnSpc>
              <a:spcBef>
                <a:spcPct val="0"/>
              </a:spcBef>
              <a:buNone/>
            </a:pPr>
            <a:endParaRPr lang="zh-CN" altLang="en-US"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C1E6D695-EB69-4CD4-9423-47E62689272F}"/>
              </a:ext>
            </a:extLst>
          </p:cNvPr>
          <p:cNvSpPr txBox="1">
            <a:spLocks noChangeArrowheads="1"/>
          </p:cNvSpPr>
          <p:nvPr/>
        </p:nvSpPr>
        <p:spPr bwMode="auto">
          <a:xfrm>
            <a:off x="0" y="620713"/>
            <a:ext cx="9144000" cy="51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en-US" altLang="zh-CN" sz="2800" dirty="0">
                <a:solidFill>
                  <a:srgbClr val="C00000"/>
                </a:solidFill>
                <a:latin typeface="宋体" panose="02010600030101010101" pitchFamily="2" charset="-122"/>
              </a:rPr>
              <a:t>【</a:t>
            </a:r>
            <a:r>
              <a:rPr lang="zh-CN" altLang="en-US" sz="2800" dirty="0">
                <a:solidFill>
                  <a:srgbClr val="C00000"/>
                </a:solidFill>
                <a:latin typeface="宋体" panose="02010600030101010101" pitchFamily="2" charset="-122"/>
              </a:rPr>
              <a:t>例</a:t>
            </a:r>
            <a:r>
              <a:rPr lang="en-US" altLang="zh-CN" sz="2800" dirty="0">
                <a:solidFill>
                  <a:srgbClr val="C00000"/>
                </a:solidFill>
                <a:latin typeface="宋体" panose="02010600030101010101" pitchFamily="2" charset="-122"/>
              </a:rPr>
              <a:t>】</a:t>
            </a:r>
            <a:r>
              <a:rPr lang="zh-CN" altLang="en-US" sz="2800" dirty="0">
                <a:solidFill>
                  <a:srgbClr val="003366"/>
                </a:solidFill>
                <a:latin typeface="宋体" panose="02010600030101010101" pitchFamily="2" charset="-122"/>
              </a:rPr>
              <a:t>甲公司于</a:t>
            </a:r>
            <a:r>
              <a:rPr lang="en-US" altLang="zh-CN" sz="2800" dirty="0">
                <a:solidFill>
                  <a:srgbClr val="003366"/>
                </a:solidFill>
                <a:latin typeface="宋体" panose="02010600030101010101" pitchFamily="2" charset="-122"/>
              </a:rPr>
              <a:t>20*3</a:t>
            </a:r>
            <a:r>
              <a:rPr lang="zh-CN" altLang="en-US" sz="2800" dirty="0">
                <a:solidFill>
                  <a:srgbClr val="003366"/>
                </a:solidFill>
                <a:latin typeface="宋体" panose="02010600030101010101" pitchFamily="2" charset="-122"/>
              </a:rPr>
              <a:t>年</a:t>
            </a:r>
            <a:r>
              <a:rPr lang="en-US" altLang="zh-CN" sz="2800" dirty="0">
                <a:solidFill>
                  <a:srgbClr val="003366"/>
                </a:solidFill>
                <a:latin typeface="宋体" panose="02010600030101010101" pitchFamily="2" charset="-122"/>
              </a:rPr>
              <a:t>1</a:t>
            </a:r>
            <a:r>
              <a:rPr lang="zh-CN" altLang="en-US" sz="2800" dirty="0">
                <a:solidFill>
                  <a:srgbClr val="003366"/>
                </a:solidFill>
                <a:latin typeface="宋体" panose="02010600030101010101" pitchFamily="2" charset="-122"/>
              </a:rPr>
              <a:t>月</a:t>
            </a:r>
            <a:r>
              <a:rPr lang="en-US" altLang="zh-CN" sz="2800" dirty="0">
                <a:solidFill>
                  <a:srgbClr val="003366"/>
                </a:solidFill>
                <a:latin typeface="宋体" panose="02010600030101010101" pitchFamily="2" charset="-122"/>
              </a:rPr>
              <a:t>5</a:t>
            </a:r>
            <a:r>
              <a:rPr lang="zh-CN" altLang="en-US" sz="2800" dirty="0">
                <a:solidFill>
                  <a:srgbClr val="003366"/>
                </a:solidFill>
                <a:latin typeface="宋体" panose="02010600030101010101" pitchFamily="2" charset="-122"/>
              </a:rPr>
              <a:t>日聘请知名会计师事务所</a:t>
            </a:r>
            <a:r>
              <a:rPr lang="en-US" altLang="zh-CN" sz="2800" dirty="0">
                <a:solidFill>
                  <a:srgbClr val="003366"/>
                </a:solidFill>
                <a:latin typeface="宋体" panose="02010600030101010101" pitchFamily="2" charset="-122"/>
              </a:rPr>
              <a:t>A</a:t>
            </a:r>
            <a:r>
              <a:rPr lang="zh-CN" altLang="en-US" sz="2800" dirty="0">
                <a:solidFill>
                  <a:srgbClr val="003366"/>
                </a:solidFill>
                <a:latin typeface="宋体" panose="02010600030101010101" pitchFamily="2" charset="-122"/>
              </a:rPr>
              <a:t>事务所对其公司上年度财务报表进行审计。</a:t>
            </a:r>
            <a:r>
              <a:rPr lang="en-US" altLang="zh-CN" sz="2800" dirty="0">
                <a:solidFill>
                  <a:srgbClr val="003366"/>
                </a:solidFill>
                <a:latin typeface="宋体" panose="02010600030101010101" pitchFamily="2" charset="-122"/>
              </a:rPr>
              <a:t>A</a:t>
            </a:r>
            <a:r>
              <a:rPr lang="zh-CN" altLang="en-US" sz="2800" dirty="0">
                <a:solidFill>
                  <a:srgbClr val="003366"/>
                </a:solidFill>
                <a:latin typeface="宋体" panose="02010600030101010101" pitchFamily="2" charset="-122"/>
              </a:rPr>
              <a:t>会计师事务所在审计中返现，甲公司在</a:t>
            </a:r>
            <a:r>
              <a:rPr lang="en-US" altLang="zh-CN" sz="2800" dirty="0">
                <a:solidFill>
                  <a:srgbClr val="003366"/>
                </a:solidFill>
                <a:latin typeface="宋体" panose="02010600030101010101" pitchFamily="2" charset="-122"/>
              </a:rPr>
              <a:t>20*2</a:t>
            </a:r>
            <a:r>
              <a:rPr lang="zh-CN" altLang="en-US" sz="2800" dirty="0">
                <a:solidFill>
                  <a:srgbClr val="003366"/>
                </a:solidFill>
                <a:latin typeface="宋体" panose="02010600030101010101" pitchFamily="2" charset="-122"/>
              </a:rPr>
              <a:t>年将无形资产研究阶段发生的</a:t>
            </a:r>
            <a:r>
              <a:rPr lang="en-US" altLang="zh-CN" sz="2800" dirty="0">
                <a:solidFill>
                  <a:srgbClr val="003366"/>
                </a:solidFill>
                <a:latin typeface="宋体" panose="02010600030101010101" pitchFamily="2" charset="-122"/>
              </a:rPr>
              <a:t>2000000</a:t>
            </a:r>
            <a:r>
              <a:rPr lang="zh-CN" altLang="en-US" sz="2800" dirty="0">
                <a:solidFill>
                  <a:srgbClr val="003366"/>
                </a:solidFill>
                <a:latin typeface="宋体" panose="02010600030101010101" pitchFamily="2" charset="-122"/>
              </a:rPr>
              <a:t>元予以资本化，但尚未确认为无形资产，属于重要的前期差错。甲公司适用的所得税率为</a:t>
            </a:r>
            <a:r>
              <a:rPr lang="en-US" altLang="zh-CN" sz="2800" dirty="0">
                <a:solidFill>
                  <a:srgbClr val="003366"/>
                </a:solidFill>
                <a:latin typeface="宋体" panose="02010600030101010101" pitchFamily="2" charset="-122"/>
              </a:rPr>
              <a:t>25%</a:t>
            </a:r>
            <a:r>
              <a:rPr lang="zh-CN" altLang="en-US" sz="2800" dirty="0">
                <a:solidFill>
                  <a:srgbClr val="003366"/>
                </a:solidFill>
                <a:latin typeface="宋体" panose="02010600030101010101" pitchFamily="2" charset="-122"/>
              </a:rPr>
              <a:t>，按税法规定，费用化的研究指出可以按照</a:t>
            </a:r>
            <a:r>
              <a:rPr lang="en-US" altLang="zh-CN" sz="2800" dirty="0">
                <a:solidFill>
                  <a:srgbClr val="003366"/>
                </a:solidFill>
                <a:latin typeface="宋体" panose="02010600030101010101" pitchFamily="2" charset="-122"/>
              </a:rPr>
              <a:t>75%</a:t>
            </a:r>
            <a:r>
              <a:rPr lang="zh-CN" altLang="en-US" sz="2800" dirty="0">
                <a:solidFill>
                  <a:srgbClr val="003366"/>
                </a:solidFill>
                <a:latin typeface="宋体" panose="02010600030101010101" pitchFamily="2" charset="-122"/>
              </a:rPr>
              <a:t>在税前加计扣除；按净利润的</a:t>
            </a:r>
            <a:r>
              <a:rPr lang="en-US" altLang="zh-CN" sz="2800" dirty="0">
                <a:solidFill>
                  <a:srgbClr val="003366"/>
                </a:solidFill>
                <a:latin typeface="宋体" panose="02010600030101010101" pitchFamily="2" charset="-122"/>
              </a:rPr>
              <a:t>10%</a:t>
            </a:r>
            <a:r>
              <a:rPr lang="zh-CN" altLang="en-US" sz="2800" dirty="0">
                <a:solidFill>
                  <a:srgbClr val="003366"/>
                </a:solidFill>
                <a:latin typeface="宋体" panose="02010600030101010101" pitchFamily="2" charset="-122"/>
              </a:rPr>
              <a:t>提取法定盈余公积。甲公司于</a:t>
            </a:r>
            <a:r>
              <a:rPr lang="en-US" altLang="zh-CN" sz="2800" dirty="0">
                <a:solidFill>
                  <a:srgbClr val="003366"/>
                </a:solidFill>
                <a:latin typeface="宋体" panose="02010600030101010101" pitchFamily="2" charset="-122"/>
              </a:rPr>
              <a:t>20*3</a:t>
            </a:r>
            <a:r>
              <a:rPr lang="zh-CN" altLang="en-US" sz="2800" dirty="0">
                <a:solidFill>
                  <a:srgbClr val="003366"/>
                </a:solidFill>
                <a:latin typeface="宋体" panose="02010600030101010101" pitchFamily="2" charset="-122"/>
              </a:rPr>
              <a:t>年</a:t>
            </a:r>
            <a:r>
              <a:rPr lang="en-US" altLang="zh-CN" sz="2800" dirty="0">
                <a:solidFill>
                  <a:srgbClr val="003366"/>
                </a:solidFill>
                <a:latin typeface="宋体" panose="02010600030101010101" pitchFamily="2" charset="-122"/>
              </a:rPr>
              <a:t>3</a:t>
            </a:r>
            <a:r>
              <a:rPr lang="zh-CN" altLang="en-US" sz="2800" dirty="0">
                <a:solidFill>
                  <a:srgbClr val="003366"/>
                </a:solidFill>
                <a:latin typeface="宋体" panose="02010600030101010101" pitchFamily="2" charset="-122"/>
              </a:rPr>
              <a:t>月</a:t>
            </a:r>
            <a:r>
              <a:rPr lang="en-US" altLang="zh-CN" sz="2800" dirty="0">
                <a:solidFill>
                  <a:srgbClr val="003366"/>
                </a:solidFill>
                <a:latin typeface="宋体" panose="02010600030101010101" pitchFamily="2" charset="-122"/>
              </a:rPr>
              <a:t>15</a:t>
            </a:r>
            <a:r>
              <a:rPr lang="zh-CN" altLang="en-US" sz="2800" dirty="0">
                <a:solidFill>
                  <a:srgbClr val="003366"/>
                </a:solidFill>
                <a:latin typeface="宋体" panose="02010600030101010101" pitchFamily="2" charset="-122"/>
              </a:rPr>
              <a:t>日采用追溯重述法进行前期差错更正，当日甲公司尚未进行所得税汇算清缴，财务报告也未经董事会批准报出。</a:t>
            </a:r>
          </a:p>
        </p:txBody>
      </p:sp>
      <p:sp>
        <p:nvSpPr>
          <p:cNvPr id="7" name="Rectangle 2">
            <a:extLst>
              <a:ext uri="{FF2B5EF4-FFF2-40B4-BE49-F238E27FC236}">
                <a16:creationId xmlns:a16="http://schemas.microsoft.com/office/drawing/2014/main" id="{3FC1D665-E9BB-47F0-8571-583207C36FFE}"/>
              </a:ext>
            </a:extLst>
          </p:cNvPr>
          <p:cNvSpPr txBox="1">
            <a:spLocks noChangeArrowheads="1"/>
          </p:cNvSpPr>
          <p:nvPr/>
        </p:nvSpPr>
        <p:spPr bwMode="auto">
          <a:xfrm>
            <a:off x="10795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12B40E8-AC72-4EF4-BE72-4BECD7E5C8AF}"/>
              </a:ext>
            </a:extLst>
          </p:cNvPr>
          <p:cNvSpPr txBox="1">
            <a:spLocks noChangeArrowheads="1"/>
          </p:cNvSpPr>
          <p:nvPr/>
        </p:nvSpPr>
        <p:spPr bwMode="auto">
          <a:xfrm>
            <a:off x="118741" y="659666"/>
            <a:ext cx="9025259" cy="579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（二）投资性房地产处置的账务处理</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甲公司编制的会计分录如下：</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更正资本化的研发支出。</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调整应交所得税。</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甲公司的研发支出</a:t>
            </a:r>
            <a:r>
              <a:rPr lang="en-US" altLang="zh-CN" sz="2800" dirty="0">
                <a:solidFill>
                  <a:srgbClr val="003366"/>
                </a:solidFill>
                <a:latin typeface="宋体" panose="02010600030101010101" pitchFamily="2" charset="-122"/>
              </a:rPr>
              <a:t>2000000</a:t>
            </a:r>
            <a:r>
              <a:rPr lang="zh-CN" altLang="en-US" sz="2800" dirty="0">
                <a:solidFill>
                  <a:srgbClr val="003366"/>
                </a:solidFill>
                <a:latin typeface="宋体" panose="02010600030101010101" pitchFamily="2" charset="-122"/>
              </a:rPr>
              <a:t>元可以税前扣除，且按照税法规定可以加计扣除</a:t>
            </a:r>
            <a:r>
              <a:rPr lang="en-US" altLang="zh-CN" sz="2800" dirty="0">
                <a:solidFill>
                  <a:srgbClr val="003366"/>
                </a:solidFill>
                <a:latin typeface="宋体" panose="02010600030101010101" pitchFamily="2" charset="-122"/>
              </a:rPr>
              <a:t>1500000</a:t>
            </a:r>
            <a:r>
              <a:rPr lang="zh-CN" altLang="en-US" sz="2800" dirty="0">
                <a:solidFill>
                  <a:srgbClr val="003366"/>
                </a:solidFill>
                <a:latin typeface="宋体" panose="02010600030101010101" pitchFamily="2" charset="-122"/>
              </a:rPr>
              <a:t>元，调减应纳税所得额</a:t>
            </a:r>
            <a:r>
              <a:rPr lang="en-US" altLang="zh-CN" sz="2800" dirty="0">
                <a:solidFill>
                  <a:srgbClr val="003366"/>
                </a:solidFill>
                <a:latin typeface="宋体" panose="02010600030101010101" pitchFamily="2" charset="-122"/>
              </a:rPr>
              <a:t>3500000</a:t>
            </a:r>
            <a:r>
              <a:rPr lang="zh-CN" altLang="en-US" sz="2800" dirty="0">
                <a:solidFill>
                  <a:srgbClr val="003366"/>
                </a:solidFill>
                <a:latin typeface="宋体" panose="02010600030101010101" pitchFamily="2" charset="-122"/>
              </a:rPr>
              <a:t>元，调减应交所得税</a:t>
            </a:r>
            <a:r>
              <a:rPr lang="en-US" altLang="zh-CN" sz="2800" dirty="0">
                <a:solidFill>
                  <a:srgbClr val="003366"/>
                </a:solidFill>
                <a:latin typeface="宋体" panose="02010600030101010101" pitchFamily="2" charset="-122"/>
              </a:rPr>
              <a:t>875000</a:t>
            </a:r>
            <a:r>
              <a:rPr lang="zh-CN" altLang="en-US" sz="2800" dirty="0">
                <a:solidFill>
                  <a:srgbClr val="003366"/>
                </a:solidFill>
                <a:latin typeface="宋体" panose="02010600030101010101" pitchFamily="2" charset="-122"/>
              </a:rPr>
              <a:t>元（</a:t>
            </a:r>
            <a:r>
              <a:rPr lang="en-US" altLang="zh-CN" sz="2800" dirty="0">
                <a:solidFill>
                  <a:srgbClr val="003366"/>
                </a:solidFill>
                <a:latin typeface="宋体" panose="02010600030101010101" pitchFamily="2" charset="-122"/>
              </a:rPr>
              <a:t>3500000×25%</a:t>
            </a:r>
            <a:r>
              <a:rPr lang="zh-CN" altLang="en-US" sz="2800" dirty="0">
                <a:solidFill>
                  <a:srgbClr val="003366"/>
                </a:solidFill>
                <a:latin typeface="宋体" panose="02010600030101010101" pitchFamily="2" charset="-122"/>
              </a:rPr>
              <a:t>）</a:t>
            </a:r>
          </a:p>
        </p:txBody>
      </p:sp>
      <p:sp>
        <p:nvSpPr>
          <p:cNvPr id="5" name="Rectangle 2">
            <a:extLst>
              <a:ext uri="{FF2B5EF4-FFF2-40B4-BE49-F238E27FC236}">
                <a16:creationId xmlns:a16="http://schemas.microsoft.com/office/drawing/2014/main" id="{04C76E9E-27F1-4B66-B229-AF10CB50FD8E}"/>
              </a:ext>
            </a:extLst>
          </p:cNvPr>
          <p:cNvSpPr txBox="1">
            <a:spLocks noChangeArrowheads="1"/>
          </p:cNvSpPr>
          <p:nvPr/>
        </p:nvSpPr>
        <p:spPr bwMode="auto">
          <a:xfrm>
            <a:off x="323528" y="2708920"/>
            <a:ext cx="8086931" cy="115212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003366"/>
                </a:solidFill>
                <a:latin typeface="宋体" panose="02010600030101010101" pitchFamily="2" charset="-122"/>
              </a:rPr>
              <a:t>借：以前年度损益调整</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管理费用    </a:t>
            </a:r>
            <a:r>
              <a:rPr lang="en-US" altLang="zh-CN" sz="2400" dirty="0">
                <a:solidFill>
                  <a:srgbClr val="003366"/>
                </a:solidFill>
                <a:latin typeface="宋体" panose="02010600030101010101" pitchFamily="2" charset="-122"/>
              </a:rPr>
              <a:t>2000000</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贷：研发支出</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资本化支出        </a:t>
            </a:r>
            <a:r>
              <a:rPr lang="en-US" altLang="zh-CN" sz="2400" dirty="0">
                <a:solidFill>
                  <a:srgbClr val="003366"/>
                </a:solidFill>
                <a:latin typeface="宋体" panose="02010600030101010101" pitchFamily="2" charset="-122"/>
              </a:rPr>
              <a:t>2000000</a:t>
            </a:r>
          </a:p>
        </p:txBody>
      </p:sp>
      <p:sp>
        <p:nvSpPr>
          <p:cNvPr id="6" name="Rectangle 2">
            <a:extLst>
              <a:ext uri="{FF2B5EF4-FFF2-40B4-BE49-F238E27FC236}">
                <a16:creationId xmlns:a16="http://schemas.microsoft.com/office/drawing/2014/main" id="{424F306E-D848-4D8C-9EBE-EB371E15C18C}"/>
              </a:ext>
            </a:extLst>
          </p:cNvPr>
          <p:cNvSpPr txBox="1">
            <a:spLocks noChangeArrowheads="1"/>
          </p:cNvSpPr>
          <p:nvPr/>
        </p:nvSpPr>
        <p:spPr bwMode="auto">
          <a:xfrm>
            <a:off x="10795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12B40E8-AC72-4EF4-BE72-4BECD7E5C8AF}"/>
              </a:ext>
            </a:extLst>
          </p:cNvPr>
          <p:cNvSpPr txBox="1">
            <a:spLocks noChangeArrowheads="1"/>
          </p:cNvSpPr>
          <p:nvPr/>
        </p:nvSpPr>
        <p:spPr bwMode="auto">
          <a:xfrm>
            <a:off x="118741" y="659666"/>
            <a:ext cx="9025259" cy="579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（二）投资性房地产处置的账务处理</a:t>
            </a:r>
          </a:p>
          <a:p>
            <a:pPr>
              <a:lnSpc>
                <a:spcPct val="150000"/>
              </a:lnSpc>
              <a:spcBef>
                <a:spcPct val="0"/>
              </a:spcBef>
              <a:buNone/>
            </a:pP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3"/>
            </a:pPr>
            <a:r>
              <a:rPr lang="zh-CN" altLang="en-US" sz="2800" dirty="0">
                <a:solidFill>
                  <a:srgbClr val="003366"/>
                </a:solidFill>
                <a:latin typeface="宋体" panose="02010600030101010101" pitchFamily="2" charset="-122"/>
              </a:rPr>
              <a:t>结转以前年度损益调整。</a:t>
            </a:r>
            <a:endParaRPr lang="en-US" altLang="zh-CN"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04C76E9E-27F1-4B66-B229-AF10CB50FD8E}"/>
              </a:ext>
            </a:extLst>
          </p:cNvPr>
          <p:cNvSpPr txBox="1">
            <a:spLocks noChangeArrowheads="1"/>
          </p:cNvSpPr>
          <p:nvPr/>
        </p:nvSpPr>
        <p:spPr bwMode="auto">
          <a:xfrm>
            <a:off x="258979" y="1268760"/>
            <a:ext cx="8201453"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003366"/>
                </a:solidFill>
                <a:latin typeface="宋体" panose="02010600030101010101" pitchFamily="2" charset="-122"/>
              </a:rPr>
              <a:t>借：应交税费</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应交所得税       </a:t>
            </a:r>
            <a:r>
              <a:rPr lang="en-US" altLang="zh-CN" sz="2400" dirty="0">
                <a:solidFill>
                  <a:srgbClr val="003366"/>
                </a:solidFill>
                <a:latin typeface="宋体" panose="02010600030101010101" pitchFamily="2" charset="-122"/>
              </a:rPr>
              <a:t>8750000</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贷：以前年度损益调整</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所得税费用   </a:t>
            </a:r>
            <a:r>
              <a:rPr lang="en-US" altLang="zh-CN" sz="2400" dirty="0">
                <a:solidFill>
                  <a:srgbClr val="003366"/>
                </a:solidFill>
                <a:latin typeface="宋体" panose="02010600030101010101" pitchFamily="2" charset="-122"/>
              </a:rPr>
              <a:t>875000</a:t>
            </a:r>
          </a:p>
          <a:p>
            <a:pPr>
              <a:lnSpc>
                <a:spcPct val="150000"/>
              </a:lnSpc>
              <a:spcBef>
                <a:spcPct val="0"/>
              </a:spcBef>
              <a:buNone/>
            </a:pPr>
            <a:endParaRPr lang="en-US" altLang="zh-CN" sz="24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424F306E-D848-4D8C-9EBE-EB371E15C18C}"/>
              </a:ext>
            </a:extLst>
          </p:cNvPr>
          <p:cNvSpPr txBox="1">
            <a:spLocks noChangeArrowheads="1"/>
          </p:cNvSpPr>
          <p:nvPr/>
        </p:nvSpPr>
        <p:spPr bwMode="auto">
          <a:xfrm>
            <a:off x="10795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前期差错及其更正</a:t>
            </a:r>
          </a:p>
        </p:txBody>
      </p:sp>
      <p:sp>
        <p:nvSpPr>
          <p:cNvPr id="7" name="Rectangle 2">
            <a:extLst>
              <a:ext uri="{FF2B5EF4-FFF2-40B4-BE49-F238E27FC236}">
                <a16:creationId xmlns:a16="http://schemas.microsoft.com/office/drawing/2014/main" id="{DB8E3968-8966-40F2-9405-97E7EF93D43B}"/>
              </a:ext>
            </a:extLst>
          </p:cNvPr>
          <p:cNvSpPr txBox="1">
            <a:spLocks noChangeArrowheads="1"/>
          </p:cNvSpPr>
          <p:nvPr/>
        </p:nvSpPr>
        <p:spPr bwMode="auto">
          <a:xfrm>
            <a:off x="283575" y="3356992"/>
            <a:ext cx="8176858" cy="187220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003366"/>
                </a:solidFill>
                <a:latin typeface="宋体" panose="02010600030101010101" pitchFamily="2" charset="-122"/>
              </a:rPr>
              <a:t>借：利润分配</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未分配利润          </a:t>
            </a:r>
            <a:r>
              <a:rPr lang="en-US" altLang="zh-CN" sz="2400" dirty="0">
                <a:solidFill>
                  <a:srgbClr val="003366"/>
                </a:solidFill>
                <a:latin typeface="宋体" panose="02010600030101010101" pitchFamily="2" charset="-122"/>
              </a:rPr>
              <a:t>1125000</a:t>
            </a:r>
          </a:p>
          <a:p>
            <a:pPr>
              <a:lnSpc>
                <a:spcPct val="150000"/>
              </a:lnSpc>
              <a:spcBef>
                <a:spcPct val="0"/>
              </a:spcBef>
              <a:buNone/>
            </a:pPr>
            <a:r>
              <a:rPr lang="zh-CN" altLang="en-US" sz="2400" dirty="0">
                <a:solidFill>
                  <a:srgbClr val="003366"/>
                </a:solidFill>
                <a:latin typeface="宋体" panose="02010600030101010101" pitchFamily="2" charset="-122"/>
              </a:rPr>
              <a:t>以前年度损益调整</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所得税费用         </a:t>
            </a:r>
            <a:r>
              <a:rPr lang="en-US" altLang="zh-CN" sz="2400" dirty="0">
                <a:solidFill>
                  <a:srgbClr val="003366"/>
                </a:solidFill>
                <a:latin typeface="宋体" panose="02010600030101010101" pitchFamily="2" charset="-122"/>
              </a:rPr>
              <a:t>875000</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贷：以前年度损益调整</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管理费用     </a:t>
            </a:r>
            <a:r>
              <a:rPr lang="en-US" altLang="zh-CN" sz="2400" dirty="0">
                <a:solidFill>
                  <a:srgbClr val="003366"/>
                </a:solidFill>
                <a:latin typeface="宋体" panose="02010600030101010101" pitchFamily="2" charset="-122"/>
              </a:rPr>
              <a:t>2000000</a:t>
            </a:r>
          </a:p>
          <a:p>
            <a:pPr>
              <a:lnSpc>
                <a:spcPct val="150000"/>
              </a:lnSpc>
              <a:spcBef>
                <a:spcPct val="0"/>
              </a:spcBef>
              <a:buNone/>
            </a:pPr>
            <a:endParaRPr lang="en-US" altLang="zh-CN" sz="24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59588624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02F9C05-44A3-4090-8013-ABD3C3AA2CC1}"/>
              </a:ext>
            </a:extLst>
          </p:cNvPr>
          <p:cNvSpPr txBox="1">
            <a:spLocks noChangeArrowheads="1"/>
          </p:cNvSpPr>
          <p:nvPr/>
        </p:nvSpPr>
        <p:spPr bwMode="auto">
          <a:xfrm>
            <a:off x="-108520" y="476672"/>
            <a:ext cx="9432032"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一、会计政策</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（二）会计政策的特点</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会计政策具有选择性。</a:t>
            </a:r>
            <a:endParaRPr lang="en-US" altLang="zh-CN" sz="2800" dirty="0">
              <a:solidFill>
                <a:srgbClr val="003366"/>
              </a:solidFill>
              <a:latin typeface="宋体" panose="02010600030101010101" pitchFamily="2" charset="-122"/>
            </a:endParaRPr>
          </a:p>
          <a:p>
            <a:pPr marL="457200" indent="-457200">
              <a:lnSpc>
                <a:spcPct val="150000"/>
              </a:lnSpc>
              <a:spcBef>
                <a:spcPct val="0"/>
              </a:spcBef>
              <a:buFont typeface="Wingdings" panose="05000000000000000000" pitchFamily="2" charset="2"/>
              <a:buChar char="Ø"/>
            </a:pPr>
            <a:r>
              <a:rPr lang="zh-CN" altLang="en-US" sz="2800" dirty="0">
                <a:solidFill>
                  <a:srgbClr val="003366"/>
                </a:solidFill>
                <a:latin typeface="宋体" panose="02010600030101010101" pitchFamily="2" charset="-122"/>
              </a:rPr>
              <a:t>由于企业</a:t>
            </a:r>
            <a:r>
              <a:rPr lang="zh-CN" altLang="en-US" sz="2800" dirty="0">
                <a:solidFill>
                  <a:srgbClr val="C00000"/>
                </a:solidFill>
                <a:latin typeface="宋体" panose="02010600030101010101" pitchFamily="2" charset="-122"/>
              </a:rPr>
              <a:t>业务复杂性</a:t>
            </a:r>
            <a:r>
              <a:rPr lang="zh-CN" altLang="en-US" sz="2800" dirty="0">
                <a:solidFill>
                  <a:srgbClr val="003366"/>
                </a:solidFill>
                <a:latin typeface="宋体" panose="02010600030101010101" pitchFamily="2" charset="-122"/>
              </a:rPr>
              <a:t>及</a:t>
            </a:r>
            <a:r>
              <a:rPr lang="zh-CN" altLang="en-US" sz="2800" dirty="0">
                <a:solidFill>
                  <a:srgbClr val="C00000"/>
                </a:solidFill>
                <a:latin typeface="宋体" panose="02010600030101010101" pitchFamily="2" charset="-122"/>
              </a:rPr>
              <a:t>多样性</a:t>
            </a:r>
            <a:r>
              <a:rPr lang="zh-CN" altLang="en-US" sz="2800" dirty="0">
                <a:solidFill>
                  <a:srgbClr val="003366"/>
                </a:solidFill>
                <a:latin typeface="宋体" panose="02010600030101010101" pitchFamily="2" charset="-122"/>
              </a:rPr>
              <a:t>，所以某些经济业务在符合会计原则和会计基础的要求下，可以有</a:t>
            </a:r>
            <a:r>
              <a:rPr lang="zh-CN" altLang="en-US" sz="2800" dirty="0">
                <a:solidFill>
                  <a:srgbClr val="C00000"/>
                </a:solidFill>
                <a:latin typeface="宋体" panose="02010600030101010101" pitchFamily="2" charset="-122"/>
              </a:rPr>
              <a:t>多种会计处理方法</a:t>
            </a:r>
            <a:r>
              <a:rPr lang="zh-CN" altLang="en-US" sz="2800" dirty="0">
                <a:solidFill>
                  <a:srgbClr val="003366"/>
                </a:solidFill>
                <a:latin typeface="宋体" panose="02010600030101010101" pitchFamily="2" charset="-122"/>
              </a:rPr>
              <a:t>。以存货的计价方法为例，存货计价可以有先进先出法、加权平均法及个别计价法等。但企业在发生某项经济业务时，必须从会计准则允许的会计原则、会计基础和会计处理方法中选取适合本企业特点的会计政策。</a:t>
            </a:r>
          </a:p>
        </p:txBody>
      </p:sp>
      <p:sp>
        <p:nvSpPr>
          <p:cNvPr id="6" name="Rectangle 2">
            <a:extLst>
              <a:ext uri="{FF2B5EF4-FFF2-40B4-BE49-F238E27FC236}">
                <a16:creationId xmlns:a16="http://schemas.microsoft.com/office/drawing/2014/main" id="{507D6497-7BCF-457F-933C-3B8516370D03}"/>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12B40E8-AC72-4EF4-BE72-4BECD7E5C8AF}"/>
              </a:ext>
            </a:extLst>
          </p:cNvPr>
          <p:cNvSpPr txBox="1">
            <a:spLocks noChangeArrowheads="1"/>
          </p:cNvSpPr>
          <p:nvPr/>
        </p:nvSpPr>
        <p:spPr bwMode="auto">
          <a:xfrm>
            <a:off x="308830" y="908720"/>
            <a:ext cx="9025259" cy="579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20000"/>
              </a:lnSpc>
              <a:spcBef>
                <a:spcPct val="20000"/>
              </a:spcBef>
              <a:spcAft>
                <a:spcPts val="600"/>
              </a:spcAft>
              <a:buClr>
                <a:srgbClr val="A50021"/>
              </a:buClr>
              <a:buSzPct val="75000"/>
              <a:buFont typeface="Wingdings" panose="05000000000000000000" pitchFamily="2" charset="2"/>
              <a:buNone/>
              <a:tabLst/>
              <a:defRPr/>
            </a:pPr>
            <a:r>
              <a:rPr kumimoji="0" lang="zh-CN" altLang="en-US"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rPr>
              <a:t>（二）投资性房地产处置的账务处理</a:t>
            </a:r>
          </a:p>
          <a:p>
            <a:pPr marL="514350" marR="0" lvl="0" indent="-514350" algn="l" defTabSz="914400" rtl="0" eaLnBrk="0" fontAlgn="base" latinLnBrk="0" hangingPunct="0">
              <a:lnSpc>
                <a:spcPct val="150000"/>
              </a:lnSpc>
              <a:spcBef>
                <a:spcPct val="0"/>
              </a:spcBef>
              <a:spcAft>
                <a:spcPct val="0"/>
              </a:spcAft>
              <a:buClr>
                <a:srgbClr val="A50021"/>
              </a:buClr>
              <a:buSzPct val="75000"/>
              <a:buFont typeface="+mj-lt"/>
              <a:buAutoNum type="arabicPeriod" startAt="4"/>
              <a:tabLst/>
              <a:defRPr/>
            </a:pPr>
            <a:r>
              <a:rPr kumimoji="0" lang="zh-CN" altLang="en-US"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rPr>
              <a:t>调整法定盈余公积</a:t>
            </a:r>
            <a:r>
              <a:rPr kumimoji="0" lang="en-US" altLang="zh-CN"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rPr>
              <a:t>112500</a:t>
            </a:r>
            <a:r>
              <a:rPr kumimoji="0" lang="zh-CN" altLang="en-US"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rPr>
              <a:t>（</a:t>
            </a:r>
            <a:r>
              <a:rPr kumimoji="0" lang="en-US" altLang="zh-CN"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rPr>
              <a:t>1125000×10%</a:t>
            </a:r>
            <a:r>
              <a:rPr kumimoji="0" lang="zh-CN" altLang="en-US"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rPr>
              <a:t>）。</a:t>
            </a:r>
            <a:endParaRPr kumimoji="0" lang="en-US" altLang="zh-CN" sz="28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endParaRPr>
          </a:p>
        </p:txBody>
      </p:sp>
      <p:sp>
        <p:nvSpPr>
          <p:cNvPr id="6" name="Rectangle 2">
            <a:extLst>
              <a:ext uri="{FF2B5EF4-FFF2-40B4-BE49-F238E27FC236}">
                <a16:creationId xmlns:a16="http://schemas.microsoft.com/office/drawing/2014/main" id="{424F306E-D848-4D8C-9EBE-EB371E15C18C}"/>
              </a:ext>
            </a:extLst>
          </p:cNvPr>
          <p:cNvSpPr txBox="1">
            <a:spLocks noChangeArrowheads="1"/>
          </p:cNvSpPr>
          <p:nvPr/>
        </p:nvSpPr>
        <p:spPr bwMode="auto">
          <a:xfrm>
            <a:off x="10795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a:ln>
                  <a:noFill/>
                </a:ln>
                <a:solidFill>
                  <a:srgbClr val="003366"/>
                </a:solidFill>
                <a:effectLst/>
                <a:uLnTx/>
                <a:uFillTx/>
                <a:latin typeface="微软雅黑" panose="020B0503020204020204" pitchFamily="34" charset="-122"/>
                <a:ea typeface="微软雅黑" panose="020B0503020204020204" pitchFamily="34" charset="-122"/>
                <a:cs typeface="+mn-cs"/>
              </a:rPr>
              <a:t>第三节  前期差错及其更正</a:t>
            </a:r>
          </a:p>
        </p:txBody>
      </p:sp>
      <p:sp>
        <p:nvSpPr>
          <p:cNvPr id="7" name="Rectangle 2">
            <a:extLst>
              <a:ext uri="{FF2B5EF4-FFF2-40B4-BE49-F238E27FC236}">
                <a16:creationId xmlns:a16="http://schemas.microsoft.com/office/drawing/2014/main" id="{DB8E3968-8966-40F2-9405-97E7EF93D43B}"/>
              </a:ext>
            </a:extLst>
          </p:cNvPr>
          <p:cNvSpPr txBox="1">
            <a:spLocks noChangeArrowheads="1"/>
          </p:cNvSpPr>
          <p:nvPr/>
        </p:nvSpPr>
        <p:spPr bwMode="auto">
          <a:xfrm>
            <a:off x="323528" y="2492896"/>
            <a:ext cx="8352928"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lvl="0">
              <a:lnSpc>
                <a:spcPct val="150000"/>
              </a:lnSpc>
              <a:spcBef>
                <a:spcPct val="0"/>
              </a:spcBef>
              <a:buNone/>
            </a:pPr>
            <a:r>
              <a:rPr lang="zh-CN" altLang="en-US" sz="2400" dirty="0">
                <a:solidFill>
                  <a:srgbClr val="003366"/>
                </a:solidFill>
                <a:latin typeface="宋体" panose="02010600030101010101" pitchFamily="2" charset="-122"/>
              </a:rPr>
              <a:t>借：盈余公积</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法定盈余公积         </a:t>
            </a:r>
            <a:r>
              <a:rPr lang="en-US" altLang="zh-CN" sz="2400" dirty="0">
                <a:solidFill>
                  <a:srgbClr val="003366"/>
                </a:solidFill>
                <a:latin typeface="宋体" panose="02010600030101010101" pitchFamily="2" charset="-122"/>
              </a:rPr>
              <a:t>112500</a:t>
            </a:r>
          </a:p>
          <a:p>
            <a:pPr lvl="0">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贷：利润分配</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未分配利润          </a:t>
            </a:r>
            <a:r>
              <a:rPr lang="en-US" altLang="zh-CN" sz="2400" dirty="0">
                <a:solidFill>
                  <a:srgbClr val="003366"/>
                </a:solidFill>
                <a:latin typeface="宋体" panose="02010600030101010101" pitchFamily="2" charset="-122"/>
              </a:rPr>
              <a:t>112500</a:t>
            </a:r>
          </a:p>
          <a:p>
            <a:pPr marL="0" marR="0" lvl="0" indent="-457200" algn="l" defTabSz="914400" rtl="0" eaLnBrk="0" fontAlgn="base" latinLnBrk="0" hangingPunct="0">
              <a:lnSpc>
                <a:spcPct val="150000"/>
              </a:lnSpc>
              <a:spcBef>
                <a:spcPct val="0"/>
              </a:spcBef>
              <a:spcAft>
                <a:spcPct val="0"/>
              </a:spcAft>
              <a:buClr>
                <a:srgbClr val="A50021"/>
              </a:buClr>
              <a:buSzPct val="75000"/>
              <a:buFont typeface="Wingdings" panose="05000000000000000000" pitchFamily="2" charset="2"/>
              <a:buNone/>
              <a:tabLst/>
              <a:defRPr/>
            </a:pPr>
            <a:endParaRPr kumimoji="0" lang="en-US" altLang="zh-CN" sz="2400" b="1" i="0" u="none" strike="noStrike" kern="1200" cap="none" spc="0" normalizeH="0" baseline="0" noProof="0" dirty="0">
              <a:ln>
                <a:noFill/>
              </a:ln>
              <a:solidFill>
                <a:srgbClr val="003366"/>
              </a:solidFill>
              <a:effectLst/>
              <a:uLnTx/>
              <a:uFillTx/>
              <a:latin typeface="宋体" panose="02010600030101010101" pitchFamily="2" charset="-122"/>
              <a:ea typeface="宋体" panose="02010600030101010101" pitchFamily="2" charset="-122"/>
              <a:cs typeface="+mn-cs"/>
            </a:endParaRPr>
          </a:p>
        </p:txBody>
      </p:sp>
    </p:spTree>
    <p:extLst>
      <p:ext uri="{BB962C8B-B14F-4D97-AF65-F5344CB8AC3E}">
        <p14:creationId xmlns:p14="http://schemas.microsoft.com/office/powerpoint/2010/main" val="13596271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7ACE47BC-CBF9-457E-A884-EB72C868FBD1}"/>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一、会计政策</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（二）会计政策的特点</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2"/>
            </a:pPr>
            <a:r>
              <a:rPr lang="zh-CN" altLang="en-US" sz="2800" dirty="0">
                <a:solidFill>
                  <a:srgbClr val="003366"/>
                </a:solidFill>
                <a:latin typeface="宋体" panose="02010600030101010101" pitchFamily="2" charset="-122"/>
              </a:rPr>
              <a:t>会计政策的层次性</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    会计政策包括</a:t>
            </a:r>
            <a:r>
              <a:rPr lang="zh-CN" altLang="en-US" sz="2800" dirty="0">
                <a:solidFill>
                  <a:srgbClr val="C00000"/>
                </a:solidFill>
                <a:latin typeface="宋体" panose="02010600030101010101" pitchFamily="2" charset="-122"/>
              </a:rPr>
              <a:t>会计原则</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会计基础和会计处理方法。会计基础</a:t>
            </a:r>
            <a:r>
              <a:rPr lang="zh-CN" altLang="en-US" sz="2800" dirty="0">
                <a:solidFill>
                  <a:srgbClr val="003366"/>
                </a:solidFill>
                <a:latin typeface="宋体" panose="02010600030101010101" pitchFamily="2" charset="-122"/>
              </a:rPr>
              <a:t>是将会计原则体现在会计核算中而采用的基础；</a:t>
            </a:r>
            <a:r>
              <a:rPr lang="zh-CN" altLang="en-US" sz="2800" dirty="0">
                <a:solidFill>
                  <a:srgbClr val="C00000"/>
                </a:solidFill>
                <a:latin typeface="宋体" panose="02010600030101010101" pitchFamily="2" charset="-122"/>
              </a:rPr>
              <a:t>会计处理方法</a:t>
            </a:r>
            <a:r>
              <a:rPr lang="zh-CN" altLang="en-US" sz="2800" dirty="0">
                <a:solidFill>
                  <a:srgbClr val="003366"/>
                </a:solidFill>
                <a:latin typeface="宋体" panose="02010600030101010101" pitchFamily="2" charset="-122"/>
              </a:rPr>
              <a:t>是按照会计原则和会计基础的要求，由企业在会计核算中采用或选择的，适合本企业具体会计处理方法。所以</a:t>
            </a:r>
            <a:r>
              <a:rPr lang="zh-CN" altLang="en-US" sz="2800" dirty="0">
                <a:solidFill>
                  <a:srgbClr val="C00000"/>
                </a:solidFill>
                <a:latin typeface="宋体" panose="02010600030101010101" pitchFamily="2" charset="-122"/>
              </a:rPr>
              <a:t>会计原则、会计基础及会计处理方法</a:t>
            </a:r>
            <a:r>
              <a:rPr lang="zh-CN" altLang="en-US" sz="2800" dirty="0">
                <a:solidFill>
                  <a:srgbClr val="003366"/>
                </a:solidFill>
                <a:latin typeface="宋体" panose="02010600030101010101" pitchFamily="2" charset="-122"/>
              </a:rPr>
              <a:t>三方面</a:t>
            </a:r>
            <a:r>
              <a:rPr lang="zh-CN" altLang="en-US" sz="2800" dirty="0">
                <a:solidFill>
                  <a:srgbClr val="C00000"/>
                </a:solidFill>
                <a:latin typeface="宋体" panose="02010600030101010101" pitchFamily="2" charset="-122"/>
              </a:rPr>
              <a:t>是一个符合逻辑、密不可分的整体</a:t>
            </a:r>
            <a:r>
              <a:rPr lang="zh-CN" altLang="en-US" sz="2800" dirty="0">
                <a:solidFill>
                  <a:srgbClr val="003366"/>
                </a:solidFill>
                <a:latin typeface="宋体" panose="02010600030101010101" pitchFamily="2" charset="-122"/>
              </a:rPr>
              <a:t>。</a:t>
            </a:r>
          </a:p>
        </p:txBody>
      </p:sp>
      <p:sp>
        <p:nvSpPr>
          <p:cNvPr id="6" name="Rectangle 2">
            <a:extLst>
              <a:ext uri="{FF2B5EF4-FFF2-40B4-BE49-F238E27FC236}">
                <a16:creationId xmlns:a16="http://schemas.microsoft.com/office/drawing/2014/main" id="{ED473103-88B8-4A3F-9BD2-9C66252C902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3B2CE85-FC3E-4C47-BDB2-3D6CFAE9C885}"/>
              </a:ext>
            </a:extLst>
          </p:cNvPr>
          <p:cNvSpPr txBox="1">
            <a:spLocks noChangeArrowheads="1"/>
          </p:cNvSpPr>
          <p:nvPr/>
        </p:nvSpPr>
        <p:spPr bwMode="auto">
          <a:xfrm>
            <a:off x="179512" y="358076"/>
            <a:ext cx="9143999" cy="614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 会计政策</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（三）重要的会计政策</a:t>
            </a: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发出存货成本的计量。</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长期股权投资的后续计量。</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投资性房地产的后续计量。</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固定资产折旧方法。</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生物资产的初始计量。</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无形资产的确认，是指无形资产相关项目支出是否确认为无形资产。</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a:pPr>
            <a:r>
              <a:rPr lang="zh-CN" altLang="en-US" sz="2800" dirty="0">
                <a:solidFill>
                  <a:srgbClr val="003366"/>
                </a:solidFill>
                <a:latin typeface="宋体" panose="02010600030101010101" pitchFamily="2" charset="-122"/>
              </a:rPr>
              <a:t>借款费用的会计处理方法。</a:t>
            </a:r>
            <a:endParaRPr lang="en-US" altLang="zh-CN" sz="2800" dirty="0">
              <a:solidFill>
                <a:srgbClr val="003366"/>
              </a:solidFill>
              <a:latin typeface="宋体" panose="02010600030101010101" pitchFamily="2" charset="-122"/>
            </a:endParaRPr>
          </a:p>
          <a:p>
            <a:pPr>
              <a:lnSpc>
                <a:spcPct val="150000"/>
              </a:lnSpc>
              <a:spcBef>
                <a:spcPct val="0"/>
              </a:spcBef>
              <a:buNone/>
            </a:pPr>
            <a:endParaRPr lang="zh-CN" altLang="en-US"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E7331E00-EA54-403E-A5B1-86BEA2B49967}"/>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84AA6731-2B5C-4303-9DE7-2BF00D9F0C9C}"/>
              </a:ext>
            </a:extLst>
          </p:cNvPr>
          <p:cNvSpPr txBox="1">
            <a:spLocks noChangeArrowheads="1"/>
          </p:cNvSpPr>
          <p:nvPr/>
        </p:nvSpPr>
        <p:spPr bwMode="auto">
          <a:xfrm>
            <a:off x="56519" y="487854"/>
            <a:ext cx="91440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二、会计政策变更</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（一）会计政策变更的概念</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会计政策变更是指企业将目前采用的会计政策变更为另一项会计政策。企业采用的会计政策，在每一会计期间和前后各期应当保持一致，不得随意变更。</a:t>
            </a: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依法变更</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800" dirty="0">
                <a:solidFill>
                  <a:srgbClr val="003366"/>
                </a:solidFill>
                <a:latin typeface="宋体" panose="02010600030101010101" pitchFamily="2" charset="-122"/>
              </a:rPr>
              <a:t>    这种情况指的是</a:t>
            </a:r>
            <a:r>
              <a:rPr lang="zh-CN" altLang="en-US" sz="2800" dirty="0">
                <a:solidFill>
                  <a:srgbClr val="C00000"/>
                </a:solidFill>
                <a:latin typeface="宋体" panose="02010600030101010101" pitchFamily="2" charset="-122"/>
              </a:rPr>
              <a:t>法律</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行政法规</a:t>
            </a:r>
            <a:r>
              <a:rPr lang="zh-CN" altLang="en-US" sz="2800" dirty="0">
                <a:solidFill>
                  <a:srgbClr val="003366"/>
                </a:solidFill>
                <a:latin typeface="宋体" panose="02010600030101010101" pitchFamily="2" charset="-122"/>
              </a:rPr>
              <a:t>以及国家统一的会计制度要求企业采用新的政策，则企业应当按照法律、行政法规及国家统一的会计制度的规定</a:t>
            </a:r>
            <a:r>
              <a:rPr lang="zh-CN" altLang="en-US" sz="2800" dirty="0">
                <a:solidFill>
                  <a:srgbClr val="C00000"/>
                </a:solidFill>
                <a:latin typeface="宋体" panose="02010600030101010101" pitchFamily="2" charset="-122"/>
              </a:rPr>
              <a:t>改变原会计政策</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执行新的会计政策</a:t>
            </a:r>
            <a:r>
              <a:rPr lang="zh-CN" altLang="en-US" sz="2800" dirty="0">
                <a:solidFill>
                  <a:srgbClr val="003366"/>
                </a:solidFill>
                <a:latin typeface="宋体" panose="02010600030101010101" pitchFamily="2" charset="-122"/>
              </a:rPr>
              <a:t>。</a:t>
            </a:r>
          </a:p>
        </p:txBody>
      </p:sp>
      <p:sp>
        <p:nvSpPr>
          <p:cNvPr id="6" name="Rectangle 2">
            <a:extLst>
              <a:ext uri="{FF2B5EF4-FFF2-40B4-BE49-F238E27FC236}">
                <a16:creationId xmlns:a16="http://schemas.microsoft.com/office/drawing/2014/main" id="{9171663A-F803-4EA1-85DC-86E45F70F9C6}"/>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528929A-6E64-4027-80BF-F87EA70018AE}"/>
              </a:ext>
            </a:extLst>
          </p:cNvPr>
          <p:cNvSpPr txBox="1">
            <a:spLocks noChangeArrowheads="1"/>
          </p:cNvSpPr>
          <p:nvPr/>
        </p:nvSpPr>
        <p:spPr bwMode="auto">
          <a:xfrm>
            <a:off x="56519" y="487865"/>
            <a:ext cx="9087481" cy="454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二、会计政策变更</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（一）会计政策变更的概念</a:t>
            </a:r>
          </a:p>
          <a:p>
            <a:pPr marL="514350" indent="-514350">
              <a:lnSpc>
                <a:spcPct val="120000"/>
              </a:lnSpc>
              <a:spcAft>
                <a:spcPts val="600"/>
              </a:spcAft>
              <a:buFont typeface="+mj-lt"/>
              <a:buAutoNum type="arabicPeriod" startAt="2"/>
            </a:pPr>
            <a:r>
              <a:rPr lang="zh-CN" altLang="en-US" sz="2800" dirty="0">
                <a:solidFill>
                  <a:srgbClr val="003366"/>
                </a:solidFill>
                <a:latin typeface="宋体" panose="02010600030101010101" pitchFamily="2" charset="-122"/>
              </a:rPr>
              <a:t>自行变更</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800" dirty="0">
                <a:solidFill>
                  <a:srgbClr val="003366"/>
                </a:solidFill>
                <a:latin typeface="宋体" panose="02010600030101010101" pitchFamily="2" charset="-122"/>
              </a:rPr>
              <a:t>    这种情况是指</a:t>
            </a:r>
            <a:r>
              <a:rPr lang="zh-CN" altLang="en-US" sz="2800" dirty="0">
                <a:solidFill>
                  <a:srgbClr val="C00000"/>
                </a:solidFill>
                <a:latin typeface="宋体" panose="02010600030101010101" pitchFamily="2" charset="-122"/>
              </a:rPr>
              <a:t>由于经济环境、客观情况的改变</a:t>
            </a:r>
            <a:r>
              <a:rPr lang="zh-CN" altLang="en-US" sz="2800" dirty="0">
                <a:solidFill>
                  <a:srgbClr val="003366"/>
                </a:solidFill>
                <a:latin typeface="宋体" panose="02010600030101010101" pitchFamily="2" charset="-122"/>
              </a:rPr>
              <a:t>，企业原采用的会计政策所提供的会计信息，</a:t>
            </a:r>
            <a:r>
              <a:rPr lang="zh-CN" altLang="en-US" sz="2800" dirty="0">
                <a:solidFill>
                  <a:srgbClr val="C00000"/>
                </a:solidFill>
                <a:latin typeface="宋体" panose="02010600030101010101" pitchFamily="2" charset="-122"/>
              </a:rPr>
              <a:t>已不能恰当地反映企业的财务状况，经营成果和现金流量等情况</a:t>
            </a:r>
            <a:r>
              <a:rPr lang="zh-CN" altLang="en-US" sz="2800" dirty="0">
                <a:solidFill>
                  <a:srgbClr val="003366"/>
                </a:solidFill>
                <a:latin typeface="宋体" panose="02010600030101010101" pitchFamily="2" charset="-122"/>
              </a:rPr>
              <a:t>。在这种情况下，应改变原有会计政策，按变更后的新会计政策进行会计处理，以便对外提供更可靠，更相关的会计信息。</a:t>
            </a:r>
          </a:p>
          <a:p>
            <a:pPr>
              <a:lnSpc>
                <a:spcPct val="120000"/>
              </a:lnSpc>
              <a:spcAft>
                <a:spcPts val="600"/>
              </a:spcAft>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0B154F0F-3C25-4DB9-A555-6A3E9590407B}"/>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003716B9-3279-481C-988C-DCF77606AB50}"/>
              </a:ext>
            </a:extLst>
          </p:cNvPr>
          <p:cNvSpPr txBox="1">
            <a:spLocks noChangeArrowheads="1"/>
          </p:cNvSpPr>
          <p:nvPr/>
        </p:nvSpPr>
        <p:spPr bwMode="auto">
          <a:xfrm>
            <a:off x="179512" y="836713"/>
            <a:ext cx="9001000" cy="1872207"/>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企业发生以下事项不属于会计政策变更；（</a:t>
            </a:r>
            <a:r>
              <a:rPr lang="en-US" altLang="zh-CN" sz="2400" dirty="0">
                <a:solidFill>
                  <a:srgbClr val="003366"/>
                </a:solidFill>
                <a:latin typeface="宋体" panose="02010600030101010101" pitchFamily="2" charset="-122"/>
              </a:rPr>
              <a:t>1</a:t>
            </a:r>
            <a:r>
              <a:rPr lang="zh-CN" altLang="en-US" sz="2400" dirty="0">
                <a:solidFill>
                  <a:srgbClr val="003366"/>
                </a:solidFill>
                <a:latin typeface="宋体" panose="02010600030101010101" pitchFamily="2" charset="-122"/>
              </a:rPr>
              <a:t>）本期发生的与以前相比</a:t>
            </a:r>
            <a:r>
              <a:rPr lang="zh-CN" altLang="en-US" sz="2400" dirty="0">
                <a:solidFill>
                  <a:srgbClr val="C00000"/>
                </a:solidFill>
                <a:latin typeface="宋体" panose="02010600030101010101" pitchFamily="2" charset="-122"/>
              </a:rPr>
              <a:t>具有本质差别</a:t>
            </a:r>
            <a:r>
              <a:rPr lang="zh-CN" altLang="en-US" sz="2400" dirty="0">
                <a:solidFill>
                  <a:srgbClr val="003366"/>
                </a:solidFill>
                <a:latin typeface="宋体" panose="02010600030101010101" pitchFamily="2" charset="-122"/>
              </a:rPr>
              <a:t>的事项以及</a:t>
            </a:r>
            <a:r>
              <a:rPr lang="zh-CN" altLang="en-US" sz="2400" dirty="0">
                <a:solidFill>
                  <a:srgbClr val="C00000"/>
                </a:solidFill>
                <a:latin typeface="宋体" panose="02010600030101010101" pitchFamily="2" charset="-122"/>
              </a:rPr>
              <a:t>初次发生</a:t>
            </a:r>
            <a:r>
              <a:rPr lang="zh-CN" altLang="en-US" sz="2400" dirty="0">
                <a:solidFill>
                  <a:srgbClr val="003366"/>
                </a:solidFill>
                <a:latin typeface="宋体" panose="02010600030101010101" pitchFamily="2" charset="-122"/>
              </a:rPr>
              <a:t>的事项。（</a:t>
            </a:r>
            <a:r>
              <a:rPr lang="en-US" altLang="zh-CN" sz="2400" dirty="0">
                <a:solidFill>
                  <a:srgbClr val="003366"/>
                </a:solidFill>
                <a:latin typeface="宋体" panose="02010600030101010101" pitchFamily="2" charset="-122"/>
              </a:rPr>
              <a:t>2</a:t>
            </a:r>
            <a:r>
              <a:rPr lang="zh-CN" altLang="en-US" sz="2400" dirty="0">
                <a:solidFill>
                  <a:srgbClr val="003366"/>
                </a:solidFill>
                <a:latin typeface="宋体" panose="02010600030101010101" pitchFamily="2" charset="-122"/>
              </a:rPr>
              <a:t>）不重要的事项。</a:t>
            </a:r>
          </a:p>
        </p:txBody>
      </p:sp>
      <p:sp>
        <p:nvSpPr>
          <p:cNvPr id="6" name="Rectangle 2">
            <a:extLst>
              <a:ext uri="{FF2B5EF4-FFF2-40B4-BE49-F238E27FC236}">
                <a16:creationId xmlns:a16="http://schemas.microsoft.com/office/drawing/2014/main" id="{4948E849-E9AC-4145-B721-6FA967557922}"/>
              </a:ext>
            </a:extLst>
          </p:cNvPr>
          <p:cNvSpPr txBox="1">
            <a:spLocks noChangeArrowheads="1"/>
          </p:cNvSpPr>
          <p:nvPr/>
        </p:nvSpPr>
        <p:spPr bwMode="auto">
          <a:xfrm>
            <a:off x="56519" y="-78913"/>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会计政策及其变更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722</TotalTime>
  <Words>3690</Words>
  <Application>Microsoft Office PowerPoint</Application>
  <PresentationFormat>全屏显示(4:3)</PresentationFormat>
  <Paragraphs>212</Paragraphs>
  <Slides>40</Slides>
  <Notes>3</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40</vt:i4>
      </vt:variant>
    </vt:vector>
  </HeadingPairs>
  <TitlesOfParts>
    <vt:vector size="47" baseType="lpstr">
      <vt:lpstr>宋体</vt:lpstr>
      <vt:lpstr>微软雅黑</vt:lpstr>
      <vt:lpstr>Arial</vt:lpstr>
      <vt:lpstr>Times New Roman</vt:lpstr>
      <vt:lpstr>Wingdings</vt:lpstr>
      <vt:lpstr>Nature</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127158</dc:creator>
  <cp:lastModifiedBy>glacier0720@126.com</cp:lastModifiedBy>
  <cp:revision>56</cp:revision>
  <dcterms:created xsi:type="dcterms:W3CDTF">2021-09-30T13:28:10Z</dcterms:created>
  <dcterms:modified xsi:type="dcterms:W3CDTF">2021-11-01T02:42:32Z</dcterms:modified>
</cp:coreProperties>
</file>