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48"/>
  </p:notesMasterIdLst>
  <p:sldIdLst>
    <p:sldId id="574" r:id="rId3"/>
    <p:sldId id="569" r:id="rId4"/>
    <p:sldId id="577" r:id="rId5"/>
    <p:sldId id="618" r:id="rId6"/>
    <p:sldId id="580" r:id="rId7"/>
    <p:sldId id="575" r:id="rId8"/>
    <p:sldId id="584" r:id="rId9"/>
    <p:sldId id="619" r:id="rId10"/>
    <p:sldId id="585" r:id="rId11"/>
    <p:sldId id="620" r:id="rId12"/>
    <p:sldId id="390" r:id="rId13"/>
    <p:sldId id="621" r:id="rId14"/>
    <p:sldId id="622" r:id="rId15"/>
    <p:sldId id="586" r:id="rId16"/>
    <p:sldId id="587" r:id="rId17"/>
    <p:sldId id="624" r:id="rId18"/>
    <p:sldId id="625" r:id="rId19"/>
    <p:sldId id="623" r:id="rId20"/>
    <p:sldId id="626" r:id="rId21"/>
    <p:sldId id="627" r:id="rId22"/>
    <p:sldId id="628" r:id="rId23"/>
    <p:sldId id="629" r:id="rId24"/>
    <p:sldId id="590" r:id="rId25"/>
    <p:sldId id="630" r:id="rId26"/>
    <p:sldId id="632" r:id="rId27"/>
    <p:sldId id="633" r:id="rId28"/>
    <p:sldId id="634" r:id="rId29"/>
    <p:sldId id="635" r:id="rId30"/>
    <p:sldId id="636" r:id="rId31"/>
    <p:sldId id="637" r:id="rId32"/>
    <p:sldId id="638" r:id="rId33"/>
    <p:sldId id="639" r:id="rId34"/>
    <p:sldId id="640" r:id="rId35"/>
    <p:sldId id="641" r:id="rId36"/>
    <p:sldId id="642" r:id="rId37"/>
    <p:sldId id="643" r:id="rId38"/>
    <p:sldId id="644" r:id="rId39"/>
    <p:sldId id="645" r:id="rId40"/>
    <p:sldId id="647" r:id="rId41"/>
    <p:sldId id="646" r:id="rId42"/>
    <p:sldId id="648" r:id="rId43"/>
    <p:sldId id="649" r:id="rId44"/>
    <p:sldId id="650" r:id="rId45"/>
    <p:sldId id="651" r:id="rId46"/>
    <p:sldId id="652" r:id="rId47"/>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3" autoAdjust="0"/>
    <p:restoredTop sz="86409" autoAdjust="0"/>
  </p:normalViewPr>
  <p:slideViewPr>
    <p:cSldViewPr>
      <p:cViewPr varScale="1">
        <p:scale>
          <a:sx n="62" d="100"/>
          <a:sy n="62" d="100"/>
        </p:scale>
        <p:origin x="954" y="78"/>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143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800">
                <a:solidFill>
                  <a:schemeClr val="tx1"/>
                </a:solidFill>
                <a:latin typeface="Arial" pitchFamily="34" charset="0"/>
                <a:ea typeface="宋体" pitchFamily="2" charset="-122"/>
              </a:defRPr>
            </a:lvl1pPr>
            <a:lvl2pPr marL="742950" indent="-285750">
              <a:defRPr sz="800">
                <a:solidFill>
                  <a:schemeClr val="tx1"/>
                </a:solidFill>
                <a:latin typeface="Arial" pitchFamily="34" charset="0"/>
                <a:ea typeface="宋体" pitchFamily="2" charset="-122"/>
              </a:defRPr>
            </a:lvl2pPr>
            <a:lvl3pPr marL="1143000" indent="-228600">
              <a:defRPr sz="800">
                <a:solidFill>
                  <a:schemeClr val="tx1"/>
                </a:solidFill>
                <a:latin typeface="Arial" pitchFamily="34" charset="0"/>
                <a:ea typeface="宋体" pitchFamily="2" charset="-122"/>
              </a:defRPr>
            </a:lvl3pPr>
            <a:lvl4pPr marL="1600200" indent="-228600">
              <a:defRPr sz="800">
                <a:solidFill>
                  <a:schemeClr val="tx1"/>
                </a:solidFill>
                <a:latin typeface="Arial" pitchFamily="34" charset="0"/>
                <a:ea typeface="宋体" pitchFamily="2" charset="-122"/>
              </a:defRPr>
            </a:lvl4pPr>
            <a:lvl5pPr marL="2057400" indent="-228600">
              <a:defRPr sz="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800">
                <a:solidFill>
                  <a:schemeClr val="tx1"/>
                </a:solidFill>
                <a:latin typeface="Arial" pitchFamily="34" charset="0"/>
                <a:ea typeface="宋体" pitchFamily="2" charset="-122"/>
              </a:defRPr>
            </a:lvl9pPr>
          </a:lstStyle>
          <a:p>
            <a:fld id="{BFC25AAF-DDBE-4AE7-ADF7-9D54245D5D48}" type="slidenum">
              <a:rPr lang="zh-CN" altLang="en-US" sz="1200"/>
              <a:pPr/>
              <a:t>11</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1D2BB4B-F2E0-4031-A84B-FF675422B853}" type="slidenum">
              <a:rPr lang="zh-CN" altLang="en-US" smtClean="0"/>
              <a:pPr/>
              <a:t>12</a:t>
            </a:fld>
            <a:endParaRPr lang="en-US" altLang="zh-CN"/>
          </a:p>
        </p:txBody>
      </p:sp>
    </p:spTree>
    <p:extLst>
      <p:ext uri="{BB962C8B-B14F-4D97-AF65-F5344CB8AC3E}">
        <p14:creationId xmlns:p14="http://schemas.microsoft.com/office/powerpoint/2010/main" val="2868847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1D2BB4B-F2E0-4031-A84B-FF675422B853}" type="slidenum">
              <a:rPr lang="zh-CN" altLang="en-US" smtClean="0"/>
              <a:pPr/>
              <a:t>13</a:t>
            </a:fld>
            <a:endParaRPr lang="en-US" altLang="zh-CN"/>
          </a:p>
        </p:txBody>
      </p:sp>
    </p:spTree>
    <p:extLst>
      <p:ext uri="{BB962C8B-B14F-4D97-AF65-F5344CB8AC3E}">
        <p14:creationId xmlns:p14="http://schemas.microsoft.com/office/powerpoint/2010/main" val="2070514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3359AF7F-E26A-42BF-BE72-B8D9477566FD}" type="slidenum">
              <a:rPr lang="en-US" altLang="zh-CN" smtClean="0"/>
              <a:pPr>
                <a:defRPr/>
              </a:pPr>
              <a:t>39</a:t>
            </a:fld>
            <a:endParaRPr lang="en-US" altLang="zh-CN"/>
          </a:p>
        </p:txBody>
      </p:sp>
    </p:spTree>
    <p:extLst>
      <p:ext uri="{BB962C8B-B14F-4D97-AF65-F5344CB8AC3E}">
        <p14:creationId xmlns:p14="http://schemas.microsoft.com/office/powerpoint/2010/main" val="3561861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dirty="0">
                <a:solidFill>
                  <a:srgbClr val="002060"/>
                </a:solidFill>
                <a:latin typeface="Arial" panose="020B0604020202020204" pitchFamily="34" charset="0"/>
                <a:ea typeface="楷体" panose="02010609060101010101" pitchFamily="49" charset="-122"/>
              </a:rPr>
              <a:t>第六章 固定资产</a:t>
            </a:r>
            <a:endParaRPr lang="en-US" altLang="zh-CN" sz="1400" b="1" dirty="0">
              <a:solidFill>
                <a:srgbClr val="002060"/>
              </a:solidFill>
              <a:latin typeface="Arial" panose="020B0604020202020204" pitchFamily="34" charset="0"/>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id="{71F1A8A4-FDA3-4F72-9629-FB8C92EC465E}"/>
              </a:ext>
            </a:extLst>
          </p:cNvPr>
          <p:cNvSpPr>
            <a:spLocks noGrp="1" noChangeArrowheads="1"/>
          </p:cNvSpPr>
          <p:nvPr>
            <p:ph type="body" idx="1"/>
          </p:nvPr>
        </p:nvSpPr>
        <p:spPr>
          <a:xfrm>
            <a:off x="1116013" y="1700213"/>
            <a:ext cx="6911975" cy="3168650"/>
          </a:xfrm>
        </p:spPr>
        <p:txBody>
          <a:bodyPr/>
          <a:lstStyle/>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第一节 固定资产概述</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第二节 固定资产的确认和初始计量 </a:t>
            </a: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第三节 固定资产的后续计量</a:t>
            </a:r>
            <a:endParaRPr lang="en-US" altLang="zh-CN" dirty="0">
              <a:solidFill>
                <a:srgbClr val="003366"/>
              </a:solidFill>
              <a:latin typeface="宋体" panose="02010600030101010101" pitchFamily="2" charset="-122"/>
            </a:endParaRPr>
          </a:p>
          <a:p>
            <a:pPr marL="0" indent="0">
              <a:lnSpc>
                <a:spcPct val="150000"/>
              </a:lnSpc>
              <a:spcBef>
                <a:spcPct val="0"/>
              </a:spcBef>
              <a:buFont typeface="Wingdings" panose="05000000000000000000" pitchFamily="2" charset="2"/>
              <a:buNone/>
            </a:pPr>
            <a:r>
              <a:rPr lang="zh-CN" altLang="en-US" dirty="0">
                <a:solidFill>
                  <a:srgbClr val="003366"/>
                </a:solidFill>
                <a:latin typeface="宋体" panose="02010600030101010101" pitchFamily="2" charset="-122"/>
              </a:rPr>
              <a:t>第四节 固定资产的处置</a:t>
            </a:r>
          </a:p>
        </p:txBody>
      </p:sp>
      <p:sp>
        <p:nvSpPr>
          <p:cNvPr id="4098" name="Rectangle 2">
            <a:extLst>
              <a:ext uri="{FF2B5EF4-FFF2-40B4-BE49-F238E27FC236}">
                <a16:creationId xmlns:a16="http://schemas.microsoft.com/office/drawing/2014/main" id="{C665671D-0CDB-488E-AD56-8A74B98352F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dirty="0">
                <a:solidFill>
                  <a:srgbClr val="003366"/>
                </a:solidFill>
                <a:latin typeface="微软雅黑" panose="020B0503020204020204" pitchFamily="34" charset="-122"/>
                <a:ea typeface="微软雅黑" panose="020B0503020204020204" pitchFamily="34" charset="-122"/>
              </a:rPr>
              <a:t>第六章 固定资产</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E351D76-B704-4F2B-8C98-7E694C95F045}"/>
              </a:ext>
            </a:extLst>
          </p:cNvPr>
          <p:cNvSpPr txBox="1">
            <a:spLocks noChangeArrowheads="1"/>
          </p:cNvSpPr>
          <p:nvPr/>
        </p:nvSpPr>
        <p:spPr bwMode="auto">
          <a:xfrm>
            <a:off x="0" y="620713"/>
            <a:ext cx="9036050" cy="108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30000"/>
              </a:lnSpc>
              <a:spcBef>
                <a:spcPts val="0"/>
              </a:spcBef>
              <a:spcAft>
                <a:spcPts val="0"/>
              </a:spcAft>
              <a:buNone/>
            </a:pPr>
            <a:r>
              <a:rPr lang="zh-CN" altLang="en-US" sz="2800" dirty="0">
                <a:solidFill>
                  <a:srgbClr val="003366"/>
                </a:solidFill>
                <a:latin typeface="宋体" panose="02010600030101010101" pitchFamily="2" charset="-122"/>
              </a:rPr>
              <a:t>二、固定资产的初始计量</a:t>
            </a:r>
          </a:p>
          <a:p>
            <a:pPr>
              <a:lnSpc>
                <a:spcPct val="130000"/>
              </a:lnSpc>
              <a:spcBef>
                <a:spcPts val="0"/>
              </a:spcBef>
              <a:spcAft>
                <a:spcPts val="0"/>
              </a:spcAft>
              <a:buFont typeface="Wingdings" panose="05000000000000000000" pitchFamily="2" charset="2"/>
              <a:buNone/>
            </a:pPr>
            <a:r>
              <a:rPr lang="zh-CN" altLang="en-US" sz="2800" dirty="0">
                <a:solidFill>
                  <a:srgbClr val="003366"/>
                </a:solidFill>
                <a:latin typeface="宋体" panose="02010600030101010101" pitchFamily="2" charset="-122"/>
              </a:rPr>
              <a:t>（一）外购固定资产</a:t>
            </a:r>
          </a:p>
        </p:txBody>
      </p:sp>
      <p:sp>
        <p:nvSpPr>
          <p:cNvPr id="5" name="Rectangle 2">
            <a:extLst>
              <a:ext uri="{FF2B5EF4-FFF2-40B4-BE49-F238E27FC236}">
                <a16:creationId xmlns:a16="http://schemas.microsoft.com/office/drawing/2014/main" id="{731C0AB4-930A-4CDF-847D-F845D7A0D61B}"/>
              </a:ext>
            </a:extLst>
          </p:cNvPr>
          <p:cNvSpPr txBox="1">
            <a:spLocks noChangeArrowheads="1"/>
          </p:cNvSpPr>
          <p:nvPr/>
        </p:nvSpPr>
        <p:spPr bwMode="auto">
          <a:xfrm>
            <a:off x="431540" y="1844824"/>
            <a:ext cx="8280920" cy="453650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de-DE" sz="2400" dirty="0">
                <a:solidFill>
                  <a:srgbClr val="003366"/>
                </a:solidFill>
                <a:latin typeface="宋体" panose="02010600030101010101" pitchFamily="2" charset="-122"/>
              </a:rPr>
              <a:t>（</a:t>
            </a:r>
            <a:r>
              <a:rPr lang="de-DE" altLang="zh-CN" sz="2400" dirty="0">
                <a:solidFill>
                  <a:srgbClr val="003366"/>
                </a:solidFill>
                <a:latin typeface="宋体" panose="02010600030101010101" pitchFamily="2" charset="-122"/>
              </a:rPr>
              <a:t>2</a:t>
            </a:r>
            <a:r>
              <a:rPr lang="zh-CN" altLang="de-DE"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需要安装</a:t>
            </a:r>
            <a:endParaRPr lang="zh-CN" altLang="de-DE"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在建工程</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应交税费</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应交增值税（进项税额） </a:t>
            </a:r>
            <a:r>
              <a:rPr lang="en-US" altLang="zh-CN"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贷：银行存款</a:t>
            </a:r>
            <a:r>
              <a:rPr lang="zh-CN" altLang="en-US" sz="2400" dirty="0">
                <a:solidFill>
                  <a:srgbClr val="003366"/>
                </a:solidFill>
                <a:latin typeface="宋体" panose="02010600030101010101" pitchFamily="2" charset="-122"/>
              </a:rPr>
              <a:t>等</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在建工程</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原材料等           </a:t>
            </a:r>
            <a:r>
              <a:rPr lang="en-US" altLang="zh-CN" sz="2400" dirty="0">
                <a:solidFill>
                  <a:srgbClr val="003366"/>
                </a:solidFill>
                <a:latin typeface="宋体" panose="02010600030101010101" pitchFamily="2" charset="-122"/>
              </a:rPr>
              <a:t>    </a:t>
            </a:r>
          </a:p>
          <a:p>
            <a:pPr>
              <a:lnSpc>
                <a:spcPct val="150000"/>
              </a:lnSpc>
              <a:spcBef>
                <a:spcPct val="0"/>
              </a:spcBef>
              <a:buFont typeface="Wingdings" panose="05000000000000000000" pitchFamily="2" charset="2"/>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借：固定资产</a:t>
            </a:r>
            <a:endParaRPr lang="en-US" altLang="zh-CN"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贷：在建工程</a:t>
            </a:r>
            <a:endParaRPr lang="de-DE" altLang="zh-CN" sz="24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FD13D839-F87E-43B3-9F58-57B8EE7C5C0F}"/>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239511520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4294967295"/>
          </p:nvPr>
        </p:nvSpPr>
        <p:spPr>
          <a:xfrm>
            <a:off x="395288" y="620688"/>
            <a:ext cx="8640762" cy="5389562"/>
          </a:xfrm>
        </p:spPr>
        <p:txBody>
          <a:bodyPr/>
          <a:lstStyle/>
          <a:p>
            <a:pPr>
              <a:lnSpc>
                <a:spcPct val="150000"/>
              </a:lnSpc>
              <a:spcBef>
                <a:spcPts val="0"/>
              </a:spcBef>
              <a:spcAft>
                <a:spcPts val="0"/>
              </a:spcAft>
              <a:buFont typeface="Wingdings" panose="05000000000000000000" pitchFamily="2" charset="2"/>
              <a:buChar char="Ø"/>
              <a:defRPr/>
            </a:pPr>
            <a:r>
              <a:rPr lang="zh-CN" altLang="en-US" sz="2800" kern="1200" dirty="0">
                <a:solidFill>
                  <a:srgbClr val="003366"/>
                </a:solidFill>
                <a:latin typeface="宋体" panose="02010600030101010101" pitchFamily="2" charset="-122"/>
                <a:ea typeface="宋体" panose="02010600030101010101" pitchFamily="2" charset="-122"/>
              </a:rPr>
              <a:t>具有融资性质分期付款购入固定资产</a:t>
            </a:r>
          </a:p>
          <a:p>
            <a:pPr marL="0" indent="360000">
              <a:lnSpc>
                <a:spcPct val="140000"/>
              </a:lnSpc>
              <a:spcBef>
                <a:spcPts val="0"/>
              </a:spcBef>
              <a:spcAft>
                <a:spcPts val="0"/>
              </a:spcAft>
              <a:buFont typeface="Wingdings" panose="05000000000000000000" pitchFamily="2" charset="2"/>
              <a:buNone/>
              <a:defRPr/>
            </a:pPr>
            <a:r>
              <a:rPr lang="zh-CN" altLang="en-US" sz="2800" kern="1200" dirty="0">
                <a:solidFill>
                  <a:srgbClr val="003366"/>
                </a:solidFill>
                <a:latin typeface="宋体" panose="02010600030101010101" pitchFamily="2" charset="-122"/>
                <a:ea typeface="宋体" panose="02010600030101010101" pitchFamily="2" charset="-122"/>
              </a:rPr>
              <a:t> 购买固定资产的价款超过正常信用条件延期支付（如采用分期付款方式购买固定资产），实质上具有融资性质的，固定资产的成本以购买价款的现值为基础确定。</a:t>
            </a:r>
            <a:endParaRPr lang="en-US" altLang="zh-CN" sz="2800" kern="1200" dirty="0">
              <a:solidFill>
                <a:srgbClr val="003366"/>
              </a:solidFill>
              <a:latin typeface="宋体" panose="02010600030101010101" pitchFamily="2" charset="-122"/>
              <a:ea typeface="宋体" panose="02010600030101010101" pitchFamily="2" charset="-122"/>
            </a:endParaRPr>
          </a:p>
          <a:p>
            <a:pPr marL="0" indent="360000">
              <a:lnSpc>
                <a:spcPct val="140000"/>
              </a:lnSpc>
              <a:spcBef>
                <a:spcPts val="0"/>
              </a:spcBef>
              <a:spcAft>
                <a:spcPts val="0"/>
              </a:spcAft>
              <a:buFont typeface="Wingdings" panose="05000000000000000000" pitchFamily="2" charset="2"/>
              <a:buNone/>
              <a:defRPr/>
            </a:pPr>
            <a:r>
              <a:rPr lang="zh-CN" altLang="en-US" sz="2800" kern="1200" dirty="0">
                <a:solidFill>
                  <a:srgbClr val="003366"/>
                </a:solidFill>
                <a:latin typeface="宋体" panose="02010600030101010101" pitchFamily="2" charset="-122"/>
                <a:ea typeface="宋体" panose="02010600030101010101" pitchFamily="2" charset="-122"/>
              </a:rPr>
              <a:t>实际支付的价款与购买价款的现值之间的差额，应当在信用期间内采用实际利率法进行摊销，摊销金额除满足借款费用资本化条件的应当计入固定资产成本外，均应当在信用期间内确认为财务费用，计入当期损益。</a:t>
            </a:r>
          </a:p>
        </p:txBody>
      </p:sp>
      <p:sp>
        <p:nvSpPr>
          <p:cNvPr id="13315" name="Rectangle 2"/>
          <p:cNvSpPr>
            <a:spLocks noChangeArrowheads="1"/>
          </p:cNvSpPr>
          <p:nvPr/>
        </p:nvSpPr>
        <p:spPr bwMode="auto">
          <a:xfrm>
            <a:off x="180975" y="47625"/>
            <a:ext cx="7772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200" dirty="0">
                <a:solidFill>
                  <a:srgbClr val="003366"/>
                </a:solidFill>
                <a:latin typeface="微软雅黑" pitchFamily="34" charset="-122"/>
                <a:ea typeface="微软雅黑" pitchFamily="34" charset="-122"/>
              </a:rPr>
              <a:t>第二节</a:t>
            </a:r>
            <a:r>
              <a:rPr lang="en-US"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固定资产的确认和初始计量 </a:t>
            </a:r>
            <a:endParaRPr lang="zh-CN" altLang="zh-CN" sz="3200" b="1" dirty="0">
              <a:solidFill>
                <a:srgbClr val="003366"/>
              </a:solidFill>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4294967295"/>
          </p:nvPr>
        </p:nvSpPr>
        <p:spPr>
          <a:xfrm>
            <a:off x="395288" y="692696"/>
            <a:ext cx="8316912" cy="3273425"/>
          </a:xfrm>
        </p:spPr>
        <p:txBody>
          <a:bodyPr/>
          <a:lstStyle/>
          <a:p>
            <a:pPr eaLnBrk="1" hangingPunct="1">
              <a:lnSpc>
                <a:spcPct val="130000"/>
              </a:lnSpc>
              <a:spcBef>
                <a:spcPts val="0"/>
              </a:spcBef>
              <a:buFont typeface="Wingdings" panose="05000000000000000000" pitchFamily="2" charset="2"/>
              <a:buChar char="Ø"/>
            </a:pPr>
            <a:r>
              <a:rPr lang="zh-CN" altLang="en-US" sz="2800" dirty="0">
                <a:solidFill>
                  <a:srgbClr val="003366"/>
                </a:solidFill>
                <a:latin typeface="宋体" panose="02010600030101010101" pitchFamily="2" charset="-122"/>
                <a:ea typeface="宋体" panose="02010600030101010101" pitchFamily="2" charset="-122"/>
              </a:rPr>
              <a:t>分期付款方式购入固定资产</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FontTx/>
              <a:buNone/>
            </a:pPr>
            <a:endParaRPr lang="en-US" altLang="zh-CN" sz="2400" b="0" dirty="0">
              <a:solidFill>
                <a:srgbClr val="003366"/>
              </a:solidFill>
              <a:latin typeface="微软雅黑" pitchFamily="34" charset="-122"/>
              <a:ea typeface="微软雅黑" pitchFamily="34" charset="-122"/>
            </a:endParaRPr>
          </a:p>
          <a:p>
            <a:pPr marL="0" indent="0" eaLnBrk="1" hangingPunct="1">
              <a:lnSpc>
                <a:spcPct val="130000"/>
              </a:lnSpc>
              <a:spcBef>
                <a:spcPts val="0"/>
              </a:spcBef>
              <a:buFontTx/>
              <a:buNone/>
            </a:pPr>
            <a:endParaRPr lang="en-US" altLang="zh-CN" sz="3600" b="0" dirty="0">
              <a:solidFill>
                <a:srgbClr val="003366"/>
              </a:solidFill>
              <a:latin typeface="微软雅黑" pitchFamily="34" charset="-122"/>
              <a:ea typeface="微软雅黑" pitchFamily="34" charset="-122"/>
            </a:endParaRPr>
          </a:p>
          <a:p>
            <a:pPr marL="0" indent="0" eaLnBrk="1" hangingPunct="1">
              <a:lnSpc>
                <a:spcPct val="130000"/>
              </a:lnSpc>
              <a:spcBef>
                <a:spcPts val="0"/>
              </a:spcBef>
              <a:buFontTx/>
              <a:buNone/>
            </a:pPr>
            <a:endParaRPr lang="en-US" altLang="zh-CN" sz="1600" b="0" dirty="0">
              <a:solidFill>
                <a:srgbClr val="003366"/>
              </a:solidFill>
              <a:latin typeface="微软雅黑" pitchFamily="34" charset="-122"/>
              <a:ea typeface="微软雅黑" pitchFamily="34" charset="-122"/>
            </a:endParaRPr>
          </a:p>
          <a:p>
            <a:pPr marL="0" indent="0" eaLnBrk="1" hangingPunct="1">
              <a:lnSpc>
                <a:spcPct val="150000"/>
              </a:lnSpc>
              <a:buFontTx/>
              <a:buNone/>
            </a:pPr>
            <a:endParaRPr lang="zh-CN" altLang="en-US" sz="2400" b="0" dirty="0">
              <a:solidFill>
                <a:srgbClr val="003366"/>
              </a:solidFill>
              <a:latin typeface="微软雅黑" pitchFamily="34" charset="-122"/>
              <a:ea typeface="微软雅黑" pitchFamily="34" charset="-122"/>
            </a:endParaRPr>
          </a:p>
        </p:txBody>
      </p:sp>
      <p:sp>
        <p:nvSpPr>
          <p:cNvPr id="15363" name="Rectangle 2"/>
          <p:cNvSpPr>
            <a:spLocks noChangeArrowheads="1"/>
          </p:cNvSpPr>
          <p:nvPr/>
        </p:nvSpPr>
        <p:spPr bwMode="auto">
          <a:xfrm>
            <a:off x="180975" y="47625"/>
            <a:ext cx="7772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200" dirty="0">
                <a:solidFill>
                  <a:srgbClr val="003366"/>
                </a:solidFill>
                <a:latin typeface="微软雅黑" pitchFamily="34" charset="-122"/>
                <a:ea typeface="微软雅黑" pitchFamily="34" charset="-122"/>
              </a:rPr>
              <a:t>第二节</a:t>
            </a:r>
            <a:r>
              <a:rPr lang="en-US"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固定资产的确认和初始计量 </a:t>
            </a:r>
            <a:endParaRPr lang="zh-CN" altLang="zh-CN" sz="3200" b="1" dirty="0">
              <a:solidFill>
                <a:srgbClr val="003366"/>
              </a:solidFill>
              <a:latin typeface="微软雅黑" pitchFamily="34" charset="-122"/>
              <a:ea typeface="微软雅黑" pitchFamily="34" charset="-122"/>
            </a:endParaRPr>
          </a:p>
        </p:txBody>
      </p:sp>
      <p:sp>
        <p:nvSpPr>
          <p:cNvPr id="3" name="矩形 2"/>
          <p:cNvSpPr>
            <a:spLocks noChangeArrowheads="1"/>
          </p:cNvSpPr>
          <p:nvPr/>
        </p:nvSpPr>
        <p:spPr bwMode="auto">
          <a:xfrm>
            <a:off x="817562" y="1520625"/>
            <a:ext cx="7472363" cy="1667764"/>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lnSpc>
                <a:spcPct val="150000"/>
              </a:lnSpc>
            </a:pPr>
            <a:r>
              <a:rPr lang="zh-CN" altLang="en-US" b="1" dirty="0">
                <a:solidFill>
                  <a:srgbClr val="003366"/>
                </a:solidFill>
                <a:latin typeface="宋体" panose="02010600030101010101" pitchFamily="2" charset="-122"/>
              </a:rPr>
              <a:t> 借：在建工程</a:t>
            </a:r>
            <a:r>
              <a:rPr lang="en-US" altLang="zh-CN" b="1" dirty="0">
                <a:solidFill>
                  <a:srgbClr val="003366"/>
                </a:solidFill>
                <a:latin typeface="宋体" panose="02010600030101010101" pitchFamily="2" charset="-122"/>
              </a:rPr>
              <a:t>/</a:t>
            </a:r>
            <a:r>
              <a:rPr lang="zh-CN" altLang="en-US" b="1" dirty="0">
                <a:solidFill>
                  <a:srgbClr val="003366"/>
                </a:solidFill>
                <a:latin typeface="宋体" panose="02010600030101010101" pitchFamily="2" charset="-122"/>
              </a:rPr>
              <a:t>固定资产 （各期付款额的</a:t>
            </a:r>
            <a:r>
              <a:rPr lang="zh-CN" altLang="en-US" b="1" dirty="0">
                <a:solidFill>
                  <a:srgbClr val="C00000"/>
                </a:solidFill>
                <a:latin typeface="宋体" panose="02010600030101010101" pitchFamily="2" charset="-122"/>
              </a:rPr>
              <a:t>现值</a:t>
            </a:r>
            <a:r>
              <a:rPr lang="zh-CN" altLang="en-US" b="1" dirty="0">
                <a:solidFill>
                  <a:srgbClr val="003366"/>
                </a:solidFill>
                <a:latin typeface="宋体" panose="02010600030101010101" pitchFamily="2" charset="-122"/>
              </a:rPr>
              <a:t>之和）                      </a:t>
            </a:r>
            <a:endParaRPr lang="en-US" altLang="zh-CN" b="1" dirty="0">
              <a:solidFill>
                <a:srgbClr val="003366"/>
              </a:solidFill>
              <a:latin typeface="宋体" panose="02010600030101010101" pitchFamily="2" charset="-122"/>
            </a:endParaRPr>
          </a:p>
          <a:p>
            <a:pPr eaLnBrk="1" hangingPunct="1">
              <a:lnSpc>
                <a:spcPct val="150000"/>
              </a:lnSpc>
            </a:pPr>
            <a:r>
              <a:rPr lang="en-US" altLang="zh-CN" b="1" dirty="0">
                <a:solidFill>
                  <a:srgbClr val="003366"/>
                </a:solidFill>
                <a:latin typeface="宋体" panose="02010600030101010101" pitchFamily="2" charset="-122"/>
              </a:rPr>
              <a:t>       </a:t>
            </a:r>
            <a:r>
              <a:rPr lang="zh-CN" altLang="en-US" b="1" dirty="0">
                <a:solidFill>
                  <a:srgbClr val="C00000"/>
                </a:solidFill>
                <a:latin typeface="宋体" panose="02010600030101010101" pitchFamily="2" charset="-122"/>
              </a:rPr>
              <a:t>未确认融资费用</a:t>
            </a:r>
            <a:r>
              <a:rPr lang="zh-CN" altLang="en-US" b="1" dirty="0">
                <a:solidFill>
                  <a:srgbClr val="003366"/>
                </a:solidFill>
                <a:latin typeface="宋体" panose="02010600030101010101" pitchFamily="2" charset="-122"/>
              </a:rPr>
              <a:t>（未来应付利息）              </a:t>
            </a:r>
            <a:endParaRPr lang="en-US" altLang="zh-CN" b="1" dirty="0">
              <a:solidFill>
                <a:srgbClr val="003366"/>
              </a:solidFill>
              <a:latin typeface="宋体" panose="02010600030101010101" pitchFamily="2" charset="-122"/>
            </a:endParaRPr>
          </a:p>
          <a:p>
            <a:pPr eaLnBrk="1" hangingPunct="1">
              <a:lnSpc>
                <a:spcPct val="150000"/>
              </a:lnSpc>
            </a:pPr>
            <a:r>
              <a:rPr lang="en-US" altLang="zh-CN" b="1" dirty="0">
                <a:solidFill>
                  <a:srgbClr val="003366"/>
                </a:solidFill>
                <a:latin typeface="宋体" panose="02010600030101010101" pitchFamily="2" charset="-122"/>
              </a:rPr>
              <a:t>      </a:t>
            </a:r>
            <a:r>
              <a:rPr lang="zh-CN" altLang="en-US" b="1" dirty="0">
                <a:solidFill>
                  <a:srgbClr val="003366"/>
                </a:solidFill>
                <a:latin typeface="宋体" panose="02010600030101010101" pitchFamily="2" charset="-122"/>
              </a:rPr>
              <a:t>贷：长期应付款</a:t>
            </a:r>
            <a:endParaRPr lang="zh-CN" altLang="en-US"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4294967295"/>
          </p:nvPr>
        </p:nvSpPr>
        <p:spPr>
          <a:xfrm>
            <a:off x="395288" y="692697"/>
            <a:ext cx="8316912" cy="2957752"/>
          </a:xfrm>
        </p:spPr>
        <p:txBody>
          <a:bodyPr/>
          <a:lstStyle/>
          <a:p>
            <a:pPr eaLnBrk="1" hangingPunct="1">
              <a:lnSpc>
                <a:spcPct val="130000"/>
              </a:lnSpc>
              <a:spcBef>
                <a:spcPts val="0"/>
              </a:spcBef>
              <a:buFont typeface="Wingdings" panose="05000000000000000000" pitchFamily="2" charset="2"/>
              <a:buChar char="Ø"/>
            </a:pPr>
            <a:r>
              <a:rPr lang="zh-CN" altLang="en-US" sz="2800" dirty="0">
                <a:solidFill>
                  <a:srgbClr val="003366"/>
                </a:solidFill>
                <a:latin typeface="宋体" panose="02010600030101010101" pitchFamily="2" charset="-122"/>
                <a:ea typeface="宋体" panose="02010600030101010101" pitchFamily="2" charset="-122"/>
              </a:rPr>
              <a:t>各期确认融资费用（实际利率法）</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a:t>
            </a:r>
            <a:r>
              <a:rPr lang="zh-CN" altLang="zh-CN" sz="2800" dirty="0">
                <a:solidFill>
                  <a:srgbClr val="003366"/>
                </a:solidFill>
                <a:latin typeface="宋体" panose="02010600030101010101" pitchFamily="2" charset="-122"/>
                <a:ea typeface="宋体" panose="02010600030101010101" pitchFamily="2" charset="-122"/>
              </a:rPr>
              <a:t>未确认融资费用摊销</a:t>
            </a:r>
            <a:r>
              <a:rPr lang="zh-CN" altLang="en-US" sz="2800" dirty="0">
                <a:solidFill>
                  <a:srgbClr val="003366"/>
                </a:solidFill>
                <a:latin typeface="宋体" panose="02010600030101010101" pitchFamily="2" charset="-122"/>
                <a:ea typeface="宋体" panose="02010600030101010101" pitchFamily="2" charset="-122"/>
              </a:rPr>
              <a:t>金额</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a:t>
            </a:r>
            <a:r>
              <a:rPr lang="zh-CN" altLang="zh-CN" sz="2800" dirty="0">
                <a:solidFill>
                  <a:srgbClr val="003366"/>
                </a:solidFill>
                <a:latin typeface="宋体" panose="02010600030101010101" pitchFamily="2" charset="-122"/>
                <a:ea typeface="宋体" panose="02010600030101010101" pitchFamily="2" charset="-122"/>
              </a:rPr>
              <a:t>期初应付本金余额×实际利率</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a:t>
            </a:r>
            <a:r>
              <a:rPr lang="zh-CN" altLang="zh-CN" sz="2800" dirty="0">
                <a:solidFill>
                  <a:srgbClr val="003366"/>
                </a:solidFill>
                <a:latin typeface="宋体" panose="02010600030101010101" pitchFamily="2" charset="-122"/>
                <a:ea typeface="宋体" panose="02010600030101010101" pitchFamily="2" charset="-122"/>
              </a:rPr>
              <a:t>（期初长期应付款余额</a:t>
            </a:r>
            <a:r>
              <a:rPr lang="en-US" altLang="zh-CN"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期初未确认融资费用余额）×实际利率</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endParaRPr lang="en-US" altLang="zh-CN" sz="2800" b="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endParaRPr lang="en-US" altLang="zh-CN" sz="2800" b="0" dirty="0">
              <a:solidFill>
                <a:srgbClr val="003366"/>
              </a:solidFill>
              <a:latin typeface="宋体" panose="02010600030101010101" pitchFamily="2" charset="-122"/>
              <a:ea typeface="宋体" panose="02010600030101010101" pitchFamily="2" charset="-122"/>
            </a:endParaRPr>
          </a:p>
          <a:p>
            <a:pPr eaLnBrk="1" hangingPunct="1">
              <a:lnSpc>
                <a:spcPct val="130000"/>
              </a:lnSpc>
              <a:spcBef>
                <a:spcPts val="0"/>
              </a:spcBef>
              <a:buFont typeface="Wingdings" panose="05000000000000000000" pitchFamily="2" charset="2"/>
              <a:buChar char="Ø"/>
            </a:pPr>
            <a:r>
              <a:rPr lang="zh-CN" altLang="en-US" sz="2800" dirty="0">
                <a:solidFill>
                  <a:srgbClr val="003366"/>
                </a:solidFill>
                <a:latin typeface="宋体" panose="02010600030101010101" pitchFamily="2" charset="-122"/>
                <a:ea typeface="宋体" panose="02010600030101010101" pitchFamily="2" charset="-122"/>
              </a:rPr>
              <a:t>付款时</a:t>
            </a:r>
            <a:endParaRPr lang="en-US" altLang="zh-CN" sz="2800" dirty="0">
              <a:solidFill>
                <a:srgbClr val="003366"/>
              </a:solidFill>
              <a:latin typeface="宋体" panose="02010600030101010101" pitchFamily="2" charset="-122"/>
              <a:ea typeface="宋体" panose="02010600030101010101" pitchFamily="2" charset="-122"/>
            </a:endParaRPr>
          </a:p>
        </p:txBody>
      </p:sp>
      <p:sp>
        <p:nvSpPr>
          <p:cNvPr id="15363" name="Rectangle 2"/>
          <p:cNvSpPr>
            <a:spLocks noChangeArrowheads="1"/>
          </p:cNvSpPr>
          <p:nvPr/>
        </p:nvSpPr>
        <p:spPr bwMode="auto">
          <a:xfrm>
            <a:off x="180975" y="47625"/>
            <a:ext cx="7772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200" dirty="0">
                <a:solidFill>
                  <a:srgbClr val="003366"/>
                </a:solidFill>
                <a:latin typeface="微软雅黑" pitchFamily="34" charset="-122"/>
                <a:ea typeface="微软雅黑" pitchFamily="34" charset="-122"/>
              </a:rPr>
              <a:t>第二节</a:t>
            </a:r>
            <a:r>
              <a:rPr lang="en-US"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固定资产的确认和初始计量 </a:t>
            </a:r>
            <a:endParaRPr lang="zh-CN" altLang="zh-CN" sz="3200" b="1" dirty="0">
              <a:solidFill>
                <a:srgbClr val="003366"/>
              </a:solidFill>
              <a:latin typeface="微软雅黑" pitchFamily="34" charset="-122"/>
              <a:ea typeface="微软雅黑" pitchFamily="34" charset="-122"/>
            </a:endParaRPr>
          </a:p>
        </p:txBody>
      </p:sp>
      <p:sp>
        <p:nvSpPr>
          <p:cNvPr id="5" name="矩形 4"/>
          <p:cNvSpPr>
            <a:spLocks noChangeArrowheads="1"/>
          </p:cNvSpPr>
          <p:nvPr/>
        </p:nvSpPr>
        <p:spPr bwMode="auto">
          <a:xfrm>
            <a:off x="1043319" y="3573016"/>
            <a:ext cx="5667375" cy="89928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lnSpc>
                <a:spcPct val="114000"/>
              </a:lnSpc>
            </a:pPr>
            <a:r>
              <a:rPr lang="zh-CN" altLang="en-US" b="1" dirty="0">
                <a:solidFill>
                  <a:srgbClr val="003366"/>
                </a:solidFill>
                <a:latin typeface="宋体" panose="02010600030101010101" pitchFamily="2" charset="-122"/>
              </a:rPr>
              <a:t> 借：财务费用</a:t>
            </a:r>
            <a:endParaRPr lang="en-US" altLang="zh-CN" b="1" dirty="0">
              <a:solidFill>
                <a:srgbClr val="003366"/>
              </a:solidFill>
              <a:latin typeface="宋体" panose="02010600030101010101" pitchFamily="2" charset="-122"/>
            </a:endParaRPr>
          </a:p>
          <a:p>
            <a:pPr eaLnBrk="1" hangingPunct="1">
              <a:lnSpc>
                <a:spcPct val="114000"/>
              </a:lnSpc>
            </a:pPr>
            <a:r>
              <a:rPr lang="en-US" altLang="zh-CN" b="1" dirty="0">
                <a:solidFill>
                  <a:srgbClr val="003366"/>
                </a:solidFill>
                <a:latin typeface="宋体" panose="02010600030101010101" pitchFamily="2" charset="-122"/>
              </a:rPr>
              <a:t> </a:t>
            </a:r>
            <a:r>
              <a:rPr lang="zh-CN" altLang="en-US" b="1" dirty="0">
                <a:solidFill>
                  <a:srgbClr val="003366"/>
                </a:solidFill>
                <a:latin typeface="宋体" panose="02010600030101010101" pitchFamily="2" charset="-122"/>
              </a:rPr>
              <a:t>    </a:t>
            </a:r>
            <a:r>
              <a:rPr lang="en-US" altLang="zh-CN" b="1" dirty="0">
                <a:solidFill>
                  <a:srgbClr val="003366"/>
                </a:solidFill>
                <a:latin typeface="宋体" panose="02010600030101010101" pitchFamily="2" charset="-122"/>
              </a:rPr>
              <a:t> </a:t>
            </a:r>
            <a:r>
              <a:rPr lang="zh-CN" altLang="en-US" b="1" dirty="0">
                <a:solidFill>
                  <a:srgbClr val="003366"/>
                </a:solidFill>
                <a:latin typeface="宋体" panose="02010600030101010101" pitchFamily="2" charset="-122"/>
              </a:rPr>
              <a:t>贷：</a:t>
            </a:r>
            <a:r>
              <a:rPr lang="zh-CN" altLang="en-US" b="1" dirty="0">
                <a:solidFill>
                  <a:srgbClr val="C00000"/>
                </a:solidFill>
                <a:latin typeface="宋体" panose="02010600030101010101" pitchFamily="2" charset="-122"/>
              </a:rPr>
              <a:t>未确认融资费用</a:t>
            </a:r>
            <a:r>
              <a:rPr lang="zh-CN" altLang="en-US" b="1" dirty="0">
                <a:solidFill>
                  <a:srgbClr val="003366"/>
                </a:solidFill>
                <a:latin typeface="宋体" panose="02010600030101010101" pitchFamily="2" charset="-122"/>
              </a:rPr>
              <a:t>  </a:t>
            </a:r>
            <a:endParaRPr lang="en-US" altLang="zh-CN" b="1" dirty="0">
              <a:solidFill>
                <a:srgbClr val="003366"/>
              </a:solidFill>
              <a:latin typeface="宋体" panose="02010600030101010101" pitchFamily="2" charset="-122"/>
            </a:endParaRPr>
          </a:p>
        </p:txBody>
      </p:sp>
      <p:sp>
        <p:nvSpPr>
          <p:cNvPr id="6" name="矩形 5"/>
          <p:cNvSpPr>
            <a:spLocks noChangeArrowheads="1"/>
          </p:cNvSpPr>
          <p:nvPr/>
        </p:nvSpPr>
        <p:spPr bwMode="auto">
          <a:xfrm>
            <a:off x="1046898" y="5256366"/>
            <a:ext cx="5667375" cy="88107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hangingPunct="1">
              <a:lnSpc>
                <a:spcPct val="114000"/>
              </a:lnSpc>
            </a:pPr>
            <a:r>
              <a:rPr lang="zh-CN" altLang="en-US" b="1" dirty="0">
                <a:solidFill>
                  <a:srgbClr val="003366"/>
                </a:solidFill>
                <a:latin typeface="宋体" panose="02010600030101010101" pitchFamily="2" charset="-122"/>
              </a:rPr>
              <a:t>借：长期应付款          </a:t>
            </a:r>
            <a:endParaRPr lang="en-US" altLang="zh-CN" b="1" dirty="0">
              <a:solidFill>
                <a:srgbClr val="003366"/>
              </a:solidFill>
              <a:latin typeface="宋体" panose="02010600030101010101" pitchFamily="2" charset="-122"/>
            </a:endParaRPr>
          </a:p>
          <a:p>
            <a:pPr eaLnBrk="1" hangingPunct="1">
              <a:lnSpc>
                <a:spcPct val="114000"/>
              </a:lnSpc>
            </a:pPr>
            <a:r>
              <a:rPr lang="en-US" altLang="zh-CN" b="1" dirty="0">
                <a:solidFill>
                  <a:srgbClr val="003366"/>
                </a:solidFill>
                <a:latin typeface="宋体" panose="02010600030101010101" pitchFamily="2" charset="-122"/>
              </a:rPr>
              <a:t>     </a:t>
            </a:r>
            <a:r>
              <a:rPr lang="zh-CN" altLang="en-US" b="1" dirty="0">
                <a:solidFill>
                  <a:srgbClr val="003366"/>
                </a:solidFill>
                <a:latin typeface="宋体" panose="02010600030101010101" pitchFamily="2" charset="-122"/>
              </a:rPr>
              <a:t>贷：银行存款</a:t>
            </a:r>
          </a:p>
        </p:txBody>
      </p:sp>
      <p:sp>
        <p:nvSpPr>
          <p:cNvPr id="15367" name="云形标注 1"/>
          <p:cNvSpPr>
            <a:spLocks noChangeArrowheads="1"/>
          </p:cNvSpPr>
          <p:nvPr/>
        </p:nvSpPr>
        <p:spPr bwMode="auto">
          <a:xfrm>
            <a:off x="6318250" y="1052736"/>
            <a:ext cx="2393950" cy="1368425"/>
          </a:xfrm>
          <a:prstGeom prst="cloudCallout">
            <a:avLst>
              <a:gd name="adj1" fmla="val -103359"/>
              <a:gd name="adj2" fmla="val -10898"/>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1" hangingPunct="1"/>
            <a:r>
              <a:rPr lang="zh-CN" altLang="en-US" sz="1800" dirty="0">
                <a:latin typeface="宋体" pitchFamily="2" charset="-122"/>
              </a:rPr>
              <a:t>未确认融资费用是长期应付款的</a:t>
            </a:r>
            <a:r>
              <a:rPr lang="zh-CN" altLang="en-US" sz="1800" b="1" dirty="0">
                <a:solidFill>
                  <a:srgbClr val="FF0000"/>
                </a:solidFill>
                <a:latin typeface="宋体" pitchFamily="2" charset="-122"/>
              </a:rPr>
              <a:t>备抵</a:t>
            </a:r>
            <a:r>
              <a:rPr lang="zh-CN" altLang="en-US" sz="1800" dirty="0">
                <a:latin typeface="宋体" pitchFamily="2" charset="-122"/>
              </a:rPr>
              <a:t>科目</a:t>
            </a:r>
          </a:p>
        </p:txBody>
      </p:sp>
    </p:spTree>
    <p:extLst>
      <p:ext uri="{BB962C8B-B14F-4D97-AF65-F5344CB8AC3E}">
        <p14:creationId xmlns:p14="http://schemas.microsoft.com/office/powerpoint/2010/main" val="2332848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3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36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3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CBD8E81-0AE8-42A4-B003-E21CCC8EE11E}"/>
              </a:ext>
            </a:extLst>
          </p:cNvPr>
          <p:cNvSpPr txBox="1">
            <a:spLocks noChangeArrowheads="1"/>
          </p:cNvSpPr>
          <p:nvPr/>
        </p:nvSpPr>
        <p:spPr bwMode="auto">
          <a:xfrm>
            <a:off x="179512" y="620713"/>
            <a:ext cx="871296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a:t>
            </a:r>
            <a:r>
              <a:rPr lang="zh-CN" altLang="zh-CN" sz="2800" dirty="0">
                <a:solidFill>
                  <a:srgbClr val="003366"/>
                </a:solidFill>
                <a:latin typeface="宋体" panose="02010600030101010101" pitchFamily="2" charset="-122"/>
              </a:rPr>
              <a:t>自行建造固定资产的成本</a:t>
            </a:r>
            <a:endParaRPr lang="en-US" altLang="zh-CN"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自营方式建造固定资产</a:t>
            </a:r>
            <a:endParaRPr lang="zh-CN" altLang="en-US"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1</a:t>
            </a:r>
            <a:r>
              <a:rPr lang="zh-CN" altLang="en-US" sz="2800" dirty="0">
                <a:solidFill>
                  <a:srgbClr val="003366"/>
                </a:solidFill>
                <a:latin typeface="宋体" panose="02010600030101010101" pitchFamily="2" charset="-122"/>
              </a:rPr>
              <a:t>）成本</a:t>
            </a:r>
            <a:endParaRPr lang="en-US" altLang="zh-CN"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zh-CN" altLang="zh-CN" sz="2800" dirty="0">
                <a:solidFill>
                  <a:srgbClr val="003366"/>
                </a:solidFill>
                <a:latin typeface="宋体" panose="02010600030101010101" pitchFamily="2" charset="-122"/>
              </a:rPr>
              <a:t>由建造该项资产达到预定可使用状态前所发生的必要支出构成，包括工程物资成本、人工成本、交纳的相关税费、应予资本化的借款费用以及应分摊的间接费用等。</a:t>
            </a:r>
            <a:r>
              <a:rPr lang="zh-CN" altLang="en-US" sz="2800" dirty="0">
                <a:solidFill>
                  <a:srgbClr val="003366"/>
                </a:solidFill>
                <a:latin typeface="宋体" panose="02010600030101010101" pitchFamily="2" charset="-122"/>
              </a:rPr>
              <a:t> </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 </a:t>
            </a:r>
          </a:p>
        </p:txBody>
      </p:sp>
      <p:sp>
        <p:nvSpPr>
          <p:cNvPr id="5" name="Rectangle 2">
            <a:extLst>
              <a:ext uri="{FF2B5EF4-FFF2-40B4-BE49-F238E27FC236}">
                <a16:creationId xmlns:a16="http://schemas.microsoft.com/office/drawing/2014/main" id="{92FD72CE-F00D-495C-AC85-302897548FC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036050" cy="170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3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40000"/>
              </a:lnSpc>
              <a:spcBef>
                <a:spcPts val="0"/>
              </a:spcBef>
              <a:spcAft>
                <a:spcPts val="0"/>
              </a:spcAft>
              <a:buNone/>
              <a:defRPr/>
            </a:pP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自营方式建造固定资产</a:t>
            </a:r>
            <a:endParaRPr lang="zh-CN" altLang="en-US" sz="2800" dirty="0">
              <a:solidFill>
                <a:srgbClr val="003366"/>
              </a:solidFill>
              <a:latin typeface="宋体" panose="02010600030101010101" pitchFamily="2" charset="-122"/>
            </a:endParaRPr>
          </a:p>
          <a:p>
            <a:pPr>
              <a:lnSpc>
                <a:spcPct val="130000"/>
              </a:lnSpc>
              <a:spcBef>
                <a:spcPts val="0"/>
              </a:spcBef>
              <a:spcAft>
                <a:spcPts val="0"/>
              </a:spcAft>
              <a:buNone/>
            </a:pPr>
            <a:r>
              <a:rPr lang="zh-CN" altLang="en-US" sz="2800" dirty="0">
                <a:solidFill>
                  <a:srgbClr val="003366"/>
                </a:solidFill>
                <a:latin typeface="宋体" panose="02010600030101010101" pitchFamily="2" charset="-122"/>
              </a:rPr>
              <a:t> （</a:t>
            </a:r>
            <a:r>
              <a:rPr lang="en-US" altLang="zh-CN" sz="2800" dirty="0">
                <a:solidFill>
                  <a:srgbClr val="003366"/>
                </a:solidFill>
                <a:latin typeface="宋体" panose="02010600030101010101" pitchFamily="2" charset="-122"/>
              </a:rPr>
              <a:t>2</a:t>
            </a:r>
            <a:r>
              <a:rPr lang="zh-CN" altLang="en-US" sz="2800" dirty="0">
                <a:solidFill>
                  <a:srgbClr val="003366"/>
                </a:solidFill>
                <a:latin typeface="宋体" panose="02010600030101010101" pitchFamily="2" charset="-122"/>
              </a:rPr>
              <a:t>）账务处理</a:t>
            </a:r>
          </a:p>
        </p:txBody>
      </p:sp>
      <p:sp>
        <p:nvSpPr>
          <p:cNvPr id="6" name="Rectangle 2">
            <a:extLst>
              <a:ext uri="{FF2B5EF4-FFF2-40B4-BE49-F238E27FC236}">
                <a16:creationId xmlns:a16="http://schemas.microsoft.com/office/drawing/2014/main" id="{2429FAAD-FB5E-4E29-BE92-21DF3BAAB169}"/>
              </a:ext>
            </a:extLst>
          </p:cNvPr>
          <p:cNvSpPr txBox="1">
            <a:spLocks noChangeArrowheads="1"/>
          </p:cNvSpPr>
          <p:nvPr/>
        </p:nvSpPr>
        <p:spPr bwMode="auto">
          <a:xfrm>
            <a:off x="467544" y="2321496"/>
            <a:ext cx="7886750" cy="4059832"/>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None/>
            </a:pPr>
            <a:r>
              <a:rPr lang="zh-CN" altLang="de-DE" sz="2400" dirty="0">
                <a:solidFill>
                  <a:srgbClr val="003366"/>
                </a:solidFill>
                <a:latin typeface="宋体" panose="02010600030101010101" pitchFamily="2" charset="-122"/>
              </a:rPr>
              <a:t>    借：</a:t>
            </a:r>
            <a:r>
              <a:rPr lang="zh-CN" altLang="en-US" sz="2400" dirty="0">
                <a:solidFill>
                  <a:srgbClr val="003366"/>
                </a:solidFill>
                <a:latin typeface="宋体" panose="02010600030101010101" pitchFamily="2" charset="-122"/>
              </a:rPr>
              <a:t>工程物资</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应交税费</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应交增值税（进项税额） </a:t>
            </a:r>
            <a:r>
              <a:rPr lang="en-US" altLang="zh-CN"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贷：银行存款</a:t>
            </a:r>
            <a:r>
              <a:rPr lang="zh-CN" altLang="en-US" sz="2400" dirty="0">
                <a:solidFill>
                  <a:srgbClr val="003366"/>
                </a:solidFill>
                <a:latin typeface="宋体" panose="02010600030101010101" pitchFamily="2" charset="-122"/>
              </a:rPr>
              <a:t>等</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在建工程</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a:t>
            </a:r>
            <a:r>
              <a:rPr lang="zh-CN" altLang="en-US" sz="2400" dirty="0">
                <a:solidFill>
                  <a:srgbClr val="003366"/>
                </a:solidFill>
                <a:latin typeface="宋体" panose="02010600030101010101" pitchFamily="2" charset="-122"/>
              </a:rPr>
              <a:t>工程物资           </a:t>
            </a:r>
            <a:r>
              <a:rPr lang="en-US" altLang="zh-CN" sz="2400" dirty="0">
                <a:solidFill>
                  <a:srgbClr val="003366"/>
                </a:solidFill>
                <a:latin typeface="宋体" panose="02010600030101010101" pitchFamily="2" charset="-122"/>
              </a:rPr>
              <a:t>    </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借：固定资产           </a:t>
            </a:r>
            <a:r>
              <a:rPr lang="en-US" altLang="zh-CN" sz="2400" dirty="0">
                <a:solidFill>
                  <a:srgbClr val="003366"/>
                </a:solidFill>
                <a:latin typeface="宋体" panose="02010600030101010101" pitchFamily="2" charset="-122"/>
              </a:rPr>
              <a:t>    </a:t>
            </a: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贷：在建工程           </a:t>
            </a:r>
            <a:r>
              <a:rPr lang="en-US" altLang="zh-CN" sz="2400" dirty="0">
                <a:solidFill>
                  <a:srgbClr val="003366"/>
                </a:solidFill>
                <a:latin typeface="宋体" panose="02010600030101010101" pitchFamily="2" charset="-122"/>
              </a:rPr>
              <a:t>    </a:t>
            </a:r>
            <a:endParaRPr lang="de-DE" altLang="zh-CN" sz="2400" dirty="0">
              <a:solidFill>
                <a:srgbClr val="003366"/>
              </a:solidFill>
              <a:latin typeface="宋体" panose="02010600030101010101" pitchFamily="2" charset="-122"/>
            </a:endParaRPr>
          </a:p>
        </p:txBody>
      </p:sp>
      <p:sp>
        <p:nvSpPr>
          <p:cNvPr id="7" name="Rectangle 2">
            <a:extLst>
              <a:ext uri="{FF2B5EF4-FFF2-40B4-BE49-F238E27FC236}">
                <a16:creationId xmlns:a16="http://schemas.microsoft.com/office/drawing/2014/main" id="{6D5967FA-F286-4315-B40F-31D42EC21698}"/>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CBD8E81-0AE8-42A4-B003-E21CCC8EE11E}"/>
              </a:ext>
            </a:extLst>
          </p:cNvPr>
          <p:cNvSpPr txBox="1">
            <a:spLocks noChangeArrowheads="1"/>
          </p:cNvSpPr>
          <p:nvPr/>
        </p:nvSpPr>
        <p:spPr bwMode="auto">
          <a:xfrm>
            <a:off x="179512" y="620713"/>
            <a:ext cx="871296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a:t>
            </a:r>
            <a:r>
              <a:rPr lang="zh-CN" altLang="zh-CN" sz="2800" dirty="0">
                <a:solidFill>
                  <a:srgbClr val="003366"/>
                </a:solidFill>
                <a:latin typeface="宋体" panose="02010600030101010101" pitchFamily="2" charset="-122"/>
              </a:rPr>
              <a:t>自行建造固定资产的成本</a:t>
            </a:r>
            <a:endParaRPr lang="en-US" altLang="zh-CN" sz="2800" dirty="0">
              <a:solidFill>
                <a:srgbClr val="003366"/>
              </a:solidFill>
              <a:latin typeface="宋体" panose="02010600030101010101" pitchFamily="2" charset="-122"/>
            </a:endParaRPr>
          </a:p>
          <a:p>
            <a:pPr indent="360000">
              <a:lnSpc>
                <a:spcPct val="150000"/>
              </a:lnSpc>
              <a:spcBef>
                <a:spcPts val="0"/>
              </a:spcBef>
              <a:spcAft>
                <a:spcPts val="0"/>
              </a:spcAft>
              <a:buNone/>
              <a:defRPr/>
            </a:pPr>
            <a:r>
              <a:rPr lang="en-US" altLang="zh-CN" sz="2800" dirty="0">
                <a:solidFill>
                  <a:srgbClr val="003366"/>
                </a:solidFill>
                <a:latin typeface="宋体" panose="02010600030101010101" pitchFamily="2" charset="-122"/>
              </a:rPr>
              <a:t>2.</a:t>
            </a:r>
            <a:r>
              <a:rPr lang="zh-CN" altLang="en-US" sz="2800" dirty="0">
                <a:solidFill>
                  <a:srgbClr val="003366"/>
                </a:solidFill>
                <a:latin typeface="宋体" panose="02010600030101010101" pitchFamily="2" charset="-122"/>
              </a:rPr>
              <a:t>出包</a:t>
            </a:r>
            <a:r>
              <a:rPr lang="zh-CN" altLang="zh-CN" sz="2800" dirty="0">
                <a:solidFill>
                  <a:srgbClr val="003366"/>
                </a:solidFill>
                <a:latin typeface="宋体" panose="02010600030101010101" pitchFamily="2" charset="-122"/>
              </a:rPr>
              <a:t>方式建造固定资产</a:t>
            </a:r>
            <a:endParaRPr lang="zh-CN" altLang="en-US" sz="2800" dirty="0">
              <a:solidFill>
                <a:srgbClr val="003366"/>
              </a:solidFill>
              <a:latin typeface="宋体" panose="02010600030101010101" pitchFamily="2" charset="-122"/>
            </a:endParaRPr>
          </a:p>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成本：</a:t>
            </a:r>
            <a:r>
              <a:rPr lang="zh-CN" altLang="zh-CN" sz="2800" dirty="0">
                <a:solidFill>
                  <a:srgbClr val="003366"/>
                </a:solidFill>
                <a:latin typeface="宋体" panose="02010600030101010101" pitchFamily="2" charset="-122"/>
              </a:rPr>
              <a:t>由建造该项固定资产达到预定可使用状态前所发生的必要支出构成，包括发生的建筑工程支出、安装工程支出、以及需分摊计入各固定资产价值的待摊支出。</a:t>
            </a:r>
            <a:endParaRPr lang="en-US"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A15825CC-B889-4B99-B7D8-394BF682BE7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419250574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CBD8E81-0AE8-42A4-B003-E21CCC8EE11E}"/>
              </a:ext>
            </a:extLst>
          </p:cNvPr>
          <p:cNvSpPr txBox="1">
            <a:spLocks noChangeArrowheads="1"/>
          </p:cNvSpPr>
          <p:nvPr/>
        </p:nvSpPr>
        <p:spPr bwMode="auto">
          <a:xfrm>
            <a:off x="179512" y="620712"/>
            <a:ext cx="8712968" cy="5904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a:t>
            </a:r>
            <a:r>
              <a:rPr lang="zh-CN" altLang="zh-CN" sz="2800" dirty="0">
                <a:solidFill>
                  <a:srgbClr val="003366"/>
                </a:solidFill>
                <a:latin typeface="宋体" panose="02010600030101010101" pitchFamily="2" charset="-122"/>
              </a:rPr>
              <a:t>自行建造固定资产的成本</a:t>
            </a:r>
            <a:endParaRPr lang="en-US" altLang="zh-CN"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en-US" altLang="zh-CN" sz="2800" dirty="0">
                <a:solidFill>
                  <a:srgbClr val="003366"/>
                </a:solidFill>
                <a:latin typeface="宋体" panose="02010600030101010101" pitchFamily="2" charset="-122"/>
              </a:rPr>
              <a:t>2.</a:t>
            </a:r>
            <a:r>
              <a:rPr lang="zh-CN" altLang="en-US" sz="2800" dirty="0">
                <a:solidFill>
                  <a:srgbClr val="003366"/>
                </a:solidFill>
                <a:latin typeface="宋体" panose="02010600030101010101" pitchFamily="2" charset="-122"/>
              </a:rPr>
              <a:t>出包</a:t>
            </a:r>
            <a:r>
              <a:rPr lang="zh-CN" altLang="zh-CN" sz="2800" dirty="0">
                <a:solidFill>
                  <a:srgbClr val="003366"/>
                </a:solidFill>
                <a:latin typeface="宋体" panose="02010600030101010101" pitchFamily="2" charset="-122"/>
              </a:rPr>
              <a:t>方式建造固定资产</a:t>
            </a:r>
            <a:endParaRPr lang="zh-CN" altLang="en-US"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zh-CN" altLang="zh-CN" sz="2800" dirty="0">
                <a:solidFill>
                  <a:srgbClr val="003366"/>
                </a:solidFill>
                <a:latin typeface="宋体" panose="02010600030101010101" pitchFamily="2" charset="-122"/>
              </a:rPr>
              <a:t>待摊支出是指在建设期间发生的，不能直接计入某项固定资产价值、而应由所建造固定资产共同负担的相关费用，包括为建造工程发生的管理费、可行性研究费、临时设施费、公证费、监理费、应负担的税金、符合资本化条件的借款费用、建设期间发生的工程物资盘亏、报废及毁损净损失，以及负荷联合试车费等。</a:t>
            </a: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8F5FCB80-CBEE-4D72-9E4F-46CC5A7B3469}"/>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279176081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036050" cy="439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（三）其他方式取得的</a:t>
            </a:r>
            <a:r>
              <a:rPr lang="zh-CN" altLang="zh-CN" sz="2800" dirty="0">
                <a:solidFill>
                  <a:srgbClr val="003366"/>
                </a:solidFill>
                <a:latin typeface="宋体" panose="02010600030101010101" pitchFamily="2" charset="-122"/>
              </a:rPr>
              <a:t>固定资产的成本</a:t>
            </a:r>
            <a:endParaRPr lang="zh-CN" altLang="en-US" sz="2800" dirty="0">
              <a:solidFill>
                <a:srgbClr val="003366"/>
              </a:solidFill>
              <a:latin typeface="宋体" panose="02010600030101010101" pitchFamily="2" charset="-122"/>
            </a:endParaRPr>
          </a:p>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 </a:t>
            </a: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投资者投入固定资产的成本</a:t>
            </a:r>
          </a:p>
          <a:p>
            <a:pPr indent="360000">
              <a:lnSpc>
                <a:spcPct val="150000"/>
              </a:lnSpc>
              <a:spcBef>
                <a:spcPts val="0"/>
              </a:spcBef>
              <a:spcAft>
                <a:spcPts val="0"/>
              </a:spcAft>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投资者投入固定资产的成本，应当按照投资合同或协议约定的价值确定，但合同或协议约定价值不公允的除外。</a:t>
            </a:r>
            <a:endParaRPr lang="zh-CN" altLang="en-US"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DDDF0317-EE10-4A0D-8206-5EE84880FE91}"/>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42434554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036050" cy="622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endParaRPr lang="en-US" altLang="zh-CN"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（三）其他方式取得的</a:t>
            </a:r>
            <a:r>
              <a:rPr lang="zh-CN" altLang="zh-CN" sz="2800" dirty="0">
                <a:solidFill>
                  <a:srgbClr val="003366"/>
                </a:solidFill>
                <a:latin typeface="宋体" panose="02010600030101010101" pitchFamily="2" charset="-122"/>
              </a:rPr>
              <a:t>固定资产的成本</a:t>
            </a:r>
            <a:endParaRPr lang="zh-CN" altLang="en-US" sz="2800" dirty="0">
              <a:solidFill>
                <a:srgbClr val="003366"/>
              </a:solidFill>
              <a:latin typeface="宋体" panose="02010600030101010101" pitchFamily="2" charset="-122"/>
            </a:endParaRPr>
          </a:p>
          <a:p>
            <a:pPr indent="360000">
              <a:lnSpc>
                <a:spcPct val="140000"/>
              </a:lnSpc>
              <a:spcBef>
                <a:spcPts val="0"/>
              </a:spcBef>
              <a:spcAft>
                <a:spcPts val="0"/>
              </a:spcAft>
              <a:buNone/>
              <a:defRPr/>
            </a:pPr>
            <a:r>
              <a:rPr lang="zh-CN" altLang="en-US" sz="2800" dirty="0">
                <a:solidFill>
                  <a:srgbClr val="003366"/>
                </a:solidFill>
                <a:latin typeface="宋体" panose="02010600030101010101" pitchFamily="2" charset="-122"/>
              </a:rPr>
              <a:t> </a:t>
            </a:r>
            <a:r>
              <a:rPr lang="en-US" altLang="zh-CN" sz="2800" dirty="0">
                <a:solidFill>
                  <a:srgbClr val="003366"/>
                </a:solidFill>
                <a:latin typeface="宋体" panose="02010600030101010101" pitchFamily="2" charset="-122"/>
              </a:rPr>
              <a:t>2.</a:t>
            </a:r>
            <a:r>
              <a:rPr lang="zh-CN" altLang="zh-CN" sz="2800" dirty="0">
                <a:solidFill>
                  <a:srgbClr val="003366"/>
                </a:solidFill>
                <a:latin typeface="宋体" panose="02010600030101010101" pitchFamily="2" charset="-122"/>
              </a:rPr>
              <a:t>通过非货币性资产交换、债务重组、企业合并等方式取得的固定资产的成本</a:t>
            </a:r>
          </a:p>
          <a:p>
            <a:pPr indent="360000">
              <a:lnSpc>
                <a:spcPct val="140000"/>
              </a:lnSpc>
              <a:spcBef>
                <a:spcPts val="0"/>
              </a:spcBef>
              <a:spcAft>
                <a:spcPts val="0"/>
              </a:spcAft>
              <a:buNone/>
              <a:defRPr/>
            </a:pPr>
            <a:r>
              <a:rPr lang="zh-CN" altLang="zh-CN" sz="2800" dirty="0">
                <a:solidFill>
                  <a:srgbClr val="003366"/>
                </a:solidFill>
                <a:latin typeface="宋体" panose="02010600030101010101" pitchFamily="2" charset="-122"/>
              </a:rPr>
              <a:t>企业通过非货币性资产交换、债务重组、企业合并等方式取得的固定资产，其成本应当分别按照《企业会计准则第</a:t>
            </a:r>
            <a:r>
              <a:rPr lang="en-US" altLang="zh-CN" sz="2800" dirty="0">
                <a:solidFill>
                  <a:srgbClr val="003366"/>
                </a:solidFill>
                <a:latin typeface="宋体" panose="02010600030101010101" pitchFamily="2" charset="-122"/>
              </a:rPr>
              <a:t>7</a:t>
            </a:r>
            <a:r>
              <a:rPr lang="zh-CN" altLang="zh-CN" sz="2800" dirty="0">
                <a:solidFill>
                  <a:srgbClr val="003366"/>
                </a:solidFill>
                <a:latin typeface="宋体" panose="02010600030101010101" pitchFamily="2" charset="-122"/>
              </a:rPr>
              <a:t>号——非货币性资产交换》、《企业会计准则第</a:t>
            </a:r>
            <a:r>
              <a:rPr lang="en-US" altLang="zh-CN" sz="2800" dirty="0">
                <a:solidFill>
                  <a:srgbClr val="003366"/>
                </a:solidFill>
                <a:latin typeface="宋体" panose="02010600030101010101" pitchFamily="2" charset="-122"/>
              </a:rPr>
              <a:t>12</a:t>
            </a:r>
            <a:r>
              <a:rPr lang="zh-CN" altLang="zh-CN" sz="2800" dirty="0">
                <a:solidFill>
                  <a:srgbClr val="003366"/>
                </a:solidFill>
                <a:latin typeface="宋体" panose="02010600030101010101" pitchFamily="2" charset="-122"/>
              </a:rPr>
              <a:t>号——债务重组》、《企业会计准则第</a:t>
            </a:r>
            <a:r>
              <a:rPr lang="en-US" altLang="zh-CN" sz="2800" dirty="0">
                <a:solidFill>
                  <a:srgbClr val="003366"/>
                </a:solidFill>
                <a:latin typeface="宋体" panose="02010600030101010101" pitchFamily="2" charset="-122"/>
              </a:rPr>
              <a:t>20</a:t>
            </a:r>
            <a:r>
              <a:rPr lang="zh-CN" altLang="zh-CN" sz="2800" dirty="0">
                <a:solidFill>
                  <a:srgbClr val="003366"/>
                </a:solidFill>
                <a:latin typeface="宋体" panose="02010600030101010101" pitchFamily="2" charset="-122"/>
              </a:rPr>
              <a:t>号——企业合并》等的规定确定。但是，其后续计量和披露应当执行固定资产准则的规定。</a:t>
            </a:r>
          </a:p>
        </p:txBody>
      </p:sp>
      <p:sp>
        <p:nvSpPr>
          <p:cNvPr id="5" name="Rectangle 2">
            <a:extLst>
              <a:ext uri="{FF2B5EF4-FFF2-40B4-BE49-F238E27FC236}">
                <a16:creationId xmlns:a16="http://schemas.microsoft.com/office/drawing/2014/main" id="{97B05C3E-F107-4DE5-ADC2-FDA5679D152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214928507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a:extLst>
              <a:ext uri="{FF2B5EF4-FFF2-40B4-BE49-F238E27FC236}">
                <a16:creationId xmlns:a16="http://schemas.microsoft.com/office/drawing/2014/main" id="{AF49D2E3-594B-475C-ACCA-16695A244D6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固定资产概述</a:t>
            </a:r>
          </a:p>
        </p:txBody>
      </p:sp>
      <p:sp>
        <p:nvSpPr>
          <p:cNvPr id="5" name="Rectangle 2">
            <a:extLst>
              <a:ext uri="{FF2B5EF4-FFF2-40B4-BE49-F238E27FC236}">
                <a16:creationId xmlns:a16="http://schemas.microsoft.com/office/drawing/2014/main" id="{4BD55AC2-7468-4FDD-9962-E4E384C2B217}"/>
              </a:ext>
            </a:extLst>
          </p:cNvPr>
          <p:cNvSpPr txBox="1">
            <a:spLocks noChangeArrowheads="1"/>
          </p:cNvSpPr>
          <p:nvPr/>
        </p:nvSpPr>
        <p:spPr bwMode="auto">
          <a:xfrm>
            <a:off x="0" y="620713"/>
            <a:ext cx="889248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ts val="0"/>
              </a:spcBef>
              <a:buFont typeface="Wingdings" panose="05000000000000000000" pitchFamily="2" charset="2"/>
              <a:buNone/>
            </a:pPr>
            <a:r>
              <a:rPr lang="zh-CN" altLang="en-US" sz="2800" dirty="0">
                <a:solidFill>
                  <a:srgbClr val="003366"/>
                </a:solidFill>
                <a:latin typeface="宋体" panose="02010600030101010101" pitchFamily="2" charset="-122"/>
              </a:rPr>
              <a:t> 一、固定资产的概念和特征</a:t>
            </a:r>
          </a:p>
          <a:p>
            <a:pPr>
              <a:lnSpc>
                <a:spcPct val="150000"/>
              </a:lnSpc>
              <a:spcBef>
                <a:spcPts val="0"/>
              </a:spcBef>
              <a:buNone/>
            </a:pPr>
            <a:r>
              <a:rPr lang="zh-CN" altLang="en-US"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固定资产是指同时具有以下特征的有形资产：</a:t>
            </a:r>
          </a:p>
          <a:p>
            <a:pPr>
              <a:lnSpc>
                <a:spcPct val="150000"/>
              </a:lnSpc>
              <a:spcBef>
                <a:spcPts val="0"/>
              </a:spcBef>
              <a:buNone/>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第一，为生产商品、提供劳务、出租或经营管理而持有；</a:t>
            </a:r>
          </a:p>
          <a:p>
            <a:pPr>
              <a:lnSpc>
                <a:spcPct val="150000"/>
              </a:lnSpc>
              <a:spcBef>
                <a:spcPts val="0"/>
              </a:spcBef>
              <a:buNone/>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第二，使用寿命超过一个会计年度。</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036050" cy="597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存在弃置费用的固定资产</a:t>
            </a:r>
            <a:endParaRPr lang="zh-CN" altLang="en-US" sz="2800" dirty="0">
              <a:solidFill>
                <a:srgbClr val="003366"/>
              </a:solidFill>
              <a:latin typeface="宋体" panose="02010600030101010101" pitchFamily="2" charset="-122"/>
            </a:endParaRPr>
          </a:p>
          <a:p>
            <a:pPr marL="0" indent="457200" eaLnBrk="1" hangingPunct="1">
              <a:lnSpc>
                <a:spcPct val="130000"/>
              </a:lnSpc>
              <a:spcBef>
                <a:spcPts val="0"/>
              </a:spcBef>
              <a:buFontTx/>
              <a:buNone/>
              <a:defRPr/>
            </a:pPr>
            <a:r>
              <a:rPr lang="zh-CN" altLang="en-US" sz="2800" dirty="0">
                <a:solidFill>
                  <a:srgbClr val="C00000"/>
                </a:solidFill>
                <a:latin typeface="宋体" panose="02010600030101010101" pitchFamily="2" charset="-122"/>
              </a:rPr>
              <a:t>弃置费用</a:t>
            </a:r>
            <a:r>
              <a:rPr lang="zh-CN" altLang="en-US" sz="2800" dirty="0">
                <a:solidFill>
                  <a:srgbClr val="003366"/>
                </a:solidFill>
                <a:latin typeface="宋体" panose="02010600030101010101" pitchFamily="2" charset="-122"/>
              </a:rPr>
              <a:t>，是指根据国家法律和行政法规、国际公约等规定，企业承担的环境保护和生态恢复等义务所确定的支出，如核电站核设施等的弃置和恢复环境等义务。</a:t>
            </a:r>
          </a:p>
          <a:p>
            <a:pPr marL="0" indent="457200" eaLnBrk="1" hangingPunct="1">
              <a:lnSpc>
                <a:spcPct val="130000"/>
              </a:lnSpc>
              <a:spcBef>
                <a:spcPts val="0"/>
              </a:spcBef>
              <a:buFontTx/>
              <a:buNone/>
              <a:defRPr/>
            </a:pPr>
            <a:r>
              <a:rPr lang="zh-CN" altLang="en-US" sz="2800" dirty="0">
                <a:solidFill>
                  <a:srgbClr val="003366"/>
                </a:solidFill>
                <a:latin typeface="宋体" panose="02010600030101010101" pitchFamily="2" charset="-122"/>
              </a:rPr>
              <a:t>弃置费用的金额与其现值比较，通常相差较大，需要考虑货币时间价值，对于这些</a:t>
            </a:r>
            <a:r>
              <a:rPr lang="zh-CN" altLang="en-US" sz="2800" dirty="0">
                <a:solidFill>
                  <a:srgbClr val="0000CC"/>
                </a:solidFill>
                <a:latin typeface="宋体" panose="02010600030101010101" pitchFamily="2" charset="-122"/>
              </a:rPr>
              <a:t>特殊行业的特定固定资产</a:t>
            </a:r>
            <a:r>
              <a:rPr lang="zh-CN" altLang="en-US" sz="2800" dirty="0">
                <a:solidFill>
                  <a:srgbClr val="003366"/>
                </a:solidFill>
                <a:latin typeface="宋体" panose="02010600030101010101" pitchFamily="2" charset="-122"/>
              </a:rPr>
              <a:t>，企业应当根据</a:t>
            </a:r>
            <a:r>
              <a:rPr lang="en-US"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企业会计准则第</a:t>
            </a:r>
            <a:r>
              <a:rPr lang="en-US" altLang="zh-CN" sz="2800" dirty="0">
                <a:solidFill>
                  <a:srgbClr val="003366"/>
                </a:solidFill>
                <a:latin typeface="宋体" panose="02010600030101010101" pitchFamily="2" charset="-122"/>
              </a:rPr>
              <a:t>13</a:t>
            </a:r>
            <a:r>
              <a:rPr lang="zh-CN" altLang="en-US" sz="2800" dirty="0">
                <a:solidFill>
                  <a:srgbClr val="003366"/>
                </a:solidFill>
                <a:latin typeface="宋体" panose="02010600030101010101" pitchFamily="2" charset="-122"/>
              </a:rPr>
              <a:t>号</a:t>
            </a:r>
            <a:r>
              <a:rPr lang="en-US"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或有事项</a:t>
            </a:r>
            <a:r>
              <a:rPr lang="en-US"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，按照</a:t>
            </a:r>
            <a:r>
              <a:rPr lang="zh-CN" altLang="en-US" sz="2800" dirty="0">
                <a:solidFill>
                  <a:srgbClr val="C00000"/>
                </a:solidFill>
                <a:latin typeface="宋体" panose="02010600030101010101" pitchFamily="2" charset="-122"/>
              </a:rPr>
              <a:t>现值</a:t>
            </a:r>
            <a:r>
              <a:rPr lang="zh-CN" altLang="en-US" sz="2800" dirty="0">
                <a:solidFill>
                  <a:srgbClr val="003366"/>
                </a:solidFill>
                <a:latin typeface="宋体" panose="02010600030101010101" pitchFamily="2" charset="-122"/>
              </a:rPr>
              <a:t>计算确定应计入</a:t>
            </a:r>
            <a:r>
              <a:rPr lang="zh-CN" altLang="en-US" sz="2800" dirty="0">
                <a:solidFill>
                  <a:srgbClr val="C00000"/>
                </a:solidFill>
                <a:latin typeface="宋体" panose="02010600030101010101" pitchFamily="2" charset="-122"/>
              </a:rPr>
              <a:t>固定资产成本</a:t>
            </a:r>
            <a:r>
              <a:rPr lang="zh-CN" altLang="en-US" sz="2800" dirty="0">
                <a:solidFill>
                  <a:srgbClr val="003366"/>
                </a:solidFill>
                <a:latin typeface="宋体" panose="02010600030101010101" pitchFamily="2" charset="-122"/>
              </a:rPr>
              <a:t>的金额和相应的</a:t>
            </a:r>
            <a:r>
              <a:rPr lang="zh-CN" altLang="en-US" sz="2800" dirty="0">
                <a:solidFill>
                  <a:srgbClr val="FF0000"/>
                </a:solidFill>
                <a:latin typeface="宋体" panose="02010600030101010101" pitchFamily="2" charset="-122"/>
              </a:rPr>
              <a:t>预计负债</a:t>
            </a:r>
            <a:r>
              <a:rPr lang="zh-CN" altLang="en-US" sz="2800" dirty="0">
                <a:solidFill>
                  <a:srgbClr val="003366"/>
                </a:solidFill>
                <a:latin typeface="宋体" panose="02010600030101010101" pitchFamily="2" charset="-122"/>
              </a:rPr>
              <a:t>。</a:t>
            </a:r>
          </a:p>
          <a:p>
            <a:pPr indent="360000">
              <a:lnSpc>
                <a:spcPct val="150000"/>
              </a:lnSpc>
              <a:spcBef>
                <a:spcPts val="0"/>
              </a:spcBef>
              <a:spcAft>
                <a:spcPts val="0"/>
              </a:spcAft>
              <a:buNone/>
              <a:defRPr/>
            </a:pPr>
            <a:endParaRPr lang="zh-CN"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73D17067-D329-4A57-BEE3-82402921937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138550491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53AC249-9032-4794-BAF9-55CBEBB51FAC}"/>
              </a:ext>
            </a:extLst>
          </p:cNvPr>
          <p:cNvSpPr txBox="1">
            <a:spLocks noChangeArrowheads="1"/>
          </p:cNvSpPr>
          <p:nvPr/>
        </p:nvSpPr>
        <p:spPr bwMode="auto">
          <a:xfrm>
            <a:off x="0" y="620713"/>
            <a:ext cx="9036050" cy="410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二、固定资产的初始计量</a:t>
            </a:r>
          </a:p>
          <a:p>
            <a:pPr indent="360000">
              <a:lnSpc>
                <a:spcPct val="150000"/>
              </a:lnSpc>
              <a:spcBef>
                <a:spcPts val="0"/>
              </a:spcBef>
              <a:spcAft>
                <a:spcPts val="0"/>
              </a:spcAft>
              <a:buNone/>
              <a:defRPr/>
            </a:pP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存在弃置费用的固定资产</a:t>
            </a:r>
            <a:endParaRPr lang="zh-CN" altLang="en-US" sz="2800" dirty="0">
              <a:solidFill>
                <a:srgbClr val="003366"/>
              </a:solidFill>
              <a:latin typeface="宋体" panose="02010600030101010101" pitchFamily="2" charset="-122"/>
            </a:endParaRPr>
          </a:p>
          <a:p>
            <a:pPr indent="360000">
              <a:lnSpc>
                <a:spcPct val="150000"/>
              </a:lnSpc>
              <a:spcBef>
                <a:spcPts val="0"/>
              </a:spcBef>
              <a:spcAft>
                <a:spcPts val="0"/>
              </a:spcAft>
              <a:buNone/>
              <a:defRPr/>
            </a:pPr>
            <a:endParaRPr lang="zh-CN" altLang="zh-CN" sz="2800" dirty="0">
              <a:solidFill>
                <a:srgbClr val="003366"/>
              </a:solidFill>
              <a:latin typeface="宋体" panose="02010600030101010101" pitchFamily="2" charset="-122"/>
            </a:endParaRPr>
          </a:p>
        </p:txBody>
      </p:sp>
      <p:sp>
        <p:nvSpPr>
          <p:cNvPr id="5" name="Rectangle 2">
            <a:extLst>
              <a:ext uri="{FF2B5EF4-FFF2-40B4-BE49-F238E27FC236}">
                <a16:creationId xmlns:a16="http://schemas.microsoft.com/office/drawing/2014/main" id="{6510B7EC-74FC-4CE7-A0B7-65B08B4939D0}"/>
              </a:ext>
            </a:extLst>
          </p:cNvPr>
          <p:cNvSpPr txBox="1">
            <a:spLocks noChangeArrowheads="1"/>
          </p:cNvSpPr>
          <p:nvPr/>
        </p:nvSpPr>
        <p:spPr bwMode="auto">
          <a:xfrm>
            <a:off x="251520" y="2096666"/>
            <a:ext cx="8424936" cy="226843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400" dirty="0">
                <a:solidFill>
                  <a:srgbClr val="FF0000"/>
                </a:solidFill>
                <a:latin typeface="宋体" panose="02010600030101010101" pitchFamily="2" charset="-122"/>
              </a:rPr>
              <a:t>注</a:t>
            </a:r>
            <a:r>
              <a:rPr lang="en-US" altLang="zh-CN" sz="2400" dirty="0">
                <a:solidFill>
                  <a:srgbClr val="FF0000"/>
                </a:solidFill>
                <a:latin typeface="宋体" panose="02010600030101010101" pitchFamily="2" charset="-122"/>
              </a:rPr>
              <a:t>1</a:t>
            </a:r>
            <a:r>
              <a:rPr lang="zh-CN" altLang="en-US" sz="2400" dirty="0">
                <a:solidFill>
                  <a:srgbClr val="FF0000"/>
                </a:solidFill>
                <a:latin typeface="宋体" panose="02010600030101010101" pitchFamily="2" charset="-122"/>
              </a:rPr>
              <a:t>：</a:t>
            </a:r>
            <a:r>
              <a:rPr lang="zh-CN" altLang="en-US" sz="2400" dirty="0">
                <a:solidFill>
                  <a:srgbClr val="003366"/>
                </a:solidFill>
                <a:latin typeface="宋体" panose="02010600030101010101" pitchFamily="2" charset="-122"/>
              </a:rPr>
              <a:t>在固定资产的使用寿命内按照预计负债的摊余成本和实际利率计算确定的利息费用应计入</a:t>
            </a:r>
            <a:r>
              <a:rPr lang="zh-CN" altLang="en-US" sz="2400" dirty="0">
                <a:solidFill>
                  <a:srgbClr val="FF0000"/>
                </a:solidFill>
                <a:latin typeface="宋体" panose="02010600030101010101" pitchFamily="2" charset="-122"/>
              </a:rPr>
              <a:t>财务费用</a:t>
            </a:r>
            <a:r>
              <a:rPr lang="zh-CN" altLang="en-US" sz="2400" dirty="0">
                <a:solidFill>
                  <a:srgbClr val="003366"/>
                </a:solidFill>
                <a:latin typeface="宋体" panose="02010600030101010101" pitchFamily="2" charset="-122"/>
              </a:rPr>
              <a:t>。</a:t>
            </a:r>
            <a:endParaRPr lang="en-US" altLang="zh-CN" sz="2400" dirty="0">
              <a:solidFill>
                <a:srgbClr val="003366"/>
              </a:solidFill>
              <a:latin typeface="宋体" panose="02010600030101010101" pitchFamily="2" charset="-122"/>
            </a:endParaRPr>
          </a:p>
          <a:p>
            <a:pPr eaLnBrk="1" hangingPunct="1">
              <a:lnSpc>
                <a:spcPct val="150000"/>
              </a:lnSpc>
              <a:spcBef>
                <a:spcPts val="0"/>
              </a:spcBef>
              <a:buNone/>
              <a:defRPr/>
            </a:pPr>
            <a:r>
              <a:rPr lang="zh-CN" altLang="en-US" sz="2400" dirty="0">
                <a:solidFill>
                  <a:srgbClr val="FF0000"/>
                </a:solidFill>
                <a:latin typeface="宋体" panose="02010600030101010101" pitchFamily="2" charset="-122"/>
              </a:rPr>
              <a:t>注</a:t>
            </a:r>
            <a:r>
              <a:rPr lang="en-US" altLang="zh-CN" sz="2400" dirty="0">
                <a:solidFill>
                  <a:srgbClr val="FF0000"/>
                </a:solidFill>
                <a:latin typeface="宋体" panose="02010600030101010101" pitchFamily="2" charset="-122"/>
              </a:rPr>
              <a:t>2</a:t>
            </a:r>
            <a:r>
              <a:rPr lang="zh-CN" altLang="en-US" sz="2400" dirty="0">
                <a:solidFill>
                  <a:srgbClr val="FF0000"/>
                </a:solidFill>
                <a:latin typeface="宋体" panose="02010600030101010101" pitchFamily="2" charset="-122"/>
              </a:rPr>
              <a:t>：</a:t>
            </a:r>
            <a:r>
              <a:rPr lang="zh-CN" altLang="zh-CN" sz="2400" dirty="0">
                <a:solidFill>
                  <a:srgbClr val="003366"/>
                </a:solidFill>
                <a:latin typeface="宋体" panose="02010600030101010101" pitchFamily="2" charset="-122"/>
              </a:rPr>
              <a:t>一般工商企业的固定资产发生的</a:t>
            </a:r>
            <a:r>
              <a:rPr lang="zh-CN" altLang="zh-CN" sz="2400" dirty="0">
                <a:solidFill>
                  <a:srgbClr val="FF0000"/>
                </a:solidFill>
                <a:latin typeface="宋体" panose="02010600030101010101" pitchFamily="2" charset="-122"/>
              </a:rPr>
              <a:t>报废清理费用不属于弃置费用</a:t>
            </a:r>
            <a:r>
              <a:rPr lang="zh-CN" altLang="zh-CN" sz="2400" dirty="0">
                <a:solidFill>
                  <a:srgbClr val="003366"/>
                </a:solidFill>
                <a:latin typeface="宋体" panose="02010600030101010101" pitchFamily="2" charset="-122"/>
              </a:rPr>
              <a:t>，应当在发生时作为固定资产的处置费用处理。</a:t>
            </a:r>
          </a:p>
          <a:p>
            <a:pPr>
              <a:lnSpc>
                <a:spcPct val="150000"/>
              </a:lnSpc>
              <a:spcBef>
                <a:spcPct val="0"/>
              </a:spcBef>
              <a:buFont typeface="Wingdings" panose="05000000000000000000" pitchFamily="2" charset="2"/>
              <a:buNone/>
            </a:pPr>
            <a:endParaRPr lang="zh-CN" altLang="en-US" sz="24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7DFF3458-1B21-44D8-AFB8-E9FEB740459B}"/>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34934124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4294967295"/>
          </p:nvPr>
        </p:nvSpPr>
        <p:spPr>
          <a:xfrm>
            <a:off x="468313" y="693167"/>
            <a:ext cx="8350250" cy="5832177"/>
          </a:xfrm>
        </p:spPr>
        <p:txBody>
          <a:bodyPr/>
          <a:lstStyle/>
          <a:p>
            <a:pPr eaLnBrk="1" hangingPunct="1">
              <a:lnSpc>
                <a:spcPct val="130000"/>
              </a:lnSpc>
              <a:spcBef>
                <a:spcPct val="0"/>
              </a:spcBef>
              <a:buFont typeface="Wingdings" panose="05000000000000000000" pitchFamily="2" charset="2"/>
              <a:buChar char="Ø"/>
              <a:defRPr/>
            </a:pPr>
            <a:r>
              <a:rPr lang="zh-CN" altLang="en-US" sz="2800" dirty="0">
                <a:solidFill>
                  <a:srgbClr val="003366"/>
                </a:solidFill>
                <a:latin typeface="宋体" panose="02010600030101010101" pitchFamily="2" charset="-122"/>
                <a:ea typeface="宋体" panose="02010600030101010101" pitchFamily="2" charset="-122"/>
              </a:rPr>
              <a:t>账务处理：</a:t>
            </a:r>
            <a:endParaRPr lang="en-US" altLang="zh-CN" sz="2800" dirty="0">
              <a:solidFill>
                <a:srgbClr val="003366"/>
              </a:solidFill>
              <a:latin typeface="宋体" panose="02010600030101010101" pitchFamily="2" charset="-122"/>
              <a:ea typeface="宋体" panose="02010600030101010101" pitchFamily="2" charset="-122"/>
            </a:endParaRPr>
          </a:p>
          <a:p>
            <a:pPr eaLnBrk="1" hangingPunct="1">
              <a:lnSpc>
                <a:spcPct val="130000"/>
              </a:lnSpc>
              <a:spcBef>
                <a:spcPct val="0"/>
              </a:spcBef>
              <a:buFont typeface="Wingdings" panose="05000000000000000000" pitchFamily="2" charset="2"/>
              <a:buChar char="Ø"/>
              <a:defRPr/>
            </a:pPr>
            <a:r>
              <a:rPr lang="zh-CN" altLang="en-US" sz="2400" dirty="0">
                <a:solidFill>
                  <a:srgbClr val="003366"/>
                </a:solidFill>
                <a:latin typeface="宋体" panose="02010600030101010101" pitchFamily="2" charset="-122"/>
                <a:ea typeface="宋体" panose="02010600030101010101" pitchFamily="2" charset="-122"/>
              </a:rPr>
              <a:t>工程完工</a:t>
            </a:r>
          </a:p>
          <a:p>
            <a:pPr marL="0" indent="0" eaLnBrk="1" hangingPunct="1">
              <a:lnSpc>
                <a:spcPct val="130000"/>
              </a:lnSpc>
              <a:spcBef>
                <a:spcPct val="0"/>
              </a:spcBef>
              <a:buFontTx/>
              <a:buNone/>
              <a:defRPr/>
            </a:pPr>
            <a:endParaRPr lang="zh-CN" altLang="en-US" sz="2400" b="0" dirty="0">
              <a:solidFill>
                <a:srgbClr val="003366"/>
              </a:solidFill>
              <a:latin typeface="微软雅黑" panose="020B0503020204020204" pitchFamily="34" charset="-122"/>
              <a:ea typeface="微软雅黑" panose="020B0503020204020204" pitchFamily="34" charset="-122"/>
            </a:endParaRPr>
          </a:p>
          <a:p>
            <a:pPr marL="0" indent="0" eaLnBrk="1" hangingPunct="1">
              <a:lnSpc>
                <a:spcPct val="130000"/>
              </a:lnSpc>
              <a:spcBef>
                <a:spcPct val="0"/>
              </a:spcBef>
              <a:buFontTx/>
              <a:buNone/>
              <a:defRPr/>
            </a:pPr>
            <a:endParaRPr lang="zh-CN" altLang="en-US" sz="2400" b="0" dirty="0">
              <a:solidFill>
                <a:srgbClr val="003366"/>
              </a:solidFill>
              <a:latin typeface="微软雅黑" panose="020B0503020204020204" pitchFamily="34" charset="-122"/>
              <a:ea typeface="微软雅黑" panose="020B0503020204020204" pitchFamily="34" charset="-122"/>
            </a:endParaRPr>
          </a:p>
          <a:p>
            <a:pPr marL="0" indent="0" eaLnBrk="1" hangingPunct="1">
              <a:lnSpc>
                <a:spcPct val="130000"/>
              </a:lnSpc>
              <a:spcBef>
                <a:spcPct val="0"/>
              </a:spcBef>
              <a:buFontTx/>
              <a:buNone/>
              <a:defRPr/>
            </a:pPr>
            <a:endParaRPr lang="en-US" altLang="zh-CN" b="0" dirty="0">
              <a:solidFill>
                <a:srgbClr val="003366"/>
              </a:solidFill>
              <a:latin typeface="微软雅黑" panose="020B0503020204020204" pitchFamily="34" charset="-122"/>
              <a:ea typeface="微软雅黑" panose="020B0503020204020204" pitchFamily="34" charset="-122"/>
            </a:endParaRPr>
          </a:p>
          <a:p>
            <a:pPr eaLnBrk="1" hangingPunct="1">
              <a:lnSpc>
                <a:spcPct val="130000"/>
              </a:lnSpc>
              <a:spcBef>
                <a:spcPct val="0"/>
              </a:spcBef>
              <a:buFont typeface="Wingdings" panose="05000000000000000000" pitchFamily="2" charset="2"/>
              <a:buChar char="Ø"/>
              <a:defRPr/>
            </a:pPr>
            <a:r>
              <a:rPr lang="zh-CN" altLang="en-US" sz="2400" dirty="0">
                <a:solidFill>
                  <a:srgbClr val="003366"/>
                </a:solidFill>
                <a:latin typeface="宋体" panose="02010600030101010101" pitchFamily="2" charset="-122"/>
                <a:ea typeface="宋体" panose="02010600030101010101" pitchFamily="2" charset="-122"/>
              </a:rPr>
              <a:t>计算各期应负担的利息</a:t>
            </a:r>
          </a:p>
          <a:p>
            <a:pPr marL="0" indent="0" eaLnBrk="1" hangingPunct="1">
              <a:lnSpc>
                <a:spcPct val="130000"/>
              </a:lnSpc>
              <a:spcBef>
                <a:spcPct val="0"/>
              </a:spcBef>
              <a:buFontTx/>
              <a:buNone/>
              <a:defRPr/>
            </a:pPr>
            <a:endParaRPr lang="zh-CN" altLang="en-US" sz="2400" b="0" dirty="0">
              <a:solidFill>
                <a:srgbClr val="003366"/>
              </a:solidFill>
              <a:latin typeface="微软雅黑" panose="020B0503020204020204" pitchFamily="34" charset="-122"/>
              <a:ea typeface="微软雅黑" panose="020B0503020204020204" pitchFamily="34" charset="-122"/>
            </a:endParaRPr>
          </a:p>
          <a:p>
            <a:pPr marL="0" indent="0" eaLnBrk="1" hangingPunct="1">
              <a:lnSpc>
                <a:spcPct val="130000"/>
              </a:lnSpc>
              <a:spcBef>
                <a:spcPts val="300"/>
              </a:spcBef>
              <a:buFontTx/>
              <a:buNone/>
              <a:defRPr/>
            </a:pPr>
            <a:endParaRPr lang="zh-CN" altLang="en-US" b="0" dirty="0">
              <a:solidFill>
                <a:srgbClr val="003366"/>
              </a:solidFill>
              <a:latin typeface="微软雅黑" panose="020B0503020204020204" pitchFamily="34" charset="-122"/>
              <a:ea typeface="微软雅黑" panose="020B0503020204020204" pitchFamily="34" charset="-122"/>
            </a:endParaRPr>
          </a:p>
          <a:p>
            <a:pPr eaLnBrk="1" hangingPunct="1">
              <a:lnSpc>
                <a:spcPct val="130000"/>
              </a:lnSpc>
              <a:spcBef>
                <a:spcPct val="0"/>
              </a:spcBef>
              <a:buFont typeface="Wingdings" panose="05000000000000000000" pitchFamily="2" charset="2"/>
              <a:buChar char="Ø"/>
              <a:defRPr/>
            </a:pPr>
            <a:r>
              <a:rPr lang="zh-CN" altLang="en-US" sz="2400" dirty="0">
                <a:solidFill>
                  <a:srgbClr val="003366"/>
                </a:solidFill>
                <a:latin typeface="宋体" panose="02010600030101010101" pitchFamily="2" charset="-122"/>
                <a:ea typeface="宋体" panose="02010600030101010101" pitchFamily="2" charset="-122"/>
              </a:rPr>
              <a:t>发生弃置费用支出时</a:t>
            </a:r>
          </a:p>
          <a:p>
            <a:pPr marL="0" indent="0" eaLnBrk="1" hangingPunct="1">
              <a:lnSpc>
                <a:spcPct val="130000"/>
              </a:lnSpc>
              <a:spcBef>
                <a:spcPct val="0"/>
              </a:spcBef>
              <a:buFontTx/>
              <a:buNone/>
              <a:defRPr/>
            </a:pPr>
            <a:endParaRPr lang="zh-CN" altLang="en-US" sz="2400" b="0" dirty="0">
              <a:solidFill>
                <a:srgbClr val="003366"/>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763713" y="1811784"/>
            <a:ext cx="6189662" cy="147320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借：固定资产</a:t>
            </a:r>
            <a:r>
              <a:rPr lang="en-US" altLang="zh-CN" sz="2300" dirty="0">
                <a:solidFill>
                  <a:srgbClr val="003366"/>
                </a:solidFill>
                <a:latin typeface="微软雅黑" pitchFamily="34" charset="-122"/>
                <a:ea typeface="微软雅黑" pitchFamily="34" charset="-122"/>
              </a:rPr>
              <a:t> </a:t>
            </a:r>
          </a:p>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    贷：在建工程</a:t>
            </a:r>
            <a:r>
              <a:rPr lang="zh-CN" altLang="en-US" sz="2000" dirty="0">
                <a:solidFill>
                  <a:srgbClr val="003366"/>
                </a:solidFill>
                <a:latin typeface="微软雅黑" pitchFamily="34" charset="-122"/>
                <a:ea typeface="微软雅黑" pitchFamily="34" charset="-122"/>
              </a:rPr>
              <a:t>（实际发生的建造成本）</a:t>
            </a:r>
            <a:endParaRPr lang="en-US" altLang="zh-CN" sz="2000" dirty="0">
              <a:solidFill>
                <a:srgbClr val="003366"/>
              </a:solidFill>
              <a:latin typeface="微软雅黑" pitchFamily="34" charset="-122"/>
              <a:ea typeface="微软雅黑" pitchFamily="34" charset="-122"/>
            </a:endParaRPr>
          </a:p>
          <a:p>
            <a:pPr marL="457200" indent="-457200" eaLnBrk="1" hangingPunct="1">
              <a:lnSpc>
                <a:spcPct val="130000"/>
              </a:lnSpc>
            </a:pPr>
            <a:r>
              <a:rPr lang="en-US" altLang="zh-CN" sz="2300" dirty="0">
                <a:solidFill>
                  <a:srgbClr val="003366"/>
                </a:solidFill>
                <a:latin typeface="微软雅黑" pitchFamily="34" charset="-122"/>
                <a:ea typeface="微软雅黑" pitchFamily="34" charset="-122"/>
              </a:rPr>
              <a:t>           </a:t>
            </a:r>
            <a:r>
              <a:rPr lang="zh-CN" altLang="en-US" sz="2300" dirty="0">
                <a:solidFill>
                  <a:srgbClr val="FF0000"/>
                </a:solidFill>
                <a:latin typeface="微软雅黑" pitchFamily="34" charset="-122"/>
                <a:ea typeface="微软雅黑" pitchFamily="34" charset="-122"/>
              </a:rPr>
              <a:t>预计负债</a:t>
            </a:r>
            <a:r>
              <a:rPr lang="zh-CN" altLang="en-US" sz="2000" dirty="0">
                <a:solidFill>
                  <a:srgbClr val="003366"/>
                </a:solidFill>
                <a:latin typeface="微软雅黑" pitchFamily="34" charset="-122"/>
                <a:ea typeface="微软雅黑" pitchFamily="34" charset="-122"/>
              </a:rPr>
              <a:t>（弃置费用的现值）                        </a:t>
            </a:r>
            <a:endParaRPr lang="en-US" altLang="zh-CN" sz="2300" dirty="0">
              <a:solidFill>
                <a:srgbClr val="003366"/>
              </a:solidFill>
              <a:latin typeface="微软雅黑" pitchFamily="34" charset="-122"/>
              <a:ea typeface="微软雅黑" pitchFamily="34" charset="-122"/>
            </a:endParaRPr>
          </a:p>
        </p:txBody>
      </p:sp>
      <p:sp>
        <p:nvSpPr>
          <p:cNvPr id="6" name="矩形 5"/>
          <p:cNvSpPr>
            <a:spLocks noChangeArrowheads="1"/>
          </p:cNvSpPr>
          <p:nvPr/>
        </p:nvSpPr>
        <p:spPr bwMode="auto">
          <a:xfrm>
            <a:off x="1763712" y="3856575"/>
            <a:ext cx="6189663" cy="101258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借：财务费用</a:t>
            </a:r>
            <a:r>
              <a:rPr lang="zh-CN" altLang="en-US" sz="2000" dirty="0">
                <a:solidFill>
                  <a:srgbClr val="003366"/>
                </a:solidFill>
                <a:latin typeface="微软雅黑" pitchFamily="34" charset="-122"/>
                <a:ea typeface="微软雅黑" pitchFamily="34" charset="-122"/>
              </a:rPr>
              <a:t>（期初预计负债摊余成本</a:t>
            </a:r>
            <a:r>
              <a:rPr lang="en-US" altLang="zh-CN" sz="2000" dirty="0">
                <a:solidFill>
                  <a:srgbClr val="003366"/>
                </a:solidFill>
                <a:latin typeface="微软雅黑" pitchFamily="34" charset="-122"/>
                <a:ea typeface="微软雅黑" pitchFamily="34" charset="-122"/>
              </a:rPr>
              <a:t>×</a:t>
            </a:r>
            <a:r>
              <a:rPr lang="zh-CN" altLang="en-US" sz="2000" dirty="0">
                <a:solidFill>
                  <a:srgbClr val="003366"/>
                </a:solidFill>
                <a:latin typeface="微软雅黑" pitchFamily="34" charset="-122"/>
                <a:ea typeface="微软雅黑" pitchFamily="34" charset="-122"/>
              </a:rPr>
              <a:t>实际利率）</a:t>
            </a:r>
            <a:r>
              <a:rPr lang="en-US" altLang="zh-CN" sz="2000" dirty="0">
                <a:solidFill>
                  <a:srgbClr val="003366"/>
                </a:solidFill>
                <a:latin typeface="微软雅黑" pitchFamily="34" charset="-122"/>
                <a:ea typeface="微软雅黑" pitchFamily="34" charset="-122"/>
              </a:rPr>
              <a:t> </a:t>
            </a:r>
            <a:endParaRPr lang="en-US" altLang="zh-CN" sz="2300" dirty="0">
              <a:solidFill>
                <a:srgbClr val="003366"/>
              </a:solidFill>
              <a:latin typeface="微软雅黑" pitchFamily="34" charset="-122"/>
              <a:ea typeface="微软雅黑" pitchFamily="34" charset="-122"/>
            </a:endParaRPr>
          </a:p>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      贷：</a:t>
            </a:r>
            <a:r>
              <a:rPr lang="zh-CN" altLang="en-US" sz="2300" dirty="0">
                <a:solidFill>
                  <a:srgbClr val="FF0000"/>
                </a:solidFill>
                <a:latin typeface="微软雅黑" pitchFamily="34" charset="-122"/>
                <a:ea typeface="微软雅黑" pitchFamily="34" charset="-122"/>
              </a:rPr>
              <a:t>预计负债</a:t>
            </a:r>
            <a:endParaRPr lang="en-US" altLang="zh-CN" sz="2300" dirty="0">
              <a:solidFill>
                <a:srgbClr val="FF0000"/>
              </a:solidFill>
              <a:latin typeface="微软雅黑" pitchFamily="34" charset="-122"/>
              <a:ea typeface="微软雅黑" pitchFamily="34" charset="-122"/>
            </a:endParaRPr>
          </a:p>
        </p:txBody>
      </p:sp>
      <p:sp>
        <p:nvSpPr>
          <p:cNvPr id="7" name="矩形 6"/>
          <p:cNvSpPr>
            <a:spLocks noChangeArrowheads="1"/>
          </p:cNvSpPr>
          <p:nvPr/>
        </p:nvSpPr>
        <p:spPr bwMode="auto">
          <a:xfrm>
            <a:off x="1763713" y="5413563"/>
            <a:ext cx="6189662" cy="967765"/>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借：</a:t>
            </a:r>
            <a:r>
              <a:rPr lang="zh-CN" altLang="en-US" sz="2300" dirty="0">
                <a:solidFill>
                  <a:srgbClr val="FF0000"/>
                </a:solidFill>
                <a:latin typeface="微软雅黑" pitchFamily="34" charset="-122"/>
                <a:ea typeface="微软雅黑" pitchFamily="34" charset="-122"/>
              </a:rPr>
              <a:t>预计负债</a:t>
            </a:r>
          </a:p>
          <a:p>
            <a:pPr marL="457200" indent="-457200" eaLnBrk="1" hangingPunct="1">
              <a:lnSpc>
                <a:spcPct val="130000"/>
              </a:lnSpc>
            </a:pPr>
            <a:r>
              <a:rPr lang="zh-CN" altLang="en-US" sz="2300" dirty="0">
                <a:solidFill>
                  <a:srgbClr val="003366"/>
                </a:solidFill>
                <a:latin typeface="微软雅黑" pitchFamily="34" charset="-122"/>
                <a:ea typeface="微软雅黑" pitchFamily="34" charset="-122"/>
              </a:rPr>
              <a:t>      贷：银行存款                       </a:t>
            </a:r>
            <a:endParaRPr lang="en-US" altLang="zh-CN" sz="2300" dirty="0">
              <a:solidFill>
                <a:srgbClr val="003366"/>
              </a:solidFill>
              <a:latin typeface="微软雅黑" pitchFamily="34" charset="-122"/>
              <a:ea typeface="微软雅黑" pitchFamily="34" charset="-122"/>
            </a:endParaRPr>
          </a:p>
        </p:txBody>
      </p:sp>
      <p:sp>
        <p:nvSpPr>
          <p:cNvPr id="30726" name="Rectangle 2"/>
          <p:cNvSpPr>
            <a:spLocks noChangeArrowheads="1"/>
          </p:cNvSpPr>
          <p:nvPr/>
        </p:nvSpPr>
        <p:spPr bwMode="auto">
          <a:xfrm>
            <a:off x="180975" y="47625"/>
            <a:ext cx="7772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200" dirty="0">
                <a:solidFill>
                  <a:srgbClr val="003366"/>
                </a:solidFill>
                <a:latin typeface="微软雅黑" pitchFamily="34" charset="-122"/>
                <a:ea typeface="微软雅黑" pitchFamily="34" charset="-122"/>
              </a:rPr>
              <a:t>第二节</a:t>
            </a:r>
            <a:r>
              <a:rPr lang="en-US"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固定资产的确认和初始计量 </a:t>
            </a:r>
            <a:endParaRPr lang="zh-CN" altLang="zh-CN" sz="3200" b="1" dirty="0">
              <a:solidFill>
                <a:srgbClr val="003366"/>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indent="457200" eaLnBrk="1" hangingPunct="1">
              <a:lnSpc>
                <a:spcPct val="130000"/>
              </a:lnSpc>
              <a:spcBef>
                <a:spcPts val="0"/>
              </a:spcBef>
              <a:buNone/>
              <a:defRPr/>
            </a:pPr>
            <a:r>
              <a:rPr lang="zh-CN" altLang="en-US" sz="2800" dirty="0">
                <a:solidFill>
                  <a:srgbClr val="003366"/>
                </a:solidFill>
                <a:latin typeface="宋体" panose="02010600030101010101" pitchFamily="2" charset="-122"/>
              </a:rPr>
              <a:t>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indent="457200" eaLnBrk="1" hangingPunct="1">
              <a:lnSpc>
                <a:spcPct val="130000"/>
              </a:lnSpc>
              <a:spcBef>
                <a:spcPts val="0"/>
              </a:spcBef>
              <a:buNone/>
              <a:defRPr/>
            </a:pPr>
            <a:r>
              <a:rPr lang="zh-CN" altLang="zh-CN" sz="2800" dirty="0">
                <a:solidFill>
                  <a:srgbClr val="003366"/>
                </a:solidFill>
                <a:latin typeface="宋体" panose="02010600030101010101" pitchFamily="2" charset="-122"/>
              </a:rPr>
              <a:t>（一）固定资产折旧的定义</a:t>
            </a: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折旧，是指在固定资产的使用寿命内，按照确定的方法对应计折旧额进行的系统分摊。</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应计折旧额，是指应当计提折旧的固定资产的原价扣除其预计净残值后的金额。</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如果已对固定资产计提减值准备，还应当扣除已计提的固定资产减值准备累计金额。</a:t>
            </a:r>
            <a:endParaRPr lang="zh-CN" altLang="en-US" sz="2800" dirty="0">
              <a:solidFill>
                <a:srgbClr val="003366"/>
              </a:solidFill>
              <a:latin typeface="宋体" panose="02010600030101010101" pitchFamily="2"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（二）影响固定资产折旧的因素</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固定资产原价</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固定资产的使用寿命</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3.</a:t>
            </a:r>
            <a:r>
              <a:rPr lang="zh-CN" altLang="zh-CN" sz="2800" dirty="0">
                <a:solidFill>
                  <a:srgbClr val="003366"/>
                </a:solidFill>
                <a:latin typeface="宋体" panose="02010600030101010101" pitchFamily="2" charset="-122"/>
              </a:rPr>
              <a:t>预计净残值</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4.</a:t>
            </a:r>
            <a:r>
              <a:rPr lang="zh-CN" altLang="zh-CN" sz="2800" dirty="0">
                <a:solidFill>
                  <a:srgbClr val="003366"/>
                </a:solidFill>
                <a:latin typeface="宋体" panose="02010600030101010101" pitchFamily="2" charset="-122"/>
              </a:rPr>
              <a:t>固定资产减值准备</a:t>
            </a:r>
            <a:r>
              <a:rPr lang="en-US" altLang="zh-CN" sz="2800" dirty="0">
                <a:solidFill>
                  <a:srgbClr val="003366"/>
                </a:solidFill>
                <a:latin typeface="宋体" panose="02010600030101010101" pitchFamily="2" charset="-122"/>
              </a:rPr>
              <a:t>  </a:t>
            </a: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238302201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（三）固定资产折旧范围</a:t>
            </a:r>
          </a:p>
          <a:p>
            <a:pPr eaLnBrk="1" hangingPunct="1">
              <a:lnSpc>
                <a:spcPct val="150000"/>
              </a:lnSpc>
              <a:spcBef>
                <a:spcPts val="0"/>
              </a:spcBef>
              <a:buNone/>
              <a:defRPr/>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除以下情况外，企业应当对所有固定资产计提折旧：</a:t>
            </a: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）已提足折旧仍继续使用的固定资产。</a:t>
            </a: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2</a:t>
            </a:r>
            <a:r>
              <a:rPr lang="zh-CN" altLang="zh-CN" sz="2800" dirty="0">
                <a:solidFill>
                  <a:srgbClr val="003366"/>
                </a:solidFill>
                <a:latin typeface="宋体" panose="02010600030101010101" pitchFamily="2" charset="-122"/>
              </a:rPr>
              <a:t>）单独计价入账的土地。</a:t>
            </a:r>
          </a:p>
          <a:p>
            <a:pPr eaLnBrk="1" hangingPunct="1">
              <a:lnSpc>
                <a:spcPct val="130000"/>
              </a:lnSpc>
              <a:spcBef>
                <a:spcPts val="0"/>
              </a:spcBef>
              <a:buNone/>
              <a:defRPr/>
            </a:pP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205751652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（三）固定资产折旧范围</a:t>
            </a:r>
          </a:p>
          <a:p>
            <a:pPr eaLnBrk="1" hangingPunct="1">
              <a:lnSpc>
                <a:spcPct val="150000"/>
              </a:lnSpc>
              <a:spcBef>
                <a:spcPts val="0"/>
              </a:spcBef>
              <a:buNone/>
              <a:defRPr/>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在确定计提折旧的范围时，还应注意以下几点：</a:t>
            </a: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）固定资产应当按月计提折旧，当月增加的固定资产，当月不计提折旧，从下月起计提折旧</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当月减少的固定资产，当月仍计提折旧，从下月起不计提折旧。</a:t>
            </a: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2</a:t>
            </a:r>
            <a:r>
              <a:rPr lang="zh-CN" altLang="zh-CN" sz="2800" dirty="0">
                <a:solidFill>
                  <a:srgbClr val="003366"/>
                </a:solidFill>
                <a:latin typeface="宋体" panose="02010600030101010101" pitchFamily="2" charset="-122"/>
              </a:rPr>
              <a:t>）固定资产提足折旧后，不论能否继续使用，均不再计提折旧</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提前报废的固定资产，也不再补提折旧。所谓提足折旧，是指已经提足该项固定资产的应计折旧额。</a:t>
            </a:r>
          </a:p>
        </p:txBody>
      </p:sp>
    </p:spTree>
    <p:extLst>
      <p:ext uri="{BB962C8B-B14F-4D97-AF65-F5344CB8AC3E}">
        <p14:creationId xmlns:p14="http://schemas.microsoft.com/office/powerpoint/2010/main" val="183252294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（三）固定资产折旧范围</a:t>
            </a:r>
          </a:p>
          <a:p>
            <a:pPr eaLnBrk="1" hangingPunct="1">
              <a:lnSpc>
                <a:spcPct val="150000"/>
              </a:lnSpc>
              <a:spcBef>
                <a:spcPts val="0"/>
              </a:spcBef>
              <a:buNone/>
              <a:defRPr/>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在确定计提折旧的范围时，还应注意以下几点：</a:t>
            </a: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3</a:t>
            </a:r>
            <a:r>
              <a:rPr lang="zh-CN" altLang="zh-CN" sz="2800" dirty="0">
                <a:solidFill>
                  <a:srgbClr val="003366"/>
                </a:solidFill>
                <a:latin typeface="宋体" panose="02010600030101010101" pitchFamily="2" charset="-122"/>
              </a:rPr>
              <a:t>）已达到预定可使用状态但尚未办理竣工决算的固定资产，应当按照估计价值确定其成本，并计提折旧</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待办理竣工决算后，再按实际成本调整原来的暂估价值，但不需要调整原已计提的折旧额。</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275347003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年限平均法</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年限平均法又称直线法，是指将固定资产的应计折旧额均衡地分摊到固定资产预计使用寿命内的一种方法。</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计算公式如下：</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年折旧率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预计净残值率）÷预计使用寿命（年）×</a:t>
            </a:r>
            <a:r>
              <a:rPr lang="en-US" altLang="zh-CN" sz="2800" dirty="0">
                <a:solidFill>
                  <a:srgbClr val="003366"/>
                </a:solidFill>
                <a:latin typeface="宋体" panose="02010600030101010101" pitchFamily="2" charset="-122"/>
              </a:rPr>
              <a:t>100%</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年折旧率÷</a:t>
            </a:r>
            <a:r>
              <a:rPr lang="en-US" altLang="zh-CN" sz="2800" dirty="0">
                <a:solidFill>
                  <a:srgbClr val="003366"/>
                </a:solidFill>
                <a:latin typeface="宋体" panose="02010600030101010101" pitchFamily="2" charset="-122"/>
              </a:rPr>
              <a:t>12</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月折旧额</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固定资产原价×月折旧率</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16389045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工作量法</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工作量法是根据实际工作量计算每期应提折旧额的一种方法。</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计算公式如下：</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单位工作量折旧额</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固定资产原价</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a:t>
            </a:r>
            <a:r>
              <a:rPr lang="en-US" altLang="zh-CN" sz="2800" dirty="0">
                <a:solidFill>
                  <a:srgbClr val="003366"/>
                </a:solidFill>
                <a:latin typeface="宋体" panose="02010600030101010101" pitchFamily="2" charset="-122"/>
              </a:rPr>
              <a:t>1-</a:t>
            </a:r>
            <a:r>
              <a:rPr lang="zh-CN" altLang="zh-CN" sz="2800" dirty="0">
                <a:solidFill>
                  <a:srgbClr val="003366"/>
                </a:solidFill>
                <a:latin typeface="宋体" panose="02010600030101010101" pitchFamily="2" charset="-122"/>
              </a:rPr>
              <a:t>预计净残值率）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预计总工作量</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某项固定资产月折旧额</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该项固定资产当月工作量</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单位工作量折旧额</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212801230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02F9C05-44A3-4090-8013-ABD3C3AA2CC1}"/>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ts val="0"/>
              </a:spcBef>
              <a:buFont typeface="Wingdings" panose="05000000000000000000" pitchFamily="2" charset="2"/>
              <a:buNone/>
            </a:pPr>
            <a:r>
              <a:rPr lang="zh-CN" altLang="en-US" sz="2800" dirty="0">
                <a:solidFill>
                  <a:srgbClr val="003366"/>
                </a:solidFill>
                <a:latin typeface="宋体" panose="02010600030101010101" pitchFamily="2" charset="-122"/>
              </a:rPr>
              <a:t>二、固定资产的分类</a:t>
            </a:r>
            <a:endParaRPr lang="en-US" altLang="zh-CN" sz="2800" dirty="0">
              <a:solidFill>
                <a:srgbClr val="003366"/>
              </a:solidFill>
              <a:latin typeface="宋体" panose="02010600030101010101" pitchFamily="2" charset="-122"/>
            </a:endParaRPr>
          </a:p>
          <a:p>
            <a:pPr>
              <a:lnSpc>
                <a:spcPct val="150000"/>
              </a:lnSpc>
              <a:spcBef>
                <a:spcPts val="0"/>
              </a:spcBef>
              <a:buNone/>
            </a:pPr>
            <a:r>
              <a:rPr lang="zh-CN" altLang="zh-CN" sz="2800" dirty="0">
                <a:solidFill>
                  <a:srgbClr val="003366"/>
                </a:solidFill>
                <a:latin typeface="宋体" panose="02010600030101010101" pitchFamily="2" charset="-122"/>
              </a:rPr>
              <a:t>（一）按经济用途分类</a:t>
            </a:r>
          </a:p>
          <a:p>
            <a:pPr>
              <a:lnSpc>
                <a:spcPct val="150000"/>
              </a:lnSpc>
              <a:spcBef>
                <a:spcPts val="0"/>
              </a:spcBef>
              <a:buNone/>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生产经营用固定资产</a:t>
            </a:r>
            <a:endParaRPr lang="en-US" altLang="zh-CN" sz="2800" dirty="0">
              <a:solidFill>
                <a:srgbClr val="003366"/>
              </a:solidFill>
              <a:latin typeface="宋体" panose="02010600030101010101" pitchFamily="2" charset="-122"/>
            </a:endParaRPr>
          </a:p>
          <a:p>
            <a:pPr>
              <a:lnSpc>
                <a:spcPct val="150000"/>
              </a:lnSpc>
              <a:spcBef>
                <a:spcPts val="0"/>
              </a:spcBef>
              <a:buNone/>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非生产经营用固定资产</a:t>
            </a:r>
            <a:endParaRPr lang="en-US" altLang="zh-CN"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7DFD2974-7F2F-4224-9585-8FC2E57518BC}"/>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固定资产概述</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3.</a:t>
            </a:r>
            <a:r>
              <a:rPr lang="zh-CN" altLang="zh-CN" sz="2800" dirty="0">
                <a:solidFill>
                  <a:srgbClr val="003366"/>
                </a:solidFill>
                <a:latin typeface="宋体" panose="02010600030101010101" pitchFamily="2" charset="-122"/>
              </a:rPr>
              <a:t>双倍余额递减法</a:t>
            </a: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双倍余额递减法是指在不考虑固定资产预计净残值的情况下，根据每期期初固定资产原价减去累计折旧后的金额（即固定资产净值）和双倍的直线法折旧率计算固定资产折旧的一种方法。</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采用双倍余额递减法计提折旧的固定资产，通常在其折旧年限到期前两年内，将固定资产净值扣除预计净残值后的余额平均摊销。</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101849948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475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3.</a:t>
            </a:r>
            <a:r>
              <a:rPr lang="zh-CN" altLang="zh-CN" sz="2800" dirty="0">
                <a:solidFill>
                  <a:srgbClr val="003366"/>
                </a:solidFill>
                <a:latin typeface="宋体" panose="02010600030101010101" pitchFamily="2" charset="-122"/>
              </a:rPr>
              <a:t>双倍余额递减法</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计算公式如下：</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年折旧率</a:t>
            </a:r>
            <a:r>
              <a:rPr lang="en-US" altLang="zh-CN" sz="2800" dirty="0">
                <a:solidFill>
                  <a:srgbClr val="003366"/>
                </a:solidFill>
                <a:latin typeface="宋体" panose="02010600030101010101" pitchFamily="2" charset="-122"/>
              </a:rPr>
              <a:t>=2÷</a:t>
            </a:r>
            <a:r>
              <a:rPr lang="zh-CN" altLang="zh-CN" sz="2800" dirty="0">
                <a:solidFill>
                  <a:srgbClr val="003366"/>
                </a:solidFill>
                <a:latin typeface="宋体" panose="02010600030101010101" pitchFamily="2" charset="-122"/>
              </a:rPr>
              <a:t>预计使用寿命（年）</a:t>
            </a:r>
            <a:r>
              <a:rPr lang="en-US" altLang="zh-CN" sz="2800" dirty="0">
                <a:solidFill>
                  <a:srgbClr val="003366"/>
                </a:solidFill>
                <a:latin typeface="宋体" panose="02010600030101010101" pitchFamily="2" charset="-122"/>
              </a:rPr>
              <a:t>×100%</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年折旧率</a:t>
            </a:r>
            <a:r>
              <a:rPr lang="en-US" altLang="zh-CN" sz="2800" dirty="0">
                <a:solidFill>
                  <a:srgbClr val="003366"/>
                </a:solidFill>
                <a:latin typeface="宋体" panose="02010600030101010101" pitchFamily="2" charset="-122"/>
              </a:rPr>
              <a:t>×12</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月折旧额</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固定资产净值</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月折旧率</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endParaRPr lang="zh-CN" altLang="en-US"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05049520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50000"/>
              </a:lnSpc>
              <a:spcBef>
                <a:spcPts val="0"/>
              </a:spcBef>
              <a:buNone/>
              <a:defRPr/>
            </a:pPr>
            <a:r>
              <a:rPr lang="en-US" altLang="zh-CN" sz="2800" dirty="0">
                <a:solidFill>
                  <a:srgbClr val="003366"/>
                </a:solidFill>
                <a:latin typeface="宋体" panose="02010600030101010101" pitchFamily="2" charset="-122"/>
              </a:rPr>
              <a:t>  4.</a:t>
            </a:r>
            <a:r>
              <a:rPr lang="zh-CN" altLang="zh-CN" sz="2800" dirty="0">
                <a:solidFill>
                  <a:srgbClr val="003366"/>
                </a:solidFill>
                <a:latin typeface="宋体" panose="02010600030101010101" pitchFamily="2" charset="-122"/>
              </a:rPr>
              <a:t>年数总和法</a:t>
            </a:r>
          </a:p>
          <a:p>
            <a:pPr eaLnBrk="1" hangingPunct="1">
              <a:lnSpc>
                <a:spcPct val="15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年数总和法又称年限合计法，是将固定资产的原价减去预计净残值的余额乘以一个以固定资产尚可使用寿命为分子、以预计使用寿命逐年数字之和为分母的逐年递减的分数计算每年的折旧额。</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p>
        </p:txBody>
      </p:sp>
    </p:spTree>
    <p:extLst>
      <p:ext uri="{BB962C8B-B14F-4D97-AF65-F5344CB8AC3E}">
        <p14:creationId xmlns:p14="http://schemas.microsoft.com/office/powerpoint/2010/main" val="323300572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四</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方法</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4.</a:t>
            </a:r>
            <a:r>
              <a:rPr lang="zh-CN" altLang="zh-CN" sz="2800" dirty="0">
                <a:solidFill>
                  <a:srgbClr val="003366"/>
                </a:solidFill>
                <a:latin typeface="宋体" panose="02010600030101010101" pitchFamily="2" charset="-122"/>
              </a:rPr>
              <a:t>年数总和法</a:t>
            </a:r>
          </a:p>
          <a:p>
            <a:pPr marL="457200" indent="-457200" eaLnBrk="1" hangingPunct="1">
              <a:lnSpc>
                <a:spcPct val="130000"/>
              </a:lnSpc>
              <a:spcBef>
                <a:spcPts val="0"/>
              </a:spcBef>
              <a:buFont typeface="Wingdings" panose="05000000000000000000" pitchFamily="2" charset="2"/>
              <a:buChar char="Ø"/>
              <a:defRPr/>
            </a:pPr>
            <a:r>
              <a:rPr lang="zh-CN" altLang="zh-CN" sz="2800" dirty="0">
                <a:solidFill>
                  <a:srgbClr val="003366"/>
                </a:solidFill>
                <a:latin typeface="宋体" panose="02010600030101010101" pitchFamily="2" charset="-122"/>
              </a:rPr>
              <a:t>计算公式如下：</a:t>
            </a: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年折旧率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尚可使用寿命</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预计使用寿命的年数总和×</a:t>
            </a:r>
            <a:r>
              <a:rPr lang="en-US" altLang="zh-CN" sz="2800" dirty="0">
                <a:solidFill>
                  <a:srgbClr val="003366"/>
                </a:solidFill>
                <a:latin typeface="宋体" panose="02010600030101010101" pitchFamily="2" charset="-122"/>
              </a:rPr>
              <a:t>100%</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折旧率÷</a:t>
            </a:r>
            <a:r>
              <a:rPr lang="en-US" altLang="zh-CN" sz="2800" dirty="0">
                <a:solidFill>
                  <a:srgbClr val="003366"/>
                </a:solidFill>
                <a:latin typeface="宋体" panose="02010600030101010101" pitchFamily="2" charset="-122"/>
              </a:rPr>
              <a:t>12</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月折旧额</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（固定资产原价</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预计净残值）×月折旧率</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85891017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eaLnBrk="1" hangingPunct="1">
              <a:lnSpc>
                <a:spcPct val="130000"/>
              </a:lnSpc>
              <a:spcBef>
                <a:spcPts val="0"/>
              </a:spcBef>
              <a:buNone/>
              <a:defRPr/>
            </a:pPr>
            <a:r>
              <a:rPr lang="zh-CN" altLang="zh-CN" sz="2800" dirty="0">
                <a:solidFill>
                  <a:srgbClr val="003366"/>
                </a:solidFill>
                <a:latin typeface="宋体" panose="02010600030101010101" pitchFamily="2" charset="-122"/>
              </a:rPr>
              <a:t>（</a:t>
            </a:r>
            <a:r>
              <a:rPr lang="zh-CN" altLang="en-US" sz="2800" dirty="0">
                <a:solidFill>
                  <a:srgbClr val="003366"/>
                </a:solidFill>
                <a:latin typeface="宋体" panose="02010600030101010101" pitchFamily="2" charset="-122"/>
              </a:rPr>
              <a:t>五</a:t>
            </a:r>
            <a:r>
              <a:rPr lang="zh-CN" altLang="zh-CN" sz="2800" dirty="0">
                <a:solidFill>
                  <a:srgbClr val="003366"/>
                </a:solidFill>
                <a:latin typeface="宋体" panose="02010600030101010101" pitchFamily="2" charset="-122"/>
              </a:rPr>
              <a:t>）固定资产折旧</a:t>
            </a:r>
            <a:r>
              <a:rPr lang="zh-CN" altLang="en-US" sz="2800" dirty="0">
                <a:solidFill>
                  <a:srgbClr val="003366"/>
                </a:solidFill>
                <a:latin typeface="宋体" panose="02010600030101010101" pitchFamily="2" charset="-122"/>
              </a:rPr>
              <a:t>的会计处理</a:t>
            </a:r>
            <a:endParaRPr lang="zh-CN" altLang="zh-CN" sz="2800" dirty="0">
              <a:solidFill>
                <a:srgbClr val="003366"/>
              </a:solidFill>
              <a:latin typeface="宋体" panose="02010600030101010101" pitchFamily="2" charset="-122"/>
            </a:endParaRPr>
          </a:p>
          <a:p>
            <a:pPr eaLnBrk="1" hangingPunct="1">
              <a:lnSpc>
                <a:spcPct val="130000"/>
              </a:lnSpc>
              <a:spcBef>
                <a:spcPts val="0"/>
              </a:spcBef>
              <a:buNone/>
              <a:defRPr/>
            </a:pPr>
            <a:r>
              <a:rPr lang="en-US" altLang="zh-CN" sz="2800" dirty="0">
                <a:solidFill>
                  <a:srgbClr val="003366"/>
                </a:solidFill>
                <a:latin typeface="+mn-ea"/>
              </a:rPr>
              <a:t>  </a:t>
            </a:r>
            <a:r>
              <a:rPr lang="zh-CN" altLang="zh-CN" sz="2800" dirty="0">
                <a:solidFill>
                  <a:srgbClr val="003366"/>
                </a:solidFill>
                <a:latin typeface="+mn-ea"/>
              </a:rPr>
              <a:t>固定资产应当按月计提折旧，</a:t>
            </a:r>
            <a:r>
              <a:rPr lang="zh-CN" altLang="en-US" sz="2800" dirty="0">
                <a:solidFill>
                  <a:srgbClr val="003366"/>
                </a:solidFill>
                <a:latin typeface="+mn-ea"/>
              </a:rPr>
              <a:t>计提的折旧应当记入“</a:t>
            </a:r>
            <a:r>
              <a:rPr lang="zh-CN" altLang="en-US" sz="2800" dirty="0">
                <a:solidFill>
                  <a:srgbClr val="FF0000"/>
                </a:solidFill>
                <a:latin typeface="+mn-ea"/>
              </a:rPr>
              <a:t>累计折旧</a:t>
            </a:r>
            <a:r>
              <a:rPr lang="zh-CN" altLang="en-US" sz="2800" dirty="0">
                <a:solidFill>
                  <a:srgbClr val="003366"/>
                </a:solidFill>
                <a:latin typeface="+mn-ea"/>
              </a:rPr>
              <a:t>”科目，并根据用途计入相关资产的成本或者当期损益。 </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
        <p:nvSpPr>
          <p:cNvPr id="6" name="文本框 5">
            <a:extLst>
              <a:ext uri="{FF2B5EF4-FFF2-40B4-BE49-F238E27FC236}">
                <a16:creationId xmlns:a16="http://schemas.microsoft.com/office/drawing/2014/main" id="{99602DF4-45F5-4FC9-91E4-1EA5E8B90270}"/>
              </a:ext>
            </a:extLst>
          </p:cNvPr>
          <p:cNvSpPr txBox="1">
            <a:spLocks noChangeArrowheads="1"/>
          </p:cNvSpPr>
          <p:nvPr/>
        </p:nvSpPr>
        <p:spPr bwMode="auto">
          <a:xfrm>
            <a:off x="539552" y="3464049"/>
            <a:ext cx="8064896" cy="255723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20000"/>
              </a:lnSpc>
              <a:spcBef>
                <a:spcPts val="600"/>
              </a:spcBef>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借：制造费用       </a:t>
            </a:r>
            <a:endParaRPr lang="en-US" altLang="zh-CN" sz="2400" dirty="0">
              <a:solidFill>
                <a:srgbClr val="003366"/>
              </a:solidFill>
              <a:latin typeface="宋体" panose="02010600030101010101" pitchFamily="2" charset="-122"/>
              <a:ea typeface="宋体" panose="02010600030101010101" pitchFamily="2" charset="-122"/>
            </a:endParaRPr>
          </a:p>
          <a:p>
            <a:pPr>
              <a:lnSpc>
                <a:spcPct val="120000"/>
              </a:lnSpc>
              <a:spcBef>
                <a:spcPts val="600"/>
              </a:spcBef>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管理费用 </a:t>
            </a:r>
            <a:endParaRPr lang="en-US" altLang="zh-CN" sz="2400" dirty="0">
              <a:solidFill>
                <a:srgbClr val="003366"/>
              </a:solidFill>
              <a:latin typeface="宋体" panose="02010600030101010101" pitchFamily="2" charset="-122"/>
              <a:ea typeface="宋体" panose="02010600030101010101" pitchFamily="2" charset="-122"/>
            </a:endParaRPr>
          </a:p>
          <a:p>
            <a:pPr>
              <a:lnSpc>
                <a:spcPct val="120000"/>
              </a:lnSpc>
              <a:spcBef>
                <a:spcPts val="600"/>
              </a:spcBef>
              <a:buFont typeface="Times New Roman" pitchFamily="18" charset="0"/>
              <a:buNone/>
            </a:pPr>
            <a:r>
              <a:rPr lang="en-US" altLang="zh-CN" sz="2400" dirty="0">
                <a:solidFill>
                  <a:srgbClr val="003366"/>
                </a:solidFill>
                <a:latin typeface="宋体" panose="02010600030101010101" pitchFamily="2" charset="-122"/>
                <a:ea typeface="宋体" panose="02010600030101010101" pitchFamily="2" charset="-122"/>
              </a:rPr>
              <a:t>    </a:t>
            </a:r>
            <a:r>
              <a:rPr lang="zh-CN" altLang="en-US" sz="2400" dirty="0">
                <a:solidFill>
                  <a:srgbClr val="003366"/>
                </a:solidFill>
                <a:latin typeface="宋体" panose="02010600030101010101" pitchFamily="2" charset="-122"/>
                <a:ea typeface="宋体" panose="02010600030101010101" pitchFamily="2" charset="-122"/>
              </a:rPr>
              <a:t>销售费用</a:t>
            </a:r>
          </a:p>
          <a:p>
            <a:pPr>
              <a:lnSpc>
                <a:spcPct val="120000"/>
              </a:lnSpc>
              <a:spcBef>
                <a:spcPts val="600"/>
              </a:spcBef>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其他业务成本等     </a:t>
            </a:r>
            <a:endParaRPr lang="en-US" altLang="zh-CN" sz="2400" dirty="0">
              <a:solidFill>
                <a:srgbClr val="003366"/>
              </a:solidFill>
              <a:latin typeface="宋体" panose="02010600030101010101" pitchFamily="2" charset="-122"/>
              <a:ea typeface="宋体" panose="02010600030101010101" pitchFamily="2" charset="-122"/>
            </a:endParaRPr>
          </a:p>
          <a:p>
            <a:pPr>
              <a:lnSpc>
                <a:spcPct val="120000"/>
              </a:lnSpc>
              <a:spcBef>
                <a:spcPts val="600"/>
              </a:spcBef>
              <a:buFont typeface="Times New Roman" pitchFamily="18" charset="0"/>
              <a:buNone/>
            </a:pPr>
            <a:r>
              <a:rPr lang="en-US" altLang="zh-CN" sz="2400" dirty="0">
                <a:solidFill>
                  <a:srgbClr val="003366"/>
                </a:solidFill>
                <a:latin typeface="宋体" panose="02010600030101010101" pitchFamily="2" charset="-122"/>
                <a:ea typeface="宋体" panose="02010600030101010101" pitchFamily="2" charset="-122"/>
              </a:rPr>
              <a:t>    </a:t>
            </a:r>
            <a:r>
              <a:rPr lang="zh-CN" altLang="en-US" sz="2400" dirty="0">
                <a:solidFill>
                  <a:srgbClr val="003366"/>
                </a:solidFill>
                <a:latin typeface="宋体" panose="02010600030101010101" pitchFamily="2" charset="-122"/>
                <a:ea typeface="宋体" panose="02010600030101010101" pitchFamily="2" charset="-122"/>
              </a:rPr>
              <a:t>贷：累计折旧</a:t>
            </a:r>
          </a:p>
        </p:txBody>
      </p:sp>
    </p:spTree>
    <p:extLst>
      <p:ext uri="{BB962C8B-B14F-4D97-AF65-F5344CB8AC3E}">
        <p14:creationId xmlns:p14="http://schemas.microsoft.com/office/powerpoint/2010/main" val="9123800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marL="0" indent="0" eaLnBrk="1" hangingPunct="1">
              <a:lnSpc>
                <a:spcPct val="150000"/>
              </a:lnSpc>
              <a:spcBef>
                <a:spcPts val="0"/>
              </a:spcBef>
              <a:buFontTx/>
              <a:buNone/>
            </a:pPr>
            <a:r>
              <a:rPr lang="zh-CN" altLang="en-US" sz="2800" dirty="0">
                <a:solidFill>
                  <a:srgbClr val="003366"/>
                </a:solidFill>
                <a:latin typeface="宋体" panose="02010600030101010101" pitchFamily="2" charset="-122"/>
              </a:rPr>
              <a:t>（六）固定资产预计使用寿命、预计净残值和折旧方法的复核</a:t>
            </a:r>
          </a:p>
          <a:p>
            <a:pPr marL="457200" indent="-457200" eaLnBrk="1" hangingPunct="1">
              <a:lnSpc>
                <a:spcPct val="150000"/>
              </a:lnSpc>
              <a:spcBef>
                <a:spcPts val="0"/>
              </a:spcBef>
              <a:buFont typeface="Wingdings" panose="05000000000000000000" pitchFamily="2" charset="2"/>
              <a:buChar char="Ø"/>
            </a:pPr>
            <a:r>
              <a:rPr lang="zh-CN" altLang="en-US" sz="2800" dirty="0">
                <a:solidFill>
                  <a:srgbClr val="003366"/>
                </a:solidFill>
                <a:latin typeface="宋体" panose="02010600030101010101" pitchFamily="2" charset="-122"/>
              </a:rPr>
              <a:t>企业至少应当于</a:t>
            </a:r>
            <a:r>
              <a:rPr lang="zh-CN" altLang="en-US" sz="2800" dirty="0">
                <a:solidFill>
                  <a:srgbClr val="CC0000"/>
                </a:solidFill>
                <a:latin typeface="宋体" panose="02010600030101010101" pitchFamily="2" charset="-122"/>
              </a:rPr>
              <a:t>每年年度终了</a:t>
            </a:r>
            <a:r>
              <a:rPr lang="zh-CN" altLang="en-US" sz="2800" dirty="0">
                <a:solidFill>
                  <a:srgbClr val="003366"/>
                </a:solidFill>
                <a:latin typeface="宋体" panose="02010600030101010101" pitchFamily="2" charset="-122"/>
              </a:rPr>
              <a:t>，对固定资产的使用寿命、预计净残值和折旧方法进行复核。</a:t>
            </a:r>
          </a:p>
          <a:p>
            <a:pPr marL="457200" indent="-457200" eaLnBrk="1" hangingPunct="1">
              <a:lnSpc>
                <a:spcPct val="150000"/>
              </a:lnSpc>
              <a:spcBef>
                <a:spcPts val="0"/>
              </a:spcBef>
              <a:buFont typeface="Wingdings" panose="05000000000000000000" pitchFamily="2" charset="2"/>
              <a:buChar char="Ø"/>
            </a:pPr>
            <a:r>
              <a:rPr lang="zh-CN" altLang="en-US" sz="2800" dirty="0">
                <a:solidFill>
                  <a:srgbClr val="CC0000"/>
                </a:solidFill>
                <a:latin typeface="宋体" panose="02010600030101010101" pitchFamily="2" charset="-122"/>
              </a:rPr>
              <a:t>使用寿命</a:t>
            </a:r>
            <a:r>
              <a:rPr lang="zh-CN" altLang="en-US" sz="2800" dirty="0">
                <a:solidFill>
                  <a:srgbClr val="003366"/>
                </a:solidFill>
                <a:latin typeface="宋体" panose="02010600030101010101" pitchFamily="2" charset="-122"/>
              </a:rPr>
              <a:t>预计数与原先估计数有差异的，应当调整固定资产使用寿命。</a:t>
            </a:r>
          </a:p>
          <a:p>
            <a:pPr marL="457200" indent="-457200" eaLnBrk="1" hangingPunct="1">
              <a:lnSpc>
                <a:spcPct val="150000"/>
              </a:lnSpc>
              <a:spcBef>
                <a:spcPts val="0"/>
              </a:spcBef>
              <a:buFont typeface="Wingdings" panose="05000000000000000000" pitchFamily="2" charset="2"/>
              <a:buChar char="Ø"/>
            </a:pPr>
            <a:r>
              <a:rPr lang="zh-CN" altLang="en-US" sz="2800" dirty="0">
                <a:solidFill>
                  <a:srgbClr val="CC0000"/>
                </a:solidFill>
                <a:latin typeface="宋体" panose="02010600030101010101" pitchFamily="2" charset="-122"/>
              </a:rPr>
              <a:t>预计净残值</a:t>
            </a:r>
            <a:r>
              <a:rPr lang="zh-CN" altLang="en-US" sz="2800" dirty="0">
                <a:solidFill>
                  <a:srgbClr val="003366"/>
                </a:solidFill>
                <a:latin typeface="宋体" panose="02010600030101010101" pitchFamily="2" charset="-122"/>
              </a:rPr>
              <a:t>预计数与原先估计数有差异的，应当调整预计净残值。</a:t>
            </a: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28792625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一、</a:t>
            </a:r>
            <a:r>
              <a:rPr lang="zh-CN" altLang="zh-CN" sz="2800" dirty="0">
                <a:solidFill>
                  <a:srgbClr val="003366"/>
                </a:solidFill>
                <a:latin typeface="宋体" panose="02010600030101010101" pitchFamily="2" charset="-122"/>
              </a:rPr>
              <a:t>固定资产折旧</a:t>
            </a:r>
            <a:endParaRPr lang="zh-CN" altLang="en-US" sz="2800" dirty="0">
              <a:solidFill>
                <a:srgbClr val="003366"/>
              </a:solidFill>
              <a:latin typeface="宋体" panose="02010600030101010101" pitchFamily="2" charset="-122"/>
            </a:endParaRPr>
          </a:p>
          <a:p>
            <a:pPr marL="0" indent="0" eaLnBrk="1" hangingPunct="1">
              <a:lnSpc>
                <a:spcPct val="150000"/>
              </a:lnSpc>
              <a:spcBef>
                <a:spcPts val="0"/>
              </a:spcBef>
              <a:buFontTx/>
              <a:buNone/>
            </a:pPr>
            <a:r>
              <a:rPr lang="zh-CN" altLang="en-US" sz="2800" dirty="0">
                <a:solidFill>
                  <a:srgbClr val="003366"/>
                </a:solidFill>
                <a:latin typeface="宋体" panose="02010600030101010101" pitchFamily="2" charset="-122"/>
              </a:rPr>
              <a:t>（六）固定资产预计使用寿命、预计净残值和折旧方法的复核</a:t>
            </a:r>
          </a:p>
          <a:p>
            <a:pPr marL="457200" indent="-457200" eaLnBrk="1" hangingPunct="1">
              <a:lnSpc>
                <a:spcPct val="150000"/>
              </a:lnSpc>
              <a:spcBef>
                <a:spcPts val="0"/>
              </a:spcBef>
              <a:buClr>
                <a:srgbClr val="C00000"/>
              </a:buClr>
              <a:buFont typeface="Wingdings" panose="05000000000000000000" pitchFamily="2" charset="2"/>
              <a:buChar char="Ø"/>
            </a:pPr>
            <a:r>
              <a:rPr lang="zh-CN" altLang="en-US" sz="2800" dirty="0">
                <a:solidFill>
                  <a:srgbClr val="003366"/>
                </a:solidFill>
                <a:latin typeface="宋体" panose="02010600030101010101" pitchFamily="2" charset="-122"/>
              </a:rPr>
              <a:t>与固定资产有关的</a:t>
            </a:r>
            <a:r>
              <a:rPr lang="zh-CN" altLang="en-US" sz="2800" dirty="0">
                <a:solidFill>
                  <a:srgbClr val="CC0000"/>
                </a:solidFill>
                <a:latin typeface="宋体" panose="02010600030101010101" pitchFamily="2" charset="-122"/>
              </a:rPr>
              <a:t>经济利益预期消耗方式</a:t>
            </a:r>
            <a:r>
              <a:rPr lang="zh-CN" altLang="en-US" sz="2800" dirty="0">
                <a:solidFill>
                  <a:srgbClr val="003366"/>
                </a:solidFill>
                <a:latin typeface="宋体" panose="02010600030101010101" pitchFamily="2" charset="-122"/>
              </a:rPr>
              <a:t>有重大改变的，应当改变固定资产</a:t>
            </a:r>
            <a:r>
              <a:rPr lang="zh-CN" altLang="en-US" sz="2800" dirty="0">
                <a:solidFill>
                  <a:srgbClr val="C00000"/>
                </a:solidFill>
                <a:latin typeface="宋体" panose="02010600030101010101" pitchFamily="2" charset="-122"/>
              </a:rPr>
              <a:t>折旧方法</a:t>
            </a:r>
            <a:r>
              <a:rPr lang="zh-CN" altLang="en-US" sz="2800" dirty="0">
                <a:solidFill>
                  <a:srgbClr val="003366"/>
                </a:solidFill>
                <a:latin typeface="宋体" panose="02010600030101010101" pitchFamily="2" charset="-122"/>
              </a:rPr>
              <a:t>。</a:t>
            </a:r>
          </a:p>
          <a:p>
            <a:pPr marL="457200" indent="-457200" eaLnBrk="1" hangingPunct="1">
              <a:lnSpc>
                <a:spcPct val="150000"/>
              </a:lnSpc>
              <a:spcBef>
                <a:spcPts val="0"/>
              </a:spcBef>
              <a:buFont typeface="Wingdings" panose="05000000000000000000" pitchFamily="2" charset="2"/>
              <a:buChar char="Ø"/>
            </a:pPr>
            <a:r>
              <a:rPr lang="zh-CN" altLang="en-US" sz="2800" dirty="0">
                <a:solidFill>
                  <a:srgbClr val="003366"/>
                </a:solidFill>
                <a:latin typeface="宋体" panose="02010600030101010101" pitchFamily="2" charset="-122"/>
              </a:rPr>
              <a:t>固定资产使用寿命、预计净残值和折旧方法的改变应当作为</a:t>
            </a:r>
            <a:r>
              <a:rPr lang="zh-CN" altLang="en-US" sz="2800" dirty="0">
                <a:solidFill>
                  <a:srgbClr val="CC0000"/>
                </a:solidFill>
                <a:latin typeface="宋体" panose="02010600030101010101" pitchFamily="2" charset="-122"/>
              </a:rPr>
              <a:t>会计估计变更</a:t>
            </a:r>
            <a:r>
              <a:rPr lang="zh-CN" altLang="en-US" sz="2800" dirty="0">
                <a:solidFill>
                  <a:srgbClr val="003366"/>
                </a:solidFill>
                <a:latin typeface="宋体" panose="02010600030101010101" pitchFamily="2" charset="-122"/>
              </a:rPr>
              <a:t>。</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7730107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二、</a:t>
            </a:r>
            <a:r>
              <a:rPr lang="zh-CN" altLang="zh-CN" sz="2800" dirty="0">
                <a:solidFill>
                  <a:srgbClr val="003366"/>
                </a:solidFill>
                <a:latin typeface="宋体" panose="02010600030101010101" pitchFamily="2" charset="-122"/>
              </a:rPr>
              <a:t>固定资产</a:t>
            </a:r>
            <a:r>
              <a:rPr lang="zh-CN" altLang="en-US" sz="2800" dirty="0">
                <a:solidFill>
                  <a:srgbClr val="003366"/>
                </a:solidFill>
                <a:latin typeface="宋体" panose="02010600030101010101" pitchFamily="2" charset="-122"/>
              </a:rPr>
              <a:t>的后续支出</a:t>
            </a: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固定资产的后续支出是指固定资产使用过程中发生的更新改造支出、修理费用等。</a:t>
            </a: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后续支出的处理原则为：符合资本化条件的，应当计入固定资产成本或其他相关资产的成本，同时将被替换部分的账面价值扣除；不符合资本化条件的，应当计入当期损益。</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278368640"/>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二、</a:t>
            </a:r>
            <a:r>
              <a:rPr lang="zh-CN" altLang="zh-CN" sz="2800" dirty="0">
                <a:solidFill>
                  <a:srgbClr val="003366"/>
                </a:solidFill>
                <a:latin typeface="宋体" panose="02010600030101010101" pitchFamily="2" charset="-122"/>
              </a:rPr>
              <a:t>固定资产</a:t>
            </a:r>
            <a:r>
              <a:rPr lang="zh-CN" altLang="en-US" sz="2800" dirty="0">
                <a:solidFill>
                  <a:srgbClr val="003366"/>
                </a:solidFill>
                <a:latin typeface="宋体" panose="02010600030101010101" pitchFamily="2" charset="-122"/>
              </a:rPr>
              <a:t>的后续支出</a:t>
            </a: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（一）资本化的后续支出</a:t>
            </a:r>
          </a:p>
          <a:p>
            <a:pPr marL="457200" indent="-457200" eaLnBrk="1" hangingPunct="1">
              <a:lnSpc>
                <a:spcPct val="13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与固定资产有关的更新改造等后续支出，符合固定资产确认条件的，应当计入固定资产成本，同时将被替换部分的账面价值扣除。</a:t>
            </a: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固定资产发生的可资本化的后续支出，通过</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在建工程</a:t>
            </a:r>
            <a:r>
              <a:rPr lang="en-US" altLang="zh-CN"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科目核算。待固定资产发生的后续支出完工并达到预定可使用状态时，再从在建工程转为固定资产，并按重新确定的固定资产入账价值、使用寿命、预计净残值和折旧方法计提折旧。</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210250331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0" y="620712"/>
            <a:ext cx="9036050" cy="115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30000"/>
              </a:lnSpc>
              <a:spcBef>
                <a:spcPts val="0"/>
              </a:spcBef>
              <a:buNone/>
              <a:defRPr/>
            </a:pPr>
            <a:r>
              <a:rPr lang="zh-CN" altLang="en-US" sz="2800" dirty="0">
                <a:solidFill>
                  <a:srgbClr val="003366"/>
                </a:solidFill>
                <a:latin typeface="宋体" panose="02010600030101010101" pitchFamily="2" charset="-122"/>
              </a:rPr>
              <a:t> 二、</a:t>
            </a:r>
            <a:r>
              <a:rPr lang="zh-CN" altLang="zh-CN" sz="2800" dirty="0">
                <a:solidFill>
                  <a:srgbClr val="003366"/>
                </a:solidFill>
                <a:latin typeface="宋体" panose="02010600030101010101" pitchFamily="2" charset="-122"/>
              </a:rPr>
              <a:t>固定资产</a:t>
            </a:r>
            <a:r>
              <a:rPr lang="zh-CN" altLang="en-US" sz="2800" dirty="0">
                <a:solidFill>
                  <a:srgbClr val="003366"/>
                </a:solidFill>
                <a:latin typeface="宋体" panose="02010600030101010101" pitchFamily="2" charset="-122"/>
              </a:rPr>
              <a:t>的后续支出</a:t>
            </a: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（一）资本化的后续支出</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grpSp>
        <p:nvGrpSpPr>
          <p:cNvPr id="5" name="组合 43010">
            <a:extLst>
              <a:ext uri="{FF2B5EF4-FFF2-40B4-BE49-F238E27FC236}">
                <a16:creationId xmlns:a16="http://schemas.microsoft.com/office/drawing/2014/main" id="{3F53B43E-84CC-4377-8509-BFB536C09998}"/>
              </a:ext>
            </a:extLst>
          </p:cNvPr>
          <p:cNvGrpSpPr>
            <a:grpSpLocks/>
          </p:cNvGrpSpPr>
          <p:nvPr/>
        </p:nvGrpSpPr>
        <p:grpSpPr bwMode="auto">
          <a:xfrm>
            <a:off x="683568" y="1628800"/>
            <a:ext cx="8099425" cy="4772025"/>
            <a:chOff x="363" y="853"/>
            <a:chExt cx="5102" cy="3006"/>
          </a:xfrm>
        </p:grpSpPr>
        <p:sp>
          <p:nvSpPr>
            <p:cNvPr id="6" name="文本框 43011">
              <a:extLst>
                <a:ext uri="{FF2B5EF4-FFF2-40B4-BE49-F238E27FC236}">
                  <a16:creationId xmlns:a16="http://schemas.microsoft.com/office/drawing/2014/main" id="{557C5CB3-B2EB-42B6-B78B-87592E9AEDE8}"/>
                </a:ext>
              </a:extLst>
            </p:cNvPr>
            <p:cNvSpPr txBox="1">
              <a:spLocks noChangeArrowheads="1"/>
            </p:cNvSpPr>
            <p:nvPr/>
          </p:nvSpPr>
          <p:spPr bwMode="auto">
            <a:xfrm>
              <a:off x="3243" y="1979"/>
              <a:ext cx="2222" cy="52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借：在建工程</a:t>
              </a:r>
            </a:p>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贷：银行存款等</a:t>
              </a:r>
            </a:p>
          </p:txBody>
        </p:sp>
        <p:sp>
          <p:nvSpPr>
            <p:cNvPr id="7" name="文本框 43012">
              <a:extLst>
                <a:ext uri="{FF2B5EF4-FFF2-40B4-BE49-F238E27FC236}">
                  <a16:creationId xmlns:a16="http://schemas.microsoft.com/office/drawing/2014/main" id="{F3970DA9-2E17-46E3-8204-D55EB67E50F9}"/>
                </a:ext>
              </a:extLst>
            </p:cNvPr>
            <p:cNvSpPr txBox="1">
              <a:spLocks noChangeArrowheads="1"/>
            </p:cNvSpPr>
            <p:nvPr/>
          </p:nvSpPr>
          <p:spPr bwMode="auto">
            <a:xfrm>
              <a:off x="3288" y="3339"/>
              <a:ext cx="1950" cy="52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buFont typeface="Times New Roman" pitchFamily="18" charset="0"/>
                <a:buNone/>
              </a:pPr>
              <a:r>
                <a:rPr lang="zh-CN" altLang="en-US" sz="2400">
                  <a:solidFill>
                    <a:srgbClr val="003366"/>
                  </a:solidFill>
                  <a:latin typeface="宋体" panose="02010600030101010101" pitchFamily="2" charset="-122"/>
                  <a:ea typeface="宋体" panose="02010600030101010101" pitchFamily="2" charset="-122"/>
                </a:rPr>
                <a:t>借：固定资产</a:t>
              </a:r>
            </a:p>
            <a:p>
              <a:pPr>
                <a:buFont typeface="Times New Roman" pitchFamily="18" charset="0"/>
                <a:buNone/>
              </a:pPr>
              <a:r>
                <a:rPr lang="zh-CN" altLang="en-US" sz="2400">
                  <a:solidFill>
                    <a:srgbClr val="003366"/>
                  </a:solidFill>
                  <a:latin typeface="宋体" panose="02010600030101010101" pitchFamily="2" charset="-122"/>
                  <a:ea typeface="宋体" panose="02010600030101010101" pitchFamily="2" charset="-122"/>
                </a:rPr>
                <a:t>    贷：在建工程</a:t>
              </a:r>
            </a:p>
          </p:txBody>
        </p:sp>
        <p:sp>
          <p:nvSpPr>
            <p:cNvPr id="8" name="矩形 43013">
              <a:extLst>
                <a:ext uri="{FF2B5EF4-FFF2-40B4-BE49-F238E27FC236}">
                  <a16:creationId xmlns:a16="http://schemas.microsoft.com/office/drawing/2014/main" id="{6F1940C6-A074-4BE6-9F74-8D65360DA27E}"/>
                </a:ext>
              </a:extLst>
            </p:cNvPr>
            <p:cNvSpPr>
              <a:spLocks noChangeArrowheads="1"/>
            </p:cNvSpPr>
            <p:nvPr/>
          </p:nvSpPr>
          <p:spPr bwMode="auto">
            <a:xfrm>
              <a:off x="385" y="1913"/>
              <a:ext cx="1950" cy="51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buFont typeface="Times New Roman" pitchFamily="18" charset="0"/>
                <a:buNone/>
              </a:pPr>
              <a:r>
                <a:rPr lang="en-US" altLang="zh-CN" sz="2400" b="1" dirty="0">
                  <a:solidFill>
                    <a:srgbClr val="003366"/>
                  </a:solidFill>
                  <a:latin typeface="宋体" panose="02010600030101010101" pitchFamily="2" charset="-122"/>
                </a:rPr>
                <a:t>2</a:t>
              </a:r>
              <a:r>
                <a:rPr lang="en-US" altLang="zh-CN" b="1" dirty="0">
                  <a:solidFill>
                    <a:srgbClr val="003366"/>
                  </a:solidFill>
                  <a:latin typeface="宋体" panose="02010600030101010101" pitchFamily="2" charset="-122"/>
                </a:rPr>
                <a:t>.</a:t>
              </a:r>
              <a:r>
                <a:rPr lang="zh-CN" altLang="en-US" sz="2400" b="1" dirty="0">
                  <a:solidFill>
                    <a:srgbClr val="003366"/>
                  </a:solidFill>
                  <a:latin typeface="宋体" panose="02010600030101010101" pitchFamily="2" charset="-122"/>
                </a:rPr>
                <a:t>后续支出计入固定资产价值</a:t>
              </a:r>
            </a:p>
          </p:txBody>
        </p:sp>
        <p:sp>
          <p:nvSpPr>
            <p:cNvPr id="9" name="矩形 43014">
              <a:extLst>
                <a:ext uri="{FF2B5EF4-FFF2-40B4-BE49-F238E27FC236}">
                  <a16:creationId xmlns:a16="http://schemas.microsoft.com/office/drawing/2014/main" id="{F7A681D8-8879-4BA7-9C55-271020D974D3}"/>
                </a:ext>
              </a:extLst>
            </p:cNvPr>
            <p:cNvSpPr>
              <a:spLocks noChangeArrowheads="1"/>
            </p:cNvSpPr>
            <p:nvPr/>
          </p:nvSpPr>
          <p:spPr bwMode="auto">
            <a:xfrm>
              <a:off x="363" y="3294"/>
              <a:ext cx="2154" cy="51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buFont typeface="Times New Roman" pitchFamily="18" charset="0"/>
                <a:buNone/>
              </a:pPr>
              <a:r>
                <a:rPr lang="en-US" altLang="zh-CN" sz="2400" b="1" dirty="0">
                  <a:solidFill>
                    <a:srgbClr val="003366"/>
                  </a:solidFill>
                  <a:latin typeface="宋体" panose="02010600030101010101" pitchFamily="2" charset="-122"/>
                </a:rPr>
                <a:t>4</a:t>
              </a:r>
              <a:r>
                <a:rPr lang="en-US" altLang="zh-CN" b="1" dirty="0">
                  <a:solidFill>
                    <a:srgbClr val="003366"/>
                  </a:solidFill>
                  <a:latin typeface="宋体" panose="02010600030101010101" pitchFamily="2" charset="-122"/>
                </a:rPr>
                <a:t>.</a:t>
              </a:r>
              <a:r>
                <a:rPr lang="zh-CN" altLang="en-US" sz="2400" b="1" dirty="0">
                  <a:solidFill>
                    <a:srgbClr val="003366"/>
                  </a:solidFill>
                  <a:latin typeface="宋体" panose="02010600030101010101" pitchFamily="2" charset="-122"/>
                </a:rPr>
                <a:t>结转更新改造完成的固定资产的价值</a:t>
              </a:r>
            </a:p>
          </p:txBody>
        </p:sp>
        <p:sp>
          <p:nvSpPr>
            <p:cNvPr id="10" name="右箭头 43015">
              <a:extLst>
                <a:ext uri="{FF2B5EF4-FFF2-40B4-BE49-F238E27FC236}">
                  <a16:creationId xmlns:a16="http://schemas.microsoft.com/office/drawing/2014/main" id="{8E073951-EDC8-4F5C-9E91-62FA2DAC78B5}"/>
                </a:ext>
              </a:extLst>
            </p:cNvPr>
            <p:cNvSpPr>
              <a:spLocks noChangeArrowheads="1"/>
            </p:cNvSpPr>
            <p:nvPr/>
          </p:nvSpPr>
          <p:spPr bwMode="auto">
            <a:xfrm>
              <a:off x="2699" y="2118"/>
              <a:ext cx="454" cy="181"/>
            </a:xfrm>
            <a:prstGeom prst="rightArrow">
              <a:avLst>
                <a:gd name="adj1" fmla="val 50000"/>
                <a:gd name="adj2" fmla="val 25884"/>
              </a:avLst>
            </a:prstGeom>
            <a:solidFill>
              <a:srgbClr val="003366">
                <a:alpha val="32156"/>
              </a:srgbClr>
            </a:solidFill>
            <a:ln w="19050">
              <a:solidFill>
                <a:srgbClr val="003366"/>
              </a:solidFill>
              <a:prstDash val="solid"/>
              <a:miter lim="800000"/>
              <a:headEnd/>
              <a:tailEnd/>
            </a:ln>
          </p:spPr>
          <p:txBody>
            <a:bodyPr/>
            <a:lstStyle/>
            <a:p>
              <a:pPr eaLnBrk="1" hangingPunct="1">
                <a:buFont typeface="Times New Roman" pitchFamily="18" charset="0"/>
                <a:buNone/>
              </a:pPr>
              <a:endParaRPr lang="zh-CN" altLang="en-US" b="1">
                <a:solidFill>
                  <a:srgbClr val="003366"/>
                </a:solidFill>
                <a:latin typeface="宋体" panose="02010600030101010101" pitchFamily="2" charset="-122"/>
              </a:endParaRPr>
            </a:p>
          </p:txBody>
        </p:sp>
        <p:sp>
          <p:nvSpPr>
            <p:cNvPr id="11" name="右箭头 43016">
              <a:extLst>
                <a:ext uri="{FF2B5EF4-FFF2-40B4-BE49-F238E27FC236}">
                  <a16:creationId xmlns:a16="http://schemas.microsoft.com/office/drawing/2014/main" id="{2F0D4C08-60E7-4DEE-8D98-77AD2C2424D5}"/>
                </a:ext>
              </a:extLst>
            </p:cNvPr>
            <p:cNvSpPr>
              <a:spLocks noChangeArrowheads="1"/>
            </p:cNvSpPr>
            <p:nvPr/>
          </p:nvSpPr>
          <p:spPr bwMode="auto">
            <a:xfrm>
              <a:off x="2702" y="3495"/>
              <a:ext cx="454" cy="181"/>
            </a:xfrm>
            <a:prstGeom prst="rightArrow">
              <a:avLst>
                <a:gd name="adj1" fmla="val 50000"/>
                <a:gd name="adj2" fmla="val 25884"/>
              </a:avLst>
            </a:prstGeom>
            <a:solidFill>
              <a:srgbClr val="003366">
                <a:alpha val="32156"/>
              </a:srgbClr>
            </a:solidFill>
            <a:ln w="19050">
              <a:solidFill>
                <a:srgbClr val="003366"/>
              </a:solidFill>
              <a:prstDash val="solid"/>
              <a:miter lim="800000"/>
              <a:headEnd/>
              <a:tailEnd/>
            </a:ln>
          </p:spPr>
          <p:txBody>
            <a:bodyPr/>
            <a:lstStyle/>
            <a:p>
              <a:pPr eaLnBrk="1" hangingPunct="1">
                <a:buFont typeface="Times New Roman" pitchFamily="18" charset="0"/>
                <a:buNone/>
              </a:pPr>
              <a:endParaRPr lang="zh-CN" altLang="en-US" b="1">
                <a:solidFill>
                  <a:srgbClr val="003366"/>
                </a:solidFill>
                <a:latin typeface="宋体" panose="02010600030101010101" pitchFamily="2" charset="-122"/>
              </a:endParaRPr>
            </a:p>
          </p:txBody>
        </p:sp>
        <p:sp>
          <p:nvSpPr>
            <p:cNvPr id="12" name="矩形 43017">
              <a:extLst>
                <a:ext uri="{FF2B5EF4-FFF2-40B4-BE49-F238E27FC236}">
                  <a16:creationId xmlns:a16="http://schemas.microsoft.com/office/drawing/2014/main" id="{92EE51AF-EC9A-4AED-B8BC-090F34815622}"/>
                </a:ext>
              </a:extLst>
            </p:cNvPr>
            <p:cNvSpPr>
              <a:spLocks noChangeArrowheads="1"/>
            </p:cNvSpPr>
            <p:nvPr/>
          </p:nvSpPr>
          <p:spPr bwMode="auto">
            <a:xfrm>
              <a:off x="363" y="1072"/>
              <a:ext cx="2245" cy="52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buFont typeface="Times New Roman" pitchFamily="18" charset="0"/>
                <a:buNone/>
              </a:pPr>
              <a:r>
                <a:rPr lang="en-US" altLang="zh-CN" sz="2400" b="1" dirty="0">
                  <a:solidFill>
                    <a:srgbClr val="003366"/>
                  </a:solidFill>
                  <a:latin typeface="宋体" panose="02010600030101010101" pitchFamily="2" charset="-122"/>
                </a:rPr>
                <a:t>1</a:t>
              </a:r>
              <a:r>
                <a:rPr lang="en-US" altLang="zh-CN" b="1" dirty="0">
                  <a:solidFill>
                    <a:srgbClr val="003366"/>
                  </a:solidFill>
                  <a:latin typeface="宋体" panose="02010600030101010101" pitchFamily="2" charset="-122"/>
                </a:rPr>
                <a:t>.</a:t>
              </a:r>
              <a:r>
                <a:rPr lang="zh-CN" altLang="en-US" sz="2400" b="1" dirty="0">
                  <a:solidFill>
                    <a:srgbClr val="003366"/>
                  </a:solidFill>
                  <a:latin typeface="宋体" panose="02010600030101010101" pitchFamily="2" charset="-122"/>
                </a:rPr>
                <a:t>结转更新改造固定资产的账面价值</a:t>
              </a:r>
            </a:p>
          </p:txBody>
        </p:sp>
        <p:sp>
          <p:nvSpPr>
            <p:cNvPr id="13" name="文本框 43018">
              <a:extLst>
                <a:ext uri="{FF2B5EF4-FFF2-40B4-BE49-F238E27FC236}">
                  <a16:creationId xmlns:a16="http://schemas.microsoft.com/office/drawing/2014/main" id="{63E55B90-43E4-4870-B171-368539930CDE}"/>
                </a:ext>
              </a:extLst>
            </p:cNvPr>
            <p:cNvSpPr txBox="1">
              <a:spLocks noChangeArrowheads="1"/>
            </p:cNvSpPr>
            <p:nvPr/>
          </p:nvSpPr>
          <p:spPr bwMode="auto">
            <a:xfrm>
              <a:off x="3265" y="853"/>
              <a:ext cx="2132" cy="98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借：在建工程</a:t>
              </a:r>
              <a:endParaRPr lang="en-US" altLang="zh-CN" sz="2400" dirty="0">
                <a:solidFill>
                  <a:srgbClr val="003366"/>
                </a:solidFill>
                <a:latin typeface="宋体" panose="02010600030101010101" pitchFamily="2" charset="-122"/>
                <a:ea typeface="宋体" panose="02010600030101010101" pitchFamily="2" charset="-122"/>
              </a:endParaRPr>
            </a:p>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累计折旧</a:t>
              </a:r>
            </a:p>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固定资产减值准备    </a:t>
              </a:r>
            </a:p>
            <a:p>
              <a:pPr>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贷：固定资产</a:t>
              </a:r>
            </a:p>
          </p:txBody>
        </p:sp>
        <p:sp>
          <p:nvSpPr>
            <p:cNvPr id="14" name="右箭头 43019">
              <a:extLst>
                <a:ext uri="{FF2B5EF4-FFF2-40B4-BE49-F238E27FC236}">
                  <a16:creationId xmlns:a16="http://schemas.microsoft.com/office/drawing/2014/main" id="{C6AB2D59-A276-4F86-BAD4-EFF9B10822CB}"/>
                </a:ext>
              </a:extLst>
            </p:cNvPr>
            <p:cNvSpPr>
              <a:spLocks noChangeArrowheads="1"/>
            </p:cNvSpPr>
            <p:nvPr/>
          </p:nvSpPr>
          <p:spPr bwMode="auto">
            <a:xfrm>
              <a:off x="2698" y="1208"/>
              <a:ext cx="454" cy="181"/>
            </a:xfrm>
            <a:prstGeom prst="rightArrow">
              <a:avLst>
                <a:gd name="adj1" fmla="val 50000"/>
                <a:gd name="adj2" fmla="val 25884"/>
              </a:avLst>
            </a:prstGeom>
            <a:solidFill>
              <a:srgbClr val="003366">
                <a:alpha val="32156"/>
              </a:srgbClr>
            </a:solidFill>
            <a:ln w="19050">
              <a:solidFill>
                <a:srgbClr val="003366"/>
              </a:solidFill>
              <a:prstDash val="solid"/>
              <a:miter lim="800000"/>
              <a:headEnd/>
              <a:tailEnd/>
            </a:ln>
          </p:spPr>
          <p:txBody>
            <a:bodyPr/>
            <a:lstStyle/>
            <a:p>
              <a:pPr eaLnBrk="1" hangingPunct="1">
                <a:buFont typeface="Times New Roman" pitchFamily="18" charset="0"/>
                <a:buNone/>
              </a:pPr>
              <a:endParaRPr lang="zh-CN" altLang="en-US" b="1">
                <a:solidFill>
                  <a:srgbClr val="003366"/>
                </a:solidFill>
                <a:latin typeface="宋体" panose="02010600030101010101" pitchFamily="2" charset="-122"/>
              </a:endParaRPr>
            </a:p>
          </p:txBody>
        </p:sp>
        <p:sp>
          <p:nvSpPr>
            <p:cNvPr id="15" name="文本框 43020">
              <a:extLst>
                <a:ext uri="{FF2B5EF4-FFF2-40B4-BE49-F238E27FC236}">
                  <a16:creationId xmlns:a16="http://schemas.microsoft.com/office/drawing/2014/main" id="{A7444981-5B55-4BC4-B52F-6D0CE24B28F1}"/>
                </a:ext>
              </a:extLst>
            </p:cNvPr>
            <p:cNvSpPr txBox="1">
              <a:spLocks noChangeArrowheads="1"/>
            </p:cNvSpPr>
            <p:nvPr/>
          </p:nvSpPr>
          <p:spPr bwMode="auto">
            <a:xfrm>
              <a:off x="386" y="2614"/>
              <a:ext cx="1918" cy="51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buFont typeface="Times New Roman" pitchFamily="18" charset="0"/>
                <a:buNone/>
              </a:pPr>
              <a:r>
                <a:rPr lang="en-US" altLang="zh-CN" sz="2400" dirty="0">
                  <a:solidFill>
                    <a:srgbClr val="003366"/>
                  </a:solidFill>
                  <a:latin typeface="宋体" panose="02010600030101010101" pitchFamily="2" charset="-122"/>
                  <a:ea typeface="宋体" panose="02010600030101010101" pitchFamily="2" charset="-122"/>
                </a:rPr>
                <a:t>3.</a:t>
              </a:r>
              <a:r>
                <a:rPr lang="zh-CN" altLang="en-US" sz="2400" dirty="0">
                  <a:solidFill>
                    <a:srgbClr val="003366"/>
                  </a:solidFill>
                  <a:latin typeface="宋体" panose="02010600030101010101" pitchFamily="2" charset="-122"/>
                  <a:ea typeface="宋体" panose="02010600030101010101" pitchFamily="2" charset="-122"/>
                </a:rPr>
                <a:t>结转</a:t>
              </a:r>
              <a:r>
                <a:rPr lang="zh-CN" altLang="en-US" sz="2400" dirty="0">
                  <a:solidFill>
                    <a:srgbClr val="FF0000"/>
                  </a:solidFill>
                  <a:latin typeface="宋体" panose="02010600030101010101" pitchFamily="2" charset="-122"/>
                  <a:ea typeface="宋体" panose="02010600030101010101" pitchFamily="2" charset="-122"/>
                </a:rPr>
                <a:t>被替换</a:t>
              </a:r>
              <a:r>
                <a:rPr lang="zh-CN" altLang="en-US" sz="2400" dirty="0">
                  <a:solidFill>
                    <a:srgbClr val="003366"/>
                  </a:solidFill>
                  <a:latin typeface="宋体" panose="02010600030101010101" pitchFamily="2" charset="-122"/>
                  <a:ea typeface="宋体" panose="02010600030101010101" pitchFamily="2" charset="-122"/>
                </a:rPr>
                <a:t>部分的账面价值</a:t>
              </a:r>
            </a:p>
          </p:txBody>
        </p:sp>
        <p:sp>
          <p:nvSpPr>
            <p:cNvPr id="16" name="右箭头 43021">
              <a:extLst>
                <a:ext uri="{FF2B5EF4-FFF2-40B4-BE49-F238E27FC236}">
                  <a16:creationId xmlns:a16="http://schemas.microsoft.com/office/drawing/2014/main" id="{B2E581EB-36A7-4F47-8DF0-342D661E1E6F}"/>
                </a:ext>
              </a:extLst>
            </p:cNvPr>
            <p:cNvSpPr>
              <a:spLocks noChangeArrowheads="1"/>
            </p:cNvSpPr>
            <p:nvPr/>
          </p:nvSpPr>
          <p:spPr bwMode="auto">
            <a:xfrm>
              <a:off x="2699" y="2796"/>
              <a:ext cx="454" cy="181"/>
            </a:xfrm>
            <a:prstGeom prst="rightArrow">
              <a:avLst>
                <a:gd name="adj1" fmla="val 50000"/>
                <a:gd name="adj2" fmla="val 29565"/>
              </a:avLst>
            </a:prstGeom>
            <a:solidFill>
              <a:srgbClr val="003366">
                <a:alpha val="32156"/>
              </a:srgbClr>
            </a:solidFill>
            <a:ln w="19050">
              <a:solidFill>
                <a:srgbClr val="003366"/>
              </a:solidFill>
              <a:prstDash val="solid"/>
              <a:miter lim="800000"/>
              <a:headEnd/>
              <a:tailEnd/>
            </a:ln>
          </p:spPr>
          <p:txBody>
            <a:bodyPr/>
            <a:lstStyle/>
            <a:p>
              <a:pPr eaLnBrk="1" hangingPunct="1">
                <a:buFont typeface="Times New Roman" pitchFamily="18" charset="0"/>
                <a:buNone/>
              </a:pPr>
              <a:endParaRPr lang="zh-CN" altLang="en-US" b="1">
                <a:solidFill>
                  <a:srgbClr val="003366"/>
                </a:solidFill>
                <a:latin typeface="宋体" panose="02010600030101010101" pitchFamily="2" charset="-122"/>
              </a:endParaRPr>
            </a:p>
          </p:txBody>
        </p:sp>
        <p:sp>
          <p:nvSpPr>
            <p:cNvPr id="17" name="文本框 43022">
              <a:extLst>
                <a:ext uri="{FF2B5EF4-FFF2-40B4-BE49-F238E27FC236}">
                  <a16:creationId xmlns:a16="http://schemas.microsoft.com/office/drawing/2014/main" id="{B5380BFB-DBBB-4EF8-A76C-B3820F2BC2C4}"/>
                </a:ext>
              </a:extLst>
            </p:cNvPr>
            <p:cNvSpPr txBox="1">
              <a:spLocks noChangeArrowheads="1"/>
            </p:cNvSpPr>
            <p:nvPr/>
          </p:nvSpPr>
          <p:spPr bwMode="auto">
            <a:xfrm>
              <a:off x="3288" y="2659"/>
              <a:ext cx="1996" cy="519"/>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buFont typeface="Times New Roman" pitchFamily="18" charset="0"/>
                <a:buNone/>
              </a:pPr>
              <a:r>
                <a:rPr lang="zh-CN" altLang="en-US" sz="2400">
                  <a:solidFill>
                    <a:srgbClr val="003366"/>
                  </a:solidFill>
                  <a:latin typeface="宋体" panose="02010600030101010101" pitchFamily="2" charset="-122"/>
                  <a:ea typeface="宋体" panose="02010600030101010101" pitchFamily="2" charset="-122"/>
                </a:rPr>
                <a:t>借：营业外支出等</a:t>
              </a:r>
            </a:p>
            <a:p>
              <a:pPr>
                <a:buFont typeface="Times New Roman" pitchFamily="18" charset="0"/>
                <a:buNone/>
              </a:pPr>
              <a:r>
                <a:rPr lang="zh-CN" altLang="en-US" sz="2400">
                  <a:solidFill>
                    <a:srgbClr val="003366"/>
                  </a:solidFill>
                  <a:latin typeface="宋体" panose="02010600030101010101" pitchFamily="2" charset="-122"/>
                  <a:ea typeface="宋体" panose="02010600030101010101" pitchFamily="2" charset="-122"/>
                </a:rPr>
                <a:t>    贷：在建工程</a:t>
              </a:r>
            </a:p>
          </p:txBody>
        </p:sp>
      </p:grpSp>
    </p:spTree>
    <p:extLst>
      <p:ext uri="{BB962C8B-B14F-4D97-AF65-F5344CB8AC3E}">
        <p14:creationId xmlns:p14="http://schemas.microsoft.com/office/powerpoint/2010/main" val="8042417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402F9C05-44A3-4090-8013-ABD3C3AA2CC1}"/>
              </a:ext>
            </a:extLst>
          </p:cNvPr>
          <p:cNvSpPr txBox="1">
            <a:spLocks noChangeArrowheads="1"/>
          </p:cNvSpPr>
          <p:nvPr/>
        </p:nvSpPr>
        <p:spPr bwMode="auto">
          <a:xfrm>
            <a:off x="0" y="620712"/>
            <a:ext cx="9144000" cy="597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40000"/>
              </a:lnSpc>
              <a:spcBef>
                <a:spcPts val="0"/>
              </a:spcBef>
              <a:buFont typeface="Wingdings" panose="05000000000000000000" pitchFamily="2" charset="2"/>
              <a:buNone/>
            </a:pPr>
            <a:r>
              <a:rPr lang="zh-CN" altLang="en-US" sz="2800" dirty="0">
                <a:solidFill>
                  <a:srgbClr val="003366"/>
                </a:solidFill>
                <a:latin typeface="宋体" panose="02010600030101010101" pitchFamily="2" charset="-122"/>
              </a:rPr>
              <a:t>二、固定资产的分类</a:t>
            </a:r>
            <a:endParaRPr lang="en-US" altLang="zh-CN" sz="2800" dirty="0">
              <a:solidFill>
                <a:srgbClr val="003366"/>
              </a:solidFill>
              <a:latin typeface="宋体" panose="02010600030101010101" pitchFamily="2" charset="-122"/>
            </a:endParaRPr>
          </a:p>
          <a:p>
            <a:pPr>
              <a:lnSpc>
                <a:spcPct val="140000"/>
              </a:lnSpc>
              <a:spcBef>
                <a:spcPts val="0"/>
              </a:spcBef>
              <a:buNone/>
            </a:pPr>
            <a:r>
              <a:rPr lang="zh-CN" altLang="zh-CN" sz="2800" dirty="0">
                <a:solidFill>
                  <a:srgbClr val="003366"/>
                </a:solidFill>
                <a:latin typeface="宋体" panose="02010600030101010101" pitchFamily="2" charset="-122"/>
              </a:rPr>
              <a:t>（二）综合分类</a:t>
            </a:r>
          </a:p>
          <a:p>
            <a:pPr>
              <a:lnSpc>
                <a:spcPct val="140000"/>
              </a:lnSpc>
              <a:spcBef>
                <a:spcPts val="0"/>
              </a:spcBef>
              <a:buNone/>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生产经营用固定资产；</a:t>
            </a:r>
          </a:p>
          <a:p>
            <a:pPr>
              <a:lnSpc>
                <a:spcPct val="140000"/>
              </a:lnSpc>
              <a:spcBef>
                <a:spcPts val="0"/>
              </a:spcBef>
              <a:buNone/>
            </a:pPr>
            <a:r>
              <a:rPr lang="en-US" altLang="zh-CN" sz="2800" dirty="0">
                <a:solidFill>
                  <a:srgbClr val="003366"/>
                </a:solidFill>
                <a:latin typeface="宋体" panose="02010600030101010101" pitchFamily="2" charset="-122"/>
              </a:rPr>
              <a:t>  2.</a:t>
            </a:r>
            <a:r>
              <a:rPr lang="zh-CN" altLang="zh-CN" sz="2800" dirty="0">
                <a:solidFill>
                  <a:srgbClr val="003366"/>
                </a:solidFill>
                <a:latin typeface="宋体" panose="02010600030101010101" pitchFamily="2" charset="-122"/>
              </a:rPr>
              <a:t>非生产经营用固定资产；</a:t>
            </a:r>
          </a:p>
          <a:p>
            <a:pPr>
              <a:lnSpc>
                <a:spcPct val="140000"/>
              </a:lnSpc>
              <a:spcBef>
                <a:spcPts val="0"/>
              </a:spcBef>
              <a:buNone/>
            </a:pPr>
            <a:r>
              <a:rPr lang="en-US" altLang="zh-CN" sz="2800" dirty="0">
                <a:solidFill>
                  <a:srgbClr val="003366"/>
                </a:solidFill>
                <a:latin typeface="宋体" panose="02010600030101010101" pitchFamily="2" charset="-122"/>
              </a:rPr>
              <a:t>  3.</a:t>
            </a:r>
            <a:r>
              <a:rPr lang="zh-CN" altLang="zh-CN" sz="2800" dirty="0">
                <a:solidFill>
                  <a:srgbClr val="003366"/>
                </a:solidFill>
                <a:latin typeface="宋体" panose="02010600030101010101" pitchFamily="2" charset="-122"/>
              </a:rPr>
              <a:t>租出固定资产（指企业在经营租赁方式下出租给外单位使用的固定资产）；</a:t>
            </a:r>
          </a:p>
          <a:p>
            <a:pPr>
              <a:lnSpc>
                <a:spcPct val="140000"/>
              </a:lnSpc>
              <a:spcBef>
                <a:spcPts val="0"/>
              </a:spcBef>
              <a:buNone/>
            </a:pPr>
            <a:r>
              <a:rPr lang="en-US" altLang="zh-CN" sz="2800" dirty="0">
                <a:solidFill>
                  <a:srgbClr val="003366"/>
                </a:solidFill>
                <a:latin typeface="宋体" panose="02010600030101010101" pitchFamily="2" charset="-122"/>
              </a:rPr>
              <a:t>  4.</a:t>
            </a:r>
            <a:r>
              <a:rPr lang="zh-CN" altLang="zh-CN" sz="2800" dirty="0">
                <a:solidFill>
                  <a:srgbClr val="003366"/>
                </a:solidFill>
                <a:latin typeface="宋体" panose="02010600030101010101" pitchFamily="2" charset="-122"/>
              </a:rPr>
              <a:t>不需用固定资产；</a:t>
            </a:r>
          </a:p>
          <a:p>
            <a:pPr>
              <a:lnSpc>
                <a:spcPct val="140000"/>
              </a:lnSpc>
              <a:spcBef>
                <a:spcPts val="0"/>
              </a:spcBef>
              <a:buNone/>
            </a:pPr>
            <a:r>
              <a:rPr lang="en-US" altLang="zh-CN" sz="2800" dirty="0">
                <a:solidFill>
                  <a:srgbClr val="003366"/>
                </a:solidFill>
                <a:latin typeface="宋体" panose="02010600030101010101" pitchFamily="2" charset="-122"/>
              </a:rPr>
              <a:t>  5.</a:t>
            </a:r>
            <a:r>
              <a:rPr lang="zh-CN" altLang="zh-CN" sz="2800" dirty="0">
                <a:solidFill>
                  <a:srgbClr val="003366"/>
                </a:solidFill>
                <a:latin typeface="宋体" panose="02010600030101010101" pitchFamily="2" charset="-122"/>
              </a:rPr>
              <a:t>未使用固定资产；</a:t>
            </a:r>
          </a:p>
          <a:p>
            <a:pPr>
              <a:lnSpc>
                <a:spcPct val="140000"/>
              </a:lnSpc>
              <a:spcBef>
                <a:spcPts val="0"/>
              </a:spcBef>
              <a:buNone/>
            </a:pPr>
            <a:r>
              <a:rPr lang="en-US" altLang="zh-CN" sz="2800" dirty="0">
                <a:solidFill>
                  <a:srgbClr val="003366"/>
                </a:solidFill>
                <a:latin typeface="宋体" panose="02010600030101010101" pitchFamily="2" charset="-122"/>
              </a:rPr>
              <a:t>  6.</a:t>
            </a:r>
            <a:r>
              <a:rPr lang="zh-CN" altLang="zh-CN" sz="2800" dirty="0">
                <a:solidFill>
                  <a:srgbClr val="003366"/>
                </a:solidFill>
                <a:latin typeface="宋体" panose="02010600030101010101" pitchFamily="2" charset="-122"/>
              </a:rPr>
              <a:t>土地</a:t>
            </a:r>
            <a:r>
              <a:rPr lang="zh-CN" altLang="en-US" sz="2800" dirty="0">
                <a:solidFill>
                  <a:srgbClr val="003366"/>
                </a:solidFill>
                <a:latin typeface="宋体" panose="02010600030101010101" pitchFamily="2" charset="-122"/>
              </a:rPr>
              <a:t>；</a:t>
            </a:r>
            <a:endParaRPr lang="en-US" altLang="zh-CN" sz="2800" dirty="0">
              <a:solidFill>
                <a:srgbClr val="003366"/>
              </a:solidFill>
              <a:latin typeface="宋体" panose="02010600030101010101" pitchFamily="2" charset="-122"/>
            </a:endParaRPr>
          </a:p>
          <a:p>
            <a:pPr>
              <a:lnSpc>
                <a:spcPct val="140000"/>
              </a:lnSpc>
              <a:spcBef>
                <a:spcPts val="0"/>
              </a:spcBef>
              <a:buNone/>
            </a:pPr>
            <a:r>
              <a:rPr lang="en-US" altLang="zh-CN" sz="2800" dirty="0">
                <a:solidFill>
                  <a:srgbClr val="003366"/>
                </a:solidFill>
                <a:latin typeface="宋体" panose="02010600030101010101" pitchFamily="2" charset="-122"/>
              </a:rPr>
              <a:t>  7.</a:t>
            </a:r>
            <a:r>
              <a:rPr lang="zh-CN" altLang="zh-CN" sz="2800" dirty="0">
                <a:solidFill>
                  <a:srgbClr val="003366"/>
                </a:solidFill>
                <a:latin typeface="宋体" panose="02010600030101010101" pitchFamily="2" charset="-122"/>
              </a:rPr>
              <a:t>租入固定资产</a:t>
            </a:r>
            <a:r>
              <a:rPr lang="zh-CN" altLang="en-US" sz="2800" dirty="0">
                <a:solidFill>
                  <a:srgbClr val="003366"/>
                </a:solidFill>
                <a:latin typeface="宋体" panose="02010600030101010101" pitchFamily="2" charset="-122"/>
              </a:rPr>
              <a:t>。</a:t>
            </a:r>
            <a:endParaRPr lang="zh-CN"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endParaRPr lang="en-US" altLang="zh-CN" sz="28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4" name="Rectangle 2">
            <a:extLst>
              <a:ext uri="{FF2B5EF4-FFF2-40B4-BE49-F238E27FC236}">
                <a16:creationId xmlns:a16="http://schemas.microsoft.com/office/drawing/2014/main" id="{46F4408B-3119-430C-AF50-A80F346A81C0}"/>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固定资产概述</a:t>
            </a:r>
          </a:p>
        </p:txBody>
      </p:sp>
    </p:spTree>
    <p:extLst>
      <p:ext uri="{BB962C8B-B14F-4D97-AF65-F5344CB8AC3E}">
        <p14:creationId xmlns:p14="http://schemas.microsoft.com/office/powerpoint/2010/main" val="71464784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第三节 固定资产的后续计量</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en-US" sz="2800" dirty="0">
                <a:solidFill>
                  <a:srgbClr val="003366"/>
                </a:solidFill>
                <a:latin typeface="宋体" panose="02010600030101010101" pitchFamily="2" charset="-122"/>
              </a:rPr>
              <a:t>二、</a:t>
            </a:r>
            <a:r>
              <a:rPr lang="zh-CN" altLang="zh-CN" sz="2800" dirty="0">
                <a:solidFill>
                  <a:srgbClr val="003366"/>
                </a:solidFill>
                <a:latin typeface="宋体" panose="02010600030101010101" pitchFamily="2" charset="-122"/>
              </a:rPr>
              <a:t>固定资产</a:t>
            </a:r>
            <a:r>
              <a:rPr lang="zh-CN" altLang="en-US" sz="2800" dirty="0">
                <a:solidFill>
                  <a:srgbClr val="003366"/>
                </a:solidFill>
                <a:latin typeface="宋体" panose="02010600030101010101" pitchFamily="2" charset="-122"/>
              </a:rPr>
              <a:t>的后续支出</a:t>
            </a:r>
            <a:endParaRPr lang="en-US" altLang="zh-CN"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zh-CN" sz="2800" dirty="0">
                <a:solidFill>
                  <a:srgbClr val="003366"/>
                </a:solidFill>
                <a:latin typeface="宋体" panose="02010600030101010101" pitchFamily="2" charset="-122"/>
              </a:rPr>
              <a:t>（二）费用化的后续支出</a:t>
            </a:r>
          </a:p>
          <a:p>
            <a:pPr eaLnBrk="1" hangingPunct="1">
              <a:lnSpc>
                <a:spcPct val="150000"/>
              </a:lnSpc>
              <a:spcBef>
                <a:spcPts val="0"/>
              </a:spcBef>
              <a:buNone/>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与固定资产有关的修理费用等后续支出，不符合固定资产确认条件的，应当根据不同情况分别在发生时计入当期管理费用或销售费用等。</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与存货的生产和加工相关</a:t>
            </a:r>
            <a:r>
              <a:rPr lang="zh-CN" altLang="en-US"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按照存货成本确定原则处理</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行政管理部门</a:t>
            </a:r>
            <a:r>
              <a:rPr lang="zh-CN" altLang="en-US"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计入管理费用</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专设销售机构</a:t>
            </a:r>
            <a:r>
              <a:rPr lang="zh-CN" altLang="en-US" sz="2800" dirty="0">
                <a:solidFill>
                  <a:srgbClr val="003366"/>
                </a:solidFill>
                <a:latin typeface="宋体" panose="02010600030101010101" pitchFamily="2" charset="-122"/>
              </a:rPr>
              <a:t>：</a:t>
            </a:r>
            <a:r>
              <a:rPr lang="zh-CN" altLang="zh-CN" sz="2800" dirty="0">
                <a:solidFill>
                  <a:srgbClr val="003366"/>
                </a:solidFill>
                <a:latin typeface="宋体" panose="02010600030101010101" pitchFamily="2" charset="-122"/>
              </a:rPr>
              <a:t>计入销售费用</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12269926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固定资产的处置</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marL="0" indent="0" eaLnBrk="1" hangingPunct="1">
              <a:lnSpc>
                <a:spcPct val="150000"/>
              </a:lnSpc>
              <a:spcBef>
                <a:spcPct val="0"/>
              </a:spcBef>
              <a:buFontTx/>
              <a:buNone/>
              <a:defRPr/>
            </a:pPr>
            <a:r>
              <a:rPr lang="zh-CN" altLang="en-US" sz="2800" dirty="0">
                <a:solidFill>
                  <a:srgbClr val="003366"/>
                </a:solidFill>
                <a:latin typeface="宋体" panose="02010600030101010101" pitchFamily="2" charset="-122"/>
              </a:rPr>
              <a:t>一、固定资产终止确认的条件</a:t>
            </a:r>
            <a:endParaRPr lang="en-US" altLang="zh-CN" sz="2800" dirty="0">
              <a:solidFill>
                <a:srgbClr val="003366"/>
              </a:solidFill>
              <a:latin typeface="宋体" panose="02010600030101010101" pitchFamily="2" charset="-122"/>
            </a:endParaRPr>
          </a:p>
          <a:p>
            <a:pPr marL="0" indent="457200" eaLnBrk="1" hangingPunct="1">
              <a:lnSpc>
                <a:spcPct val="150000"/>
              </a:lnSpc>
              <a:spcBef>
                <a:spcPct val="0"/>
              </a:spcBef>
              <a:buFontTx/>
              <a:buNone/>
              <a:defRPr/>
            </a:pPr>
            <a:r>
              <a:rPr lang="zh-CN" altLang="en-US" sz="2800" dirty="0">
                <a:solidFill>
                  <a:srgbClr val="003366"/>
                </a:solidFill>
                <a:latin typeface="宋体" panose="02010600030101010101" pitchFamily="2" charset="-122"/>
              </a:rPr>
              <a:t>固定资产满足下列条件之一的，应当予以终止确认：</a:t>
            </a:r>
          </a:p>
          <a:p>
            <a:pPr marL="0" indent="0" eaLnBrk="1" hangingPunct="1">
              <a:lnSpc>
                <a:spcPct val="150000"/>
              </a:lnSpc>
              <a:spcBef>
                <a:spcPct val="0"/>
              </a:spcBef>
              <a:buFontTx/>
              <a:buNone/>
              <a:defRPr/>
            </a:pPr>
            <a:r>
              <a:rPr lang="en-US" altLang="zh-CN" sz="2800" dirty="0">
                <a:solidFill>
                  <a:srgbClr val="003366"/>
                </a:solidFill>
                <a:latin typeface="宋体" panose="02010600030101010101" pitchFamily="2" charset="-122"/>
              </a:rPr>
              <a:t>1.</a:t>
            </a:r>
            <a:r>
              <a:rPr lang="zh-CN" altLang="en-US" sz="2800" dirty="0">
                <a:solidFill>
                  <a:srgbClr val="003366"/>
                </a:solidFill>
                <a:latin typeface="宋体" panose="02010600030101010101" pitchFamily="2" charset="-122"/>
              </a:rPr>
              <a:t>该固定资产处于处置状态；</a:t>
            </a:r>
          </a:p>
          <a:p>
            <a:pPr marL="0" indent="0" eaLnBrk="1" hangingPunct="1">
              <a:lnSpc>
                <a:spcPct val="150000"/>
              </a:lnSpc>
              <a:spcBef>
                <a:spcPct val="0"/>
              </a:spcBef>
              <a:buFontTx/>
              <a:buNone/>
              <a:defRPr/>
            </a:pPr>
            <a:r>
              <a:rPr lang="en-US" altLang="zh-CN" sz="2800" dirty="0">
                <a:solidFill>
                  <a:srgbClr val="003366"/>
                </a:solidFill>
                <a:latin typeface="宋体" panose="02010600030101010101" pitchFamily="2" charset="-122"/>
              </a:rPr>
              <a:t>2.</a:t>
            </a:r>
            <a:r>
              <a:rPr lang="zh-CN" altLang="en-US" sz="2800" dirty="0">
                <a:solidFill>
                  <a:srgbClr val="003366"/>
                </a:solidFill>
                <a:latin typeface="宋体" panose="02010600030101010101" pitchFamily="2" charset="-122"/>
              </a:rPr>
              <a:t>该固定资产预期通过使用或处置不能产生经济利益。 </a:t>
            </a: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Tree>
    <p:extLst>
      <p:ext uri="{BB962C8B-B14F-4D97-AF65-F5344CB8AC3E}">
        <p14:creationId xmlns:p14="http://schemas.microsoft.com/office/powerpoint/2010/main" val="3871976930"/>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固定资产的处置</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zh-CN" sz="2800" dirty="0">
                <a:solidFill>
                  <a:srgbClr val="003366"/>
                </a:solidFill>
                <a:latin typeface="宋体" panose="02010600030101010101" pitchFamily="2" charset="-122"/>
              </a:rPr>
              <a:t>二、固定资产处置的账务处理</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固定资产转入清理</a:t>
            </a:r>
            <a:endParaRPr lang="en-US" altLang="zh-CN" sz="2800" dirty="0">
              <a:solidFill>
                <a:srgbClr val="003366"/>
              </a:solidFill>
              <a:latin typeface="宋体" panose="02010600030101010101" pitchFamily="2" charset="-122"/>
            </a:endParaRPr>
          </a:p>
          <a:p>
            <a:pPr eaLnBrk="1" hangingPunct="1">
              <a:lnSpc>
                <a:spcPct val="15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marL="457200" indent="-457200" eaLnBrk="1" hangingPunct="1">
              <a:lnSpc>
                <a:spcPct val="13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清理费用和税费</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
        <p:nvSpPr>
          <p:cNvPr id="5" name="文本框 43018">
            <a:extLst>
              <a:ext uri="{FF2B5EF4-FFF2-40B4-BE49-F238E27FC236}">
                <a16:creationId xmlns:a16="http://schemas.microsoft.com/office/drawing/2014/main" id="{EE38B936-8478-43CF-BEA5-0D6DA7C5E7E7}"/>
              </a:ext>
            </a:extLst>
          </p:cNvPr>
          <p:cNvSpPr txBox="1">
            <a:spLocks noChangeArrowheads="1"/>
          </p:cNvSpPr>
          <p:nvPr/>
        </p:nvSpPr>
        <p:spPr bwMode="auto">
          <a:xfrm>
            <a:off x="683568" y="1898376"/>
            <a:ext cx="4104282" cy="2221762"/>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借：固定资产清理</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累计折旧</a:t>
            </a:r>
          </a:p>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固定资产减值准备    </a:t>
            </a:r>
          </a:p>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贷：固定资产</a:t>
            </a:r>
          </a:p>
        </p:txBody>
      </p:sp>
      <p:sp>
        <p:nvSpPr>
          <p:cNvPr id="6" name="文本框 43018">
            <a:extLst>
              <a:ext uri="{FF2B5EF4-FFF2-40B4-BE49-F238E27FC236}">
                <a16:creationId xmlns:a16="http://schemas.microsoft.com/office/drawing/2014/main" id="{C0206156-E8C5-45B0-BA4D-1193A1E13A2C}"/>
              </a:ext>
            </a:extLst>
          </p:cNvPr>
          <p:cNvSpPr txBox="1">
            <a:spLocks noChangeArrowheads="1"/>
          </p:cNvSpPr>
          <p:nvPr/>
        </p:nvSpPr>
        <p:spPr bwMode="auto">
          <a:xfrm>
            <a:off x="611386" y="4797152"/>
            <a:ext cx="4176464" cy="166776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借：固定资产清理</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     贷：银行存款</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en-US" altLang="zh-CN" sz="2400" dirty="0">
                <a:solidFill>
                  <a:srgbClr val="003366"/>
                </a:solidFill>
                <a:latin typeface="宋体" panose="02010600030101010101" pitchFamily="2" charset="-122"/>
                <a:ea typeface="宋体" panose="02010600030101010101" pitchFamily="2" charset="-122"/>
              </a:rPr>
              <a:t>         </a:t>
            </a:r>
            <a:r>
              <a:rPr lang="zh-CN" altLang="en-US" sz="2400" dirty="0">
                <a:solidFill>
                  <a:srgbClr val="003366"/>
                </a:solidFill>
                <a:latin typeface="宋体" panose="02010600030101010101" pitchFamily="2" charset="-122"/>
                <a:ea typeface="宋体" panose="02010600030101010101" pitchFamily="2" charset="-122"/>
              </a:rPr>
              <a:t>应交税费</a:t>
            </a:r>
          </a:p>
        </p:txBody>
      </p:sp>
    </p:spTree>
    <p:extLst>
      <p:ext uri="{BB962C8B-B14F-4D97-AF65-F5344CB8AC3E}">
        <p14:creationId xmlns:p14="http://schemas.microsoft.com/office/powerpoint/2010/main" val="41663198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固定资产的处置</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zh-CN" sz="2800" dirty="0">
                <a:solidFill>
                  <a:srgbClr val="003366"/>
                </a:solidFill>
                <a:latin typeface="宋体" panose="02010600030101010101" pitchFamily="2" charset="-122"/>
              </a:rPr>
              <a:t>二、固定资产处置的账务处理</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出售收入、残料等</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保险赔款</a:t>
            </a:r>
            <a:endParaRPr lang="en-US" altLang="zh-CN" sz="2800" dirty="0">
              <a:solidFill>
                <a:srgbClr val="003366"/>
              </a:solidFill>
              <a:latin typeface="宋体" panose="02010600030101010101" pitchFamily="2" charset="-122"/>
            </a:endParaRPr>
          </a:p>
        </p:txBody>
      </p:sp>
      <p:sp>
        <p:nvSpPr>
          <p:cNvPr id="5" name="文本框 43018">
            <a:extLst>
              <a:ext uri="{FF2B5EF4-FFF2-40B4-BE49-F238E27FC236}">
                <a16:creationId xmlns:a16="http://schemas.microsoft.com/office/drawing/2014/main" id="{EE38B936-8478-43CF-BEA5-0D6DA7C5E7E7}"/>
              </a:ext>
            </a:extLst>
          </p:cNvPr>
          <p:cNvSpPr txBox="1">
            <a:spLocks noChangeArrowheads="1"/>
          </p:cNvSpPr>
          <p:nvPr/>
        </p:nvSpPr>
        <p:spPr bwMode="auto">
          <a:xfrm>
            <a:off x="690496" y="1905252"/>
            <a:ext cx="4464496" cy="166776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借：银行存款</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en-US" altLang="zh-CN" sz="2400" dirty="0">
                <a:solidFill>
                  <a:srgbClr val="003366"/>
                </a:solidFill>
                <a:latin typeface="宋体" panose="02010600030101010101" pitchFamily="2" charset="-122"/>
                <a:ea typeface="宋体" panose="02010600030101010101" pitchFamily="2" charset="-122"/>
              </a:rPr>
              <a:t>    </a:t>
            </a:r>
            <a:r>
              <a:rPr lang="zh-CN" altLang="en-US" sz="2400" dirty="0">
                <a:solidFill>
                  <a:srgbClr val="003366"/>
                </a:solidFill>
                <a:latin typeface="宋体" panose="02010600030101010101" pitchFamily="2" charset="-122"/>
                <a:ea typeface="宋体" panose="02010600030101010101" pitchFamily="2" charset="-122"/>
              </a:rPr>
              <a:t>原材料</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
        <p:nvSpPr>
          <p:cNvPr id="6" name="文本框 43018">
            <a:extLst>
              <a:ext uri="{FF2B5EF4-FFF2-40B4-BE49-F238E27FC236}">
                <a16:creationId xmlns:a16="http://schemas.microsoft.com/office/drawing/2014/main" id="{C0206156-E8C5-45B0-BA4D-1193A1E13A2C}"/>
              </a:ext>
            </a:extLst>
          </p:cNvPr>
          <p:cNvSpPr txBox="1">
            <a:spLocks noChangeArrowheads="1"/>
          </p:cNvSpPr>
          <p:nvPr/>
        </p:nvSpPr>
        <p:spPr bwMode="auto">
          <a:xfrm>
            <a:off x="683568" y="4293096"/>
            <a:ext cx="4464496" cy="111376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借：银行存款</a:t>
            </a:r>
            <a:r>
              <a:rPr lang="en-US" altLang="zh-CN" sz="2400" dirty="0">
                <a:solidFill>
                  <a:srgbClr val="003366"/>
                </a:solidFill>
                <a:latin typeface="宋体" panose="02010600030101010101" pitchFamily="2" charset="-122"/>
                <a:ea typeface="宋体" panose="02010600030101010101" pitchFamily="2" charset="-122"/>
              </a:rPr>
              <a:t>/</a:t>
            </a:r>
            <a:r>
              <a:rPr lang="zh-CN" altLang="en-US" sz="2400" dirty="0">
                <a:solidFill>
                  <a:srgbClr val="003366"/>
                </a:solidFill>
                <a:latin typeface="宋体" panose="02010600030101010101" pitchFamily="2" charset="-122"/>
                <a:ea typeface="宋体" panose="02010600030101010101" pitchFamily="2" charset="-122"/>
              </a:rPr>
              <a:t>其他应收款</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614737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固定资产的处置</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zh-CN" sz="2800" dirty="0">
                <a:solidFill>
                  <a:srgbClr val="003366"/>
                </a:solidFill>
                <a:latin typeface="宋体" panose="02010600030101010101" pitchFamily="2" charset="-122"/>
              </a:rPr>
              <a:t>二、固定资产处置的账务处理</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出售收入、残料等</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保险赔款</a:t>
            </a:r>
            <a:endParaRPr lang="en-US" altLang="zh-CN" sz="2800" dirty="0">
              <a:solidFill>
                <a:srgbClr val="003366"/>
              </a:solidFill>
              <a:latin typeface="宋体" panose="02010600030101010101" pitchFamily="2" charset="-122"/>
            </a:endParaRPr>
          </a:p>
        </p:txBody>
      </p:sp>
      <p:sp>
        <p:nvSpPr>
          <p:cNvPr id="5" name="文本框 43018">
            <a:extLst>
              <a:ext uri="{FF2B5EF4-FFF2-40B4-BE49-F238E27FC236}">
                <a16:creationId xmlns:a16="http://schemas.microsoft.com/office/drawing/2014/main" id="{EE38B936-8478-43CF-BEA5-0D6DA7C5E7E7}"/>
              </a:ext>
            </a:extLst>
          </p:cNvPr>
          <p:cNvSpPr txBox="1">
            <a:spLocks noChangeArrowheads="1"/>
          </p:cNvSpPr>
          <p:nvPr/>
        </p:nvSpPr>
        <p:spPr bwMode="auto">
          <a:xfrm>
            <a:off x="690496" y="1905252"/>
            <a:ext cx="4464496" cy="166776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借：银行存款</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en-US" altLang="zh-CN" sz="2400" dirty="0">
                <a:solidFill>
                  <a:srgbClr val="003366"/>
                </a:solidFill>
                <a:latin typeface="宋体" panose="02010600030101010101" pitchFamily="2" charset="-122"/>
                <a:ea typeface="宋体" panose="02010600030101010101" pitchFamily="2" charset="-122"/>
              </a:rPr>
              <a:t>    </a:t>
            </a:r>
            <a:r>
              <a:rPr lang="zh-CN" altLang="en-US" sz="2400" dirty="0">
                <a:solidFill>
                  <a:srgbClr val="003366"/>
                </a:solidFill>
                <a:latin typeface="宋体" panose="02010600030101010101" pitchFamily="2" charset="-122"/>
                <a:ea typeface="宋体" panose="02010600030101010101" pitchFamily="2" charset="-122"/>
              </a:rPr>
              <a:t>原材料</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
        <p:nvSpPr>
          <p:cNvPr id="6" name="文本框 43018">
            <a:extLst>
              <a:ext uri="{FF2B5EF4-FFF2-40B4-BE49-F238E27FC236}">
                <a16:creationId xmlns:a16="http://schemas.microsoft.com/office/drawing/2014/main" id="{C0206156-E8C5-45B0-BA4D-1193A1E13A2C}"/>
              </a:ext>
            </a:extLst>
          </p:cNvPr>
          <p:cNvSpPr txBox="1">
            <a:spLocks noChangeArrowheads="1"/>
          </p:cNvSpPr>
          <p:nvPr/>
        </p:nvSpPr>
        <p:spPr bwMode="auto">
          <a:xfrm>
            <a:off x="683568" y="4293096"/>
            <a:ext cx="4464496" cy="1113766"/>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借：银行存款</a:t>
            </a:r>
            <a:r>
              <a:rPr lang="en-US" altLang="zh-CN" sz="2400" dirty="0">
                <a:solidFill>
                  <a:srgbClr val="003366"/>
                </a:solidFill>
                <a:latin typeface="宋体" panose="02010600030101010101" pitchFamily="2" charset="-122"/>
                <a:ea typeface="宋体" panose="02010600030101010101" pitchFamily="2" charset="-122"/>
              </a:rPr>
              <a:t>/</a:t>
            </a:r>
            <a:r>
              <a:rPr lang="zh-CN" altLang="en-US" sz="2400" dirty="0">
                <a:solidFill>
                  <a:srgbClr val="003366"/>
                </a:solidFill>
                <a:latin typeface="宋体" panose="02010600030101010101" pitchFamily="2" charset="-122"/>
                <a:ea typeface="宋体" panose="02010600030101010101" pitchFamily="2" charset="-122"/>
              </a:rPr>
              <a:t>其他应收款</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5001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id="{FF47E758-68BA-4B7B-BF8A-3F84997467CD}"/>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第四节 固定资产的处置</a:t>
            </a:r>
          </a:p>
        </p:txBody>
      </p:sp>
      <p:sp>
        <p:nvSpPr>
          <p:cNvPr id="4" name="Rectangle 2">
            <a:extLst>
              <a:ext uri="{FF2B5EF4-FFF2-40B4-BE49-F238E27FC236}">
                <a16:creationId xmlns:a16="http://schemas.microsoft.com/office/drawing/2014/main" id="{868FAACC-F560-4198-B2F2-CFC98787083D}"/>
              </a:ext>
            </a:extLst>
          </p:cNvPr>
          <p:cNvSpPr txBox="1">
            <a:spLocks noChangeArrowheads="1"/>
          </p:cNvSpPr>
          <p:nvPr/>
        </p:nvSpPr>
        <p:spPr bwMode="auto">
          <a:xfrm>
            <a:off x="179512" y="620712"/>
            <a:ext cx="8856538" cy="597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None/>
              <a:defRPr/>
            </a:pPr>
            <a:r>
              <a:rPr lang="zh-CN" altLang="zh-CN" sz="2800" dirty="0">
                <a:solidFill>
                  <a:srgbClr val="003366"/>
                </a:solidFill>
                <a:latin typeface="宋体" panose="02010600030101010101" pitchFamily="2" charset="-122"/>
              </a:rPr>
              <a:t>二、固定资产处置的账务处理</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r>
              <a:rPr lang="zh-CN" altLang="en-US" sz="2800" dirty="0">
                <a:solidFill>
                  <a:srgbClr val="003366"/>
                </a:solidFill>
                <a:latin typeface="宋体" panose="02010600030101010101" pitchFamily="2" charset="-122"/>
              </a:rPr>
              <a:t>结转清理净损益</a:t>
            </a:r>
            <a:endParaRPr lang="en-US" altLang="zh-CN"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en-US" sz="2800" dirty="0">
                <a:solidFill>
                  <a:srgbClr val="003366"/>
                </a:solidFill>
                <a:latin typeface="宋体" panose="02010600030101010101" pitchFamily="2" charset="-122"/>
              </a:rPr>
              <a:t> 出售净损益</a:t>
            </a: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endParaRPr lang="en-US" altLang="zh-CN" sz="2800" dirty="0">
              <a:solidFill>
                <a:srgbClr val="003366"/>
              </a:solidFill>
              <a:latin typeface="宋体" panose="02010600030101010101" pitchFamily="2" charset="-122"/>
            </a:endParaRPr>
          </a:p>
          <a:p>
            <a:pPr marL="457200" indent="-457200" eaLnBrk="1" hangingPunct="1">
              <a:lnSpc>
                <a:spcPct val="150000"/>
              </a:lnSpc>
              <a:spcBef>
                <a:spcPts val="0"/>
              </a:spcBef>
              <a:buFont typeface="Wingdings" panose="05000000000000000000" pitchFamily="2" charset="2"/>
              <a:buChar char="Ø"/>
              <a:defRPr/>
            </a:pPr>
            <a:endParaRPr lang="en-US" altLang="zh-CN" sz="2800" dirty="0">
              <a:solidFill>
                <a:srgbClr val="003366"/>
              </a:solidFill>
              <a:latin typeface="宋体" panose="02010600030101010101" pitchFamily="2" charset="-122"/>
            </a:endParaRPr>
          </a:p>
          <a:p>
            <a:pPr eaLnBrk="1" hangingPunct="1">
              <a:lnSpc>
                <a:spcPct val="150000"/>
              </a:lnSpc>
              <a:spcBef>
                <a:spcPts val="0"/>
              </a:spcBef>
              <a:buNone/>
              <a:defRPr/>
            </a:pPr>
            <a:r>
              <a:rPr lang="zh-CN" altLang="en-US" sz="2800" dirty="0">
                <a:solidFill>
                  <a:srgbClr val="003366"/>
                </a:solidFill>
                <a:latin typeface="宋体" panose="02010600030101010101" pitchFamily="2" charset="-122"/>
              </a:rPr>
              <a:t> 毁损、报废净损益</a:t>
            </a: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a:p>
            <a:pPr eaLnBrk="1" hangingPunct="1">
              <a:lnSpc>
                <a:spcPct val="130000"/>
              </a:lnSpc>
              <a:spcBef>
                <a:spcPts val="0"/>
              </a:spcBef>
              <a:buNone/>
              <a:defRPr/>
            </a:pPr>
            <a:endParaRPr lang="en-US" altLang="zh-CN" sz="2800" dirty="0">
              <a:solidFill>
                <a:srgbClr val="003366"/>
              </a:solidFill>
              <a:latin typeface="宋体" panose="02010600030101010101" pitchFamily="2" charset="-122"/>
            </a:endParaRPr>
          </a:p>
        </p:txBody>
      </p:sp>
      <p:sp>
        <p:nvSpPr>
          <p:cNvPr id="5" name="文本框 43018">
            <a:extLst>
              <a:ext uri="{FF2B5EF4-FFF2-40B4-BE49-F238E27FC236}">
                <a16:creationId xmlns:a16="http://schemas.microsoft.com/office/drawing/2014/main" id="{EE38B936-8478-43CF-BEA5-0D6DA7C5E7E7}"/>
              </a:ext>
            </a:extLst>
          </p:cNvPr>
          <p:cNvSpPr txBox="1">
            <a:spLocks noChangeArrowheads="1"/>
          </p:cNvSpPr>
          <p:nvPr/>
        </p:nvSpPr>
        <p:spPr bwMode="auto">
          <a:xfrm>
            <a:off x="467544" y="2564904"/>
            <a:ext cx="4464496" cy="113505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借：资产处置损益</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
        <p:nvSpPr>
          <p:cNvPr id="6" name="文本框 43018">
            <a:extLst>
              <a:ext uri="{FF2B5EF4-FFF2-40B4-BE49-F238E27FC236}">
                <a16:creationId xmlns:a16="http://schemas.microsoft.com/office/drawing/2014/main" id="{C0206156-E8C5-45B0-BA4D-1193A1E13A2C}"/>
              </a:ext>
            </a:extLst>
          </p:cNvPr>
          <p:cNvSpPr txBox="1">
            <a:spLocks noChangeArrowheads="1"/>
          </p:cNvSpPr>
          <p:nvPr/>
        </p:nvSpPr>
        <p:spPr bwMode="auto">
          <a:xfrm>
            <a:off x="683568" y="4454186"/>
            <a:ext cx="4464496" cy="1135054"/>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b="1">
                <a:solidFill>
                  <a:schemeClr val="tx1"/>
                </a:solidFill>
                <a:latin typeface="Arial" pitchFamily="34" charset="0"/>
                <a:ea typeface="黑体" pitchFamily="49" charset="-122"/>
              </a:defRPr>
            </a:lvl1pPr>
            <a:lvl2pPr>
              <a:defRPr sz="2800" b="1">
                <a:solidFill>
                  <a:schemeClr val="tx1"/>
                </a:solidFill>
                <a:latin typeface="Arial" pitchFamily="34" charset="0"/>
                <a:ea typeface="黑体" pitchFamily="49" charset="-122"/>
              </a:defRPr>
            </a:lvl2pPr>
            <a:lvl3pPr>
              <a:defRPr sz="2800" b="1">
                <a:solidFill>
                  <a:schemeClr val="tx1"/>
                </a:solidFill>
                <a:latin typeface="Arial" pitchFamily="34" charset="0"/>
                <a:ea typeface="黑体" pitchFamily="49" charset="-122"/>
              </a:defRPr>
            </a:lvl3pPr>
            <a:lvl4pPr>
              <a:defRPr sz="2800" b="1">
                <a:solidFill>
                  <a:schemeClr val="tx1"/>
                </a:solidFill>
                <a:latin typeface="Arial" pitchFamily="34" charset="0"/>
                <a:ea typeface="黑体" pitchFamily="49" charset="-122"/>
              </a:defRPr>
            </a:lvl4pPr>
            <a:lvl5pPr>
              <a:defRPr sz="2800" b="1">
                <a:solidFill>
                  <a:schemeClr val="tx1"/>
                </a:solidFill>
                <a:latin typeface="Arial" pitchFamily="34" charset="0"/>
                <a:ea typeface="黑体" pitchFamily="49" charset="-122"/>
              </a:defRPr>
            </a:lvl5pPr>
            <a:lvl6pPr>
              <a:defRPr sz="2800" b="1">
                <a:solidFill>
                  <a:schemeClr val="tx1"/>
                </a:solidFill>
                <a:latin typeface="Arial" pitchFamily="34" charset="0"/>
                <a:ea typeface="黑体" pitchFamily="49" charset="-122"/>
              </a:defRPr>
            </a:lvl6pPr>
            <a:lvl7pPr>
              <a:defRPr sz="2800" b="1">
                <a:solidFill>
                  <a:schemeClr val="tx1"/>
                </a:solidFill>
                <a:latin typeface="Arial" pitchFamily="34" charset="0"/>
                <a:ea typeface="黑体" pitchFamily="49" charset="-122"/>
              </a:defRPr>
            </a:lvl7pPr>
            <a:lvl8pPr>
              <a:defRPr sz="2800" b="1">
                <a:solidFill>
                  <a:schemeClr val="tx1"/>
                </a:solidFill>
                <a:latin typeface="Arial" pitchFamily="34" charset="0"/>
                <a:ea typeface="黑体" pitchFamily="49" charset="-122"/>
              </a:defRPr>
            </a:lvl8pPr>
            <a:lvl9pPr>
              <a:defRPr sz="2800" b="1">
                <a:solidFill>
                  <a:schemeClr val="tx1"/>
                </a:solidFill>
                <a:latin typeface="Arial" pitchFamily="34" charset="0"/>
                <a:ea typeface="黑体" pitchFamily="49" charset="-122"/>
              </a:defRPr>
            </a:lvl9pPr>
          </a:lstStyle>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借：营业外支出</a:t>
            </a:r>
            <a:endParaRPr lang="en-US" altLang="zh-CN" sz="2400" dirty="0">
              <a:solidFill>
                <a:srgbClr val="003366"/>
              </a:solidFill>
              <a:latin typeface="宋体" panose="02010600030101010101" pitchFamily="2" charset="-122"/>
              <a:ea typeface="宋体" panose="02010600030101010101" pitchFamily="2" charset="-122"/>
            </a:endParaRPr>
          </a:p>
          <a:p>
            <a:pPr>
              <a:lnSpc>
                <a:spcPct val="150000"/>
              </a:lnSpc>
              <a:buFont typeface="Times New Roman" pitchFamily="18" charset="0"/>
              <a:buNone/>
            </a:pPr>
            <a:r>
              <a:rPr lang="zh-CN" altLang="en-US" sz="2400" dirty="0">
                <a:solidFill>
                  <a:srgbClr val="003366"/>
                </a:solidFill>
                <a:latin typeface="宋体" panose="02010600030101010101" pitchFamily="2" charset="-122"/>
                <a:ea typeface="宋体" panose="02010600030101010101" pitchFamily="2" charset="-122"/>
              </a:rPr>
              <a:t>     贷：固定资产清理</a:t>
            </a:r>
            <a:endParaRPr lang="en-US" altLang="zh-CN" sz="2400" dirty="0">
              <a:solidFill>
                <a:srgbClr val="003366"/>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456792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7ACE47BC-CBF9-457E-A884-EB72C868FBD1}"/>
              </a:ext>
            </a:extLst>
          </p:cNvPr>
          <p:cNvSpPr txBox="1">
            <a:spLocks noChangeArrowheads="1"/>
          </p:cNvSpPr>
          <p:nvPr/>
        </p:nvSpPr>
        <p:spPr bwMode="auto">
          <a:xfrm>
            <a:off x="0" y="620713"/>
            <a:ext cx="91440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40000"/>
              </a:lnSpc>
              <a:spcBef>
                <a:spcPts val="0"/>
              </a:spcBef>
              <a:buNone/>
            </a:pPr>
            <a:r>
              <a:rPr lang="zh-CN" altLang="en-US" sz="2800" dirty="0">
                <a:solidFill>
                  <a:srgbClr val="003366"/>
                </a:solidFill>
                <a:latin typeface="宋体" panose="02010600030101010101" pitchFamily="2" charset="-122"/>
              </a:rPr>
              <a:t>三、</a:t>
            </a:r>
            <a:r>
              <a:rPr lang="zh-CN" altLang="zh-CN" sz="2800" dirty="0">
                <a:solidFill>
                  <a:srgbClr val="003366"/>
                </a:solidFill>
                <a:latin typeface="宋体" panose="02010600030101010101" pitchFamily="2" charset="-122"/>
              </a:rPr>
              <a:t>固定资产核算应设置的会计科目</a:t>
            </a:r>
            <a:endParaRPr lang="zh-CN" altLang="en-US"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固定资产</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累计折旧</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在建工程</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工程物资</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固定资产清理</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固定资产减值准备</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在建工程减值准备</a:t>
            </a:r>
            <a:endParaRPr lang="en-US" altLang="zh-CN" sz="2800" dirty="0">
              <a:solidFill>
                <a:srgbClr val="003366"/>
              </a:solidFill>
              <a:latin typeface="宋体" panose="02010600030101010101" pitchFamily="2" charset="-122"/>
            </a:endParaRPr>
          </a:p>
          <a:p>
            <a:pPr marL="457200" indent="-457200">
              <a:lnSpc>
                <a:spcPct val="140000"/>
              </a:lnSpc>
              <a:spcBef>
                <a:spcPts val="0"/>
              </a:spcBef>
              <a:buFont typeface="Wingdings" panose="05000000000000000000" pitchFamily="2" charset="2"/>
              <a:buChar char="Ø"/>
            </a:pPr>
            <a:r>
              <a:rPr lang="zh-CN" altLang="zh-CN" sz="2800" dirty="0">
                <a:solidFill>
                  <a:srgbClr val="003366"/>
                </a:solidFill>
                <a:latin typeface="宋体" panose="02010600030101010101" pitchFamily="2" charset="-122"/>
              </a:rPr>
              <a:t>工程物资减值准备</a:t>
            </a:r>
            <a:endParaRPr lang="zh-CN" altLang="en-US"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4C2C55C5-B334-4890-9B9B-C0BCF4244257}"/>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第一节 固定资产概述</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id="{D2F57E40-396F-40C1-880C-53977CB87A43}"/>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
        <p:nvSpPr>
          <p:cNvPr id="4" name="Rectangle 2">
            <a:extLst>
              <a:ext uri="{FF2B5EF4-FFF2-40B4-BE49-F238E27FC236}">
                <a16:creationId xmlns:a16="http://schemas.microsoft.com/office/drawing/2014/main" id="{D528929A-6E64-4027-80BF-F87EA70018AE}"/>
              </a:ext>
            </a:extLst>
          </p:cNvPr>
          <p:cNvSpPr txBox="1">
            <a:spLocks noChangeArrowheads="1"/>
          </p:cNvSpPr>
          <p:nvPr/>
        </p:nvSpPr>
        <p:spPr bwMode="auto">
          <a:xfrm>
            <a:off x="0" y="620713"/>
            <a:ext cx="9612313"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一、固定资产的确认条件</a:t>
            </a:r>
          </a:p>
          <a:p>
            <a:pPr>
              <a:lnSpc>
                <a:spcPct val="120000"/>
              </a:lnSpc>
              <a:spcAft>
                <a:spcPts val="600"/>
              </a:spcAft>
              <a:buFont typeface="Wingdings" panose="05000000000000000000" pitchFamily="2" charset="2"/>
              <a:buNone/>
            </a:pPr>
            <a:r>
              <a:rPr lang="zh-CN" altLang="en-US" sz="2800" dirty="0">
                <a:solidFill>
                  <a:srgbClr val="003366"/>
                </a:solidFill>
                <a:latin typeface="宋体" panose="02010600030101010101" pitchFamily="2" charset="-122"/>
              </a:rPr>
              <a:t>（一）与该固定资产有关的经济利益很可能流入企业； </a:t>
            </a:r>
          </a:p>
          <a:p>
            <a:pPr>
              <a:lnSpc>
                <a:spcPct val="120000"/>
              </a:lnSpc>
              <a:spcAft>
                <a:spcPts val="600"/>
              </a:spcAft>
              <a:buNone/>
            </a:pPr>
            <a:r>
              <a:rPr lang="zh-CN" altLang="en-US" sz="2800" dirty="0">
                <a:solidFill>
                  <a:srgbClr val="003366"/>
                </a:solidFill>
                <a:latin typeface="宋体" panose="02010600030101010101" pitchFamily="2" charset="-122"/>
              </a:rPr>
              <a:t>（二）该固定资产的成本能够可靠计量。</a:t>
            </a:r>
          </a:p>
          <a:p>
            <a:pPr>
              <a:lnSpc>
                <a:spcPct val="120000"/>
              </a:lnSpc>
              <a:spcAft>
                <a:spcPts val="600"/>
              </a:spcAft>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0C2E12A-E893-4912-B415-5B1E39750DD2}"/>
              </a:ext>
            </a:extLst>
          </p:cNvPr>
          <p:cNvSpPr txBox="1">
            <a:spLocks noChangeArrowheads="1"/>
          </p:cNvSpPr>
          <p:nvPr/>
        </p:nvSpPr>
        <p:spPr bwMode="auto">
          <a:xfrm>
            <a:off x="0" y="620712"/>
            <a:ext cx="9036050" cy="622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ts val="0"/>
              </a:spcBef>
              <a:spcAft>
                <a:spcPts val="0"/>
              </a:spcAft>
              <a:buNone/>
            </a:pPr>
            <a:r>
              <a:rPr lang="zh-CN" altLang="en-US" sz="2800" dirty="0">
                <a:solidFill>
                  <a:srgbClr val="003366"/>
                </a:solidFill>
                <a:latin typeface="宋体" panose="02010600030101010101" pitchFamily="2" charset="-122"/>
              </a:rPr>
              <a:t>二、固定资产的初始计量</a:t>
            </a:r>
          </a:p>
          <a:p>
            <a:pPr marL="457200" indent="-457200">
              <a:lnSpc>
                <a:spcPct val="150000"/>
              </a:lnSpc>
              <a:spcBef>
                <a:spcPts val="0"/>
              </a:spcBef>
              <a:spcAft>
                <a:spcPts val="0"/>
              </a:spcAft>
              <a:buFont typeface="Wingdings" panose="05000000000000000000" pitchFamily="2" charset="2"/>
              <a:buChar char="Ø"/>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固定资产应当按照成本进行初始计量。</a:t>
            </a:r>
          </a:p>
          <a:p>
            <a:pPr marL="457200" indent="-457200">
              <a:lnSpc>
                <a:spcPct val="150000"/>
              </a:lnSpc>
              <a:spcBef>
                <a:spcPts val="0"/>
              </a:spcBef>
              <a:spcAft>
                <a:spcPts val="0"/>
              </a:spcAft>
              <a:buFont typeface="Wingdings" panose="05000000000000000000" pitchFamily="2" charset="2"/>
              <a:buChar char="Ø"/>
            </a:pPr>
            <a:r>
              <a:rPr lang="en-US" altLang="zh-CN" sz="2800" dirty="0">
                <a:solidFill>
                  <a:srgbClr val="003366"/>
                </a:solidFill>
                <a:latin typeface="宋体" panose="02010600030101010101" pitchFamily="2" charset="-122"/>
              </a:rPr>
              <a:t> </a:t>
            </a:r>
            <a:r>
              <a:rPr lang="zh-CN" altLang="zh-CN" sz="2800" dirty="0">
                <a:solidFill>
                  <a:srgbClr val="003366"/>
                </a:solidFill>
                <a:latin typeface="宋体" panose="02010600030101010101" pitchFamily="2" charset="-122"/>
              </a:rPr>
              <a:t>固定资产的成本，是指企业为购建某项固定资产，使其达到预定可使用状态前所发生的可归属于该项固定资产的一切合理必要的支出。这些支出包括直接发生的购买价款、运杂费、保险费、包装费和安装成本等，也包括间接发生的费用，如应承担的借款利息资本化部分、满足资本化条件的外币专门借款汇兑差额以及应分摊的其他间接费用等。</a:t>
            </a:r>
          </a:p>
        </p:txBody>
      </p:sp>
      <p:sp>
        <p:nvSpPr>
          <p:cNvPr id="5" name="Rectangle 2">
            <a:extLst>
              <a:ext uri="{FF2B5EF4-FFF2-40B4-BE49-F238E27FC236}">
                <a16:creationId xmlns:a16="http://schemas.microsoft.com/office/drawing/2014/main" id="{A92B5780-FAFA-4A1A-BCA8-E7602C4E6382}"/>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E351D76-B704-4F2B-8C98-7E694C95F045}"/>
              </a:ext>
            </a:extLst>
          </p:cNvPr>
          <p:cNvSpPr txBox="1">
            <a:spLocks noChangeArrowheads="1"/>
          </p:cNvSpPr>
          <p:nvPr/>
        </p:nvSpPr>
        <p:spPr bwMode="auto">
          <a:xfrm>
            <a:off x="-23609" y="692150"/>
            <a:ext cx="9036050"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ts val="0"/>
              </a:spcBef>
              <a:spcAft>
                <a:spcPts val="0"/>
              </a:spcAft>
              <a:buNone/>
            </a:pPr>
            <a:r>
              <a:rPr lang="zh-CN" altLang="en-US" sz="2800" dirty="0">
                <a:solidFill>
                  <a:srgbClr val="003366"/>
                </a:solidFill>
                <a:latin typeface="宋体" panose="02010600030101010101" pitchFamily="2" charset="-122"/>
              </a:rPr>
              <a:t>二、固定资产的初始计量</a:t>
            </a:r>
          </a:p>
          <a:p>
            <a:pPr>
              <a:lnSpc>
                <a:spcPct val="150000"/>
              </a:lnSpc>
              <a:spcBef>
                <a:spcPts val="0"/>
              </a:spcBef>
              <a:spcAft>
                <a:spcPts val="0"/>
              </a:spcAft>
              <a:buFont typeface="Wingdings" panose="05000000000000000000" pitchFamily="2" charset="2"/>
              <a:buNone/>
            </a:pPr>
            <a:r>
              <a:rPr lang="zh-CN" altLang="en-US" sz="2800" dirty="0">
                <a:solidFill>
                  <a:srgbClr val="003366"/>
                </a:solidFill>
                <a:latin typeface="宋体" panose="02010600030101010101" pitchFamily="2" charset="-122"/>
              </a:rPr>
              <a:t>（一）外购固定资产 </a:t>
            </a:r>
            <a:endParaRPr lang="en-US" altLang="zh-CN" sz="2800" dirty="0">
              <a:solidFill>
                <a:srgbClr val="003366"/>
              </a:solidFill>
              <a:latin typeface="宋体" panose="02010600030101010101" pitchFamily="2" charset="-122"/>
            </a:endParaRPr>
          </a:p>
          <a:p>
            <a:pPr>
              <a:lnSpc>
                <a:spcPct val="150000"/>
              </a:lnSpc>
              <a:spcBef>
                <a:spcPts val="0"/>
              </a:spcBef>
              <a:spcAft>
                <a:spcPts val="0"/>
              </a:spcAft>
              <a:buNone/>
            </a:pPr>
            <a:r>
              <a:rPr lang="en-US" altLang="zh-CN" sz="2800" dirty="0">
                <a:solidFill>
                  <a:srgbClr val="003366"/>
                </a:solidFill>
                <a:latin typeface="宋体" panose="02010600030101010101" pitchFamily="2" charset="-122"/>
              </a:rPr>
              <a:t>  1.</a:t>
            </a:r>
            <a:r>
              <a:rPr lang="zh-CN" altLang="zh-CN" sz="2800" dirty="0">
                <a:solidFill>
                  <a:srgbClr val="003366"/>
                </a:solidFill>
                <a:latin typeface="宋体" panose="02010600030101010101" pitchFamily="2" charset="-122"/>
              </a:rPr>
              <a:t>企业外购固定资产的成本，包括购买价款、相关税费（不含可抵扣的增值税进项税额）、使固定资产达到预定可使用状态前所发生的可归属于该项资产的运输费、装卸费、安装费和专业人员服务费等。</a:t>
            </a:r>
            <a:endParaRPr lang="en-US" altLang="zh-CN" sz="2800" dirty="0">
              <a:solidFill>
                <a:srgbClr val="003366"/>
              </a:solidFill>
              <a:latin typeface="宋体" panose="02010600030101010101" pitchFamily="2" charset="-122"/>
            </a:endParaRPr>
          </a:p>
          <a:p>
            <a:pPr marL="457200" indent="-457200">
              <a:lnSpc>
                <a:spcPct val="150000"/>
              </a:lnSpc>
              <a:spcBef>
                <a:spcPts val="0"/>
              </a:spcBef>
              <a:spcAft>
                <a:spcPts val="0"/>
              </a:spcAft>
              <a:buFont typeface="Wingdings" panose="05000000000000000000" pitchFamily="2" charset="2"/>
              <a:buChar char="Ø"/>
            </a:pPr>
            <a:r>
              <a:rPr lang="zh-CN" altLang="zh-CN" sz="2800" dirty="0">
                <a:solidFill>
                  <a:srgbClr val="003366"/>
                </a:solidFill>
                <a:latin typeface="宋体" panose="02010600030101010101" pitchFamily="2" charset="-122"/>
              </a:rPr>
              <a:t>外购固定资产分为购入不需要安装的固定资产和购入需要安装的固定资产两种情形。</a:t>
            </a:r>
          </a:p>
          <a:p>
            <a:pPr>
              <a:lnSpc>
                <a:spcPct val="150000"/>
              </a:lnSpc>
              <a:spcBef>
                <a:spcPts val="0"/>
              </a:spcBef>
              <a:spcAft>
                <a:spcPts val="0"/>
              </a:spcAft>
              <a:buNone/>
            </a:pPr>
            <a:endParaRPr lang="en-US" altLang="zh-CN" sz="2800" dirty="0">
              <a:solidFill>
                <a:srgbClr val="003366"/>
              </a:solidFill>
              <a:latin typeface="宋体" panose="02010600030101010101" pitchFamily="2" charset="-122"/>
            </a:endParaRPr>
          </a:p>
          <a:p>
            <a:pPr>
              <a:lnSpc>
                <a:spcPct val="150000"/>
              </a:lnSpc>
              <a:spcBef>
                <a:spcPts val="0"/>
              </a:spcBef>
              <a:spcAft>
                <a:spcPts val="0"/>
              </a:spcAft>
              <a:buFont typeface="Wingdings" panose="05000000000000000000" pitchFamily="2" charset="2"/>
              <a:buNone/>
            </a:pPr>
            <a:endParaRPr lang="zh-CN" altLang="en-US" sz="28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227C2BCD-86D4-488D-B0E0-2B8B32CB1E8E}"/>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extLst>
      <p:ext uri="{BB962C8B-B14F-4D97-AF65-F5344CB8AC3E}">
        <p14:creationId xmlns:p14="http://schemas.microsoft.com/office/powerpoint/2010/main" val="20624892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4E351D76-B704-4F2B-8C98-7E694C95F045}"/>
              </a:ext>
            </a:extLst>
          </p:cNvPr>
          <p:cNvSpPr txBox="1">
            <a:spLocks noChangeArrowheads="1"/>
          </p:cNvSpPr>
          <p:nvPr/>
        </p:nvSpPr>
        <p:spPr bwMode="auto">
          <a:xfrm>
            <a:off x="0" y="620713"/>
            <a:ext cx="9036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ts val="0"/>
              </a:spcBef>
              <a:spcAft>
                <a:spcPts val="0"/>
              </a:spcAft>
              <a:buNone/>
            </a:pPr>
            <a:r>
              <a:rPr lang="zh-CN" altLang="en-US" sz="2800" dirty="0">
                <a:solidFill>
                  <a:srgbClr val="003366"/>
                </a:solidFill>
                <a:latin typeface="宋体" panose="02010600030101010101" pitchFamily="2" charset="-122"/>
              </a:rPr>
              <a:t>二、固定资产的初始计量</a:t>
            </a:r>
          </a:p>
          <a:p>
            <a:pPr>
              <a:lnSpc>
                <a:spcPct val="150000"/>
              </a:lnSpc>
              <a:spcBef>
                <a:spcPts val="0"/>
              </a:spcBef>
              <a:spcAft>
                <a:spcPts val="0"/>
              </a:spcAft>
              <a:buFont typeface="Wingdings" panose="05000000000000000000" pitchFamily="2" charset="2"/>
              <a:buNone/>
            </a:pPr>
            <a:r>
              <a:rPr lang="zh-CN" altLang="en-US" sz="2800" dirty="0">
                <a:solidFill>
                  <a:srgbClr val="003366"/>
                </a:solidFill>
                <a:latin typeface="宋体" panose="02010600030101010101" pitchFamily="2" charset="-122"/>
              </a:rPr>
              <a:t>（一）外购固定资产 </a:t>
            </a:r>
          </a:p>
          <a:p>
            <a:pPr>
              <a:lnSpc>
                <a:spcPct val="150000"/>
              </a:lnSpc>
              <a:spcBef>
                <a:spcPts val="0"/>
              </a:spcBef>
              <a:spcAft>
                <a:spcPts val="0"/>
              </a:spcAft>
              <a:buNone/>
            </a:pPr>
            <a:r>
              <a:rPr lang="zh-CN" altLang="en-US" sz="2800" dirty="0">
                <a:solidFill>
                  <a:srgbClr val="003366"/>
                </a:solidFill>
                <a:latin typeface="宋体" panose="02010600030101010101" pitchFamily="2" charset="-122"/>
              </a:rPr>
              <a:t> </a:t>
            </a:r>
            <a:r>
              <a:rPr lang="en-US" altLang="zh-CN" sz="2800" dirty="0">
                <a:solidFill>
                  <a:srgbClr val="003366"/>
                </a:solidFill>
                <a:latin typeface="宋体" panose="02010600030101010101" pitchFamily="2" charset="-122"/>
              </a:rPr>
              <a:t>2.</a:t>
            </a:r>
            <a:r>
              <a:rPr lang="zh-CN" altLang="en-US" sz="2800" dirty="0">
                <a:solidFill>
                  <a:srgbClr val="003366"/>
                </a:solidFill>
                <a:latin typeface="宋体" panose="02010600030101010101" pitchFamily="2" charset="-122"/>
              </a:rPr>
              <a:t>账务处理：</a:t>
            </a:r>
          </a:p>
        </p:txBody>
      </p:sp>
      <p:sp>
        <p:nvSpPr>
          <p:cNvPr id="5" name="Rectangle 2">
            <a:extLst>
              <a:ext uri="{FF2B5EF4-FFF2-40B4-BE49-F238E27FC236}">
                <a16:creationId xmlns:a16="http://schemas.microsoft.com/office/drawing/2014/main" id="{731C0AB4-930A-4CDF-847D-F845D7A0D61B}"/>
              </a:ext>
            </a:extLst>
          </p:cNvPr>
          <p:cNvSpPr txBox="1">
            <a:spLocks noChangeArrowheads="1"/>
          </p:cNvSpPr>
          <p:nvPr/>
        </p:nvSpPr>
        <p:spPr bwMode="auto">
          <a:xfrm>
            <a:off x="467544" y="2565400"/>
            <a:ext cx="8280920" cy="3600450"/>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50000"/>
              </a:lnSpc>
              <a:spcBef>
                <a:spcPct val="0"/>
              </a:spcBef>
              <a:buFont typeface="Wingdings" panose="05000000000000000000" pitchFamily="2" charset="2"/>
              <a:buNone/>
            </a:pPr>
            <a:r>
              <a:rPr lang="zh-CN" altLang="de-DE" sz="2400" dirty="0">
                <a:solidFill>
                  <a:srgbClr val="003366"/>
                </a:solidFill>
                <a:latin typeface="宋体" panose="02010600030101010101" pitchFamily="2" charset="-122"/>
              </a:rPr>
              <a:t>（</a:t>
            </a:r>
            <a:r>
              <a:rPr lang="de-DE" altLang="zh-CN" sz="2400" dirty="0">
                <a:solidFill>
                  <a:srgbClr val="003366"/>
                </a:solidFill>
                <a:latin typeface="宋体" panose="02010600030101010101" pitchFamily="2" charset="-122"/>
              </a:rPr>
              <a:t>1</a:t>
            </a:r>
            <a:r>
              <a:rPr lang="zh-CN" altLang="de-DE"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不需要安装</a:t>
            </a:r>
            <a:endParaRPr lang="zh-CN" altLang="de-DE" sz="2400" dirty="0">
              <a:solidFill>
                <a:srgbClr val="003366"/>
              </a:solidFill>
              <a:latin typeface="宋体" panose="02010600030101010101" pitchFamily="2" charset="-122"/>
            </a:endParaRPr>
          </a:p>
          <a:p>
            <a:pPr>
              <a:lnSpc>
                <a:spcPct val="150000"/>
              </a:lnSpc>
              <a:spcBef>
                <a:spcPct val="0"/>
              </a:spcBef>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借：</a:t>
            </a:r>
            <a:r>
              <a:rPr lang="zh-CN" altLang="en-US" sz="2400" dirty="0">
                <a:solidFill>
                  <a:srgbClr val="003366"/>
                </a:solidFill>
                <a:latin typeface="宋体" panose="02010600030101010101" pitchFamily="2" charset="-122"/>
              </a:rPr>
              <a:t>固定资产</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en-US" altLang="zh-CN" sz="2400" dirty="0">
              <a:solidFill>
                <a:srgbClr val="003366"/>
              </a:solidFill>
              <a:latin typeface="宋体" panose="02010600030101010101" pitchFamily="2" charset="-122"/>
            </a:endParaRPr>
          </a:p>
          <a:p>
            <a:pPr>
              <a:lnSpc>
                <a:spcPct val="150000"/>
              </a:lnSpc>
              <a:spcBef>
                <a:spcPct val="0"/>
              </a:spcBef>
              <a:buNone/>
            </a:pPr>
            <a:r>
              <a:rPr lang="en-US" altLang="zh-CN"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应交税费</a:t>
            </a:r>
            <a:r>
              <a:rPr lang="en-US" altLang="zh-CN" sz="2400" dirty="0">
                <a:solidFill>
                  <a:srgbClr val="003366"/>
                </a:solidFill>
                <a:latin typeface="宋体" panose="02010600030101010101" pitchFamily="2" charset="-122"/>
              </a:rPr>
              <a:t>——</a:t>
            </a:r>
            <a:r>
              <a:rPr lang="zh-CN" altLang="en-US" sz="2400" dirty="0">
                <a:solidFill>
                  <a:srgbClr val="003366"/>
                </a:solidFill>
                <a:latin typeface="宋体" panose="02010600030101010101" pitchFamily="2" charset="-122"/>
              </a:rPr>
              <a:t>应交增值税（进项税额） </a:t>
            </a:r>
            <a:r>
              <a:rPr lang="en-US" altLang="zh-CN"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endParaRPr lang="zh-CN" altLang="en-US" sz="2400" dirty="0">
              <a:solidFill>
                <a:srgbClr val="003366"/>
              </a:solidFill>
              <a:latin typeface="宋体" panose="02010600030101010101" pitchFamily="2" charset="-122"/>
            </a:endParaRPr>
          </a:p>
          <a:p>
            <a:pPr>
              <a:lnSpc>
                <a:spcPct val="150000"/>
              </a:lnSpc>
              <a:spcBef>
                <a:spcPct val="0"/>
              </a:spcBef>
              <a:buFont typeface="Wingdings" panose="05000000000000000000" pitchFamily="2" charset="2"/>
              <a:buNone/>
            </a:pP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贷：银行存款</a:t>
            </a:r>
            <a:r>
              <a:rPr lang="zh-CN" altLang="en-US" sz="2400" dirty="0">
                <a:solidFill>
                  <a:srgbClr val="003366"/>
                </a:solidFill>
                <a:latin typeface="宋体" panose="02010600030101010101" pitchFamily="2" charset="-122"/>
              </a:rPr>
              <a:t>等</a:t>
            </a:r>
            <a:r>
              <a:rPr lang="zh-CN" altLang="de-DE" sz="2400" dirty="0">
                <a:solidFill>
                  <a:srgbClr val="003366"/>
                </a:solidFill>
                <a:latin typeface="宋体" panose="02010600030101010101" pitchFamily="2" charset="-122"/>
              </a:rPr>
              <a:t>  </a:t>
            </a:r>
            <a:r>
              <a:rPr lang="zh-CN" altLang="en-US" sz="2400" dirty="0">
                <a:solidFill>
                  <a:srgbClr val="003366"/>
                </a:solidFill>
                <a:latin typeface="宋体" panose="02010600030101010101" pitchFamily="2" charset="-122"/>
              </a:rPr>
              <a:t>                   </a:t>
            </a:r>
            <a:r>
              <a:rPr lang="zh-CN" altLang="de-DE" sz="2400" dirty="0">
                <a:solidFill>
                  <a:srgbClr val="003366"/>
                </a:solidFill>
                <a:latin typeface="宋体" panose="02010600030101010101" pitchFamily="2" charset="-122"/>
              </a:rPr>
              <a:t>  </a:t>
            </a:r>
            <a:r>
              <a:rPr lang="en-US" altLang="zh-CN" sz="2400" dirty="0">
                <a:solidFill>
                  <a:srgbClr val="003366"/>
                </a:solidFill>
                <a:latin typeface="宋体" panose="02010600030101010101" pitchFamily="2" charset="-122"/>
              </a:rPr>
              <a:t>    </a:t>
            </a:r>
            <a:endParaRPr lang="de-DE" altLang="zh-CN" sz="2400" dirty="0">
              <a:solidFill>
                <a:srgbClr val="003366"/>
              </a:solidFill>
              <a:latin typeface="宋体" panose="02010600030101010101" pitchFamily="2" charset="-122"/>
            </a:endParaRPr>
          </a:p>
        </p:txBody>
      </p:sp>
      <p:sp>
        <p:nvSpPr>
          <p:cNvPr id="6" name="Rectangle 2">
            <a:extLst>
              <a:ext uri="{FF2B5EF4-FFF2-40B4-BE49-F238E27FC236}">
                <a16:creationId xmlns:a16="http://schemas.microsoft.com/office/drawing/2014/main" id="{BB5D3872-77CE-4F0D-98F3-C610CB901234}"/>
              </a:ext>
            </a:extLst>
          </p:cNvPr>
          <p:cNvSpPr txBox="1">
            <a:spLocks noChangeArrowheads="1"/>
          </p:cNvSpPr>
          <p:nvPr/>
        </p:nvSpPr>
        <p:spPr bwMode="auto">
          <a:xfrm>
            <a:off x="34925" y="14288"/>
            <a:ext cx="77724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742950" indent="-285750">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143000"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600200"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eaLnBrk="1" hangingPunct="1">
              <a:spcBef>
                <a:spcPct val="0"/>
              </a:spcBef>
              <a:buClrTx/>
              <a:buSzTx/>
              <a:buFontTx/>
              <a:buNone/>
            </a:pPr>
            <a:r>
              <a:rPr lang="zh-CN" altLang="en-US" b="0" dirty="0">
                <a:solidFill>
                  <a:srgbClr val="003366"/>
                </a:solidFill>
                <a:latin typeface="微软雅黑" panose="020B0503020204020204" pitchFamily="34" charset="-122"/>
                <a:ea typeface="微软雅黑" panose="020B0503020204020204" pitchFamily="34" charset="-122"/>
              </a:rPr>
              <a:t>第二节 固定资产的确认和初始计量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TotalTime>
  <Words>3362</Words>
  <Application>Microsoft Office PowerPoint</Application>
  <PresentationFormat>全屏显示(4:3)</PresentationFormat>
  <Paragraphs>348</Paragraphs>
  <Slides>45</Slides>
  <Notes>4</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45</vt:i4>
      </vt:variant>
    </vt:vector>
  </HeadingPairs>
  <TitlesOfParts>
    <vt:vector size="52" baseType="lpstr">
      <vt:lpstr>宋体</vt:lpstr>
      <vt:lpstr>微软雅黑</vt:lpstr>
      <vt:lpstr>Arial</vt:lpstr>
      <vt:lpstr>Times New Roman</vt:lpstr>
      <vt:lpstr>Wingdings</vt:lpstr>
      <vt:lpstr>Nature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Administrator</cp:lastModifiedBy>
  <cp:revision>46</cp:revision>
  <dcterms:created xsi:type="dcterms:W3CDTF">2021-09-30T13:28:10Z</dcterms:created>
  <dcterms:modified xsi:type="dcterms:W3CDTF">2022-01-04T15:03:01Z</dcterms:modified>
</cp:coreProperties>
</file>